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8" r:id="rId2"/>
    <p:sldId id="257" r:id="rId3"/>
    <p:sldId id="294" r:id="rId4"/>
    <p:sldId id="467" r:id="rId5"/>
    <p:sldId id="415" r:id="rId6"/>
    <p:sldId id="468" r:id="rId7"/>
    <p:sldId id="469" r:id="rId8"/>
    <p:sldId id="470" r:id="rId9"/>
    <p:sldId id="482" r:id="rId10"/>
    <p:sldId id="471" r:id="rId11"/>
    <p:sldId id="472" r:id="rId12"/>
    <p:sldId id="474" r:id="rId13"/>
    <p:sldId id="475" r:id="rId14"/>
    <p:sldId id="476" r:id="rId15"/>
    <p:sldId id="483" r:id="rId16"/>
    <p:sldId id="478" r:id="rId17"/>
    <p:sldId id="477" r:id="rId18"/>
    <p:sldId id="484" r:id="rId19"/>
    <p:sldId id="479" r:id="rId20"/>
    <p:sldId id="485" r:id="rId21"/>
    <p:sldId id="480" r:id="rId22"/>
    <p:sldId id="4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EA61DE-9B60-5917-493F-76F350C50384}" name="Vilmos Sánta" initials="VS" userId="03b5ce5fbe5960e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4251" autoAdjust="0"/>
  </p:normalViewPr>
  <p:slideViewPr>
    <p:cSldViewPr snapToGrid="0">
      <p:cViewPr varScale="1">
        <p:scale>
          <a:sx n="95" d="100"/>
          <a:sy n="95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47358-E7FD-4CB9-9D34-7FC27E155B0E}" type="datetimeFigureOut">
              <a:rPr lang="en-US" smtClean="0"/>
              <a:t>2024-01-09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F8976-2920-41DD-B555-77AE7A321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118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326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450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46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945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664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805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344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974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79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55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713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272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936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06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092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429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99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66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435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457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05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36F734-AC2A-D4B3-7240-61064C2C9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B027973-C10D-A579-0931-D43B74F0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A1BE32-81F2-AD3D-2DC5-3F8783493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2024-01-09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A487B2B-8FE4-DB0D-B8BE-F360D58DE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11FC633-8F31-BCA0-8F49-9D6E47E2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DE165A-A7F2-4065-5E4B-85C5D288B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1BE68EE-C8EF-8F8F-30B9-5570CE6BC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194737-AF76-946D-F189-5588E9A7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2024-01-09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4BA2900-216E-5C78-741F-3AF21316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879894-343F-D47D-2E37-1B93703C8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60F101A-3FA5-4071-2BE1-BD4E1C8B1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F924799-3C89-3399-1855-7ABF8FC75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F4DAD52-D13F-44BF-4C51-71420A15F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2024-01-09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51A76B-105B-EE91-0200-512CF304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C3B479-2043-A031-6AFF-D7023EB3D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1036D5-6A33-873E-FA86-7FC190647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ED0D49A-6433-0866-C2FB-698428573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1DF957C-61F8-FE3E-F746-0BC7D5E2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2024-01-09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DD191E-76D4-361B-ACE4-2514AD29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6FA622D-5705-3F99-1D1A-5635E4A0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2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122603-821F-D186-EC18-BAA1E052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E6C00BD-1208-1B1A-82BF-AA77D268A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C598CCA-F6AB-BC73-E9A7-67DF3D28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2024-01-09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4993B69-D6E6-FAB6-95D3-BFF82013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6D30181-D32C-7D00-55FD-164FBDD1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4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CF9EF1-0D1F-8923-ECD0-C1CC9A77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53C0DF-17DE-65CD-F25E-EB4C238AE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4BE6D96-AB3D-D09C-4B00-D70FE80CF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5F40586-D983-CA45-6FBC-37A3B0014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2024-01-09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60CC639-60C6-D06A-070C-77E9C3BF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348A8CC-977B-9C9B-F2C8-DB5346C1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1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D3FFF3-8290-2031-B42C-F7573AC82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842A628-8EA2-E327-04BA-323573C49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4F5E985-880C-DE94-1459-2FE731211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3218D5C-189B-9FB3-3C26-B481D862B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AC20D03-FE04-CEFB-31CF-00D7B98FA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A44A547-9A45-1C1C-B13A-BA5FDC511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2024-01-09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9A55295-58E9-A3F5-0F9E-21DF9A34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7F39CAB-DF4D-7D01-FCD3-913B3C41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1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7CBB73-FF0B-148B-F175-262D93A8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16A65D6-C7C0-2A9C-B30C-2500D8A1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2024-01-09</a:t>
            </a:fld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449DF3A-F161-C57B-FBFB-4F1981AB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DCAF877-32CC-7286-1498-D74C81CE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4CAE682-788B-3D8B-C0DA-3877B97A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2024-01-09</a:t>
            </a:fld>
            <a:endParaRPr lang="en-US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FB3888C-32EA-882F-0C8C-AE3E6FF1E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4CE80D2-23D5-83CE-765E-B5C092EF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3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3D309F-C3F3-0E24-C5DB-36F85BAB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E0A403-46EF-1150-5E5E-44CA1BC42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83C6F9B-F1F7-3B02-3221-5C36DC131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D108169-7FCF-6083-2574-1F9F85B9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2024-01-09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37E62B0-0D95-0E9E-F4D3-651F98DDB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48C4AA2-F4D9-D72E-7FA6-C7E3BF67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9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1430CD-D0BE-E8B9-CA55-E9BB40FB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9ECA458-EDCD-78CE-BB8E-F56988B2F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B55EA18-DA4D-8F07-14A6-5C147AE45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7504360-86FA-7AC7-A2C3-158E39D6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2024-01-09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F9DD40A-2DF6-1875-66D4-192B020D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3216F0C-83A1-2B6D-D961-99E1D001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0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D792979-F9D5-D5D3-2AF2-4E241B85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9FEE677-14E3-929E-59C7-8BAA9EDB3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75C3FDD-7077-86D2-2955-1F05410CA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8444E-46BF-4E98-98FA-AEFD59882BE1}" type="datetimeFigureOut">
              <a:rPr lang="en-US" smtClean="0"/>
              <a:t>2024-01-09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918EBAE-DE15-ED8A-D68A-794B85D76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E86C60C-7CA9-9430-488A-BB9395BFF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7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newyork-bg">
            <a:extLst>
              <a:ext uri="{FF2B5EF4-FFF2-40B4-BE49-F238E27FC236}">
                <a16:creationId xmlns:a16="http://schemas.microsoft.com/office/drawing/2014/main" id="{3D5A9581-7EF9-73AE-6D25-1F4E4D61C0C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FD207FE-8E05-7B09-3FB7-99DFE4B4B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9AA9078-B3A7-A63D-3F0A-17B448145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122363"/>
            <a:ext cx="10687050" cy="2387600"/>
          </a:xfrm>
        </p:spPr>
        <p:txBody>
          <a:bodyPr>
            <a:normAutofit/>
          </a:bodyPr>
          <a:lstStyle/>
          <a:p>
            <a:r>
              <a:rPr lang="hu-HU" sz="7200" dirty="0">
                <a:solidFill>
                  <a:schemeClr val="bg1"/>
                </a:solidFill>
              </a:rPr>
              <a:t>SAP</a:t>
            </a:r>
            <a:r>
              <a:rPr lang="en-US" sz="7200" dirty="0">
                <a:solidFill>
                  <a:schemeClr val="bg1"/>
                </a:solidFill>
              </a:rPr>
              <a:t> Materials Management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15FF09DA-F2E2-B983-650C-7BF7DE5B8E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7. </a:t>
            </a:r>
            <a:r>
              <a:rPr lang="en-US" sz="4000" dirty="0" err="1">
                <a:solidFill>
                  <a:schemeClr val="bg1"/>
                </a:solidFill>
              </a:rPr>
              <a:t>hét</a:t>
            </a:r>
            <a:r>
              <a:rPr lang="en-US" sz="4000" dirty="0">
                <a:solidFill>
                  <a:schemeClr val="bg1"/>
                </a:solidFill>
              </a:rPr>
              <a:t> –</a:t>
            </a:r>
            <a:r>
              <a:rPr lang="en-US" sz="4000" dirty="0" err="1">
                <a:solidFill>
                  <a:schemeClr val="bg1"/>
                </a:solidFill>
              </a:rPr>
              <a:t>Készletgazdálkodás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1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Anyagmozgás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fajtái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792336" cy="5019770"/>
          </a:xfrm>
        </p:spPr>
        <p:txBody>
          <a:bodyPr>
            <a:normAutofit fontScale="92500" lnSpcReduction="10000"/>
          </a:bodyPr>
          <a:lstStyle/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3400" dirty="0">
                <a:solidFill>
                  <a:schemeClr val="bg1"/>
                </a:solidFill>
              </a:rPr>
              <a:t>Külső</a:t>
            </a: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Bevételezés</a:t>
            </a:r>
            <a:r>
              <a:rPr lang="en-US" sz="3000" dirty="0">
                <a:solidFill>
                  <a:schemeClr val="bg1"/>
                </a:solidFill>
              </a:rPr>
              <a:t> (Good Receipts) külső </a:t>
            </a:r>
            <a:r>
              <a:rPr lang="en-US" sz="3000" dirty="0" err="1">
                <a:solidFill>
                  <a:schemeClr val="bg1"/>
                </a:solidFill>
              </a:rPr>
              <a:t>beszerzés</a:t>
            </a:r>
            <a:r>
              <a:rPr lang="en-US" sz="3000" dirty="0">
                <a:solidFill>
                  <a:schemeClr val="bg1"/>
                </a:solidFill>
              </a:rPr>
              <a:t> esetén</a:t>
            </a: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Anyagkiadás</a:t>
            </a:r>
            <a:r>
              <a:rPr lang="en-US" sz="3000" dirty="0">
                <a:solidFill>
                  <a:schemeClr val="bg1"/>
                </a:solidFill>
              </a:rPr>
              <a:t> (Goods Issue) </a:t>
            </a:r>
            <a:r>
              <a:rPr lang="en-US" sz="3000" dirty="0" err="1">
                <a:solidFill>
                  <a:schemeClr val="bg1"/>
                </a:solidFill>
              </a:rPr>
              <a:t>értékesítés</a:t>
            </a:r>
            <a:r>
              <a:rPr lang="en-US" sz="3000" dirty="0">
                <a:solidFill>
                  <a:schemeClr val="bg1"/>
                </a:solidFill>
              </a:rPr>
              <a:t> esetén</a:t>
            </a:r>
          </a:p>
          <a:p>
            <a:pPr>
              <a:lnSpc>
                <a:spcPct val="13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Belső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Bevételezés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gyártásból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Anyag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visszahívás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belső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célokra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Készletek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közti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mozgások</a:t>
            </a:r>
            <a:endParaRPr lang="en-US" sz="30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400" dirty="0">
                <a:solidFill>
                  <a:schemeClr val="bg1"/>
                </a:solidFill>
              </a:rPr>
              <a:t>Minden </a:t>
            </a:r>
            <a:r>
              <a:rPr lang="en-US" sz="3400" dirty="0" err="1">
                <a:solidFill>
                  <a:schemeClr val="bg1"/>
                </a:solidFill>
              </a:rPr>
              <a:t>mozgással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dokumentum</a:t>
            </a:r>
            <a:r>
              <a:rPr lang="en-US" sz="3400" dirty="0">
                <a:solidFill>
                  <a:schemeClr val="bg1"/>
                </a:solidFill>
              </a:rPr>
              <a:t> jön </a:t>
            </a:r>
            <a:r>
              <a:rPr lang="en-US" sz="3400" dirty="0" err="1">
                <a:solidFill>
                  <a:schemeClr val="bg1"/>
                </a:solidFill>
              </a:rPr>
              <a:t>létre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6686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Anyagmozgás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fajtái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F55330-FB2C-4CEE-BB6B-C04BF9583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84547" y="1473199"/>
            <a:ext cx="7392227" cy="5019675"/>
          </a:xfr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80343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Mozgások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792336" cy="5019770"/>
          </a:xfrm>
        </p:spPr>
        <p:txBody>
          <a:bodyPr>
            <a:normAutofit fontScale="92500" lnSpcReduction="20000"/>
          </a:bodyPr>
          <a:lstStyle/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3400" dirty="0" err="1">
                <a:solidFill>
                  <a:schemeClr val="bg1"/>
                </a:solidFill>
              </a:rPr>
              <a:t>Beérkeztetés</a:t>
            </a:r>
            <a:r>
              <a:rPr lang="en-US" sz="3400" dirty="0">
                <a:solidFill>
                  <a:schemeClr val="bg1"/>
                </a:solidFill>
              </a:rPr>
              <a:t> (GR)</a:t>
            </a: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Szállítótól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Gyártásból</a:t>
            </a:r>
            <a:r>
              <a:rPr lang="en-US" sz="3000" dirty="0">
                <a:solidFill>
                  <a:schemeClr val="bg1"/>
                </a:solidFill>
              </a:rPr>
              <a:t> (</a:t>
            </a:r>
            <a:r>
              <a:rPr lang="en-US" sz="3000" dirty="0" err="1">
                <a:solidFill>
                  <a:schemeClr val="bg1"/>
                </a:solidFill>
              </a:rPr>
              <a:t>késztermék</a:t>
            </a:r>
            <a:r>
              <a:rPr lang="en-US" sz="3000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Készletnövekedést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eredményez</a:t>
            </a:r>
            <a:endParaRPr lang="en-US" sz="30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Anyagkiadás</a:t>
            </a:r>
            <a:r>
              <a:rPr lang="en-US" sz="3400" dirty="0">
                <a:solidFill>
                  <a:schemeClr val="bg1"/>
                </a:solidFill>
              </a:rPr>
              <a:t> (GI)</a:t>
            </a: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Raktárról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kiadás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Anyagfelhasználás</a:t>
            </a:r>
            <a:r>
              <a:rPr lang="en-US" sz="3000" dirty="0">
                <a:solidFill>
                  <a:schemeClr val="bg1"/>
                </a:solidFill>
              </a:rPr>
              <a:t> (</a:t>
            </a:r>
            <a:r>
              <a:rPr lang="en-US" sz="3000" dirty="0" err="1">
                <a:solidFill>
                  <a:schemeClr val="bg1"/>
                </a:solidFill>
              </a:rPr>
              <a:t>alapanyag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félkésztermék</a:t>
            </a:r>
            <a:r>
              <a:rPr lang="en-US" sz="3000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Vevőnek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szállítás</a:t>
            </a:r>
            <a:r>
              <a:rPr lang="en-US" sz="3000" dirty="0">
                <a:solidFill>
                  <a:schemeClr val="bg1"/>
                </a:solidFill>
              </a:rPr>
              <a:t> (</a:t>
            </a:r>
            <a:r>
              <a:rPr lang="en-US" sz="3000" dirty="0" err="1">
                <a:solidFill>
                  <a:schemeClr val="bg1"/>
                </a:solidFill>
              </a:rPr>
              <a:t>késztermék</a:t>
            </a:r>
            <a:r>
              <a:rPr lang="en-US" sz="3000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Készletcsökkenést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eredményez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52744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Mozgások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folyt</a:t>
            </a:r>
            <a:r>
              <a:rPr lang="en-US" dirty="0">
                <a:solidFill>
                  <a:schemeClr val="bg1"/>
                </a:solidFill>
              </a:rPr>
              <a:t>.)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792336" cy="5019770"/>
          </a:xfrm>
        </p:spPr>
        <p:txBody>
          <a:bodyPr>
            <a:normAutofit lnSpcReduction="10000"/>
          </a:bodyPr>
          <a:lstStyle/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3400" dirty="0" err="1">
                <a:solidFill>
                  <a:schemeClr val="bg1"/>
                </a:solidFill>
              </a:rPr>
              <a:t>Készletmozgatás</a:t>
            </a:r>
            <a:r>
              <a:rPr lang="en-US" sz="3400" dirty="0">
                <a:solidFill>
                  <a:schemeClr val="bg1"/>
                </a:solidFill>
              </a:rPr>
              <a:t> (Stock Transfer)</a:t>
            </a: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Raktárhelyek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között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Gyárak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között</a:t>
            </a:r>
            <a:endParaRPr lang="en-US" sz="30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Mozgás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könyvelés</a:t>
            </a:r>
            <a:r>
              <a:rPr lang="en-US" sz="3400" dirty="0">
                <a:solidFill>
                  <a:schemeClr val="bg1"/>
                </a:solidFill>
              </a:rPr>
              <a:t> (Transfer Posting)</a:t>
            </a: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Készletmozgás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általános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fogalma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Módosítja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az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anyag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készletkategóriáját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függetlenül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attól</a:t>
            </a:r>
            <a:r>
              <a:rPr lang="en-US" sz="3000" dirty="0">
                <a:solidFill>
                  <a:schemeClr val="bg1"/>
                </a:solidFill>
              </a:rPr>
              <a:t>, hogy volt-e </a:t>
            </a:r>
            <a:r>
              <a:rPr lang="en-US" sz="3000" dirty="0" err="1">
                <a:solidFill>
                  <a:schemeClr val="bg1"/>
                </a:solidFill>
              </a:rPr>
              <a:t>fizikai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mozgás</a:t>
            </a:r>
            <a:r>
              <a:rPr lang="en-US" sz="3000" dirty="0">
                <a:solidFill>
                  <a:schemeClr val="bg1"/>
                </a:solidFill>
              </a:rPr>
              <a:t> (pl.: </a:t>
            </a:r>
            <a:r>
              <a:rPr lang="en-US" sz="3000" dirty="0" err="1">
                <a:solidFill>
                  <a:schemeClr val="bg1"/>
                </a:solidFill>
              </a:rPr>
              <a:t>minőségellenőrzés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alatt</a:t>
            </a:r>
            <a:r>
              <a:rPr lang="en-US" sz="3000" dirty="0">
                <a:solidFill>
                  <a:schemeClr val="bg1"/>
                </a:solidFill>
              </a:rPr>
              <a:t> -&gt; </a:t>
            </a:r>
            <a:r>
              <a:rPr lang="en-US" sz="3000" dirty="0" err="1">
                <a:solidFill>
                  <a:schemeClr val="bg1"/>
                </a:solidFill>
              </a:rPr>
              <a:t>szabadfelhasználású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készlet</a:t>
            </a:r>
            <a:r>
              <a:rPr lang="en-US" sz="30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629118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Mozgások</a:t>
            </a:r>
            <a:r>
              <a:rPr lang="en-US" sz="6000" dirty="0">
                <a:solidFill>
                  <a:schemeClr val="bg1"/>
                </a:solidFill>
              </a:rPr>
              <a:t> - </a:t>
            </a:r>
            <a:r>
              <a:rPr lang="en-US" sz="6000" dirty="0" err="1">
                <a:solidFill>
                  <a:schemeClr val="bg1"/>
                </a:solidFill>
              </a:rPr>
              <a:t>dokumentumok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D82519-E9EE-4CB6-9ABB-DA252AEFD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1" y="1473199"/>
            <a:ext cx="7287126" cy="5019675"/>
          </a:xfr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C2466-AE63-4ECF-B65B-83FA0EC71CC9}"/>
              </a:ext>
            </a:extLst>
          </p:cNvPr>
          <p:cNvSpPr txBox="1"/>
          <p:nvPr/>
        </p:nvSpPr>
        <p:spPr>
          <a:xfrm>
            <a:off x="8438137" y="1564105"/>
            <a:ext cx="3441032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PO -&gt; GR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</a:rPr>
              <a:t>Foglalás</a:t>
            </a:r>
            <a:r>
              <a:rPr lang="en-GB" dirty="0">
                <a:solidFill>
                  <a:schemeClr val="bg1"/>
                </a:solidFill>
              </a:rPr>
              <a:t> -&gt; GI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</a:rPr>
              <a:t>Gyártási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rendelés</a:t>
            </a:r>
            <a:r>
              <a:rPr lang="en-GB" dirty="0">
                <a:solidFill>
                  <a:schemeClr val="bg1"/>
                </a:solidFill>
              </a:rPr>
              <a:t> –&gt; GR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 </a:t>
            </a:r>
            <a:r>
              <a:rPr lang="en-GB" dirty="0" err="1">
                <a:solidFill>
                  <a:schemeClr val="bg1"/>
                </a:solidFill>
              </a:rPr>
              <a:t>könyvelés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generál</a:t>
            </a:r>
            <a:endParaRPr lang="en-GB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</a:rPr>
              <a:t>Anyagbizonylatot</a:t>
            </a:r>
            <a:r>
              <a:rPr lang="en-GB" dirty="0">
                <a:solidFill>
                  <a:schemeClr val="bg1"/>
                </a:solidFill>
              </a:rPr>
              <a:t> (MM)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</a:rPr>
              <a:t>Könyvelési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bizonylatot</a:t>
            </a:r>
            <a:r>
              <a:rPr lang="en-GB" dirty="0">
                <a:solidFill>
                  <a:schemeClr val="bg1"/>
                </a:solidFill>
              </a:rPr>
              <a:t> (FI)</a:t>
            </a:r>
          </a:p>
        </p:txBody>
      </p:sp>
    </p:spTree>
    <p:extLst>
      <p:ext uri="{BB962C8B-B14F-4D97-AF65-F5344CB8AC3E}">
        <p14:creationId xmlns:p14="http://schemas.microsoft.com/office/powerpoint/2010/main" val="1662183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Készletgazdálkodás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áttekintés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Anyagmozgások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Tranzakciók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árumozgásra</a:t>
            </a:r>
            <a:endParaRPr lang="en-US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Árubeérkeztetés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könyvelése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dokumentum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ellenében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Adatbázis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táblák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72804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89" y="365126"/>
            <a:ext cx="11277600" cy="974278"/>
          </a:xfrm>
        </p:spPr>
        <p:txBody>
          <a:bodyPr>
            <a:noAutofit/>
          </a:bodyPr>
          <a:lstStyle/>
          <a:p>
            <a:r>
              <a:rPr lang="en-US" sz="5400" dirty="0" err="1">
                <a:solidFill>
                  <a:schemeClr val="bg1"/>
                </a:solidFill>
              </a:rPr>
              <a:t>Mértékegység</a:t>
            </a:r>
            <a:r>
              <a:rPr lang="en-US" sz="5400" dirty="0">
                <a:solidFill>
                  <a:schemeClr val="bg1"/>
                </a:solidFill>
              </a:rPr>
              <a:t> (UoM) </a:t>
            </a:r>
            <a:r>
              <a:rPr lang="en-US" sz="5400" dirty="0" err="1">
                <a:solidFill>
                  <a:schemeClr val="bg1"/>
                </a:solidFill>
              </a:rPr>
              <a:t>kezelése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készleten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6C2466-AE63-4ECF-B65B-83FA0EC71CC9}"/>
              </a:ext>
            </a:extLst>
          </p:cNvPr>
          <p:cNvSpPr txBox="1"/>
          <p:nvPr/>
        </p:nvSpPr>
        <p:spPr>
          <a:xfrm>
            <a:off x="7551810" y="1217919"/>
            <a:ext cx="4475748" cy="632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Mértékegység</a:t>
            </a:r>
            <a:r>
              <a:rPr lang="en-US" sz="1600" dirty="0">
                <a:solidFill>
                  <a:schemeClr val="bg1"/>
                </a:solidFill>
              </a:rPr>
              <a:t> a </a:t>
            </a:r>
            <a:r>
              <a:rPr lang="en-US" sz="1600" dirty="0" err="1">
                <a:solidFill>
                  <a:schemeClr val="bg1"/>
                </a:solidFill>
              </a:rPr>
              <a:t>törzsadatban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Bázis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mennyiségi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egység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Megrend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menny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Egység</a:t>
            </a:r>
            <a:r>
              <a:rPr lang="en-US" sz="1600" dirty="0">
                <a:solidFill>
                  <a:schemeClr val="bg1"/>
                </a:solidFill>
              </a:rPr>
              <a:t> (</a:t>
            </a:r>
            <a:r>
              <a:rPr lang="en-US" sz="1600" dirty="0" err="1">
                <a:solidFill>
                  <a:schemeClr val="bg1"/>
                </a:solidFill>
              </a:rPr>
              <a:t>alternatív</a:t>
            </a:r>
            <a:r>
              <a:rPr lang="en-US" sz="1600" dirty="0">
                <a:solidFill>
                  <a:schemeClr val="bg1"/>
                </a:solidFill>
              </a:rPr>
              <a:t> ME)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Különböző</a:t>
            </a:r>
            <a:r>
              <a:rPr lang="en-US" sz="1600" dirty="0">
                <a:solidFill>
                  <a:schemeClr val="bg1"/>
                </a:solidFill>
              </a:rPr>
              <a:t> (pl.: </a:t>
            </a:r>
            <a:r>
              <a:rPr lang="en-US" sz="1600" dirty="0" err="1">
                <a:solidFill>
                  <a:schemeClr val="bg1"/>
                </a:solidFill>
              </a:rPr>
              <a:t>Anyag</a:t>
            </a:r>
            <a:r>
              <a:rPr lang="en-US" sz="1600" dirty="0">
                <a:solidFill>
                  <a:schemeClr val="bg1"/>
                </a:solidFill>
              </a:rPr>
              <a:t> RM33)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Szállítónként</a:t>
            </a:r>
            <a:r>
              <a:rPr lang="en-US" sz="1600" dirty="0">
                <a:solidFill>
                  <a:schemeClr val="bg1"/>
                </a:solidFill>
              </a:rPr>
              <a:t> – </a:t>
            </a:r>
            <a:r>
              <a:rPr lang="en-US" sz="1600" dirty="0" err="1">
                <a:solidFill>
                  <a:schemeClr val="bg1"/>
                </a:solidFill>
              </a:rPr>
              <a:t>inforecord</a:t>
            </a:r>
            <a:r>
              <a:rPr lang="en-US" sz="1600" dirty="0">
                <a:solidFill>
                  <a:schemeClr val="bg1"/>
                </a:solidFill>
              </a:rPr>
              <a:t> (ME13)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Átváltás</a:t>
            </a:r>
            <a:r>
              <a:rPr lang="en-US" sz="1600" dirty="0">
                <a:solidFill>
                  <a:schemeClr val="bg1"/>
                </a:solidFill>
              </a:rPr>
              <a:t>: </a:t>
            </a:r>
            <a:r>
              <a:rPr lang="en-US" sz="1600" dirty="0" err="1">
                <a:solidFill>
                  <a:schemeClr val="bg1"/>
                </a:solidFill>
              </a:rPr>
              <a:t>anyagtörzs</a:t>
            </a:r>
            <a:r>
              <a:rPr lang="en-US" sz="1600" dirty="0">
                <a:solidFill>
                  <a:schemeClr val="bg1"/>
                </a:solidFill>
              </a:rPr>
              <a:t> -&gt; </a:t>
            </a:r>
            <a:r>
              <a:rPr lang="en-US" sz="1600" dirty="0" err="1">
                <a:solidFill>
                  <a:schemeClr val="bg1"/>
                </a:solidFill>
              </a:rPr>
              <a:t>Kiegészítő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adatok</a:t>
            </a:r>
            <a:r>
              <a:rPr lang="en-US" sz="1600" dirty="0">
                <a:solidFill>
                  <a:schemeClr val="bg1"/>
                </a:solidFill>
              </a:rPr>
              <a:t> -&gt; </a:t>
            </a:r>
            <a:r>
              <a:rPr lang="en-US" sz="1600" dirty="0" err="1">
                <a:solidFill>
                  <a:schemeClr val="bg1"/>
                </a:solidFill>
              </a:rPr>
              <a:t>mértékegységek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PO -&gt; </a:t>
            </a:r>
            <a:r>
              <a:rPr lang="en-GB" sz="1600" dirty="0" err="1">
                <a:solidFill>
                  <a:schemeClr val="bg1"/>
                </a:solidFill>
              </a:rPr>
              <a:t>Árubeérkeztetés</a:t>
            </a:r>
            <a:r>
              <a:rPr lang="en-GB" sz="1600" dirty="0">
                <a:solidFill>
                  <a:schemeClr val="bg1"/>
                </a:solidFill>
              </a:rPr>
              <a:t> -&gt; </a:t>
            </a:r>
            <a:r>
              <a:rPr lang="en-GB" sz="1600" dirty="0" err="1">
                <a:solidFill>
                  <a:schemeClr val="bg1"/>
                </a:solidFill>
              </a:rPr>
              <a:t>készlet</a:t>
            </a: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bg1"/>
                </a:solidFill>
              </a:rPr>
              <a:t>Különböző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alternatív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mértékegység</a:t>
            </a:r>
            <a:endParaRPr lang="en-GB" sz="16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bg1"/>
                </a:solidFill>
              </a:rPr>
              <a:t>árukiadásnál</a:t>
            </a:r>
            <a:r>
              <a:rPr lang="en-GB" sz="1600" dirty="0">
                <a:solidFill>
                  <a:schemeClr val="bg1"/>
                </a:solidFill>
              </a:rPr>
              <a:t> (</a:t>
            </a:r>
            <a:r>
              <a:rPr lang="en-GB" sz="1600" dirty="0" err="1">
                <a:solidFill>
                  <a:schemeClr val="bg1"/>
                </a:solidFill>
              </a:rPr>
              <a:t>anyagtörzs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gyár</a:t>
            </a:r>
            <a:r>
              <a:rPr lang="en-GB" sz="1600" dirty="0">
                <a:solidFill>
                  <a:schemeClr val="bg1"/>
                </a:solidFill>
              </a:rPr>
              <a:t>/</a:t>
            </a:r>
            <a:r>
              <a:rPr lang="en-GB" sz="1600" dirty="0" err="1">
                <a:solidFill>
                  <a:schemeClr val="bg1"/>
                </a:solidFill>
              </a:rPr>
              <a:t>raktárhely</a:t>
            </a:r>
            <a:r>
              <a:rPr lang="en-GB" sz="1600" dirty="0">
                <a:solidFill>
                  <a:schemeClr val="bg1"/>
                </a:solidFill>
              </a:rPr>
              <a:t> 1 </a:t>
            </a:r>
            <a:r>
              <a:rPr lang="en-GB" sz="1600" dirty="0" err="1">
                <a:solidFill>
                  <a:schemeClr val="bg1"/>
                </a:solidFill>
              </a:rPr>
              <a:t>nézet</a:t>
            </a:r>
            <a:r>
              <a:rPr lang="en-GB" sz="1600" dirty="0">
                <a:solidFill>
                  <a:schemeClr val="bg1"/>
                </a:solidFill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bg1"/>
                </a:solidFill>
              </a:rPr>
              <a:t>gyártásnál</a:t>
            </a:r>
            <a:r>
              <a:rPr lang="en-GB" sz="1600" dirty="0">
                <a:solidFill>
                  <a:schemeClr val="bg1"/>
                </a:solidFill>
              </a:rPr>
              <a:t> (</a:t>
            </a:r>
            <a:r>
              <a:rPr lang="en-GB" sz="1600" dirty="0" err="1">
                <a:solidFill>
                  <a:schemeClr val="bg1"/>
                </a:solidFill>
              </a:rPr>
              <a:t>anyagtörzs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gyár</a:t>
            </a:r>
            <a:r>
              <a:rPr lang="en-GB" sz="1600" dirty="0">
                <a:solidFill>
                  <a:schemeClr val="bg1"/>
                </a:solidFill>
              </a:rPr>
              <a:t>/</a:t>
            </a:r>
            <a:r>
              <a:rPr lang="en-GB" sz="1600" dirty="0" err="1">
                <a:solidFill>
                  <a:schemeClr val="bg1"/>
                </a:solidFill>
              </a:rPr>
              <a:t>Munka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előkészítése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nézet</a:t>
            </a:r>
            <a:r>
              <a:rPr lang="en-GB" sz="1600" dirty="0">
                <a:solidFill>
                  <a:schemeClr val="bg1"/>
                </a:solidFill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bg1"/>
                </a:solidFill>
              </a:rPr>
              <a:t>értékesítésnél</a:t>
            </a:r>
            <a:r>
              <a:rPr lang="en-GB" sz="1600" dirty="0">
                <a:solidFill>
                  <a:schemeClr val="bg1"/>
                </a:solidFill>
              </a:rPr>
              <a:t> (</a:t>
            </a:r>
            <a:r>
              <a:rPr lang="en-GB" sz="1600" dirty="0" err="1">
                <a:solidFill>
                  <a:schemeClr val="bg1"/>
                </a:solidFill>
              </a:rPr>
              <a:t>anyagtörzs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értékesítés</a:t>
            </a:r>
            <a:r>
              <a:rPr lang="en-GB" sz="1600" dirty="0">
                <a:solidFill>
                  <a:schemeClr val="bg1"/>
                </a:solidFill>
              </a:rPr>
              <a:t> 1 </a:t>
            </a:r>
            <a:r>
              <a:rPr lang="en-GB" sz="1600" dirty="0" err="1">
                <a:solidFill>
                  <a:schemeClr val="bg1"/>
                </a:solidFill>
              </a:rPr>
              <a:t>nézet</a:t>
            </a:r>
            <a:r>
              <a:rPr lang="en-GB" sz="16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ADDC66-C6E1-4797-9D8A-7717D34D0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08" y="1449248"/>
            <a:ext cx="6918181" cy="5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54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 fontScale="90000"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Mozgások</a:t>
            </a:r>
            <a:r>
              <a:rPr lang="en-US" sz="6000" dirty="0">
                <a:solidFill>
                  <a:schemeClr val="bg1"/>
                </a:solidFill>
              </a:rPr>
              <a:t>, </a:t>
            </a:r>
            <a:r>
              <a:rPr lang="en-US" sz="6000" dirty="0" err="1">
                <a:solidFill>
                  <a:schemeClr val="bg1"/>
                </a:solidFill>
              </a:rPr>
              <a:t>dokumentumok</a:t>
            </a:r>
            <a:r>
              <a:rPr lang="en-US" sz="6000" dirty="0">
                <a:solidFill>
                  <a:schemeClr val="bg1"/>
                </a:solidFill>
              </a:rPr>
              <a:t> - demo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792336" cy="5019770"/>
          </a:xfrm>
        </p:spPr>
        <p:txBody>
          <a:bodyPr>
            <a:normAutofit fontScale="92500" lnSpcReduction="20000"/>
          </a:bodyPr>
          <a:lstStyle/>
          <a:p>
            <a:pPr marL="514350" marR="0" lvl="0" indent="-514350">
              <a:lnSpc>
                <a:spcPct val="130000"/>
              </a:lnSpc>
              <a:spcAft>
                <a:spcPts val="0"/>
              </a:spcAft>
              <a:buAutoNum type="arabicPeriod"/>
            </a:pPr>
            <a:r>
              <a:rPr lang="en-US" sz="3000" dirty="0" err="1">
                <a:solidFill>
                  <a:schemeClr val="bg1"/>
                </a:solidFill>
              </a:rPr>
              <a:t>Készlet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az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adott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anyagra</a:t>
            </a:r>
            <a:r>
              <a:rPr lang="en-US" sz="3000" dirty="0">
                <a:solidFill>
                  <a:schemeClr val="bg1"/>
                </a:solidFill>
              </a:rPr>
              <a:t> (MMBE)</a:t>
            </a:r>
          </a:p>
          <a:p>
            <a:pPr marL="514350" marR="0" lvl="0" indent="-514350">
              <a:lnSpc>
                <a:spcPct val="130000"/>
              </a:lnSpc>
              <a:spcAft>
                <a:spcPts val="0"/>
              </a:spcAft>
              <a:buAutoNum type="arabicPeriod"/>
            </a:pPr>
            <a:r>
              <a:rPr lang="en-US" sz="3000" dirty="0">
                <a:solidFill>
                  <a:schemeClr val="bg1"/>
                </a:solidFill>
              </a:rPr>
              <a:t>PO </a:t>
            </a:r>
            <a:r>
              <a:rPr lang="en-US" sz="3000" dirty="0" err="1">
                <a:solidFill>
                  <a:schemeClr val="bg1"/>
                </a:solidFill>
              </a:rPr>
              <a:t>létrehozása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anyaggal</a:t>
            </a:r>
            <a:r>
              <a:rPr lang="en-US" sz="3000" dirty="0">
                <a:solidFill>
                  <a:schemeClr val="bg1"/>
                </a:solidFill>
              </a:rPr>
              <a:t> (ME21N)</a:t>
            </a:r>
          </a:p>
          <a:p>
            <a:pPr marL="514350" marR="0" lvl="0" indent="-514350">
              <a:lnSpc>
                <a:spcPct val="130000"/>
              </a:lnSpc>
              <a:spcAft>
                <a:spcPts val="0"/>
              </a:spcAft>
              <a:buAutoNum type="arabicPeriod"/>
            </a:pPr>
            <a:r>
              <a:rPr lang="en-US" sz="3000" dirty="0" err="1">
                <a:solidFill>
                  <a:schemeClr val="bg1"/>
                </a:solidFill>
              </a:rPr>
              <a:t>Árubeérkeztetés</a:t>
            </a:r>
            <a:r>
              <a:rPr lang="en-US" sz="3000" dirty="0">
                <a:solidFill>
                  <a:schemeClr val="bg1"/>
                </a:solidFill>
              </a:rPr>
              <a:t> (MIGO)</a:t>
            </a:r>
          </a:p>
          <a:p>
            <a:pPr marL="514350" marR="0" lvl="0" indent="-514350">
              <a:lnSpc>
                <a:spcPct val="130000"/>
              </a:lnSpc>
              <a:spcAft>
                <a:spcPts val="0"/>
              </a:spcAft>
              <a:buAutoNum type="arabicPeriod"/>
            </a:pPr>
            <a:r>
              <a:rPr lang="en-US" sz="3000" dirty="0" err="1">
                <a:solidFill>
                  <a:schemeClr val="bg1"/>
                </a:solidFill>
              </a:rPr>
              <a:t>Készlet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növekedés</a:t>
            </a:r>
            <a:r>
              <a:rPr lang="en-US" sz="3000" dirty="0">
                <a:solidFill>
                  <a:schemeClr val="bg1"/>
                </a:solidFill>
              </a:rPr>
              <a:t> (MMBE)</a:t>
            </a:r>
          </a:p>
          <a:p>
            <a:pPr marL="514350" marR="0" lvl="0" indent="-514350">
              <a:lnSpc>
                <a:spcPct val="130000"/>
              </a:lnSpc>
              <a:spcAft>
                <a:spcPts val="0"/>
              </a:spcAft>
              <a:buAutoNum type="arabicPeriod"/>
            </a:pPr>
            <a:r>
              <a:rPr lang="en-US" sz="3000" dirty="0" err="1">
                <a:solidFill>
                  <a:schemeClr val="bg1"/>
                </a:solidFill>
              </a:rPr>
              <a:t>Anyagbizonylat</a:t>
            </a:r>
            <a:r>
              <a:rPr lang="en-US" sz="3000" dirty="0">
                <a:solidFill>
                  <a:schemeClr val="bg1"/>
                </a:solidFill>
              </a:rPr>
              <a:t>  </a:t>
            </a:r>
          </a:p>
          <a:p>
            <a:pPr lvl="1">
              <a:lnSpc>
                <a:spcPct val="130000"/>
              </a:lnSpc>
            </a:pPr>
            <a:r>
              <a:rPr lang="en-US" sz="2600" dirty="0">
                <a:solidFill>
                  <a:schemeClr val="bg1"/>
                </a:solidFill>
              </a:rPr>
              <a:t>MIGO, MB51 (MB03 ECC-ben) </a:t>
            </a:r>
          </a:p>
          <a:p>
            <a:pPr lvl="1">
              <a:lnSpc>
                <a:spcPct val="130000"/>
              </a:lnSpc>
            </a:pPr>
            <a:r>
              <a:rPr lang="en-US" sz="2600" dirty="0">
                <a:solidFill>
                  <a:schemeClr val="bg1"/>
                </a:solidFill>
              </a:rPr>
              <a:t>PO document </a:t>
            </a:r>
            <a:r>
              <a:rPr lang="en-US" sz="2600" dirty="0" err="1">
                <a:solidFill>
                  <a:schemeClr val="bg1"/>
                </a:solidFill>
              </a:rPr>
              <a:t>történet</a:t>
            </a:r>
            <a:r>
              <a:rPr lang="en-US" sz="2600" dirty="0">
                <a:solidFill>
                  <a:schemeClr val="bg1"/>
                </a:solidFill>
              </a:rPr>
              <a:t> (ME23N)</a:t>
            </a:r>
          </a:p>
          <a:p>
            <a:pPr marL="514350" marR="0" lvl="0" indent="-514350">
              <a:lnSpc>
                <a:spcPct val="130000"/>
              </a:lnSpc>
              <a:spcAft>
                <a:spcPts val="0"/>
              </a:spcAft>
              <a:buAutoNum type="arabicPeriod"/>
            </a:pPr>
            <a:r>
              <a:rPr lang="en-US" sz="3000" dirty="0" err="1">
                <a:solidFill>
                  <a:schemeClr val="bg1"/>
                </a:solidFill>
              </a:rPr>
              <a:t>Könyvelési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bizonylat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2600" dirty="0" err="1">
                <a:solidFill>
                  <a:schemeClr val="bg1"/>
                </a:solidFill>
              </a:rPr>
              <a:t>Anyagbizonylatból</a:t>
            </a:r>
            <a:r>
              <a:rPr lang="en-US" sz="2600" dirty="0">
                <a:solidFill>
                  <a:schemeClr val="bg1"/>
                </a:solidFill>
              </a:rPr>
              <a:t> (Document info, </a:t>
            </a:r>
            <a:r>
              <a:rPr lang="en-US" sz="2600" dirty="0" err="1">
                <a:solidFill>
                  <a:schemeClr val="bg1"/>
                </a:solidFill>
              </a:rPr>
              <a:t>fejszint</a:t>
            </a:r>
            <a:r>
              <a:rPr lang="en-US" sz="2600" dirty="0">
                <a:solidFill>
                  <a:schemeClr val="bg1"/>
                </a:solidFill>
              </a:rPr>
              <a:t>) </a:t>
            </a:r>
          </a:p>
          <a:p>
            <a:pPr marL="514350" marR="0" lvl="0" indent="-514350">
              <a:lnSpc>
                <a:spcPct val="130000"/>
              </a:lnSpc>
              <a:spcAft>
                <a:spcPts val="0"/>
              </a:spcAft>
              <a:buAutoNum type="arabicPeriod"/>
            </a:pP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822190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Készletgazdálkodás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áttekintés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Anyagmozgások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Tranzakciók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árumozgásra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Árubeérkeztetés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könyvelése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dokumentum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ellenében</a:t>
            </a:r>
            <a:endParaRPr lang="en-US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Adatbázis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táblák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210347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MIGO </a:t>
            </a:r>
            <a:r>
              <a:rPr lang="en-US" sz="6000" dirty="0" err="1">
                <a:solidFill>
                  <a:schemeClr val="bg1"/>
                </a:solidFill>
              </a:rPr>
              <a:t>tranzakció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9403"/>
            <a:ext cx="10792336" cy="5221817"/>
          </a:xfrm>
        </p:spPr>
        <p:txBody>
          <a:bodyPr>
            <a:normAutofit fontScale="77500" lnSpcReduction="20000"/>
          </a:bodyPr>
          <a:lstStyle/>
          <a:p>
            <a:pPr marR="0" lv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400" dirty="0" err="1">
                <a:solidFill>
                  <a:schemeClr val="bg1"/>
                </a:solidFill>
              </a:rPr>
              <a:t>Áttekintés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opció</a:t>
            </a:r>
            <a:endParaRPr lang="en-US" sz="3400" dirty="0">
              <a:solidFill>
                <a:schemeClr val="bg1"/>
              </a:solidFill>
            </a:endParaRPr>
          </a:p>
          <a:p>
            <a:pPr marR="0" lv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400" dirty="0" err="1">
                <a:solidFill>
                  <a:schemeClr val="bg1"/>
                </a:solidFill>
              </a:rPr>
              <a:t>Szekciók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2900" dirty="0" err="1">
                <a:solidFill>
                  <a:schemeClr val="bg1"/>
                </a:solidFill>
              </a:rPr>
              <a:t>Üzleti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tranzakció</a:t>
            </a:r>
            <a:endParaRPr lang="en-US" sz="2900" dirty="0">
              <a:solidFill>
                <a:schemeClr val="bg1"/>
              </a:solidFill>
            </a:endParaRP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2900" dirty="0" err="1">
                <a:solidFill>
                  <a:schemeClr val="bg1"/>
                </a:solidFill>
              </a:rPr>
              <a:t>Fejadatok</a:t>
            </a:r>
            <a:endParaRPr lang="en-US" sz="2900" dirty="0">
              <a:solidFill>
                <a:schemeClr val="bg1"/>
              </a:solidFill>
            </a:endParaRP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2900" dirty="0" err="1">
                <a:solidFill>
                  <a:schemeClr val="bg1"/>
                </a:solidFill>
              </a:rPr>
              <a:t>Tételadatok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400" dirty="0" err="1">
                <a:solidFill>
                  <a:schemeClr val="bg1"/>
                </a:solidFill>
              </a:rPr>
              <a:t>Javasolt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értékek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2900" dirty="0" err="1">
                <a:solidFill>
                  <a:schemeClr val="bg1"/>
                </a:solidFill>
              </a:rPr>
              <a:t>Beállítások</a:t>
            </a:r>
            <a:r>
              <a:rPr lang="en-US" sz="2900" dirty="0">
                <a:solidFill>
                  <a:schemeClr val="bg1"/>
                </a:solidFill>
              </a:rPr>
              <a:t> -&gt; </a:t>
            </a:r>
            <a:r>
              <a:rPr lang="en-US" sz="2900" dirty="0" err="1">
                <a:solidFill>
                  <a:schemeClr val="bg1"/>
                </a:solidFill>
              </a:rPr>
              <a:t>Javasolt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értékek</a:t>
            </a:r>
            <a:endParaRPr lang="en-US" sz="2900" dirty="0">
              <a:solidFill>
                <a:schemeClr val="bg1"/>
              </a:solidFill>
            </a:endParaRP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2900" dirty="0">
                <a:solidFill>
                  <a:schemeClr val="bg1"/>
                </a:solidFill>
              </a:rPr>
              <a:t>Pl.: OK </a:t>
            </a:r>
            <a:r>
              <a:rPr lang="en-US" sz="2900" dirty="0" err="1">
                <a:solidFill>
                  <a:schemeClr val="bg1"/>
                </a:solidFill>
              </a:rPr>
              <a:t>mező</a:t>
            </a:r>
            <a:r>
              <a:rPr lang="en-US" sz="2900" dirty="0">
                <a:solidFill>
                  <a:schemeClr val="bg1"/>
                </a:solidFill>
              </a:rPr>
              <a:t>, </a:t>
            </a:r>
            <a:r>
              <a:rPr lang="en-US" sz="2900" dirty="0" err="1">
                <a:solidFill>
                  <a:schemeClr val="bg1"/>
                </a:solidFill>
              </a:rPr>
              <a:t>mozgásnem</a:t>
            </a:r>
            <a:r>
              <a:rPr lang="en-US" sz="2900" dirty="0">
                <a:solidFill>
                  <a:schemeClr val="bg1"/>
                </a:solidFill>
              </a:rPr>
              <a:t> default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3400" dirty="0" err="1">
                <a:solidFill>
                  <a:schemeClr val="bg1"/>
                </a:solidFill>
              </a:rPr>
              <a:t>Megjelölés</a:t>
            </a:r>
            <a:r>
              <a:rPr lang="en-US" sz="3400" dirty="0">
                <a:solidFill>
                  <a:schemeClr val="bg1"/>
                </a:solidFill>
              </a:rPr>
              <a:t> (hold)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2900" dirty="0">
                <a:solidFill>
                  <a:schemeClr val="bg1"/>
                </a:solidFill>
              </a:rPr>
              <a:t>Minta (</a:t>
            </a:r>
            <a:r>
              <a:rPr lang="en-US" sz="2900" dirty="0" err="1">
                <a:solidFill>
                  <a:schemeClr val="bg1"/>
                </a:solidFill>
              </a:rPr>
              <a:t>referencia</a:t>
            </a:r>
            <a:r>
              <a:rPr lang="en-US" sz="2900" dirty="0">
                <a:solidFill>
                  <a:schemeClr val="bg1"/>
                </a:solidFill>
              </a:rPr>
              <a:t>): </a:t>
            </a:r>
            <a:r>
              <a:rPr lang="en-US" sz="2900" dirty="0" err="1">
                <a:solidFill>
                  <a:schemeClr val="bg1"/>
                </a:solidFill>
              </a:rPr>
              <a:t>könyvelés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után</a:t>
            </a:r>
            <a:r>
              <a:rPr lang="en-US" sz="2900" dirty="0">
                <a:solidFill>
                  <a:schemeClr val="bg1"/>
                </a:solidFill>
              </a:rPr>
              <a:t> is </a:t>
            </a:r>
            <a:r>
              <a:rPr lang="en-US" sz="2900" dirty="0" err="1">
                <a:solidFill>
                  <a:schemeClr val="bg1"/>
                </a:solidFill>
              </a:rPr>
              <a:t>elérhető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az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áttekintésben</a:t>
            </a:r>
            <a:r>
              <a:rPr lang="en-US" sz="2900" dirty="0">
                <a:solidFill>
                  <a:schemeClr val="bg1"/>
                </a:solidFill>
              </a:rPr>
              <a:t> (</a:t>
            </a:r>
            <a:r>
              <a:rPr lang="en-US" sz="2900" dirty="0" err="1">
                <a:solidFill>
                  <a:schemeClr val="bg1"/>
                </a:solidFill>
              </a:rPr>
              <a:t>manuálisan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törölhető</a:t>
            </a:r>
            <a:r>
              <a:rPr lang="en-US" sz="29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3400" dirty="0" err="1">
                <a:solidFill>
                  <a:schemeClr val="bg1"/>
                </a:solidFill>
              </a:rPr>
              <a:t>Megjelölt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adatok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visszatöltése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US" sz="2600" dirty="0" err="1">
                <a:solidFill>
                  <a:schemeClr val="bg1"/>
                </a:solidFill>
              </a:rPr>
              <a:t>Áttekintés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alatt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látható</a:t>
            </a:r>
            <a:endParaRPr lang="en-US" sz="26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47E237-5448-4213-964C-1B6710AF3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0" y="5246294"/>
            <a:ext cx="4534293" cy="12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4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 8 </a:t>
            </a:r>
            <a:r>
              <a:rPr lang="en-US" sz="4800" dirty="0" err="1">
                <a:solidFill>
                  <a:schemeClr val="bg1"/>
                </a:solidFill>
              </a:rPr>
              <a:t>hetes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tanfolyam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tematikája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1.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Beszerzési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folyamatok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szervezeti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felépítés</a:t>
            </a:r>
            <a:r>
              <a:rPr lang="en-US" sz="3200" dirty="0">
                <a:solidFill>
                  <a:schemeClr val="bg1"/>
                </a:solidFill>
              </a:rPr>
              <a:t> SAP MM </a:t>
            </a:r>
            <a:r>
              <a:rPr lang="en-US" sz="3200" dirty="0" err="1">
                <a:solidFill>
                  <a:schemeClr val="bg1"/>
                </a:solidFill>
              </a:rPr>
              <a:t>szempontból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2.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Törzsadatok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beszerzésben</a:t>
            </a:r>
            <a:endParaRPr lang="en-US" sz="3200" dirty="0">
              <a:solidFill>
                <a:schemeClr val="bg1"/>
              </a:solidFill>
            </a:endParaRPr>
          </a:p>
          <a:p>
            <a:pPr marL="228600" marR="0" lv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3.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Anyagok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felhasználásra</a:t>
            </a:r>
            <a:r>
              <a:rPr lang="en-US" sz="3200" dirty="0">
                <a:solidFill>
                  <a:schemeClr val="bg1"/>
                </a:solidFill>
              </a:rPr>
              <a:t> történő </a:t>
            </a:r>
            <a:r>
              <a:rPr lang="en-US" sz="3200" dirty="0" err="1">
                <a:solidFill>
                  <a:schemeClr val="bg1"/>
                </a:solidFill>
              </a:rPr>
              <a:t>beszerzése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4.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Készletes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anyagok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beszerzése</a:t>
            </a:r>
            <a:endParaRPr lang="en-US" sz="3200" dirty="0">
              <a:solidFill>
                <a:schemeClr val="bg1"/>
              </a:solidFill>
            </a:endParaRPr>
          </a:p>
          <a:p>
            <a:pPr marL="0" marR="0" lvl="1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001515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Készletgazdálkodás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áttekintés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Anyagmozgások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Tranzakciók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árumozgásra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Árubeérkeztetés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könyvelése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dokumentum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ellenében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Adatbázis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táblák</a:t>
            </a:r>
            <a:endParaRPr lang="en-US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03080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Adatbázis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tábla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9403"/>
            <a:ext cx="10792336" cy="5221817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3400" dirty="0" err="1">
                <a:solidFill>
                  <a:schemeClr val="bg1"/>
                </a:solidFill>
              </a:rPr>
              <a:t>Anyagtörzs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000" dirty="0">
                <a:solidFill>
                  <a:schemeClr val="bg1"/>
                </a:solidFill>
              </a:rPr>
              <a:t>MARA, MARC, MARD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3400" dirty="0" err="1">
                <a:solidFill>
                  <a:schemeClr val="bg1"/>
                </a:solidFill>
              </a:rPr>
              <a:t>Szállítótörzs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000" dirty="0">
                <a:solidFill>
                  <a:schemeClr val="bg1"/>
                </a:solidFill>
              </a:rPr>
              <a:t>LFA1 </a:t>
            </a:r>
          </a:p>
          <a:p>
            <a:pPr lvl="1">
              <a:lnSpc>
                <a:spcPct val="130000"/>
              </a:lnSpc>
            </a:pPr>
            <a:r>
              <a:rPr lang="en-US" sz="3000" dirty="0">
                <a:solidFill>
                  <a:schemeClr val="bg1"/>
                </a:solidFill>
              </a:rPr>
              <a:t>LFB1 – </a:t>
            </a:r>
            <a:r>
              <a:rPr lang="en-US" sz="3000" dirty="0" err="1">
                <a:solidFill>
                  <a:schemeClr val="bg1"/>
                </a:solidFill>
              </a:rPr>
              <a:t>vállalat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specifikus</a:t>
            </a:r>
            <a:endParaRPr lang="en-US" sz="30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000" dirty="0">
                <a:solidFill>
                  <a:schemeClr val="bg1"/>
                </a:solidFill>
              </a:rPr>
              <a:t>LFM1 – </a:t>
            </a:r>
            <a:r>
              <a:rPr lang="en-US" sz="3000" dirty="0" err="1">
                <a:solidFill>
                  <a:schemeClr val="bg1"/>
                </a:solidFill>
              </a:rPr>
              <a:t>Beszerzési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szervezet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specifikus</a:t>
            </a:r>
            <a:endParaRPr lang="en-US" sz="30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</a:rPr>
              <a:t>PR – EBAN, EBKN (“controlling”)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</a:rPr>
              <a:t>PO – EKKO (</a:t>
            </a:r>
            <a:r>
              <a:rPr lang="en-US" sz="3400" dirty="0" err="1">
                <a:solidFill>
                  <a:schemeClr val="bg1"/>
                </a:solidFill>
              </a:rPr>
              <a:t>fej</a:t>
            </a:r>
            <a:r>
              <a:rPr lang="en-US" sz="3400" dirty="0">
                <a:solidFill>
                  <a:schemeClr val="bg1"/>
                </a:solidFill>
              </a:rPr>
              <a:t>), EKPO (</a:t>
            </a:r>
            <a:r>
              <a:rPr lang="en-US" sz="3400" dirty="0" err="1">
                <a:solidFill>
                  <a:schemeClr val="bg1"/>
                </a:solidFill>
              </a:rPr>
              <a:t>tétel</a:t>
            </a:r>
            <a:r>
              <a:rPr lang="en-US" sz="3400" dirty="0">
                <a:solidFill>
                  <a:schemeClr val="bg1"/>
                </a:solidFill>
              </a:rPr>
              <a:t>) , EBKN (</a:t>
            </a:r>
            <a:r>
              <a:rPr lang="en-US" sz="3400" dirty="0" err="1">
                <a:solidFill>
                  <a:schemeClr val="bg1"/>
                </a:solidFill>
              </a:rPr>
              <a:t>megrendeléstörténet</a:t>
            </a:r>
            <a:r>
              <a:rPr lang="en-US" sz="3400" dirty="0">
                <a:solidFill>
                  <a:schemeClr val="bg1"/>
                </a:solidFill>
              </a:rPr>
              <a:t>), EKKN (“controlling”)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3400" dirty="0" err="1">
                <a:solidFill>
                  <a:schemeClr val="bg1"/>
                </a:solidFill>
              </a:rPr>
              <a:t>Anyagmozgás</a:t>
            </a:r>
            <a:r>
              <a:rPr lang="en-US" sz="3400" dirty="0">
                <a:solidFill>
                  <a:schemeClr val="bg1"/>
                </a:solidFill>
              </a:rPr>
              <a:t> – MKPF (</a:t>
            </a:r>
            <a:r>
              <a:rPr lang="en-US" sz="3400" dirty="0" err="1">
                <a:solidFill>
                  <a:schemeClr val="bg1"/>
                </a:solidFill>
              </a:rPr>
              <a:t>fej</a:t>
            </a:r>
            <a:r>
              <a:rPr lang="en-US" sz="3400" dirty="0">
                <a:solidFill>
                  <a:schemeClr val="bg1"/>
                </a:solidFill>
              </a:rPr>
              <a:t>), MSEG (</a:t>
            </a:r>
            <a:r>
              <a:rPr lang="en-US" sz="3400" dirty="0" err="1">
                <a:solidFill>
                  <a:schemeClr val="bg1"/>
                </a:solidFill>
              </a:rPr>
              <a:t>tétel</a:t>
            </a:r>
            <a:r>
              <a:rPr lang="en-US" sz="3400" dirty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3400" dirty="0" err="1">
                <a:solidFill>
                  <a:schemeClr val="bg1"/>
                </a:solidFill>
              </a:rPr>
              <a:t>Bejövő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számla</a:t>
            </a:r>
            <a:r>
              <a:rPr lang="en-US" sz="3400" dirty="0">
                <a:solidFill>
                  <a:schemeClr val="bg1"/>
                </a:solidFill>
              </a:rPr>
              <a:t> – RBKP (</a:t>
            </a:r>
            <a:r>
              <a:rPr lang="en-US" sz="3400" dirty="0" err="1">
                <a:solidFill>
                  <a:schemeClr val="bg1"/>
                </a:solidFill>
              </a:rPr>
              <a:t>fej</a:t>
            </a:r>
            <a:r>
              <a:rPr lang="en-US" sz="3400" dirty="0">
                <a:solidFill>
                  <a:schemeClr val="bg1"/>
                </a:solidFill>
              </a:rPr>
              <a:t>), RSEG (</a:t>
            </a:r>
            <a:r>
              <a:rPr lang="en-US" sz="3400" dirty="0" err="1">
                <a:solidFill>
                  <a:schemeClr val="bg1"/>
                </a:solidFill>
              </a:rPr>
              <a:t>tétel</a:t>
            </a:r>
            <a:r>
              <a:rPr lang="en-US" sz="3400" dirty="0">
                <a:solidFill>
                  <a:schemeClr val="bg1"/>
                </a:solidFill>
              </a:rPr>
              <a:t>, PO link)</a:t>
            </a:r>
          </a:p>
          <a:p>
            <a:pPr marL="0" indent="0">
              <a:lnSpc>
                <a:spcPct val="130000"/>
              </a:lnSpc>
              <a:buNone/>
            </a:pP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688892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Adatbázis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tábla</a:t>
            </a:r>
            <a:r>
              <a:rPr lang="en-US" sz="6000" dirty="0">
                <a:solidFill>
                  <a:schemeClr val="bg1"/>
                </a:solidFill>
              </a:rPr>
              <a:t> - </a:t>
            </a:r>
            <a:r>
              <a:rPr lang="en-US" sz="6000" dirty="0" err="1">
                <a:solidFill>
                  <a:schemeClr val="bg1"/>
                </a:solidFill>
              </a:rPr>
              <a:t>funkciók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9403"/>
            <a:ext cx="10792336" cy="522181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400" dirty="0">
                <a:solidFill>
                  <a:schemeClr val="bg1"/>
                </a:solidFill>
              </a:rPr>
              <a:t>SE16, SE16N, (SM30)</a:t>
            </a:r>
          </a:p>
          <a:p>
            <a:pPr lvl="1">
              <a:lnSpc>
                <a:spcPct val="130000"/>
              </a:lnSpc>
            </a:pPr>
            <a:r>
              <a:rPr lang="en-US" sz="3000" dirty="0" err="1">
                <a:solidFill>
                  <a:schemeClr val="bg1"/>
                </a:solidFill>
              </a:rPr>
              <a:t>Jogosultság</a:t>
            </a:r>
            <a:endParaRPr lang="en-US" sz="30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Szelekciós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mezők</a:t>
            </a:r>
            <a:endParaRPr lang="en-US" sz="34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Tartalom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megjelenítés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Tartalom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letöltés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6352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A 8 </a:t>
            </a:r>
            <a:r>
              <a:rPr lang="en-US" sz="4800" dirty="0" err="1">
                <a:solidFill>
                  <a:schemeClr val="bg1"/>
                </a:solidFill>
              </a:rPr>
              <a:t>hetes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tanfolyam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tematikája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dirty="0" err="1">
                <a:solidFill>
                  <a:schemeClr val="bg1"/>
                </a:solidFill>
              </a:rPr>
              <a:t>folyt</a:t>
            </a:r>
            <a:r>
              <a:rPr lang="en-US" sz="2000" dirty="0">
                <a:solidFill>
                  <a:schemeClr val="bg1"/>
                </a:solidFill>
              </a:rPr>
              <a:t>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5.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Szolgáltatás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beszerzése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6.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Anyagkészlet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tervezés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7.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Késztletgazdálkodás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8.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Árubeérkeztetés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  <a:p>
            <a:pPr marL="0" marR="0" lvl="1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79949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Készletgazdálkodás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áttekintés</a:t>
            </a:r>
            <a:endParaRPr lang="en-US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Anyagmozgások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Tranzakciók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árumozgásra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Árubeérkeztetés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könyvelése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dokumentum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ellenében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Adatbázis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táblák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44626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Készletgazdálkodás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áttekintés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lnSpcReduction="10000"/>
          </a:bodyPr>
          <a:lstStyle/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Inventory Management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MM </a:t>
            </a:r>
            <a:r>
              <a:rPr lang="en-US" sz="3200" dirty="0" err="1">
                <a:solidFill>
                  <a:schemeClr val="bg1"/>
                </a:solidFill>
              </a:rPr>
              <a:t>része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integrálva</a:t>
            </a:r>
            <a:r>
              <a:rPr lang="en-US" sz="3200" dirty="0">
                <a:solidFill>
                  <a:schemeClr val="bg1"/>
                </a:solidFill>
              </a:rPr>
              <a:t> a </a:t>
            </a:r>
            <a:r>
              <a:rPr lang="en-US" sz="3200" dirty="0" err="1">
                <a:solidFill>
                  <a:schemeClr val="bg1"/>
                </a:solidFill>
              </a:rPr>
              <a:t>többi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logisztikai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modullal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err="1">
                <a:solidFill>
                  <a:schemeClr val="bg1"/>
                </a:solidFill>
              </a:rPr>
              <a:t>Készlet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kezelése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érték</a:t>
            </a:r>
            <a:r>
              <a:rPr lang="en-US" sz="3200" dirty="0">
                <a:solidFill>
                  <a:schemeClr val="bg1"/>
                </a:solidFill>
              </a:rPr>
              <a:t> vagy </a:t>
            </a:r>
            <a:r>
              <a:rPr lang="en-US" sz="3200" dirty="0" err="1">
                <a:solidFill>
                  <a:schemeClr val="bg1"/>
                </a:solidFill>
              </a:rPr>
              <a:t>mennyiség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alapon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err="1">
                <a:solidFill>
                  <a:schemeClr val="bg1"/>
                </a:solidFill>
              </a:rPr>
              <a:t>Tervezés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anyag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bevét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anyagmozgások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könyvelése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err="1">
                <a:solidFill>
                  <a:schemeClr val="bg1"/>
                </a:solidFill>
              </a:rPr>
              <a:t>Anyag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beszerzése</a:t>
            </a:r>
            <a:r>
              <a:rPr lang="en-US" sz="3200" dirty="0">
                <a:solidFill>
                  <a:schemeClr val="bg1"/>
                </a:solidFill>
              </a:rPr>
              <a:t> külső vagy </a:t>
            </a:r>
            <a:r>
              <a:rPr lang="en-US" sz="3200" dirty="0" err="1">
                <a:solidFill>
                  <a:schemeClr val="bg1"/>
                </a:solidFill>
              </a:rPr>
              <a:t>belső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forrásból</a:t>
            </a:r>
            <a:r>
              <a:rPr lang="en-US" sz="3200" dirty="0">
                <a:solidFill>
                  <a:schemeClr val="bg1"/>
                </a:solidFill>
              </a:rPr>
              <a:t> (MRP </a:t>
            </a:r>
            <a:r>
              <a:rPr lang="en-US" sz="3200" dirty="0" err="1">
                <a:solidFill>
                  <a:schemeClr val="bg1"/>
                </a:solidFill>
              </a:rPr>
              <a:t>alapon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chemeClr val="bg1"/>
                </a:solidFill>
              </a:rPr>
              <a:t>Az </a:t>
            </a:r>
            <a:r>
              <a:rPr lang="en-US" sz="3200" dirty="0" err="1">
                <a:solidFill>
                  <a:schemeClr val="bg1"/>
                </a:solidFill>
              </a:rPr>
              <a:t>anyag</a:t>
            </a:r>
            <a:r>
              <a:rPr lang="en-US" sz="3200" dirty="0">
                <a:solidFill>
                  <a:schemeClr val="bg1"/>
                </a:solidFill>
              </a:rPr>
              <a:t> a </a:t>
            </a:r>
            <a:r>
              <a:rPr lang="en-US" sz="3200" dirty="0" err="1">
                <a:solidFill>
                  <a:schemeClr val="bg1"/>
                </a:solidFill>
              </a:rPr>
              <a:t>készletgazdálkodás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keretein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belül</a:t>
            </a:r>
            <a:r>
              <a:rPr lang="en-US" sz="3200" dirty="0">
                <a:solidFill>
                  <a:schemeClr val="bg1"/>
                </a:solidFill>
              </a:rPr>
              <a:t> van, </a:t>
            </a:r>
            <a:r>
              <a:rPr lang="en-US" sz="3200" dirty="0" err="1">
                <a:solidFill>
                  <a:schemeClr val="bg1"/>
                </a:solidFill>
              </a:rPr>
              <a:t>amíg</a:t>
            </a:r>
            <a:r>
              <a:rPr lang="en-US" sz="3200" dirty="0">
                <a:solidFill>
                  <a:schemeClr val="bg1"/>
                </a:solidFill>
              </a:rPr>
              <a:t> nem </a:t>
            </a:r>
            <a:r>
              <a:rPr lang="en-US" sz="3200" dirty="0" err="1">
                <a:solidFill>
                  <a:schemeClr val="bg1"/>
                </a:solidFill>
              </a:rPr>
              <a:t>kerül</a:t>
            </a:r>
            <a:r>
              <a:rPr lang="en-US" sz="3200" dirty="0">
                <a:solidFill>
                  <a:schemeClr val="bg1"/>
                </a:solidFill>
              </a:rPr>
              <a:t> a </a:t>
            </a:r>
            <a:r>
              <a:rPr lang="en-US" sz="3200" dirty="0" err="1">
                <a:solidFill>
                  <a:schemeClr val="bg1"/>
                </a:solidFill>
              </a:rPr>
              <a:t>vevőhöz</a:t>
            </a:r>
            <a:r>
              <a:rPr lang="en-US" sz="3200" dirty="0">
                <a:solidFill>
                  <a:schemeClr val="bg1"/>
                </a:solidFill>
              </a:rPr>
              <a:t> (SD) vagy </a:t>
            </a:r>
            <a:r>
              <a:rPr lang="en-US" sz="3200" dirty="0" err="1">
                <a:solidFill>
                  <a:schemeClr val="bg1"/>
                </a:solidFill>
              </a:rPr>
              <a:t>belső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felhasználásra</a:t>
            </a:r>
            <a:r>
              <a:rPr lang="en-US" sz="3200" dirty="0">
                <a:solidFill>
                  <a:schemeClr val="bg1"/>
                </a:solidFill>
              </a:rPr>
              <a:t> (PP)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3919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 fontScale="90000"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Készletgazdálkodás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áttekintés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dirty="0" err="1">
                <a:solidFill>
                  <a:schemeClr val="bg1"/>
                </a:solidFill>
              </a:rPr>
              <a:t>folyt</a:t>
            </a:r>
            <a:r>
              <a:rPr lang="en-US" sz="4000" dirty="0">
                <a:solidFill>
                  <a:schemeClr val="bg1"/>
                </a:solidFill>
              </a:rPr>
              <a:t>.)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57E228-9B5E-42A7-88B5-67D462A53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31201" y="1473199"/>
            <a:ext cx="6831237" cy="5019675"/>
          </a:xfr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72661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Anyagkészlet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mennyiségi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alapon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792336" cy="5019770"/>
          </a:xfrm>
        </p:spPr>
        <p:txBody>
          <a:bodyPr>
            <a:normAutofit/>
          </a:bodyPr>
          <a:lstStyle/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3400" dirty="0" err="1">
                <a:solidFill>
                  <a:schemeClr val="bg1"/>
                </a:solidFill>
              </a:rPr>
              <a:t>Készleten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lévő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mennyiség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az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alábbi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készlettípusokon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lehet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Szabadfelhasználálsú</a:t>
            </a:r>
            <a:r>
              <a:rPr lang="en-US" sz="3400" dirty="0">
                <a:solidFill>
                  <a:schemeClr val="bg1"/>
                </a:solidFill>
              </a:rPr>
              <a:t> (unrestricted)</a:t>
            </a:r>
          </a:p>
          <a:p>
            <a:pPr lvl="1">
              <a:lnSpc>
                <a:spcPct val="13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Minőség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ellenőrzés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alatt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levő</a:t>
            </a:r>
            <a:r>
              <a:rPr lang="en-US" sz="3400" dirty="0">
                <a:solidFill>
                  <a:schemeClr val="bg1"/>
                </a:solidFill>
              </a:rPr>
              <a:t> (quality inspection)</a:t>
            </a:r>
          </a:p>
          <a:p>
            <a:pPr lvl="1">
              <a:lnSpc>
                <a:spcPct val="13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Megrendelt</a:t>
            </a:r>
            <a:r>
              <a:rPr lang="en-US" sz="3400" dirty="0">
                <a:solidFill>
                  <a:schemeClr val="bg1"/>
                </a:solidFill>
              </a:rPr>
              <a:t>, de még nem </a:t>
            </a:r>
            <a:r>
              <a:rPr lang="en-US" sz="3400" dirty="0" err="1">
                <a:solidFill>
                  <a:schemeClr val="bg1"/>
                </a:solidFill>
              </a:rPr>
              <a:t>beérkezett</a:t>
            </a:r>
            <a:endParaRPr lang="en-US" sz="34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Raktárban</a:t>
            </a:r>
            <a:r>
              <a:rPr lang="en-US" sz="3400" dirty="0">
                <a:solidFill>
                  <a:schemeClr val="bg1"/>
                </a:solidFill>
              </a:rPr>
              <a:t>, de </a:t>
            </a:r>
            <a:r>
              <a:rPr lang="en-US" sz="3400" dirty="0" err="1">
                <a:solidFill>
                  <a:schemeClr val="bg1"/>
                </a:solidFill>
              </a:rPr>
              <a:t>lefoglalva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gyártásra</a:t>
            </a:r>
            <a:r>
              <a:rPr lang="en-US" sz="3400" dirty="0">
                <a:solidFill>
                  <a:schemeClr val="bg1"/>
                </a:solidFill>
              </a:rPr>
              <a:t> vagy </a:t>
            </a:r>
            <a:r>
              <a:rPr lang="en-US" sz="3400" dirty="0" err="1">
                <a:solidFill>
                  <a:schemeClr val="bg1"/>
                </a:solidFill>
              </a:rPr>
              <a:t>vevőnek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82503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Anyagkészlet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érték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alapon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792336" cy="5019770"/>
          </a:xfrm>
        </p:spPr>
        <p:txBody>
          <a:bodyPr>
            <a:normAutofit/>
          </a:bodyPr>
          <a:lstStyle/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3400" dirty="0" err="1">
                <a:solidFill>
                  <a:schemeClr val="bg1"/>
                </a:solidFill>
              </a:rPr>
              <a:t>Jellemzők</a:t>
            </a:r>
            <a:r>
              <a:rPr lang="en-US" sz="3400" dirty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13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Mennyiség</a:t>
            </a:r>
            <a:r>
              <a:rPr lang="en-US" sz="3400" dirty="0">
                <a:solidFill>
                  <a:schemeClr val="bg1"/>
                </a:solidFill>
              </a:rPr>
              <a:t> és </a:t>
            </a:r>
            <a:r>
              <a:rPr lang="en-US" sz="3400" dirty="0" err="1">
                <a:solidFill>
                  <a:schemeClr val="bg1"/>
                </a:solidFill>
              </a:rPr>
              <a:t>érték</a:t>
            </a:r>
            <a:r>
              <a:rPr lang="en-US" sz="3400" dirty="0">
                <a:solidFill>
                  <a:schemeClr val="bg1"/>
                </a:solidFill>
              </a:rPr>
              <a:t> update (Inventory Management)</a:t>
            </a:r>
          </a:p>
          <a:p>
            <a:pPr lvl="1">
              <a:lnSpc>
                <a:spcPct val="13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Költség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objektum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hozzárendelés</a:t>
            </a:r>
            <a:r>
              <a:rPr lang="en-US" sz="3400" dirty="0">
                <a:solidFill>
                  <a:schemeClr val="bg1"/>
                </a:solidFill>
              </a:rPr>
              <a:t> (</a:t>
            </a:r>
            <a:r>
              <a:rPr lang="en-US" sz="3400" dirty="0" err="1">
                <a:solidFill>
                  <a:schemeClr val="bg1"/>
                </a:solidFill>
              </a:rPr>
              <a:t>költség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könyveléshez</a:t>
            </a:r>
            <a:r>
              <a:rPr lang="en-US" sz="3400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30000"/>
              </a:lnSpc>
            </a:pPr>
            <a:r>
              <a:rPr lang="en-US" sz="3400" dirty="0" err="1">
                <a:solidFill>
                  <a:schemeClr val="bg1"/>
                </a:solidFill>
              </a:rPr>
              <a:t>Főkönyvi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számla</a:t>
            </a:r>
            <a:r>
              <a:rPr lang="en-US" sz="3400" dirty="0">
                <a:solidFill>
                  <a:schemeClr val="bg1"/>
                </a:solidFill>
              </a:rPr>
              <a:t> automatikusan update-</a:t>
            </a:r>
            <a:r>
              <a:rPr lang="en-US" sz="3400" dirty="0" err="1">
                <a:solidFill>
                  <a:schemeClr val="bg1"/>
                </a:solidFill>
              </a:rPr>
              <a:t>lődik</a:t>
            </a:r>
            <a:r>
              <a:rPr lang="en-US" sz="3400" dirty="0">
                <a:solidFill>
                  <a:schemeClr val="bg1"/>
                </a:solidFill>
              </a:rPr>
              <a:t> a </a:t>
            </a:r>
            <a:r>
              <a:rPr lang="en-US" sz="3400" dirty="0" err="1">
                <a:solidFill>
                  <a:schemeClr val="bg1"/>
                </a:solidFill>
              </a:rPr>
              <a:t>könyvelésben</a:t>
            </a:r>
            <a:r>
              <a:rPr lang="en-US" sz="3400" dirty="0">
                <a:solidFill>
                  <a:schemeClr val="bg1"/>
                </a:solidFill>
              </a:rPr>
              <a:t> (Financial Accounting)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70725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Készletgazdálkodás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áttekintés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Anyagmozgások</a:t>
            </a:r>
            <a:endParaRPr lang="en-GB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Tranzakciók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árumozgásra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Árubeérkeztetés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könyvelése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dokumentum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ellenében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Adatbázis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táblák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835961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40153</TotalTime>
  <Words>681</Words>
  <Application>Microsoft Office PowerPoint</Application>
  <PresentationFormat>Widescreen</PresentationFormat>
  <Paragraphs>172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1_Office-téma</vt:lpstr>
      <vt:lpstr>SAP Materials Management</vt:lpstr>
      <vt:lpstr>A 8 hetes tanfolyam tematikája</vt:lpstr>
      <vt:lpstr>A 8 hetes tanfolyam tematikája (folyt.)</vt:lpstr>
      <vt:lpstr>Tartalom</vt:lpstr>
      <vt:lpstr>Készletgazdálkodás áttekintés</vt:lpstr>
      <vt:lpstr>Készletgazdálkodás áttekintés (folyt.)</vt:lpstr>
      <vt:lpstr>Anyagkészlet mennyiségi alapon</vt:lpstr>
      <vt:lpstr>Anyagkészlet érték alapon</vt:lpstr>
      <vt:lpstr>Tartalom</vt:lpstr>
      <vt:lpstr>Anyagmozgás fajtái </vt:lpstr>
      <vt:lpstr>Anyagmozgás fajtái </vt:lpstr>
      <vt:lpstr>Mozgások </vt:lpstr>
      <vt:lpstr>Mozgások (folyt.) </vt:lpstr>
      <vt:lpstr>Mozgások - dokumentumok</vt:lpstr>
      <vt:lpstr>Tartalom</vt:lpstr>
      <vt:lpstr>Mértékegység (UoM) kezelése készleten</vt:lpstr>
      <vt:lpstr>Mozgások, dokumentumok - demo</vt:lpstr>
      <vt:lpstr>Tartalom</vt:lpstr>
      <vt:lpstr>MIGO tranzakció</vt:lpstr>
      <vt:lpstr>Tartalom</vt:lpstr>
      <vt:lpstr>Adatbázis tábla</vt:lpstr>
      <vt:lpstr>Adatbázis tábla - funkciók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Beszerzés - Best practice</dc:title>
  <dc:creator>Vilmos Sánta</dc:creator>
  <cp:lastModifiedBy>Vilmos Sánta</cp:lastModifiedBy>
  <cp:revision>280</cp:revision>
  <dcterms:created xsi:type="dcterms:W3CDTF">2022-10-12T08:12:50Z</dcterms:created>
  <dcterms:modified xsi:type="dcterms:W3CDTF">2024-01-09T18:56:37Z</dcterms:modified>
</cp:coreProperties>
</file>