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8" r:id="rId2"/>
    <p:sldId id="257" r:id="rId3"/>
    <p:sldId id="294" r:id="rId4"/>
    <p:sldId id="441" r:id="rId5"/>
    <p:sldId id="415" r:id="rId6"/>
    <p:sldId id="447" r:id="rId7"/>
    <p:sldId id="444" r:id="rId8"/>
    <p:sldId id="445" r:id="rId9"/>
    <p:sldId id="446" r:id="rId10"/>
    <p:sldId id="449" r:id="rId11"/>
    <p:sldId id="450" r:id="rId12"/>
    <p:sldId id="448" r:id="rId13"/>
    <p:sldId id="451" r:id="rId14"/>
    <p:sldId id="453" r:id="rId15"/>
    <p:sldId id="452" r:id="rId16"/>
    <p:sldId id="455" r:id="rId17"/>
    <p:sldId id="465" r:id="rId18"/>
    <p:sldId id="456" r:id="rId19"/>
    <p:sldId id="457" r:id="rId20"/>
    <p:sldId id="458" r:id="rId21"/>
    <p:sldId id="466" r:id="rId22"/>
    <p:sldId id="459" r:id="rId23"/>
    <p:sldId id="461" r:id="rId24"/>
    <p:sldId id="462" r:id="rId25"/>
    <p:sldId id="463" r:id="rId26"/>
    <p:sldId id="4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251" autoAdjust="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2024-01-02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9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857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59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144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47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188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640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249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78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80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1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81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69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782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4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732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49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82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52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9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473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449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2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9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2024-01-02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6. </a:t>
            </a:r>
            <a:r>
              <a:rPr lang="en-US" sz="4000" dirty="0" err="1">
                <a:solidFill>
                  <a:schemeClr val="bg1"/>
                </a:solidFill>
              </a:rPr>
              <a:t>hét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Anyagkészlet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tervezés</a:t>
            </a:r>
            <a:r>
              <a:rPr lang="en-US" sz="4000" dirty="0">
                <a:solidFill>
                  <a:schemeClr val="bg1"/>
                </a:solidFill>
              </a:rPr>
              <a:t> (MRP)</a:t>
            </a: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MRP </a:t>
            </a:r>
            <a:r>
              <a:rPr lang="en-US" sz="6000" dirty="0" err="1">
                <a:solidFill>
                  <a:schemeClr val="bg1"/>
                </a:solidFill>
              </a:rPr>
              <a:t>futtatása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CEAE0-8305-4F73-B65E-7DCECF5E957E}"/>
              </a:ext>
            </a:extLst>
          </p:cNvPr>
          <p:cNvSpPr txBox="1"/>
          <p:nvPr/>
        </p:nvSpPr>
        <p:spPr>
          <a:xfrm>
            <a:off x="7218947" y="1543790"/>
            <a:ext cx="4700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MRP background job-ban </a:t>
            </a:r>
            <a:r>
              <a:rPr lang="en-US" sz="2400" dirty="0" err="1">
                <a:solidFill>
                  <a:schemeClr val="bg1"/>
                </a:solidFill>
              </a:rPr>
              <a:t>fut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gyár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szinten</a:t>
            </a:r>
            <a:r>
              <a:rPr lang="en-US" sz="2400" dirty="0">
                <a:solidFill>
                  <a:schemeClr val="bg1"/>
                </a:solidFill>
              </a:rPr>
              <a:t> - MDBT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MRP frontend </a:t>
            </a:r>
            <a:r>
              <a:rPr lang="en-US" sz="2400" dirty="0" err="1">
                <a:solidFill>
                  <a:schemeClr val="bg1"/>
                </a:solidFill>
              </a:rPr>
              <a:t>futtatása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gyár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szinten</a:t>
            </a:r>
            <a:r>
              <a:rPr lang="en-US" sz="2400" dirty="0">
                <a:solidFill>
                  <a:schemeClr val="bg1"/>
                </a:solidFill>
              </a:rPr>
              <a:t> – MD01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MRP frontend </a:t>
            </a:r>
            <a:r>
              <a:rPr lang="en-US" sz="2400" dirty="0" err="1">
                <a:solidFill>
                  <a:schemeClr val="bg1"/>
                </a:solidFill>
              </a:rPr>
              <a:t>futtatása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adott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anyagra</a:t>
            </a:r>
            <a:r>
              <a:rPr lang="en-US" sz="2400" dirty="0">
                <a:solidFill>
                  <a:schemeClr val="bg1"/>
                </a:solidFill>
              </a:rPr>
              <a:t> – MD02 (PP </a:t>
            </a:r>
            <a:r>
              <a:rPr lang="en-US" sz="2400" dirty="0" err="1">
                <a:solidFill>
                  <a:schemeClr val="bg1"/>
                </a:solidFill>
              </a:rPr>
              <a:t>modul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9ACAB7-9A86-46A7-9727-1AB573D9C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7355" y="1543790"/>
            <a:ext cx="6201175" cy="3950312"/>
          </a:xfrm>
        </p:spPr>
      </p:pic>
    </p:spTree>
    <p:extLst>
      <p:ext uri="{BB962C8B-B14F-4D97-AF65-F5344CB8AC3E}">
        <p14:creationId xmlns:p14="http://schemas.microsoft.com/office/powerpoint/2010/main" val="373241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MRP </a:t>
            </a:r>
            <a:r>
              <a:rPr lang="en-US" sz="6000" dirty="0" err="1">
                <a:solidFill>
                  <a:schemeClr val="bg1"/>
                </a:solidFill>
              </a:rPr>
              <a:t>futtatása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folyt</a:t>
            </a:r>
            <a:r>
              <a:rPr lang="en-US" dirty="0">
                <a:solidFill>
                  <a:schemeClr val="bg1"/>
                </a:solidFill>
              </a:rPr>
              <a:t>.)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CEAE0-8305-4F73-B65E-7DCECF5E957E}"/>
              </a:ext>
            </a:extLst>
          </p:cNvPr>
          <p:cNvSpPr txBox="1"/>
          <p:nvPr/>
        </p:nvSpPr>
        <p:spPr>
          <a:xfrm>
            <a:off x="6338303" y="1495037"/>
            <a:ext cx="4700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Demo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MDBT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MD01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MD02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5510C3-8D3F-410F-AD16-22C522FB2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84891" y="1339404"/>
            <a:ext cx="4700307" cy="5235032"/>
          </a:xfrm>
        </p:spPr>
      </p:pic>
    </p:spTree>
    <p:extLst>
      <p:ext uri="{BB962C8B-B14F-4D97-AF65-F5344CB8AC3E}">
        <p14:creationId xmlns:p14="http://schemas.microsoft.com/office/powerpoint/2010/main" val="89761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alapok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Különböző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MRP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eljárások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Különbség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felhasználásra</a:t>
            </a:r>
            <a:r>
              <a:rPr lang="en-US" dirty="0">
                <a:solidFill>
                  <a:schemeClr val="bg1"/>
                </a:solidFill>
              </a:rPr>
              <a:t> történő </a:t>
            </a:r>
            <a:r>
              <a:rPr lang="en-US" dirty="0" err="1">
                <a:solidFill>
                  <a:schemeClr val="bg1"/>
                </a:solidFill>
              </a:rPr>
              <a:t>tervezés</a:t>
            </a:r>
            <a:r>
              <a:rPr lang="en-US" dirty="0">
                <a:solidFill>
                  <a:schemeClr val="bg1"/>
                </a:solidFill>
              </a:rPr>
              <a:t> és MRP </a:t>
            </a:r>
            <a:r>
              <a:rPr lang="en-US" dirty="0" err="1">
                <a:solidFill>
                  <a:schemeClr val="bg1"/>
                </a:solidFill>
              </a:rPr>
              <a:t>között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Újrarendelési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pont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adatok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anyagtörzsben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4517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MRP </a:t>
            </a:r>
            <a:r>
              <a:rPr lang="en-US" sz="6000" dirty="0" err="1">
                <a:solidFill>
                  <a:schemeClr val="bg1"/>
                </a:solidFill>
              </a:rPr>
              <a:t>eljárások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CEAE0-8305-4F73-B65E-7DCECF5E957E}"/>
              </a:ext>
            </a:extLst>
          </p:cNvPr>
          <p:cNvSpPr txBox="1"/>
          <p:nvPr/>
        </p:nvSpPr>
        <p:spPr>
          <a:xfrm>
            <a:off x="7218947" y="1543790"/>
            <a:ext cx="470030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Normál</a:t>
            </a:r>
            <a:r>
              <a:rPr lang="en-US" sz="2800" dirty="0">
                <a:solidFill>
                  <a:schemeClr val="bg1"/>
                </a:solidFill>
              </a:rPr>
              <a:t> MRP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Felhasználás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alapú</a:t>
            </a:r>
            <a:r>
              <a:rPr lang="en-US" sz="2800" dirty="0">
                <a:solidFill>
                  <a:schemeClr val="bg1"/>
                </a:solidFill>
              </a:rPr>
              <a:t> MRP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Prognózis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tervezés</a:t>
            </a: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Időfázisú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tervezés</a:t>
            </a: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Újrarendelési-pont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tervezés</a:t>
            </a:r>
            <a:endParaRPr lang="en-US" sz="28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Automatikus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újrarendelési-pont</a:t>
            </a:r>
            <a:endParaRPr lang="en-US" sz="28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Manuális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újrarendelési-pont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C6BE70-F329-4079-818C-3558EB5C7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199" y="1543789"/>
            <a:ext cx="6380727" cy="4329441"/>
          </a:xfrm>
        </p:spPr>
      </p:pic>
    </p:spTree>
    <p:extLst>
      <p:ext uri="{BB962C8B-B14F-4D97-AF65-F5344CB8AC3E}">
        <p14:creationId xmlns:p14="http://schemas.microsoft.com/office/powerpoint/2010/main" val="1787802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alapok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MRP </a:t>
            </a:r>
            <a:r>
              <a:rPr lang="en-US" dirty="0" err="1">
                <a:solidFill>
                  <a:schemeClr val="bg1"/>
                </a:solidFill>
              </a:rPr>
              <a:t>eljárások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Különbség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felhasználásra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történő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tervezés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és MRP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között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Újrarendelési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pont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adatok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anyagtörzsben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6745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“</a:t>
            </a:r>
            <a:r>
              <a:rPr lang="en-US" sz="6000" dirty="0" err="1">
                <a:solidFill>
                  <a:schemeClr val="bg1"/>
                </a:solidFill>
              </a:rPr>
              <a:t>Klasszikus</a:t>
            </a:r>
            <a:r>
              <a:rPr lang="en-US" sz="6000" dirty="0">
                <a:solidFill>
                  <a:schemeClr val="bg1"/>
                </a:solidFill>
              </a:rPr>
              <a:t>” MRP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7500" lnSpcReduction="2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PP </a:t>
            </a:r>
            <a:r>
              <a:rPr lang="en-US" sz="3200" dirty="0" err="1">
                <a:solidFill>
                  <a:schemeClr val="bg1"/>
                </a:solidFill>
              </a:rPr>
              <a:t>modul-hoz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kapcsolódik</a:t>
            </a:r>
            <a:endParaRPr lang="en-US" sz="32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Demo</a:t>
            </a:r>
          </a:p>
          <a:p>
            <a:pPr lvl="1"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Darabjegyzék</a:t>
            </a:r>
            <a:r>
              <a:rPr lang="en-US" sz="2800" dirty="0">
                <a:solidFill>
                  <a:schemeClr val="bg1"/>
                </a:solidFill>
              </a:rPr>
              <a:t> - CS03 (</a:t>
            </a:r>
            <a:r>
              <a:rPr lang="en-US" sz="2800" dirty="0" err="1">
                <a:solidFill>
                  <a:schemeClr val="bg1"/>
                </a:solidFill>
              </a:rPr>
              <a:t>késztermék</a:t>
            </a:r>
            <a:r>
              <a:rPr lang="en-US" sz="2800" dirty="0">
                <a:solidFill>
                  <a:schemeClr val="bg1"/>
                </a:solidFill>
              </a:rPr>
              <a:t>, pl.: FG2_CP)</a:t>
            </a:r>
          </a:p>
          <a:p>
            <a:pPr lvl="1"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Darabjegyzék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elérhető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mennyiség</a:t>
            </a:r>
            <a:r>
              <a:rPr lang="en-US" sz="2800" dirty="0">
                <a:solidFill>
                  <a:schemeClr val="bg1"/>
                </a:solidFill>
              </a:rPr>
              <a:t>? MD04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Igény </a:t>
            </a:r>
            <a:r>
              <a:rPr lang="en-US" sz="2800" dirty="0" err="1">
                <a:solidFill>
                  <a:schemeClr val="bg1"/>
                </a:solidFill>
              </a:rPr>
              <a:t>létrehozása</a:t>
            </a:r>
            <a:r>
              <a:rPr lang="en-US" sz="2800" dirty="0">
                <a:solidFill>
                  <a:schemeClr val="bg1"/>
                </a:solidFill>
              </a:rPr>
              <a:t>: MD61</a:t>
            </a:r>
          </a:p>
          <a:p>
            <a:pPr lvl="2"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Késztermékre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Darabjegyzék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elérhető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mennyiség</a:t>
            </a:r>
            <a:r>
              <a:rPr lang="en-US" sz="2800" dirty="0">
                <a:solidFill>
                  <a:schemeClr val="bg1"/>
                </a:solidFill>
              </a:rPr>
              <a:t> igény </a:t>
            </a:r>
            <a:r>
              <a:rPr lang="en-US" sz="2800" dirty="0" err="1">
                <a:solidFill>
                  <a:schemeClr val="bg1"/>
                </a:solidFill>
              </a:rPr>
              <a:t>létrehozása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után</a:t>
            </a:r>
            <a:r>
              <a:rPr lang="en-US" sz="2800" dirty="0">
                <a:solidFill>
                  <a:schemeClr val="bg1"/>
                </a:solidFill>
              </a:rPr>
              <a:t>: MD04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MRP </a:t>
            </a:r>
            <a:r>
              <a:rPr lang="en-US" sz="2800" dirty="0" err="1">
                <a:solidFill>
                  <a:schemeClr val="bg1"/>
                </a:solidFill>
              </a:rPr>
              <a:t>futtatása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késztermékre</a:t>
            </a:r>
            <a:r>
              <a:rPr lang="en-US" sz="2800" dirty="0">
                <a:solidFill>
                  <a:schemeClr val="bg1"/>
                </a:solidFill>
              </a:rPr>
              <a:t>: MD02 (BMIG </a:t>
            </a:r>
            <a:r>
              <a:rPr lang="en-US" sz="2800" dirty="0" err="1">
                <a:solidFill>
                  <a:schemeClr val="bg1"/>
                </a:solidFill>
              </a:rPr>
              <a:t>mező</a:t>
            </a:r>
            <a:r>
              <a:rPr lang="en-US" sz="2800" dirty="0">
                <a:solidFill>
                  <a:schemeClr val="bg1"/>
                </a:solidFill>
              </a:rPr>
              <a:t> = ‘1’)</a:t>
            </a: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MD04 -&gt; </a:t>
            </a:r>
            <a:r>
              <a:rPr lang="en-US" sz="2800" dirty="0" err="1">
                <a:solidFill>
                  <a:schemeClr val="bg1"/>
                </a:solidFill>
              </a:rPr>
              <a:t>Tervrendelésből</a:t>
            </a:r>
            <a:r>
              <a:rPr lang="en-US" sz="2800" dirty="0">
                <a:solidFill>
                  <a:schemeClr val="bg1"/>
                </a:solidFill>
              </a:rPr>
              <a:t> PP </a:t>
            </a:r>
            <a:r>
              <a:rPr lang="en-US" sz="2800" dirty="0" err="1">
                <a:solidFill>
                  <a:schemeClr val="bg1"/>
                </a:solidFill>
              </a:rPr>
              <a:t>csinál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gyártási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rendelést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</a:rPr>
              <a:t>MD04 BOM-ra (RM7_CP)</a:t>
            </a:r>
          </a:p>
          <a:p>
            <a:pPr lvl="1"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Beszerzés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konvertálja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az</a:t>
            </a:r>
            <a:r>
              <a:rPr lang="en-US" sz="2800" dirty="0">
                <a:solidFill>
                  <a:schemeClr val="bg1"/>
                </a:solidFill>
              </a:rPr>
              <a:t> MRP PR-t PO-</a:t>
            </a:r>
            <a:r>
              <a:rPr lang="en-US" sz="2800" dirty="0" err="1">
                <a:solidFill>
                  <a:schemeClr val="bg1"/>
                </a:solidFill>
              </a:rPr>
              <a:t>vá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16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Felhasználás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alapú</a:t>
            </a:r>
            <a:r>
              <a:rPr lang="en-US" sz="6000" dirty="0">
                <a:solidFill>
                  <a:schemeClr val="bg1"/>
                </a:solidFill>
              </a:rPr>
              <a:t> MRP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600" dirty="0" err="1">
                <a:solidFill>
                  <a:schemeClr val="bg1"/>
                </a:solidFill>
              </a:rPr>
              <a:t>Újrarendelési-pont</a:t>
            </a:r>
            <a:r>
              <a:rPr lang="en-US" sz="3600" dirty="0">
                <a:solidFill>
                  <a:schemeClr val="bg1"/>
                </a:solidFill>
              </a:rPr>
              <a:t> (reorder point)</a:t>
            </a:r>
          </a:p>
          <a:p>
            <a:pPr lvl="1">
              <a:lnSpc>
                <a:spcPct val="13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Manuális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újrarendelési-pont</a:t>
            </a:r>
            <a:r>
              <a:rPr lang="en-US" sz="3200" dirty="0">
                <a:solidFill>
                  <a:schemeClr val="bg1"/>
                </a:solidFill>
              </a:rPr>
              <a:t> – MRP indicator ‘VB’</a:t>
            </a:r>
          </a:p>
          <a:p>
            <a:pPr lvl="1"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</a:rPr>
              <a:t>Az </a:t>
            </a:r>
            <a:r>
              <a:rPr lang="en-US" sz="3200" dirty="0" err="1">
                <a:solidFill>
                  <a:schemeClr val="bg1"/>
                </a:solidFill>
              </a:rPr>
              <a:t>újra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rendelés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raktárkészlet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alapján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történik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újrarendelési-pont</a:t>
            </a:r>
            <a:r>
              <a:rPr lang="en-US" sz="3200" dirty="0">
                <a:solidFill>
                  <a:schemeClr val="bg1"/>
                </a:solidFill>
              </a:rPr>
              <a:t> &gt; </a:t>
            </a:r>
            <a:r>
              <a:rPr lang="en-US" sz="3200" dirty="0" err="1">
                <a:solidFill>
                  <a:schemeClr val="bg1"/>
                </a:solidFill>
              </a:rPr>
              <a:t>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szint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szint</a:t>
            </a:r>
            <a:r>
              <a:rPr lang="en-US" sz="3200" dirty="0">
                <a:solidFill>
                  <a:schemeClr val="bg1"/>
                </a:solidFill>
              </a:rPr>
              <a:t> = </a:t>
            </a:r>
            <a:r>
              <a:rPr lang="en-US" sz="3200" dirty="0" err="1">
                <a:solidFill>
                  <a:schemeClr val="bg1"/>
                </a:solidFill>
              </a:rPr>
              <a:t>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szint</a:t>
            </a:r>
            <a:r>
              <a:rPr lang="en-US" sz="3200" dirty="0">
                <a:solidFill>
                  <a:schemeClr val="bg1"/>
                </a:solidFill>
              </a:rPr>
              <a:t> + </a:t>
            </a:r>
            <a:r>
              <a:rPr lang="en-US" sz="3200" dirty="0" err="1">
                <a:solidFill>
                  <a:schemeClr val="bg1"/>
                </a:solidFill>
              </a:rPr>
              <a:t>rendelés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alatti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mennyiség</a:t>
            </a:r>
            <a:r>
              <a:rPr lang="en-US" sz="3200" dirty="0">
                <a:solidFill>
                  <a:schemeClr val="bg1"/>
                </a:solidFill>
              </a:rPr>
              <a:t> (PO, </a:t>
            </a:r>
            <a:r>
              <a:rPr lang="en-US" sz="3200" dirty="0" err="1">
                <a:solidFill>
                  <a:schemeClr val="bg1"/>
                </a:solidFill>
              </a:rPr>
              <a:t>tervrendelés</a:t>
            </a:r>
            <a:r>
              <a:rPr lang="en-US" sz="3200" dirty="0">
                <a:solidFill>
                  <a:schemeClr val="bg1"/>
                </a:solidFill>
              </a:rPr>
              <a:t>, PR)</a:t>
            </a:r>
          </a:p>
          <a:p>
            <a:pPr marL="457200" lvl="1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297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alapok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MRP </a:t>
            </a:r>
            <a:r>
              <a:rPr lang="en-US" dirty="0" err="1">
                <a:solidFill>
                  <a:schemeClr val="bg1"/>
                </a:solidFill>
              </a:rPr>
              <a:t>eljárások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Különbség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felhasználásra</a:t>
            </a:r>
            <a:r>
              <a:rPr lang="en-US" dirty="0">
                <a:solidFill>
                  <a:schemeClr val="bg1"/>
                </a:solidFill>
              </a:rPr>
              <a:t> történő </a:t>
            </a:r>
            <a:r>
              <a:rPr lang="en-US" dirty="0" err="1">
                <a:solidFill>
                  <a:schemeClr val="bg1"/>
                </a:solidFill>
              </a:rPr>
              <a:t>tervezés</a:t>
            </a:r>
            <a:r>
              <a:rPr lang="en-US" dirty="0">
                <a:solidFill>
                  <a:schemeClr val="bg1"/>
                </a:solidFill>
              </a:rPr>
              <a:t> és MRP </a:t>
            </a:r>
            <a:r>
              <a:rPr lang="en-US" dirty="0" err="1">
                <a:solidFill>
                  <a:schemeClr val="bg1"/>
                </a:solidFill>
              </a:rPr>
              <a:t>között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Újrarendelési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pont</a:t>
            </a:r>
            <a:endParaRPr lang="en-GB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adatok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anyagtörzsben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05571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Újrarendelési-pont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tervezés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A96196-0565-4E4F-A1F4-2CFECAEE9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05" y="1473104"/>
            <a:ext cx="9000974" cy="44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5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Újrarendelési-pont</a:t>
            </a:r>
            <a:r>
              <a:rPr lang="en-US" sz="6000" dirty="0">
                <a:solidFill>
                  <a:schemeClr val="bg1"/>
                </a:solidFill>
              </a:rPr>
              <a:t> - Demo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Anyagtörzs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 err="1">
                <a:solidFill>
                  <a:schemeClr val="bg1"/>
                </a:solidFill>
              </a:rPr>
              <a:t>Diszpozíció</a:t>
            </a:r>
            <a:r>
              <a:rPr lang="en-US" sz="3200" dirty="0">
                <a:solidFill>
                  <a:schemeClr val="bg1"/>
                </a:solidFill>
              </a:rPr>
              <a:t> 1 </a:t>
            </a:r>
            <a:r>
              <a:rPr lang="en-US" sz="3200" dirty="0" err="1">
                <a:solidFill>
                  <a:schemeClr val="bg1"/>
                </a:solidFill>
              </a:rPr>
              <a:t>nézet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pl.: RM8_CP, RM30)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300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en-US" sz="2800" dirty="0" err="1">
                <a:solidFill>
                  <a:schemeClr val="bg1"/>
                </a:solidFill>
              </a:rPr>
              <a:t>Diszpótípus</a:t>
            </a:r>
            <a:r>
              <a:rPr lang="en-US" sz="2800" dirty="0">
                <a:solidFill>
                  <a:schemeClr val="bg1"/>
                </a:solidFill>
              </a:rPr>
              <a:t>: ‘VB’ (</a:t>
            </a:r>
            <a:r>
              <a:rPr lang="en-US" sz="2800" dirty="0" err="1">
                <a:solidFill>
                  <a:schemeClr val="bg1"/>
                </a:solidFill>
              </a:rPr>
              <a:t>rendelési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alapú</a:t>
            </a:r>
            <a:r>
              <a:rPr lang="en-US" sz="2800" dirty="0">
                <a:solidFill>
                  <a:schemeClr val="bg1"/>
                </a:solidFill>
              </a:rPr>
              <a:t>,)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Jelzőkészlet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újrarendelési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pont</a:t>
            </a:r>
            <a:r>
              <a:rPr lang="en-US" sz="2800" dirty="0">
                <a:solidFill>
                  <a:schemeClr val="bg1"/>
                </a:solidFill>
              </a:rPr>
              <a:t>): pl.: 200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Aktuális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készlet</a:t>
            </a:r>
            <a:r>
              <a:rPr lang="en-US" sz="3200" dirty="0">
                <a:solidFill>
                  <a:schemeClr val="bg1"/>
                </a:solidFill>
              </a:rPr>
              <a:t>: MMBE, MD04 – zero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Készletre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könyvelés</a:t>
            </a:r>
            <a:r>
              <a:rPr lang="en-US" sz="3200" dirty="0">
                <a:solidFill>
                  <a:schemeClr val="bg1"/>
                </a:solidFill>
              </a:rPr>
              <a:t>: MIGO, </a:t>
            </a:r>
            <a:r>
              <a:rPr lang="en-US" sz="3200" dirty="0" err="1">
                <a:solidFill>
                  <a:schemeClr val="bg1"/>
                </a:solidFill>
              </a:rPr>
              <a:t>árubeérkezés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egyéb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mozgásnem</a:t>
            </a:r>
            <a:r>
              <a:rPr lang="en-US" sz="3200" dirty="0">
                <a:solidFill>
                  <a:schemeClr val="bg1"/>
                </a:solidFill>
              </a:rPr>
              <a:t> ‘501’ (régi: MB1C), pl.: 300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Aktuális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készlet</a:t>
            </a:r>
            <a:r>
              <a:rPr lang="en-US" sz="3200" dirty="0">
                <a:solidFill>
                  <a:schemeClr val="bg1"/>
                </a:solidFill>
              </a:rPr>
              <a:t>: MMBE, MD04 – 300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MRP </a:t>
            </a:r>
            <a:r>
              <a:rPr lang="en-US" sz="3200" dirty="0" err="1">
                <a:solidFill>
                  <a:schemeClr val="bg1"/>
                </a:solidFill>
              </a:rPr>
              <a:t>futtatása</a:t>
            </a:r>
            <a:r>
              <a:rPr lang="en-US" sz="3200" dirty="0">
                <a:solidFill>
                  <a:schemeClr val="bg1"/>
                </a:solidFill>
              </a:rPr>
              <a:t>: MD02</a:t>
            </a: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3299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Beszerzési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folyamatok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szervezeti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felépítés</a:t>
            </a:r>
            <a:r>
              <a:rPr lang="en-US" sz="3200" dirty="0">
                <a:solidFill>
                  <a:schemeClr val="bg1"/>
                </a:solidFill>
              </a:rPr>
              <a:t> SAP MM </a:t>
            </a:r>
            <a:r>
              <a:rPr lang="en-US" sz="3200" dirty="0" err="1">
                <a:solidFill>
                  <a:schemeClr val="bg1"/>
                </a:solidFill>
              </a:rPr>
              <a:t>szempontból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Törzsadatok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beszerzésben</a:t>
            </a:r>
            <a:endParaRPr lang="en-US" sz="3200" dirty="0">
              <a:solidFill>
                <a:schemeClr val="bg1"/>
              </a:solidFill>
            </a:endParaRPr>
          </a:p>
          <a:p>
            <a:pPr marL="228600" marR="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történő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Készletes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151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Újrarendelési-pont</a:t>
            </a:r>
            <a:r>
              <a:rPr lang="en-US" sz="6000" dirty="0">
                <a:solidFill>
                  <a:schemeClr val="bg1"/>
                </a:solidFill>
              </a:rPr>
              <a:t> – Demo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 err="1">
                <a:solidFill>
                  <a:schemeClr val="bg1"/>
                </a:solidFill>
              </a:rPr>
              <a:t>folyt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 startAt="6"/>
            </a:pPr>
            <a:r>
              <a:rPr lang="en-US" sz="2800" dirty="0" err="1">
                <a:solidFill>
                  <a:schemeClr val="bg1"/>
                </a:solidFill>
              </a:rPr>
              <a:t>Aktuális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készlet</a:t>
            </a:r>
            <a:r>
              <a:rPr lang="en-US" sz="2800" dirty="0">
                <a:solidFill>
                  <a:schemeClr val="bg1"/>
                </a:solidFill>
              </a:rPr>
              <a:t>: MMBE, MD04 – </a:t>
            </a:r>
            <a:r>
              <a:rPr lang="en-US" sz="2800" dirty="0" err="1">
                <a:solidFill>
                  <a:schemeClr val="bg1"/>
                </a:solidFill>
              </a:rPr>
              <a:t>Maradt</a:t>
            </a:r>
            <a:r>
              <a:rPr lang="en-US" sz="2800" dirty="0">
                <a:solidFill>
                  <a:schemeClr val="bg1"/>
                </a:solidFill>
              </a:rPr>
              <a:t> 300 (</a:t>
            </a:r>
            <a:r>
              <a:rPr lang="en-US" sz="2800" dirty="0" err="1">
                <a:solidFill>
                  <a:schemeClr val="bg1"/>
                </a:solidFill>
              </a:rPr>
              <a:t>mennyiség</a:t>
            </a:r>
            <a:r>
              <a:rPr lang="en-US" sz="2800" dirty="0">
                <a:solidFill>
                  <a:schemeClr val="bg1"/>
                </a:solidFill>
              </a:rPr>
              <a:t> &gt; </a:t>
            </a:r>
            <a:r>
              <a:rPr lang="en-US" sz="2800" dirty="0" err="1">
                <a:solidFill>
                  <a:schemeClr val="bg1"/>
                </a:solidFill>
              </a:rPr>
              <a:t>újrarendelési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pont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r>
              <a:rPr lang="en-US" sz="2800" dirty="0" err="1">
                <a:solidFill>
                  <a:schemeClr val="bg1"/>
                </a:solidFill>
              </a:rPr>
              <a:t>Anyagkiadás</a:t>
            </a:r>
            <a:r>
              <a:rPr lang="en-US" sz="2800" dirty="0">
                <a:solidFill>
                  <a:schemeClr val="bg1"/>
                </a:solidFill>
              </a:rPr>
              <a:t>: MIGO, </a:t>
            </a:r>
            <a:r>
              <a:rPr lang="en-US" sz="2800" dirty="0" err="1">
                <a:solidFill>
                  <a:schemeClr val="bg1"/>
                </a:solidFill>
              </a:rPr>
              <a:t>anyagkiadás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egyéb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mozgásnem</a:t>
            </a:r>
            <a:r>
              <a:rPr lang="en-US" sz="2800" dirty="0">
                <a:solidFill>
                  <a:schemeClr val="bg1"/>
                </a:solidFill>
              </a:rPr>
              <a:t> ‘201’ (régi: MB1A), pl.: 150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r>
              <a:rPr lang="en-US" sz="2800" dirty="0" err="1">
                <a:solidFill>
                  <a:schemeClr val="bg1"/>
                </a:solidFill>
              </a:rPr>
              <a:t>Aktuális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készlet</a:t>
            </a:r>
            <a:r>
              <a:rPr lang="en-US" sz="2800" dirty="0">
                <a:solidFill>
                  <a:schemeClr val="bg1"/>
                </a:solidFill>
              </a:rPr>
              <a:t>: MMBE, MD04 – </a:t>
            </a:r>
            <a:r>
              <a:rPr lang="en-US" sz="2800" dirty="0" err="1">
                <a:solidFill>
                  <a:schemeClr val="bg1"/>
                </a:solidFill>
              </a:rPr>
              <a:t>Maradt</a:t>
            </a:r>
            <a:r>
              <a:rPr lang="en-US" sz="2800" dirty="0">
                <a:solidFill>
                  <a:schemeClr val="bg1"/>
                </a:solidFill>
              </a:rPr>
              <a:t> 150 (300-150)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futtatása</a:t>
            </a:r>
            <a:r>
              <a:rPr lang="en-US" dirty="0">
                <a:solidFill>
                  <a:schemeClr val="bg1"/>
                </a:solidFill>
              </a:rPr>
              <a:t>: MD02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r>
              <a:rPr lang="en-US" sz="2800" dirty="0" err="1">
                <a:solidFill>
                  <a:schemeClr val="bg1"/>
                </a:solidFill>
              </a:rPr>
              <a:t>Aktuális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készlet</a:t>
            </a:r>
            <a:r>
              <a:rPr lang="en-US" sz="2800" dirty="0">
                <a:solidFill>
                  <a:schemeClr val="bg1"/>
                </a:solidFill>
              </a:rPr>
              <a:t>: MD04 – 200 (150+50)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Létrejön</a:t>
            </a:r>
            <a:r>
              <a:rPr lang="en-US" dirty="0">
                <a:solidFill>
                  <a:schemeClr val="bg1"/>
                </a:solidFill>
              </a:rPr>
              <a:t> egy </a:t>
            </a:r>
            <a:r>
              <a:rPr lang="en-US" dirty="0" err="1">
                <a:solidFill>
                  <a:schemeClr val="bg1"/>
                </a:solidFill>
              </a:rPr>
              <a:t>Bmig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Sorozatnagyság</a:t>
            </a:r>
            <a:r>
              <a:rPr lang="en-US" dirty="0">
                <a:solidFill>
                  <a:schemeClr val="bg1"/>
                </a:solidFill>
              </a:rPr>
              <a:t>: EX (</a:t>
            </a:r>
            <a:r>
              <a:rPr lang="en-US" dirty="0" err="1">
                <a:solidFill>
                  <a:schemeClr val="bg1"/>
                </a:solidFill>
              </a:rPr>
              <a:t>újrarendelési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pontig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marL="0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4698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alapok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MRP </a:t>
            </a:r>
            <a:r>
              <a:rPr lang="en-US" dirty="0" err="1">
                <a:solidFill>
                  <a:schemeClr val="bg1"/>
                </a:solidFill>
              </a:rPr>
              <a:t>eljárások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Különbség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felhasználásra</a:t>
            </a:r>
            <a:r>
              <a:rPr lang="en-US" dirty="0">
                <a:solidFill>
                  <a:schemeClr val="bg1"/>
                </a:solidFill>
              </a:rPr>
              <a:t> történő </a:t>
            </a:r>
            <a:r>
              <a:rPr lang="en-US" dirty="0" err="1">
                <a:solidFill>
                  <a:schemeClr val="bg1"/>
                </a:solidFill>
              </a:rPr>
              <a:t>tervezés</a:t>
            </a:r>
            <a:r>
              <a:rPr lang="en-US" dirty="0">
                <a:solidFill>
                  <a:schemeClr val="bg1"/>
                </a:solidFill>
              </a:rPr>
              <a:t> és MRP </a:t>
            </a:r>
            <a:r>
              <a:rPr lang="en-US" dirty="0" err="1">
                <a:solidFill>
                  <a:schemeClr val="bg1"/>
                </a:solidFill>
              </a:rPr>
              <a:t>között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Újrarendelési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pont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MRP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adatok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az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anyagtörzsben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02210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MRP </a:t>
            </a:r>
            <a:r>
              <a:rPr lang="en-US" sz="6000" dirty="0" err="1">
                <a:solidFill>
                  <a:schemeClr val="bg1"/>
                </a:solidFill>
              </a:rPr>
              <a:t>adatok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az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anyagtörzsben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A1357-C555-46BA-974A-E3E067D6C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332" y="1265101"/>
            <a:ext cx="7971211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5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555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MRP </a:t>
            </a:r>
            <a:r>
              <a:rPr lang="en-US" sz="6000" dirty="0" err="1">
                <a:solidFill>
                  <a:schemeClr val="bg1"/>
                </a:solidFill>
              </a:rPr>
              <a:t>adatok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az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anyagtörzsben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83368"/>
            <a:ext cx="10515600" cy="52095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MRP </a:t>
            </a:r>
            <a:r>
              <a:rPr lang="en-US" sz="2800" dirty="0" err="1">
                <a:solidFill>
                  <a:schemeClr val="bg1"/>
                </a:solidFill>
              </a:rPr>
              <a:t>adatok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Beszerzési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adatok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7EAC3D96-14B5-4013-AAE8-9D09262B9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84460"/>
              </p:ext>
            </p:extLst>
          </p:nvPr>
        </p:nvGraphicFramePr>
        <p:xfrm>
          <a:off x="1185050" y="1903484"/>
          <a:ext cx="8732253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950">
                  <a:extLst>
                    <a:ext uri="{9D8B030D-6E8A-4147-A177-3AD203B41FA5}">
                      <a16:colId xmlns:a16="http://schemas.microsoft.com/office/drawing/2014/main" val="1257940792"/>
                    </a:ext>
                  </a:extLst>
                </a:gridCol>
                <a:gridCol w="2671011">
                  <a:extLst>
                    <a:ext uri="{9D8B030D-6E8A-4147-A177-3AD203B41FA5}">
                      <a16:colId xmlns:a16="http://schemas.microsoft.com/office/drawing/2014/main" val="138500609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4139857589"/>
                    </a:ext>
                  </a:extLst>
                </a:gridCol>
                <a:gridCol w="1455092">
                  <a:extLst>
                    <a:ext uri="{9D8B030D-6E8A-4147-A177-3AD203B41FA5}">
                      <a16:colId xmlns:a16="http://schemas.microsoft.com/office/drawing/2014/main" val="2894511281"/>
                    </a:ext>
                  </a:extLst>
                </a:gridCol>
              </a:tblGrid>
              <a:tr h="124681">
                <a:tc>
                  <a:txBody>
                    <a:bodyPr/>
                    <a:lstStyle/>
                    <a:p>
                      <a:r>
                        <a:rPr lang="en-US" dirty="0" err="1"/>
                        <a:t>Mező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megnevezés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Mező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megnevezés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angol</a:t>
                      </a:r>
                      <a:r>
                        <a:rPr lang="en-US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Nézet</a:t>
                      </a:r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Nézet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angol</a:t>
                      </a:r>
                      <a:r>
                        <a:rPr lang="en-US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3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Diszpótípus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MRP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Diszpozíció</a:t>
                      </a:r>
                      <a:r>
                        <a:rPr lang="en-US" dirty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MRP1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9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Tervezett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száll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idő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Planned Delivery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Diszpozíció</a:t>
                      </a:r>
                      <a:r>
                        <a:rPr lang="en-US" dirty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MRP2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6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Sorozat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nagyság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eljárás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Lot sizing procedure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Diszpozíció</a:t>
                      </a:r>
                      <a:r>
                        <a:rPr lang="en-US" dirty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MRP1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70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Diszponent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MRP Controller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Diszpozíció</a:t>
                      </a:r>
                      <a:r>
                        <a:rPr lang="en-US" dirty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MRP1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27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Pufferidő</a:t>
                      </a:r>
                      <a:r>
                        <a:rPr lang="en-US" dirty="0"/>
                        <a:t>) </a:t>
                      </a:r>
                      <a:r>
                        <a:rPr lang="en-US" dirty="0" err="1"/>
                        <a:t>Horizontkulcs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Scheduling margin key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Diszpozíció</a:t>
                      </a:r>
                      <a:r>
                        <a:rPr lang="en-US" dirty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MRP2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83944"/>
                  </a:ext>
                </a:extLst>
              </a:tr>
            </a:tbl>
          </a:graphicData>
        </a:graphic>
      </p:graphicFrame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00809789-6D38-43B4-9A97-A7360BEA9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94291"/>
              </p:ext>
            </p:extLst>
          </p:nvPr>
        </p:nvGraphicFramePr>
        <p:xfrm>
          <a:off x="1185050" y="5217481"/>
          <a:ext cx="879642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273">
                  <a:extLst>
                    <a:ext uri="{9D8B030D-6E8A-4147-A177-3AD203B41FA5}">
                      <a16:colId xmlns:a16="http://schemas.microsoft.com/office/drawing/2014/main" val="1661652364"/>
                    </a:ext>
                  </a:extLst>
                </a:gridCol>
                <a:gridCol w="2723877">
                  <a:extLst>
                    <a:ext uri="{9D8B030D-6E8A-4147-A177-3AD203B41FA5}">
                      <a16:colId xmlns:a16="http://schemas.microsoft.com/office/drawing/2014/main" val="4046062849"/>
                    </a:ext>
                  </a:extLst>
                </a:gridCol>
                <a:gridCol w="1872186">
                  <a:extLst>
                    <a:ext uri="{9D8B030D-6E8A-4147-A177-3AD203B41FA5}">
                      <a16:colId xmlns:a16="http://schemas.microsoft.com/office/drawing/2014/main" val="1979491973"/>
                    </a:ext>
                  </a:extLst>
                </a:gridCol>
                <a:gridCol w="1556085">
                  <a:extLst>
                    <a:ext uri="{9D8B030D-6E8A-4147-A177-3AD203B41FA5}">
                      <a16:colId xmlns:a16="http://schemas.microsoft.com/office/drawing/2014/main" val="2630528164"/>
                    </a:ext>
                  </a:extLst>
                </a:gridCol>
              </a:tblGrid>
              <a:tr h="131645">
                <a:tc>
                  <a:txBody>
                    <a:bodyPr/>
                    <a:lstStyle/>
                    <a:p>
                      <a:r>
                        <a:rPr lang="en-US" dirty="0" err="1"/>
                        <a:t>Mező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megnevezés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Mező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megnevezés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angol</a:t>
                      </a:r>
                      <a:r>
                        <a:rPr lang="en-US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Nézet</a:t>
                      </a:r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Nézet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angol</a:t>
                      </a:r>
                      <a:r>
                        <a:rPr lang="en-US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28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Beszerzési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csoport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Purchasing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Purchasing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Beszerzés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8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ÁB </a:t>
                      </a:r>
                      <a:r>
                        <a:rPr lang="en-US" dirty="0" err="1"/>
                        <a:t>feldolgozási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idő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 Processing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Purchasing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Beszerzés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0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303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Ütemezés</a:t>
            </a:r>
            <a:r>
              <a:rPr lang="en-US" sz="6000" dirty="0">
                <a:solidFill>
                  <a:schemeClr val="bg1"/>
                </a:solidFill>
              </a:rPr>
              <a:t> külső </a:t>
            </a:r>
            <a:r>
              <a:rPr lang="en-US" sz="6000" dirty="0" err="1">
                <a:solidFill>
                  <a:schemeClr val="bg1"/>
                </a:solidFill>
              </a:rPr>
              <a:t>beszerzés</a:t>
            </a:r>
            <a:r>
              <a:rPr lang="en-US" sz="6000" dirty="0">
                <a:solidFill>
                  <a:schemeClr val="bg1"/>
                </a:solidFill>
              </a:rPr>
              <a:t> esetén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2C353E-B511-4665-9AC0-64419BD53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34" y="1353861"/>
            <a:ext cx="7564803" cy="5258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538814-588E-49CB-9A15-20BEC1B11400}"/>
              </a:ext>
            </a:extLst>
          </p:cNvPr>
          <p:cNvSpPr txBox="1"/>
          <p:nvPr/>
        </p:nvSpPr>
        <p:spPr>
          <a:xfrm>
            <a:off x="8686800" y="1592347"/>
            <a:ext cx="3248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Kalkuláció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visszafelé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attól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időponttól</a:t>
            </a:r>
            <a:r>
              <a:rPr lang="en-US" dirty="0">
                <a:solidFill>
                  <a:schemeClr val="bg1"/>
                </a:solidFill>
              </a:rPr>
              <a:t>, amikor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alap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dirty="0" err="1">
                <a:solidFill>
                  <a:schemeClr val="bg1"/>
                </a:solidFill>
              </a:rPr>
              <a:t>anyagnak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rendelkezésre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állnia</a:t>
            </a:r>
            <a:r>
              <a:rPr lang="en-US" dirty="0">
                <a:solidFill>
                  <a:schemeClr val="bg1"/>
                </a:solidFill>
              </a:rPr>
              <a:t> -&gt; </a:t>
            </a:r>
            <a:r>
              <a:rPr lang="en-US" dirty="0" err="1">
                <a:solidFill>
                  <a:schemeClr val="bg1"/>
                </a:solidFill>
              </a:rPr>
              <a:t>Megadja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Bmig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idejét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Az </a:t>
            </a:r>
            <a:r>
              <a:rPr lang="en-US" dirty="0" err="1">
                <a:solidFill>
                  <a:schemeClr val="bg1"/>
                </a:solidFill>
              </a:rPr>
              <a:t>említett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anyagtörzsben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kerülnek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karbantartásra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tervezett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szállítási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idő</a:t>
            </a:r>
            <a:r>
              <a:rPr lang="en-GB" dirty="0">
                <a:solidFill>
                  <a:schemeClr val="bg1"/>
                </a:solidFill>
              </a:rPr>
              <a:t> akár </a:t>
            </a:r>
            <a:r>
              <a:rPr lang="en-GB" dirty="0" err="1">
                <a:solidFill>
                  <a:schemeClr val="bg1"/>
                </a:solidFill>
              </a:rPr>
              <a:t>infórekordban</a:t>
            </a:r>
            <a:r>
              <a:rPr lang="en-GB" dirty="0">
                <a:solidFill>
                  <a:schemeClr val="bg1"/>
                </a:solidFill>
              </a:rPr>
              <a:t> is)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96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Ütemezés</a:t>
            </a:r>
            <a:r>
              <a:rPr lang="en-US" sz="6000" dirty="0">
                <a:solidFill>
                  <a:schemeClr val="bg1"/>
                </a:solidFill>
              </a:rPr>
              <a:t> külső </a:t>
            </a:r>
            <a:r>
              <a:rPr lang="en-US" sz="6000" dirty="0" err="1">
                <a:solidFill>
                  <a:schemeClr val="bg1"/>
                </a:solidFill>
              </a:rPr>
              <a:t>beszerzés</a:t>
            </a:r>
            <a:r>
              <a:rPr lang="en-US" sz="6000" dirty="0">
                <a:solidFill>
                  <a:schemeClr val="bg1"/>
                </a:solidFill>
              </a:rPr>
              <a:t> esetén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Beszerzési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idő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</a:p>
          <a:p>
            <a:pPr lvl="1">
              <a:lnSpc>
                <a:spcPct val="13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az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idő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amíg</a:t>
            </a:r>
            <a:r>
              <a:rPr lang="en-US" sz="3600" dirty="0">
                <a:solidFill>
                  <a:schemeClr val="bg1"/>
                </a:solidFill>
              </a:rPr>
              <a:t> a </a:t>
            </a:r>
            <a:r>
              <a:rPr lang="en-US" sz="3600" dirty="0" err="1">
                <a:solidFill>
                  <a:schemeClr val="bg1"/>
                </a:solidFill>
              </a:rPr>
              <a:t>Bmig-ből</a:t>
            </a:r>
            <a:r>
              <a:rPr lang="en-US" sz="3600" dirty="0">
                <a:solidFill>
                  <a:schemeClr val="bg1"/>
                </a:solidFill>
              </a:rPr>
              <a:t> PO lesz</a:t>
            </a:r>
          </a:p>
          <a:p>
            <a:pPr lvl="1">
              <a:lnSpc>
                <a:spcPct val="13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Esetleges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jóváhagyást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beleszámolni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munkanapok</a:t>
            </a:r>
            <a:r>
              <a:rPr lang="en-US" sz="3600" dirty="0">
                <a:solidFill>
                  <a:schemeClr val="bg1"/>
                </a:solidFill>
              </a:rPr>
              <a:t> (factory calendar </a:t>
            </a:r>
            <a:r>
              <a:rPr lang="en-US" sz="3600" dirty="0" err="1">
                <a:solidFill>
                  <a:schemeClr val="bg1"/>
                </a:solidFill>
              </a:rPr>
              <a:t>alapján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Tervezett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szállítási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idő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</a:rPr>
              <a:t>a PO </a:t>
            </a:r>
            <a:r>
              <a:rPr lang="en-US" sz="3600" dirty="0" err="1">
                <a:solidFill>
                  <a:schemeClr val="bg1"/>
                </a:solidFill>
              </a:rPr>
              <a:t>kiállításától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az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anyag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leszállításáig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eltelt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idő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naptári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napok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anyagtörzsben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inforekordban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szerződésben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Árubeérkeztetés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ideje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az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árubeérkeztetés</a:t>
            </a:r>
            <a:r>
              <a:rPr lang="en-US" sz="3600" dirty="0">
                <a:solidFill>
                  <a:schemeClr val="bg1"/>
                </a:solidFill>
              </a:rPr>
              <a:t> és </a:t>
            </a:r>
            <a:r>
              <a:rPr lang="en-US" sz="3600" dirty="0" err="1">
                <a:solidFill>
                  <a:schemeClr val="bg1"/>
                </a:solidFill>
              </a:rPr>
              <a:t>az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anyag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rendelkezésre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állása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közötti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idő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</a:rPr>
              <a:t>pl.: </a:t>
            </a:r>
            <a:r>
              <a:rPr lang="en-US" sz="3600" dirty="0" err="1">
                <a:solidFill>
                  <a:schemeClr val="bg1"/>
                </a:solidFill>
              </a:rPr>
              <a:t>minőségelllenőrzés</a:t>
            </a:r>
            <a:endParaRPr lang="en-US" sz="36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munkanapok</a:t>
            </a:r>
            <a:r>
              <a:rPr lang="en-US" sz="3600" dirty="0">
                <a:solidFill>
                  <a:schemeClr val="bg1"/>
                </a:solidFill>
              </a:rPr>
              <a:t> (factory calendar </a:t>
            </a:r>
            <a:r>
              <a:rPr lang="en-US" sz="3600" dirty="0" err="1">
                <a:solidFill>
                  <a:schemeClr val="bg1"/>
                </a:solidFill>
              </a:rPr>
              <a:t>alapján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600" dirty="0" err="1">
                <a:solidFill>
                  <a:schemeClr val="bg1"/>
                </a:solidFill>
              </a:rPr>
              <a:t>anyagtörzsben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szerződésben</a:t>
            </a:r>
            <a:endParaRPr lang="en-US" sz="36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25256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43421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Szükséglet</a:t>
            </a:r>
            <a:r>
              <a:rPr lang="en-US" sz="6000" dirty="0">
                <a:solidFill>
                  <a:schemeClr val="bg1"/>
                </a:solidFill>
              </a:rPr>
              <a:t>/</a:t>
            </a:r>
            <a:r>
              <a:rPr lang="en-US" sz="6000" dirty="0" err="1">
                <a:solidFill>
                  <a:schemeClr val="bg1"/>
                </a:solidFill>
              </a:rPr>
              <a:t>készlet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lista</a:t>
            </a:r>
            <a:r>
              <a:rPr lang="en-US" sz="6000" dirty="0">
                <a:solidFill>
                  <a:schemeClr val="bg1"/>
                </a:solidFill>
              </a:rPr>
              <a:t> – MD04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 startAt="7"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2979E5-C306-4754-9E19-434356731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741" y="1995588"/>
            <a:ext cx="9571549" cy="33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9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folyt</a:t>
            </a:r>
            <a:r>
              <a:rPr lang="en-US" sz="2000" dirty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Szolgáltatás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6.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Késztletgazdálkodás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8.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Árubeérkeztetés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9949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MRP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áttekintés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alapok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MRP </a:t>
            </a:r>
            <a:r>
              <a:rPr lang="en-US" dirty="0" err="1">
                <a:solidFill>
                  <a:schemeClr val="bg1"/>
                </a:solidFill>
              </a:rPr>
              <a:t>eljárások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Különbség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felhasználásra</a:t>
            </a:r>
            <a:r>
              <a:rPr lang="en-US" dirty="0">
                <a:solidFill>
                  <a:schemeClr val="bg1"/>
                </a:solidFill>
              </a:rPr>
              <a:t> történő </a:t>
            </a:r>
            <a:r>
              <a:rPr lang="en-US" dirty="0" err="1">
                <a:solidFill>
                  <a:schemeClr val="bg1"/>
                </a:solidFill>
              </a:rPr>
              <a:t>tervezés</a:t>
            </a:r>
            <a:r>
              <a:rPr lang="en-US" dirty="0">
                <a:solidFill>
                  <a:schemeClr val="bg1"/>
                </a:solidFill>
              </a:rPr>
              <a:t> és MRP </a:t>
            </a:r>
            <a:r>
              <a:rPr lang="en-US" dirty="0" err="1">
                <a:solidFill>
                  <a:schemeClr val="bg1"/>
                </a:solidFill>
              </a:rPr>
              <a:t>között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Újrarendelési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pont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adatok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anyagtörzsben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673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MRP </a:t>
            </a:r>
            <a:r>
              <a:rPr lang="en-US" sz="6000" dirty="0" err="1">
                <a:solidFill>
                  <a:schemeClr val="bg1"/>
                </a:solidFill>
              </a:rPr>
              <a:t>áttekintés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MRP – Material Resource Planning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MRP </a:t>
            </a:r>
            <a:r>
              <a:rPr lang="en-US" sz="3200" dirty="0" err="1">
                <a:solidFill>
                  <a:schemeClr val="bg1"/>
                </a:solidFill>
              </a:rPr>
              <a:t>célja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biztosítása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</a:rPr>
              <a:t>MRP </a:t>
            </a:r>
            <a:r>
              <a:rPr lang="en-US" sz="3200" dirty="0" err="1">
                <a:solidFill>
                  <a:schemeClr val="bg1"/>
                </a:solidFill>
              </a:rPr>
              <a:t>meghatározza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Melyik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anyagra</a:t>
            </a:r>
            <a:r>
              <a:rPr lang="en-US" sz="2800" dirty="0">
                <a:solidFill>
                  <a:schemeClr val="bg1"/>
                </a:solidFill>
              </a:rPr>
              <a:t> van </a:t>
            </a:r>
            <a:r>
              <a:rPr lang="en-US" sz="2800" dirty="0" err="1">
                <a:solidFill>
                  <a:schemeClr val="bg1"/>
                </a:solidFill>
              </a:rPr>
              <a:t>szükség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Milyen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mennyiségre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mennyire</a:t>
            </a:r>
            <a:r>
              <a:rPr lang="en-US" sz="2800" dirty="0">
                <a:solidFill>
                  <a:schemeClr val="bg1"/>
                </a:solidFill>
              </a:rPr>
              <a:t>) van </a:t>
            </a:r>
            <a:r>
              <a:rPr lang="en-US" sz="2800" dirty="0" err="1">
                <a:solidFill>
                  <a:schemeClr val="bg1"/>
                </a:solidFill>
              </a:rPr>
              <a:t>szükség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az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anyagból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Mikor</a:t>
            </a:r>
            <a:r>
              <a:rPr lang="en-US" sz="2800" dirty="0">
                <a:solidFill>
                  <a:schemeClr val="bg1"/>
                </a:solidFill>
              </a:rPr>
              <a:t> van </a:t>
            </a:r>
            <a:r>
              <a:rPr lang="en-US" sz="2800" dirty="0" err="1">
                <a:solidFill>
                  <a:schemeClr val="bg1"/>
                </a:solidFill>
              </a:rPr>
              <a:t>szükség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az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anyagra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3919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MRP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alapok</a:t>
            </a:r>
            <a:endParaRPr lang="en-GB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MRP </a:t>
            </a:r>
            <a:r>
              <a:rPr lang="en-US" dirty="0" err="1">
                <a:solidFill>
                  <a:schemeClr val="bg1"/>
                </a:solidFill>
              </a:rPr>
              <a:t>eljárások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Különbség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felhasználásra</a:t>
            </a:r>
            <a:r>
              <a:rPr lang="en-US" dirty="0">
                <a:solidFill>
                  <a:schemeClr val="bg1"/>
                </a:solidFill>
              </a:rPr>
              <a:t> történő </a:t>
            </a:r>
            <a:r>
              <a:rPr lang="en-US" dirty="0" err="1">
                <a:solidFill>
                  <a:schemeClr val="bg1"/>
                </a:solidFill>
              </a:rPr>
              <a:t>tervezés</a:t>
            </a:r>
            <a:r>
              <a:rPr lang="en-US" dirty="0">
                <a:solidFill>
                  <a:schemeClr val="bg1"/>
                </a:solidFill>
              </a:rPr>
              <a:t> és MRP </a:t>
            </a:r>
            <a:r>
              <a:rPr lang="en-US" dirty="0" err="1">
                <a:solidFill>
                  <a:schemeClr val="bg1"/>
                </a:solidFill>
              </a:rPr>
              <a:t>között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Újrarendelési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pont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adatok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anyagtörzsben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560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MRP </a:t>
            </a:r>
            <a:r>
              <a:rPr lang="en-US" sz="6000" dirty="0" err="1">
                <a:solidFill>
                  <a:schemeClr val="bg1"/>
                </a:solidFill>
              </a:rPr>
              <a:t>alapok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C21B93-581B-44ED-95F9-1F7B0A858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180" y="1339404"/>
            <a:ext cx="5963673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CEAE0-8305-4F73-B65E-7DCECF5E957E}"/>
              </a:ext>
            </a:extLst>
          </p:cNvPr>
          <p:cNvSpPr txBox="1"/>
          <p:nvPr/>
        </p:nvSpPr>
        <p:spPr>
          <a:xfrm>
            <a:off x="7074559" y="1298188"/>
            <a:ext cx="48447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BOM – Bill of Materials, </a:t>
            </a:r>
            <a:r>
              <a:rPr lang="en-US" dirty="0" err="1">
                <a:solidFill>
                  <a:schemeClr val="bg1"/>
                </a:solidFill>
              </a:rPr>
              <a:t>darabjegyzék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“a </a:t>
            </a:r>
            <a:r>
              <a:rPr lang="en-US" dirty="0" err="1">
                <a:solidFill>
                  <a:schemeClr val="bg1"/>
                </a:solidFill>
              </a:rPr>
              <a:t>legkisebb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komponens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PC BOM-ja, Monitor BOM-ja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MRP </a:t>
            </a:r>
            <a:r>
              <a:rPr lang="en-US" dirty="0" err="1">
                <a:solidFill>
                  <a:schemeClr val="bg1"/>
                </a:solidFill>
              </a:rPr>
              <a:t>futtatása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termékre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rendszer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kalkulálja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igényt</a:t>
            </a:r>
            <a:r>
              <a:rPr lang="en-US" dirty="0">
                <a:solidFill>
                  <a:schemeClr val="bg1"/>
                </a:solidFill>
              </a:rPr>
              <a:t> a  </a:t>
            </a:r>
            <a:r>
              <a:rPr lang="en-US" dirty="0" err="1">
                <a:solidFill>
                  <a:schemeClr val="bg1"/>
                </a:solidFill>
              </a:rPr>
              <a:t>komponensekre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Információt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megkapja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osztály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DF50F4-9A9E-4A01-8BE8-F37615747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853" y="2000573"/>
            <a:ext cx="4511431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MRP </a:t>
            </a:r>
            <a:r>
              <a:rPr lang="en-US" sz="6000" dirty="0" err="1">
                <a:solidFill>
                  <a:schemeClr val="bg1"/>
                </a:solidFill>
              </a:rPr>
              <a:t>folyamat</a:t>
            </a:r>
            <a:r>
              <a:rPr lang="en-US" sz="6000" dirty="0">
                <a:solidFill>
                  <a:schemeClr val="bg1"/>
                </a:solidFill>
              </a:rPr>
              <a:t> - </a:t>
            </a:r>
            <a:r>
              <a:rPr lang="en-US" sz="6000" dirty="0" err="1">
                <a:solidFill>
                  <a:schemeClr val="bg1"/>
                </a:solidFill>
              </a:rPr>
              <a:t>áttekintés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CEAE0-8305-4F73-B65E-7DCECF5E957E}"/>
              </a:ext>
            </a:extLst>
          </p:cNvPr>
          <p:cNvSpPr txBox="1"/>
          <p:nvPr/>
        </p:nvSpPr>
        <p:spPr>
          <a:xfrm>
            <a:off x="6882063" y="1339404"/>
            <a:ext cx="5037211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vállalat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gyártja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anyagot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késztermék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félkész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termék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MRP -&gt; </a:t>
            </a:r>
            <a:r>
              <a:rPr lang="en-US" sz="2400" dirty="0" err="1">
                <a:solidFill>
                  <a:schemeClr val="bg1"/>
                </a:solidFill>
              </a:rPr>
              <a:t>Gyártási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rendelés</a:t>
            </a:r>
            <a:r>
              <a:rPr lang="en-US" sz="2400" dirty="0">
                <a:solidFill>
                  <a:schemeClr val="bg1"/>
                </a:solidFill>
              </a:rPr>
              <a:t> (PP </a:t>
            </a:r>
            <a:r>
              <a:rPr lang="en-US" sz="2400" dirty="0" err="1">
                <a:solidFill>
                  <a:schemeClr val="bg1"/>
                </a:solidFill>
              </a:rPr>
              <a:t>modul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terméket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nyersanyag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csomagoló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anyag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alkatrész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err="1">
                <a:solidFill>
                  <a:schemeClr val="bg1"/>
                </a:solidFill>
              </a:rPr>
              <a:t>másik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vállalat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gyártja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Beszerzés</a:t>
            </a:r>
            <a:r>
              <a:rPr lang="en-US" sz="2400" dirty="0">
                <a:solidFill>
                  <a:schemeClr val="bg1"/>
                </a:solidFill>
              </a:rPr>
              <a:t> (PR -&gt; </a:t>
            </a:r>
            <a:r>
              <a:rPr lang="en-US" sz="2400" dirty="0" err="1">
                <a:solidFill>
                  <a:schemeClr val="bg1"/>
                </a:solidFill>
              </a:rPr>
              <a:t>Automatikus</a:t>
            </a:r>
            <a:r>
              <a:rPr lang="en-US" sz="2400" dirty="0">
                <a:solidFill>
                  <a:schemeClr val="bg1"/>
                </a:solidFill>
              </a:rPr>
              <a:t> PO)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Ütemezett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szállítási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terv</a:t>
            </a:r>
            <a:r>
              <a:rPr lang="en-US" sz="2400" dirty="0">
                <a:solidFill>
                  <a:schemeClr val="bg1"/>
                </a:solidFill>
              </a:rPr>
              <a:t> (scheduling agreement)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Tervrendelés</a:t>
            </a:r>
            <a:r>
              <a:rPr lang="en-US" sz="2400" dirty="0">
                <a:solidFill>
                  <a:schemeClr val="bg1"/>
                </a:solidFill>
              </a:rPr>
              <a:t> (Planned order) -&gt; PR -&gt; PO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450CFFE-ADA8-4901-B6A7-67BC9EF62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18651" y="1339404"/>
            <a:ext cx="5614760" cy="4491901"/>
          </a:xfrm>
        </p:spPr>
      </p:pic>
    </p:spTree>
    <p:extLst>
      <p:ext uri="{BB962C8B-B14F-4D97-AF65-F5344CB8AC3E}">
        <p14:creationId xmlns:p14="http://schemas.microsoft.com/office/powerpoint/2010/main" val="25104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MRP </a:t>
            </a:r>
            <a:r>
              <a:rPr lang="en-US" sz="6000" dirty="0" err="1">
                <a:solidFill>
                  <a:schemeClr val="bg1"/>
                </a:solidFill>
              </a:rPr>
              <a:t>folyamat</a:t>
            </a:r>
            <a:r>
              <a:rPr lang="en-US" sz="6000" dirty="0">
                <a:solidFill>
                  <a:schemeClr val="bg1"/>
                </a:solidFill>
              </a:rPr>
              <a:t> - </a:t>
            </a:r>
            <a:r>
              <a:rPr lang="en-US" sz="6000" dirty="0" err="1">
                <a:solidFill>
                  <a:schemeClr val="bg1"/>
                </a:solidFill>
              </a:rPr>
              <a:t>beszerzés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CEAE0-8305-4F73-B65E-7DCECF5E957E}"/>
              </a:ext>
            </a:extLst>
          </p:cNvPr>
          <p:cNvSpPr txBox="1"/>
          <p:nvPr/>
        </p:nvSpPr>
        <p:spPr>
          <a:xfrm>
            <a:off x="7491299" y="1543790"/>
            <a:ext cx="44279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Beszerzésfajta</a:t>
            </a:r>
            <a:r>
              <a:rPr lang="en-US" sz="2400" dirty="0">
                <a:solidFill>
                  <a:schemeClr val="bg1"/>
                </a:solidFill>
              </a:rPr>
              <a:t> (Procurement Type)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Anyagtörzs</a:t>
            </a:r>
            <a:r>
              <a:rPr lang="en-US" sz="2400" dirty="0">
                <a:solidFill>
                  <a:schemeClr val="bg1"/>
                </a:solidFill>
              </a:rPr>
              <a:t> -&gt; </a:t>
            </a:r>
            <a:r>
              <a:rPr lang="en-US" sz="2400" dirty="0" err="1">
                <a:solidFill>
                  <a:schemeClr val="bg1"/>
                </a:solidFill>
              </a:rPr>
              <a:t>Diszpozíció</a:t>
            </a:r>
            <a:r>
              <a:rPr lang="en-US" sz="2400" dirty="0">
                <a:solidFill>
                  <a:schemeClr val="bg1"/>
                </a:solidFill>
              </a:rPr>
              <a:t> 2 </a:t>
            </a:r>
            <a:r>
              <a:rPr lang="en-US" sz="2400" dirty="0" err="1">
                <a:solidFill>
                  <a:schemeClr val="bg1"/>
                </a:solidFill>
              </a:rPr>
              <a:t>nézet</a:t>
            </a:r>
            <a:r>
              <a:rPr lang="en-US" sz="2400" dirty="0">
                <a:solidFill>
                  <a:schemeClr val="bg1"/>
                </a:solidFill>
              </a:rPr>
              <a:t> (MRP2)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‘E’ </a:t>
            </a:r>
            <a:r>
              <a:rPr lang="en-US" sz="2400" dirty="0" err="1">
                <a:solidFill>
                  <a:schemeClr val="bg1"/>
                </a:solidFill>
              </a:rPr>
              <a:t>saját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gyártás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Tervrendelés</a:t>
            </a:r>
            <a:r>
              <a:rPr lang="en-US" sz="2400" dirty="0">
                <a:solidFill>
                  <a:schemeClr val="bg1"/>
                </a:solidFill>
              </a:rPr>
              <a:t> -&gt; </a:t>
            </a:r>
            <a:r>
              <a:rPr lang="en-US" sz="2400" dirty="0" err="1">
                <a:solidFill>
                  <a:schemeClr val="bg1"/>
                </a:solidFill>
              </a:rPr>
              <a:t>Gyártási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rendelés</a:t>
            </a:r>
            <a:r>
              <a:rPr lang="en-US" sz="2400" dirty="0">
                <a:solidFill>
                  <a:schemeClr val="bg1"/>
                </a:solidFill>
              </a:rPr>
              <a:t> (PP)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‘F’ külső </a:t>
            </a:r>
            <a:r>
              <a:rPr lang="en-US" sz="2400" dirty="0" err="1">
                <a:solidFill>
                  <a:schemeClr val="bg1"/>
                </a:solidFill>
              </a:rPr>
              <a:t>beszerzés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Tervrendelés</a:t>
            </a:r>
            <a:r>
              <a:rPr lang="en-US" sz="2400" dirty="0">
                <a:solidFill>
                  <a:schemeClr val="bg1"/>
                </a:solidFill>
              </a:rPr>
              <a:t> -&gt; PR -&gt; PO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D9CBC2-5B5D-4485-802B-424640A0A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3108" y="1543790"/>
            <a:ext cx="6938191" cy="4153260"/>
          </a:xfrm>
        </p:spPr>
      </p:pic>
    </p:spTree>
    <p:extLst>
      <p:ext uri="{BB962C8B-B14F-4D97-AF65-F5344CB8AC3E}">
        <p14:creationId xmlns:p14="http://schemas.microsoft.com/office/powerpoint/2010/main" val="33669916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38902</TotalTime>
  <Words>939</Words>
  <Application>Microsoft Office PowerPoint</Application>
  <PresentationFormat>Widescreen</PresentationFormat>
  <Paragraphs>275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1_Office-téma</vt:lpstr>
      <vt:lpstr>SAP Materials Management</vt:lpstr>
      <vt:lpstr>A 8 hetes tanfolyam tematikája</vt:lpstr>
      <vt:lpstr>A 8 hetes tanfolyam tematikája (folyt.)</vt:lpstr>
      <vt:lpstr>Tartalom</vt:lpstr>
      <vt:lpstr>MRP áttekintés</vt:lpstr>
      <vt:lpstr>Tartalom</vt:lpstr>
      <vt:lpstr>MRP alapok</vt:lpstr>
      <vt:lpstr>MRP folyamat - áttekintés</vt:lpstr>
      <vt:lpstr>MRP folyamat - beszerzés</vt:lpstr>
      <vt:lpstr>MRP futtatása</vt:lpstr>
      <vt:lpstr>MRP futtatása (folyt.)</vt:lpstr>
      <vt:lpstr>Tartalom</vt:lpstr>
      <vt:lpstr>MRP eljárások</vt:lpstr>
      <vt:lpstr>Tartalom</vt:lpstr>
      <vt:lpstr>“Klasszikus” MRP</vt:lpstr>
      <vt:lpstr>Felhasználás alapú MRP</vt:lpstr>
      <vt:lpstr>Tartalom</vt:lpstr>
      <vt:lpstr>Újrarendelési-pont tervezés</vt:lpstr>
      <vt:lpstr>Újrarendelési-pont - Demo</vt:lpstr>
      <vt:lpstr>Újrarendelési-pont – Demo (folyt)</vt:lpstr>
      <vt:lpstr>Tartalom</vt:lpstr>
      <vt:lpstr>MRP adatok az anyagtörzsben</vt:lpstr>
      <vt:lpstr>MRP adatok az anyagtörzsben</vt:lpstr>
      <vt:lpstr>Ütemezés külső beszerzés esetén</vt:lpstr>
      <vt:lpstr>Ütemezés külső beszerzés esetén</vt:lpstr>
      <vt:lpstr>Szükséglet/készlet lista – MD04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257</cp:revision>
  <dcterms:created xsi:type="dcterms:W3CDTF">2022-10-12T08:12:50Z</dcterms:created>
  <dcterms:modified xsi:type="dcterms:W3CDTF">2024-01-02T17:39:52Z</dcterms:modified>
</cp:coreProperties>
</file>