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8" r:id="rId2"/>
    <p:sldId id="257" r:id="rId3"/>
    <p:sldId id="294" r:id="rId4"/>
    <p:sldId id="293" r:id="rId5"/>
    <p:sldId id="415" r:id="rId6"/>
    <p:sldId id="434" r:id="rId7"/>
    <p:sldId id="433" r:id="rId8"/>
    <p:sldId id="416" r:id="rId9"/>
    <p:sldId id="414" r:id="rId10"/>
    <p:sldId id="417" r:id="rId11"/>
    <p:sldId id="418" r:id="rId12"/>
    <p:sldId id="419" r:id="rId13"/>
    <p:sldId id="420" r:id="rId14"/>
    <p:sldId id="438" r:id="rId15"/>
    <p:sldId id="439" r:id="rId16"/>
    <p:sldId id="440" r:id="rId17"/>
    <p:sldId id="421" r:id="rId18"/>
    <p:sldId id="422" r:id="rId19"/>
    <p:sldId id="435" r:id="rId20"/>
    <p:sldId id="423" r:id="rId21"/>
    <p:sldId id="424" r:id="rId22"/>
    <p:sldId id="425" r:id="rId23"/>
    <p:sldId id="426" r:id="rId24"/>
    <p:sldId id="427" r:id="rId25"/>
    <p:sldId id="428" r:id="rId26"/>
    <p:sldId id="436" r:id="rId27"/>
    <p:sldId id="429" r:id="rId28"/>
    <p:sldId id="430" r:id="rId29"/>
    <p:sldId id="437" r:id="rId30"/>
    <p:sldId id="431" r:id="rId31"/>
    <p:sldId id="43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EA61DE-9B60-5917-493F-76F350C50384}" name="Vilmos Sánta" initials="VS" userId="03b5ce5fbe5960e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251" autoAdjust="0"/>
  </p:normalViewPr>
  <p:slideViewPr>
    <p:cSldViewPr snapToGrid="0">
      <p:cViewPr varScale="1">
        <p:scale>
          <a:sx n="95" d="100"/>
          <a:sy n="95" d="100"/>
        </p:scale>
        <p:origin x="1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7358-E7FD-4CB9-9D34-7FC27E155B0E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8976-2920-41DD-B555-77AE7A32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1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7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435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234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33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43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17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600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96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129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69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71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12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011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8279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677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160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59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118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91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68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14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92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736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54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13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9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026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16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76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46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6F734-AC2A-D4B3-7240-61064C2C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027973-C10D-A579-0931-D43B74F0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A1BE32-81F2-AD3D-2DC5-3F87834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487B2B-8FE4-DB0D-B8BE-F360D58D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1FC633-8F31-BCA0-8F49-9D6E47E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E165A-A7F2-4065-5E4B-85C5D288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1BE68EE-C8EF-8F8F-30B9-5570CE6B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194737-AF76-946D-F189-5588E9A7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BA2900-216E-5C78-741F-3AF21316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879894-343F-D47D-2E37-1B93703C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60F101A-3FA5-4071-2BE1-BD4E1C8B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924799-3C89-3399-1855-7ABF8FC75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4DAD52-D13F-44BF-4C51-71420A15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51A76B-105B-EE91-0200-512CF304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C3B479-2043-A031-6AFF-D7023EB3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1036D5-6A33-873E-FA86-7FC19064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D0D49A-6433-0866-C2FB-6984285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DF957C-61F8-FE3E-F746-0BC7D5E2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D191E-76D4-361B-ACE4-2514AD29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FA622D-5705-3F99-1D1A-5635E4A0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22603-821F-D186-EC18-BAA1E052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6C00BD-1208-1B1A-82BF-AA77D268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598CCA-F6AB-BC73-E9A7-67DF3D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993B69-D6E6-FAB6-95D3-BFF82013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D30181-D32C-7D00-55FD-164FBDD1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CF9EF1-0D1F-8923-ECD0-C1CC9A77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3C0DF-17DE-65CD-F25E-EB4C238AE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BE6D96-AB3D-D09C-4B00-D70FE80C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F40586-D983-CA45-6FBC-37A3B001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0CC639-60C6-D06A-070C-77E9C3BF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48A8CC-977B-9C9B-F2C8-DB5346C1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D3FFF3-8290-2031-B42C-F7573AC8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42A628-8EA2-E327-04BA-323573C4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F5E985-880C-DE94-1459-2FE73121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3218D5C-189B-9FB3-3C26-B481D862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C20D03-FE04-CEFB-31CF-00D7B98FA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44A547-9A45-1C1C-B13A-BA5FDC51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9A55295-58E9-A3F5-0F9E-21DF9A3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7F39CAB-DF4D-7D01-FCD3-913B3C41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CBB73-FF0B-148B-F175-262D93A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16A65D6-C7C0-2A9C-B30C-2500D8A1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49DF3A-F161-C57B-FBFB-4F1981A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CAF877-32CC-7286-1498-D74C81CE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CAE682-788B-3D8B-C0DA-3877B97A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FB3888C-32EA-882F-0C8C-AE3E6FF1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CE80D2-23D5-83CE-765E-B5C092EF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D309F-C3F3-0E24-C5DB-36F85BA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E0A403-46EF-1150-5E5E-44CA1BC4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3C6F9B-F1F7-3B02-3221-5C36DC131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108169-7FCF-6083-2574-1F9F85B9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37E62B0-0D95-0E9E-F4D3-651F98DD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48C4AA2-F4D9-D72E-7FA6-C7E3BF67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430CD-D0BE-E8B9-CA55-E9BB40FB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9ECA458-EDCD-78CE-BB8E-F56988B2F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55EA18-DA4D-8F07-14A6-5C147AE4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504360-86FA-7AC7-A2C3-158E39D6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9DD40A-2DF6-1875-66D4-192B020D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216F0C-83A1-2B6D-D961-99E1D001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792979-F9D5-D5D3-2AF2-4E241B85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FEE677-14E3-929E-59C7-8BAA9EDB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5C3FDD-7077-86D2-2955-1F05410CA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444E-46BF-4E98-98FA-AEFD59882BE1}" type="datetimeFigureOut">
              <a:rPr lang="en-US" smtClean="0"/>
              <a:t>8/1/2024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18EBAE-DE15-ED8A-D68A-794B85D76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86C60C-7CA9-9430-488A-BB9395BF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newyork-bg">
            <a:extLst>
              <a:ext uri="{FF2B5EF4-FFF2-40B4-BE49-F238E27FC236}">
                <a16:creationId xmlns:a16="http://schemas.microsoft.com/office/drawing/2014/main" id="{3D5A9581-7EF9-73AE-6D25-1F4E4D61C0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FD207FE-8E05-7B09-3FB7-99DFE4B4B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9AA9078-B3A7-A63D-3F0A-17B4481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10687050" cy="2387600"/>
          </a:xfrm>
        </p:spPr>
        <p:txBody>
          <a:bodyPr>
            <a:normAutofit/>
          </a:bodyPr>
          <a:lstStyle/>
          <a:p>
            <a:r>
              <a:rPr lang="hu-HU" sz="7200" dirty="0">
                <a:solidFill>
                  <a:schemeClr val="bg1"/>
                </a:solidFill>
              </a:rPr>
              <a:t>SAP</a:t>
            </a:r>
            <a:r>
              <a:rPr lang="en-US" sz="7200" dirty="0">
                <a:solidFill>
                  <a:schemeClr val="bg1"/>
                </a:solidFill>
              </a:rPr>
              <a:t> Materials Management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5FF09DA-F2E2-B983-650C-7BF7DE5B8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5. </a:t>
            </a:r>
            <a:r>
              <a:rPr lang="en-US" sz="4000" dirty="0" err="1">
                <a:solidFill>
                  <a:schemeClr val="bg1"/>
                </a:solidFill>
              </a:rPr>
              <a:t>hét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Szolgáltatás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beszerzése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Szolgáltatástörzs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létrehozás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</a:rPr>
              <a:t>AC03</a:t>
            </a: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Szolgáltatás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leírás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Kategória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Mennyiségi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egység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Szolgáltatás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csoport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</a:rPr>
              <a:t>Formula </a:t>
            </a:r>
            <a:r>
              <a:rPr lang="en-US" sz="2400" dirty="0" err="1">
                <a:solidFill>
                  <a:schemeClr val="bg1"/>
                </a:solidFill>
              </a:rPr>
              <a:t>mennyiség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kalkulációra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Értékelési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osztály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Rövid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szöveg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módosítása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engedélyezett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Törléselőjegyzés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GB" sz="2400" dirty="0" err="1">
                <a:solidFill>
                  <a:schemeClr val="bg1"/>
                </a:solidFill>
              </a:rPr>
              <a:t>Felhasználói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mezők</a:t>
            </a:r>
            <a:endParaRPr lang="en-GB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2935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Szolgáltatás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kondíciók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A4981F-51BF-4E37-B370-25D8AF070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361" y="1480173"/>
            <a:ext cx="6414392" cy="45035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5ED34-0015-40D1-B77D-A7A08C356487}"/>
              </a:ext>
            </a:extLst>
          </p:cNvPr>
          <p:cNvSpPr txBox="1"/>
          <p:nvPr/>
        </p:nvSpPr>
        <p:spPr>
          <a:xfrm>
            <a:off x="7554924" y="1295410"/>
            <a:ext cx="4139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Kondíció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szintek</a:t>
            </a: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Általános</a:t>
            </a:r>
            <a:r>
              <a:rPr lang="en-US" dirty="0">
                <a:solidFill>
                  <a:schemeClr val="bg1"/>
                </a:solidFill>
              </a:rPr>
              <a:t> ML45-47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specifikus</a:t>
            </a:r>
            <a:r>
              <a:rPr lang="en-US" dirty="0">
                <a:solidFill>
                  <a:schemeClr val="bg1"/>
                </a:solidFill>
              </a:rPr>
              <a:t> ML39-41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és </a:t>
            </a:r>
            <a:r>
              <a:rPr lang="en-US" dirty="0" err="1">
                <a:solidFill>
                  <a:schemeClr val="bg1"/>
                </a:solidFill>
              </a:rPr>
              <a:t>gyár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specifikus</a:t>
            </a:r>
            <a:r>
              <a:rPr lang="en-US" dirty="0">
                <a:solidFill>
                  <a:schemeClr val="bg1"/>
                </a:solidFill>
              </a:rPr>
              <a:t> ML33-35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4A5916-EB1C-4683-9619-7C3A541D6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617" y="2595044"/>
            <a:ext cx="3254022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3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Szállító</a:t>
            </a:r>
            <a:r>
              <a:rPr lang="en-US" sz="6000" dirty="0">
                <a:solidFill>
                  <a:schemeClr val="bg1"/>
                </a:solidFill>
              </a:rPr>
              <a:t> és </a:t>
            </a:r>
            <a:r>
              <a:rPr lang="en-US" sz="6000" dirty="0" err="1">
                <a:solidFill>
                  <a:schemeClr val="bg1"/>
                </a:solidFill>
              </a:rPr>
              <a:t>gyár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specifikus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kondíció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131E3F-BDED-40FE-AA2B-76DC6E002DB9}"/>
              </a:ext>
            </a:extLst>
          </p:cNvPr>
          <p:cNvSpPr txBox="1"/>
          <p:nvPr/>
        </p:nvSpPr>
        <p:spPr>
          <a:xfrm>
            <a:off x="8053137" y="1704530"/>
            <a:ext cx="352124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ML33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Megjelenítés</a:t>
            </a: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Érvényességi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időszak</a:t>
            </a: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Skálák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C5A8EB-F7D2-4F31-ACE8-EA98D7200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17885" y="1821584"/>
            <a:ext cx="7134706" cy="3704921"/>
          </a:xfrm>
        </p:spPr>
      </p:pic>
    </p:spTree>
    <p:extLst>
      <p:ext uri="{BB962C8B-B14F-4D97-AF65-F5344CB8AC3E}">
        <p14:creationId xmlns:p14="http://schemas.microsoft.com/office/powerpoint/2010/main" val="4282958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Szállító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specifikus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kondíció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CE5D5B-9EC5-4088-BC57-2D0149FF6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65" y="1805799"/>
            <a:ext cx="7238061" cy="37768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F9B872-89CA-4D26-8768-5032729BFC14}"/>
              </a:ext>
            </a:extLst>
          </p:cNvPr>
          <p:cNvSpPr txBox="1"/>
          <p:nvPr/>
        </p:nvSpPr>
        <p:spPr>
          <a:xfrm>
            <a:off x="8053137" y="1704530"/>
            <a:ext cx="3521242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ML39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Megjelenítés</a:t>
            </a: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Érvényességi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időszak</a:t>
            </a: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Skálák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4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Minta-</a:t>
            </a:r>
            <a:r>
              <a:rPr lang="en-US" sz="6000" dirty="0" err="1">
                <a:solidFill>
                  <a:schemeClr val="bg1"/>
                </a:solidFill>
              </a:rPr>
              <a:t>szolgáltatásjegyzék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</a:rPr>
              <a:t>MSS Model Service Specification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</a:rPr>
              <a:t>ML10-ML12, ML15 (Lista)</a:t>
            </a: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Sűrűn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használt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szolgáltatások</a:t>
            </a:r>
            <a:r>
              <a:rPr lang="en-US" sz="2400" dirty="0">
                <a:solidFill>
                  <a:schemeClr val="bg1"/>
                </a:solidFill>
              </a:rPr>
              <a:t> esetén </a:t>
            </a: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Egyedi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szolgáltatás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tétel</a:t>
            </a:r>
            <a:r>
              <a:rPr lang="en-US" sz="2400" dirty="0">
                <a:solidFill>
                  <a:schemeClr val="bg1"/>
                </a:solidFill>
              </a:rPr>
              <a:t> (esetleg </a:t>
            </a:r>
            <a:r>
              <a:rPr lang="en-US" sz="2400" dirty="0" err="1">
                <a:solidFill>
                  <a:schemeClr val="bg1"/>
                </a:solidFill>
              </a:rPr>
              <a:t>hierarchikus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altételekkel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Beszerzési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szervezet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szállító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szerződés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Beszerzési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dokumentumokban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használható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5097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Strandard-szolgáltatásjegyzék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</a:rPr>
              <a:t>SSC Standard Service Catalog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</a:rPr>
              <a:t>ML01-ML03, MLS6 (Lista), MLS5 (</a:t>
            </a:r>
            <a:r>
              <a:rPr lang="en-US" sz="2400" dirty="0" err="1">
                <a:solidFill>
                  <a:schemeClr val="bg1"/>
                </a:solidFill>
              </a:rPr>
              <a:t>Fájl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feltöltés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Standardizált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szöveg-modulok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Teljes</a:t>
            </a:r>
            <a:r>
              <a:rPr lang="en-US" sz="2400" dirty="0">
                <a:solidFill>
                  <a:schemeClr val="bg1"/>
                </a:solidFill>
              </a:rPr>
              <a:t> és </a:t>
            </a:r>
            <a:r>
              <a:rPr lang="en-US" sz="2400" dirty="0" err="1">
                <a:solidFill>
                  <a:schemeClr val="bg1"/>
                </a:solidFill>
              </a:rPr>
              <a:t>egyedi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szolgáltatásleírást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tartalmaz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Szolgáltatás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leírás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több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szöveg-modult</a:t>
            </a:r>
            <a:r>
              <a:rPr lang="en-US" sz="2400" dirty="0">
                <a:solidFill>
                  <a:schemeClr val="bg1"/>
                </a:solidFill>
              </a:rPr>
              <a:t> is </a:t>
            </a:r>
            <a:r>
              <a:rPr lang="en-US" sz="2400" dirty="0" err="1">
                <a:solidFill>
                  <a:schemeClr val="bg1"/>
                </a:solidFill>
              </a:rPr>
              <a:t>tartalmazhat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Szolgáltatás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típusokra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osztható</a:t>
            </a:r>
            <a:r>
              <a:rPr lang="en-US" sz="2400" dirty="0">
                <a:solidFill>
                  <a:schemeClr val="bg1"/>
                </a:solidFill>
              </a:rPr>
              <a:t> (pl.: </a:t>
            </a:r>
            <a:r>
              <a:rPr lang="en-US" sz="2400" dirty="0" err="1">
                <a:solidFill>
                  <a:schemeClr val="bg1"/>
                </a:solidFill>
              </a:rPr>
              <a:t>takarítás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karbantartás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Verziók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Beszerzési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dokumentumokban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használható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7619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Strandard-szolgáltatásjegyzék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3394D-BDB3-41C4-BB08-A0AF3103F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373" y="1339404"/>
            <a:ext cx="7597798" cy="50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46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Szolgáltatás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Szolgáltatástörzs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kondíciók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Beszerzési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megrendelés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tétel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szolgáltatással</a:t>
            </a:r>
            <a:endParaRPr lang="en-GB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Teljesítés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Teljesítésigazolás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elfogadása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jóváhagyása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Számla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szolgáltatásos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megrendelésre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28451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2" y="365126"/>
            <a:ext cx="10959178" cy="97427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PO </a:t>
            </a:r>
            <a:r>
              <a:rPr lang="en-US" sz="5400" dirty="0" err="1">
                <a:solidFill>
                  <a:schemeClr val="bg1"/>
                </a:solidFill>
              </a:rPr>
              <a:t>szolgáltatással</a:t>
            </a:r>
            <a:r>
              <a:rPr lang="en-US" sz="5400" dirty="0">
                <a:solidFill>
                  <a:schemeClr val="bg1"/>
                </a:solidFill>
              </a:rPr>
              <a:t> vs. </a:t>
            </a:r>
            <a:r>
              <a:rPr lang="en-US" sz="5400" dirty="0" err="1">
                <a:solidFill>
                  <a:schemeClr val="bg1"/>
                </a:solidFill>
              </a:rPr>
              <a:t>anyaggal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53C41-4C05-4691-99CB-CF2505236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008" y="1441964"/>
            <a:ext cx="8055038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75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2" y="365126"/>
            <a:ext cx="10959178" cy="974278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Beszerzési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megrendelés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szolgáltatással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F9B872-89CA-4D26-8768-5032729BFC14}"/>
              </a:ext>
            </a:extLst>
          </p:cNvPr>
          <p:cNvSpPr txBox="1"/>
          <p:nvPr/>
        </p:nvSpPr>
        <p:spPr>
          <a:xfrm>
            <a:off x="8606589" y="1704530"/>
            <a:ext cx="296779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ME21N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Tételkategória</a:t>
            </a:r>
            <a:endParaRPr lang="en-GB" sz="2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Szolgáltatás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14907-7B8F-4582-B811-8723721E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22" y="1704530"/>
            <a:ext cx="8211967" cy="47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7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Beszerzési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folyamatok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szervezeti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felépítés</a:t>
            </a:r>
            <a:r>
              <a:rPr lang="en-US" sz="3200" dirty="0">
                <a:solidFill>
                  <a:schemeClr val="bg1"/>
                </a:solidFill>
              </a:rPr>
              <a:t> SAP MM </a:t>
            </a:r>
            <a:r>
              <a:rPr lang="en-US" sz="3200" dirty="0" err="1">
                <a:solidFill>
                  <a:schemeClr val="bg1"/>
                </a:solidFill>
              </a:rPr>
              <a:t>szempontból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Törzsadatok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beszerzésben</a:t>
            </a:r>
            <a:endParaRPr lang="en-US" sz="3200" dirty="0">
              <a:solidFill>
                <a:schemeClr val="bg1"/>
              </a:solidFill>
            </a:endParaRPr>
          </a:p>
          <a:p>
            <a:pPr marL="228600" marR="0"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felhasználásra</a:t>
            </a:r>
            <a:r>
              <a:rPr lang="en-US" sz="3200" dirty="0">
                <a:solidFill>
                  <a:schemeClr val="bg1"/>
                </a:solidFill>
              </a:rPr>
              <a:t> történő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Készletes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0151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2" y="365126"/>
            <a:ext cx="10959178" cy="974278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Beszerzési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megrendelés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szolgáltatással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F9B872-89CA-4D26-8768-5032729BFC14}"/>
              </a:ext>
            </a:extLst>
          </p:cNvPr>
          <p:cNvSpPr txBox="1"/>
          <p:nvPr/>
        </p:nvSpPr>
        <p:spPr>
          <a:xfrm>
            <a:off x="794083" y="1527589"/>
            <a:ext cx="8919411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Mennyiségi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egység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tételben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technikai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egység</a:t>
            </a:r>
            <a:r>
              <a:rPr lang="en-US" sz="2800" dirty="0">
                <a:solidFill>
                  <a:schemeClr val="bg1"/>
                </a:solidFill>
              </a:rPr>
              <a:t> (TE), Activity Unit (AU)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Ár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kondícióból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amennyiben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létezik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kondíció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Rövid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szöveg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átírható</a:t>
            </a:r>
            <a:r>
              <a:rPr lang="en-US" sz="2800" dirty="0">
                <a:solidFill>
                  <a:schemeClr val="bg1"/>
                </a:solidFill>
              </a:rPr>
              <a:t> a PO-ban, </a:t>
            </a:r>
            <a:r>
              <a:rPr lang="en-US" sz="2800" dirty="0" err="1">
                <a:solidFill>
                  <a:schemeClr val="bg1"/>
                </a:solidFill>
              </a:rPr>
              <a:t>amennyiben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szolgáltatástörzs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beállítása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engedi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01DC1-38A6-48F1-A470-5FF38BC4F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39" y="4843272"/>
            <a:ext cx="10959178" cy="9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40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Szolgáltatás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Szolgáltatástörzs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kondíciók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tétel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szolgáltatással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Teljesítés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igazolás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beszerzési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megrendelés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ellenében</a:t>
            </a:r>
            <a:endParaRPr lang="en-GB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Teljesítésigazolás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elfogadása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jóváhagyása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Számla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szolgáltatásos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megrendelésre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02707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2" y="365126"/>
            <a:ext cx="10959178" cy="974278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Teljesítésigazolás</a:t>
            </a:r>
            <a:r>
              <a:rPr lang="en-US" sz="5400" dirty="0">
                <a:solidFill>
                  <a:schemeClr val="bg1"/>
                </a:solidFill>
              </a:rPr>
              <a:t> (</a:t>
            </a:r>
            <a:r>
              <a:rPr lang="en-US" sz="5400" dirty="0" err="1">
                <a:solidFill>
                  <a:schemeClr val="bg1"/>
                </a:solidFill>
              </a:rPr>
              <a:t>Rögzítési</a:t>
            </a:r>
            <a:r>
              <a:rPr lang="en-US" sz="5400" dirty="0">
                <a:solidFill>
                  <a:schemeClr val="bg1"/>
                </a:solidFill>
              </a:rPr>
              <a:t> lap)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F9B872-89CA-4D26-8768-5032729BFC14}"/>
              </a:ext>
            </a:extLst>
          </p:cNvPr>
          <p:cNvSpPr txBox="1"/>
          <p:nvPr/>
        </p:nvSpPr>
        <p:spPr>
          <a:xfrm>
            <a:off x="6833937" y="1464488"/>
            <a:ext cx="391427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Rögzítés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</a:rPr>
              <a:t>Jóváhagyás</a:t>
            </a:r>
            <a:r>
              <a:rPr lang="en-GB" sz="2800" dirty="0">
                <a:solidFill>
                  <a:schemeClr val="bg1"/>
                </a:solidFill>
              </a:rPr>
              <a:t> (</a:t>
            </a:r>
            <a:r>
              <a:rPr lang="en-GB" sz="2800" dirty="0" err="1">
                <a:solidFill>
                  <a:schemeClr val="bg1"/>
                </a:solidFill>
              </a:rPr>
              <a:t>opcionális</a:t>
            </a:r>
            <a:r>
              <a:rPr lang="en-GB" sz="28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FFA2BB-B2DC-4CB2-B149-7676798CE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26" y="1512404"/>
            <a:ext cx="5448772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83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2" y="365126"/>
            <a:ext cx="10959178" cy="97427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 – </a:t>
            </a:r>
            <a:r>
              <a:rPr lang="en-US" dirty="0" err="1">
                <a:solidFill>
                  <a:schemeClr val="bg1"/>
                </a:solidFill>
              </a:rPr>
              <a:t>Szolgáltatás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specifikus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számlaellenőrzés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1633F5-ADAF-463A-B7FE-9BB846401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14" y="1591761"/>
            <a:ext cx="10046227" cy="283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27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2" y="365126"/>
            <a:ext cx="10959178" cy="974278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Teljesítésigazolás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rögzítése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2FF6B-3CB1-4C38-8077-F71334B05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22" y="1411932"/>
            <a:ext cx="9160034" cy="1729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500BA-4071-48C8-A29E-56A90C90B6E2}"/>
              </a:ext>
            </a:extLst>
          </p:cNvPr>
          <p:cNvSpPr txBox="1"/>
          <p:nvPr/>
        </p:nvSpPr>
        <p:spPr>
          <a:xfrm>
            <a:off x="5983705" y="3214350"/>
            <a:ext cx="478856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ML81N (</a:t>
            </a:r>
            <a:r>
              <a:rPr lang="en-US" sz="2400" dirty="0" err="1">
                <a:solidFill>
                  <a:schemeClr val="bg1"/>
                </a:solidFill>
              </a:rPr>
              <a:t>Rögzítési</a:t>
            </a:r>
            <a:r>
              <a:rPr lang="en-US" sz="2400" dirty="0">
                <a:solidFill>
                  <a:schemeClr val="bg1"/>
                </a:solidFill>
              </a:rPr>
              <a:t> lap, SES)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Megrendelés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keresés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Rögzítési</a:t>
            </a:r>
            <a:r>
              <a:rPr lang="en-GB" sz="2400" dirty="0">
                <a:solidFill>
                  <a:schemeClr val="bg1"/>
                </a:solidFill>
              </a:rPr>
              <a:t> lap </a:t>
            </a:r>
            <a:r>
              <a:rPr lang="en-GB" sz="2400" dirty="0" err="1">
                <a:solidFill>
                  <a:schemeClr val="bg1"/>
                </a:solidFill>
              </a:rPr>
              <a:t>létrehozása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Szolgáltatásszelekció</a:t>
            </a:r>
            <a:endParaRPr lang="en-GB" sz="24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Mennyiség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teljes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átvétele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Nincs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jóváhagyás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C3C07-ED72-480F-96E5-DE38FFCA4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22" y="3200750"/>
            <a:ext cx="5324389" cy="243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99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2" y="365126"/>
            <a:ext cx="10959178" cy="97427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E05F6E-5EA9-4C7B-8720-11D2D3AAA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4" y="1135181"/>
            <a:ext cx="8741174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42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Szolgáltatás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Szolgáltatástörzs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kondíciók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tétel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szolgáltatással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Teljesítés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Teljesítésigazolás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elfogadása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/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jóváhagyása</a:t>
            </a:r>
            <a:endParaRPr lang="en-GB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Számla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szolgáltatásos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megrendelésre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54006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2" y="365126"/>
            <a:ext cx="10959178" cy="974278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Teljesítésigazolás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jóváhagyása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8500BA-4071-48C8-A29E-56A90C90B6E2}"/>
              </a:ext>
            </a:extLst>
          </p:cNvPr>
          <p:cNvSpPr txBox="1"/>
          <p:nvPr/>
        </p:nvSpPr>
        <p:spPr>
          <a:xfrm>
            <a:off x="5983705" y="3214350"/>
            <a:ext cx="478856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ML81N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Teljesítésigazolás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keresése</a:t>
            </a:r>
            <a:endParaRPr lang="en-GB" sz="24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PO </a:t>
            </a:r>
            <a:r>
              <a:rPr lang="en-GB" sz="2400" dirty="0" err="1">
                <a:solidFill>
                  <a:schemeClr val="bg1"/>
                </a:solidFill>
              </a:rPr>
              <a:t>alapján</a:t>
            </a:r>
            <a:endParaRPr lang="en-GB" sz="24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Rögzítési</a:t>
            </a:r>
            <a:r>
              <a:rPr lang="en-GB" sz="2400" dirty="0">
                <a:solidFill>
                  <a:schemeClr val="bg1"/>
                </a:solidFill>
              </a:rPr>
              <a:t> lap </a:t>
            </a:r>
            <a:r>
              <a:rPr lang="en-GB" sz="2400" dirty="0" err="1">
                <a:solidFill>
                  <a:schemeClr val="bg1"/>
                </a:solidFill>
              </a:rPr>
              <a:t>alapján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Átvétel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Státusz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változás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1EAB5-DA2A-4DF0-82DA-153323DBE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22" y="1162967"/>
            <a:ext cx="10836579" cy="1981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0F634C-87F8-42DA-A3C8-54E606489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22" y="3328717"/>
            <a:ext cx="5909925" cy="12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26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2" y="365126"/>
            <a:ext cx="10959178" cy="97427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történet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 err="1">
                <a:solidFill>
                  <a:schemeClr val="bg1"/>
                </a:solidFill>
              </a:rPr>
              <a:t>jóváhagyás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után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77F12-3927-4863-930F-8D7292C7F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99" y="1339404"/>
            <a:ext cx="7048433" cy="50677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F597DE-018D-4B7E-A4B2-991D479DDC25}"/>
              </a:ext>
            </a:extLst>
          </p:cNvPr>
          <p:cNvSpPr txBox="1"/>
          <p:nvPr/>
        </p:nvSpPr>
        <p:spPr>
          <a:xfrm>
            <a:off x="7668609" y="1704530"/>
            <a:ext cx="429078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ME23N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bg1"/>
                </a:solidFill>
              </a:rPr>
              <a:t>Anyagbizonylat</a:t>
            </a:r>
            <a:r>
              <a:rPr lang="en-GB" sz="2400" dirty="0">
                <a:solidFill>
                  <a:schemeClr val="bg1"/>
                </a:solidFill>
              </a:rPr>
              <a:t> (</a:t>
            </a:r>
            <a:r>
              <a:rPr lang="en-GB" sz="2400" dirty="0" err="1">
                <a:solidFill>
                  <a:schemeClr val="bg1"/>
                </a:solidFill>
              </a:rPr>
              <a:t>mennyiséggel</a:t>
            </a:r>
            <a:r>
              <a:rPr lang="en-GB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3473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Szolgáltatás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Szolgáltatástörzs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kondíciók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tétel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szolgáltatással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Teljesítés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Teljesítésigazolás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elfogadása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jóváhagyása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Számla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szolgáltatásos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beszerzési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megrendelésre</a:t>
            </a:r>
            <a:endParaRPr lang="en-GB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63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folyt</a:t>
            </a:r>
            <a:r>
              <a:rPr lang="en-US" sz="2000" dirty="0">
                <a:solidFill>
                  <a:schemeClr val="bg1"/>
                </a:solidFill>
              </a:rPr>
              <a:t>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Szolgáltatás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6.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tervezés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7.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Késztletgazdálkodás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8.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Árubeérkeztetés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99494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2" y="365126"/>
            <a:ext cx="10959178" cy="974278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Bejövő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számla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létrehozása</a:t>
            </a:r>
            <a:r>
              <a:rPr lang="en-US">
                <a:solidFill>
                  <a:schemeClr val="bg1"/>
                </a:solidFill>
              </a:rPr>
              <a:t> (MIRO)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65C59E-B25C-494C-B82C-C11F531D0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07" y="1197824"/>
            <a:ext cx="10705807" cy="529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44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22" y="365126"/>
            <a:ext cx="10959178" cy="97427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 </a:t>
            </a:r>
            <a:r>
              <a:rPr lang="en-US" sz="4000" dirty="0" err="1">
                <a:solidFill>
                  <a:schemeClr val="bg1"/>
                </a:solidFill>
              </a:rPr>
              <a:t>Megrendelés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történet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számla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létrehozása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után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A3BD8F-B5CA-4A59-B1AB-021BDBEC4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87" y="1195137"/>
            <a:ext cx="10935648" cy="547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3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Szolgáltatás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áttekintés</a:t>
            </a:r>
            <a:endParaRPr lang="en-US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Szolgáltatástörzs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kondíciók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tétel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szolgáltatással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Teljesítés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Teljesítésigazolás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elfogadása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jóváhagyása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Számla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szolgáltatásos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megrendelésre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9409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(Külső) </a:t>
            </a:r>
            <a:r>
              <a:rPr lang="en-US" sz="6000" dirty="0" err="1">
                <a:solidFill>
                  <a:schemeClr val="bg1"/>
                </a:solidFill>
              </a:rPr>
              <a:t>Szolgáltatás</a:t>
            </a:r>
            <a:r>
              <a:rPr lang="en-US" sz="6000" dirty="0">
                <a:solidFill>
                  <a:schemeClr val="bg1"/>
                </a:solidFill>
              </a:rPr>
              <a:t> – External Service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10000"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Karbantartási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munkák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Külsős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munkatársak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által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végzett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szolgáltatás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Belső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munkatársaknak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nincs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kapacitása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Belső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munkatársaknak</a:t>
            </a:r>
            <a:r>
              <a:rPr lang="en-US" dirty="0">
                <a:solidFill>
                  <a:schemeClr val="bg1"/>
                </a:solidFill>
              </a:rPr>
              <a:t> nem </a:t>
            </a:r>
            <a:r>
              <a:rPr lang="en-US" dirty="0" err="1">
                <a:solidFill>
                  <a:schemeClr val="bg1"/>
                </a:solidFill>
              </a:rPr>
              <a:t>qualifikáltak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Dokumentumok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Bmig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Teljesítésigazolás</a:t>
            </a:r>
            <a:r>
              <a:rPr lang="en-US" dirty="0">
                <a:solidFill>
                  <a:schemeClr val="bg1"/>
                </a:solidFill>
              </a:rPr>
              <a:t> (Service Entry Sheet (SES)) + </a:t>
            </a:r>
            <a:r>
              <a:rPr lang="en-US" dirty="0" err="1">
                <a:solidFill>
                  <a:schemeClr val="bg1"/>
                </a:solidFill>
              </a:rPr>
              <a:t>jóváhagyás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opcionális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2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Teljesítésigazolás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közvetlenül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által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igénybe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veszi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szolgáltatást</a:t>
            </a:r>
            <a:r>
              <a:rPr lang="en-US" dirty="0">
                <a:solidFill>
                  <a:schemeClr val="bg1"/>
                </a:solidFill>
              </a:rPr>
              <a:t> (nem </a:t>
            </a:r>
            <a:r>
              <a:rPr lang="en-US" dirty="0" err="1">
                <a:solidFill>
                  <a:schemeClr val="bg1"/>
                </a:solidFill>
              </a:rPr>
              <a:t>raktár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hu-HU" dirty="0"/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Bejövő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számla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3919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Anyag</a:t>
            </a:r>
            <a:r>
              <a:rPr lang="en-US" sz="6000" dirty="0">
                <a:solidFill>
                  <a:schemeClr val="bg1"/>
                </a:solidFill>
              </a:rPr>
              <a:t> vs. </a:t>
            </a:r>
            <a:r>
              <a:rPr lang="en-US" sz="6000" dirty="0" err="1">
                <a:solidFill>
                  <a:schemeClr val="bg1"/>
                </a:solidFill>
              </a:rPr>
              <a:t>szolgáltatás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beszerzése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63BCC5-61D5-43D1-A3CE-29280D593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32" y="1529413"/>
            <a:ext cx="6797629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8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Szolgáltatás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beszerzése</a:t>
            </a:r>
            <a:r>
              <a:rPr lang="en-US" sz="6000" dirty="0">
                <a:solidFill>
                  <a:schemeClr val="bg1"/>
                </a:solidFill>
              </a:rPr>
              <a:t> - </a:t>
            </a:r>
            <a:r>
              <a:rPr lang="en-US" sz="6000" dirty="0" err="1">
                <a:solidFill>
                  <a:schemeClr val="bg1"/>
                </a:solidFill>
              </a:rPr>
              <a:t>folyamat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512EA2-8322-45B7-B5B4-3E55A3590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412" y="1552130"/>
            <a:ext cx="7280634" cy="47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5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Szolgáltatás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áttekintés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Szolgáltatástörzs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, </a:t>
            </a: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kondíciók</a:t>
            </a:r>
            <a:endParaRPr lang="en-GB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tétel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szolgáltatással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Teljesítés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Teljesítésigazolás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elfogadása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jóváhagyása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Számla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szolgáltatásos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megrendelésre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4711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Szolgáltatástörzs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E74548C-6C30-49CF-9706-FF182523F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1704530"/>
            <a:ext cx="6278696" cy="43513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131E3F-BDED-40FE-AA2B-76DC6E002DB9}"/>
              </a:ext>
            </a:extLst>
          </p:cNvPr>
          <p:cNvSpPr txBox="1"/>
          <p:nvPr/>
        </p:nvSpPr>
        <p:spPr>
          <a:xfrm>
            <a:off x="7852611" y="1704530"/>
            <a:ext cx="3721768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Szolgáltatás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leírás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Mennyiségi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egység</a:t>
            </a:r>
            <a:r>
              <a:rPr lang="en-US" sz="2800" dirty="0">
                <a:solidFill>
                  <a:schemeClr val="bg1"/>
                </a:solidFill>
              </a:rPr>
              <a:t> (pl.: </a:t>
            </a:r>
            <a:r>
              <a:rPr lang="en-US" sz="2800" dirty="0" err="1">
                <a:solidFill>
                  <a:schemeClr val="bg1"/>
                </a:solidFill>
              </a:rPr>
              <a:t>óra</a:t>
            </a:r>
            <a:r>
              <a:rPr lang="en-US" sz="2800" dirty="0">
                <a:solidFill>
                  <a:schemeClr val="bg1"/>
                </a:solidFill>
              </a:rPr>
              <a:t>, m3)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Kondíciók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Integráció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AC03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056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36590</TotalTime>
  <Words>579</Words>
  <Application>Microsoft Office PowerPoint</Application>
  <PresentationFormat>Widescreen</PresentationFormat>
  <Paragraphs>186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1_Office-téma</vt:lpstr>
      <vt:lpstr>SAP Materials Management</vt:lpstr>
      <vt:lpstr>A 8 hetes tanfolyam tematikája</vt:lpstr>
      <vt:lpstr>A 8 hetes tanfolyam tematikája (folyt.)</vt:lpstr>
      <vt:lpstr>Tartalom</vt:lpstr>
      <vt:lpstr>(Külső) Szolgáltatás – External Service</vt:lpstr>
      <vt:lpstr>Anyag vs. szolgáltatás beszerzése</vt:lpstr>
      <vt:lpstr>Szolgáltatás beszerzése - folyamat</vt:lpstr>
      <vt:lpstr>Tartalom</vt:lpstr>
      <vt:lpstr>Szolgáltatástörzs</vt:lpstr>
      <vt:lpstr>Szolgáltatástörzs létrehozás</vt:lpstr>
      <vt:lpstr>Szolgáltatás kondíciók</vt:lpstr>
      <vt:lpstr>Szállító és gyár specifikus kondíció</vt:lpstr>
      <vt:lpstr>Szállító specifikus kondíció</vt:lpstr>
      <vt:lpstr>Minta-szolgáltatásjegyzék</vt:lpstr>
      <vt:lpstr>Strandard-szolgáltatásjegyzék</vt:lpstr>
      <vt:lpstr>Strandard-szolgáltatásjegyzék</vt:lpstr>
      <vt:lpstr>Tartalom</vt:lpstr>
      <vt:lpstr>PO szolgáltatással vs. anyaggal</vt:lpstr>
      <vt:lpstr>Beszerzési megrendelés szolgáltatással</vt:lpstr>
      <vt:lpstr>Beszerzési megrendelés szolgáltatással</vt:lpstr>
      <vt:lpstr>Tartalom</vt:lpstr>
      <vt:lpstr>Teljesítésigazolás (Rögzítési lap)</vt:lpstr>
      <vt:lpstr>PO – Szolgáltatás specifikus számlaellenőrzés</vt:lpstr>
      <vt:lpstr>Teljesítésigazolás rögzítése</vt:lpstr>
      <vt:lpstr>PO Megrendelés történet</vt:lpstr>
      <vt:lpstr>Tartalom</vt:lpstr>
      <vt:lpstr>Teljesítésigazolás jóváhagyása</vt:lpstr>
      <vt:lpstr>PO Megrendelés történet – jóváhagyás után</vt:lpstr>
      <vt:lpstr>Tartalom</vt:lpstr>
      <vt:lpstr>Bejövő számla létrehozása (MIRO)</vt:lpstr>
      <vt:lpstr>PO Megrendelés történet – számla létrehozása után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Beszerzés - Best practice</dc:title>
  <dc:creator>Vilmos Sánta</dc:creator>
  <cp:lastModifiedBy>Vilmos Sánta</cp:lastModifiedBy>
  <cp:revision>224</cp:revision>
  <dcterms:created xsi:type="dcterms:W3CDTF">2022-10-12T08:12:50Z</dcterms:created>
  <dcterms:modified xsi:type="dcterms:W3CDTF">2024-08-01T17:19:57Z</dcterms:modified>
</cp:coreProperties>
</file>