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2" r:id="rId2"/>
    <p:sldId id="287" r:id="rId3"/>
    <p:sldId id="288" r:id="rId4"/>
    <p:sldId id="281" r:id="rId5"/>
    <p:sldId id="289" r:id="rId6"/>
    <p:sldId id="277" r:id="rId7"/>
    <p:sldId id="286" r:id="rId8"/>
    <p:sldId id="273" r:id="rId9"/>
    <p:sldId id="274" r:id="rId10"/>
    <p:sldId id="283" r:id="rId11"/>
    <p:sldId id="290" r:id="rId12"/>
    <p:sldId id="284" r:id="rId13"/>
    <p:sldId id="279" r:id="rId14"/>
    <p:sldId id="276" r:id="rId15"/>
    <p:sldId id="278" r:id="rId16"/>
    <p:sldId id="280" r:id="rId17"/>
    <p:sldId id="262" r:id="rId18"/>
    <p:sldId id="261" r:id="rId19"/>
    <p:sldId id="256" r:id="rId20"/>
    <p:sldId id="263" r:id="rId21"/>
    <p:sldId id="257" r:id="rId22"/>
    <p:sldId id="264" r:id="rId23"/>
    <p:sldId id="265" r:id="rId24"/>
    <p:sldId id="258" r:id="rId25"/>
    <p:sldId id="266" r:id="rId26"/>
    <p:sldId id="259" r:id="rId27"/>
    <p:sldId id="268" r:id="rId28"/>
    <p:sldId id="267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71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98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53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4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18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43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35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10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28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2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29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72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51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20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37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05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66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7EEA98-09D1-4BD8-9EBC-7EBF10592829}" type="datetimeFigureOut">
              <a:rPr lang="hu-HU" smtClean="0"/>
              <a:t>2025. 03. 05.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61A6-D5A2-4D76-94A6-DD6A92047B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246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apq37.hostlogic.hu/sap/bc/gui/sap/its/webgui" TargetMode="External"/><Relationship Id="rId4" Type="http://schemas.openxmlformats.org/officeDocument/2006/relationships/hyperlink" Target="mailto:gyurina.gabor@flagrant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D4AED9-0D9E-C246-A1DC-DFDECCFFD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836174"/>
          </a:xfrm>
        </p:spPr>
        <p:txBody>
          <a:bodyPr/>
          <a:lstStyle/>
          <a:p>
            <a:pPr algn="ctr"/>
            <a:r>
              <a:rPr lang="hu-HU" dirty="0">
                <a:cs typeface="72 Black" panose="020B0A04030603020204" pitchFamily="34" charset="0"/>
              </a:rPr>
              <a:t>Bevezetés az SAP HR világába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A6CE331-737B-6377-1BFD-F9F450ABE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13240"/>
            <a:ext cx="8825658" cy="1081548"/>
          </a:xfrm>
        </p:spPr>
        <p:txBody>
          <a:bodyPr/>
          <a:lstStyle/>
          <a:p>
            <a:pPr algn="ctr"/>
            <a:r>
              <a:rPr lang="hu-HU" dirty="0"/>
              <a:t>Gyurina Gábor</a:t>
            </a:r>
          </a:p>
          <a:p>
            <a:pPr algn="ctr"/>
            <a:endParaRPr lang="hu-HU" dirty="0">
              <a:latin typeface="+mn-lt"/>
            </a:endParaRPr>
          </a:p>
          <a:p>
            <a:pPr algn="ctr"/>
            <a:endParaRPr lang="hu-HU" dirty="0"/>
          </a:p>
        </p:txBody>
      </p:sp>
      <p:pic>
        <p:nvPicPr>
          <p:cNvPr id="4" name="Kép 3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1E4E8DE4-FE0D-C07C-C4E4-E427055AF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5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Kinek szól a képzés?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3940637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Bér és TB ügyintéző,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Bérszámfejtési adminisztrátor,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Munkaügyi ügyintéző,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Bérszámfejtési munkatárs,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HR adminisztrátor,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 err="1"/>
              <a:t>Senior</a:t>
            </a:r>
            <a:r>
              <a:rPr lang="hu-HU" sz="1800" dirty="0"/>
              <a:t> HR </a:t>
            </a:r>
            <a:r>
              <a:rPr lang="hu-HU" sz="1800" dirty="0" err="1"/>
              <a:t>generalista</a:t>
            </a:r>
            <a:r>
              <a:rPr lang="hu-HU" sz="1800" dirty="0"/>
              <a:t>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HR munkatárs, </a:t>
            </a:r>
          </a:p>
          <a:p>
            <a:endParaRPr lang="hu-HU" sz="1800" dirty="0"/>
          </a:p>
          <a:p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EAE64DD5-C00E-1361-2B7A-8B73E5A5F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sp>
        <p:nvSpPr>
          <p:cNvPr id="5" name="Szöveg helye 3">
            <a:extLst>
              <a:ext uri="{FF2B5EF4-FFF2-40B4-BE49-F238E27FC236}">
                <a16:creationId xmlns:a16="http://schemas.microsoft.com/office/drawing/2014/main" id="{8C4EC091-8107-A5A3-349D-62042822CBF5}"/>
              </a:ext>
            </a:extLst>
          </p:cNvPr>
          <p:cNvSpPr txBox="1">
            <a:spLocks/>
          </p:cNvSpPr>
          <p:nvPr/>
        </p:nvSpPr>
        <p:spPr>
          <a:xfrm>
            <a:off x="5417574" y="2032549"/>
            <a:ext cx="6390968" cy="419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HR ügyfélszolgálati munkatárs,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Humánpartner,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Személyügyi ügyfélszolgálati ügyintéző,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Szenior bérszámfejtő,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 err="1"/>
              <a:t>Senior</a:t>
            </a:r>
            <a:r>
              <a:rPr lang="hu-HU" sz="1800" dirty="0"/>
              <a:t> SAP támogató munkatárs,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Team </a:t>
            </a:r>
            <a:r>
              <a:rPr lang="hu-HU" sz="1800" dirty="0" err="1"/>
              <a:t>Leader</a:t>
            </a:r>
            <a:r>
              <a:rPr lang="hu-HU" sz="1800" dirty="0"/>
              <a:t> in HR </a:t>
            </a:r>
            <a:r>
              <a:rPr lang="hu-HU" sz="1800" dirty="0" err="1"/>
              <a:t>Services</a:t>
            </a:r>
            <a:r>
              <a:rPr lang="hu-HU" sz="1800" dirty="0"/>
              <a:t>,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 </a:t>
            </a:r>
            <a:r>
              <a:rPr lang="hu-HU" sz="1800" dirty="0" err="1"/>
              <a:t>Specialist</a:t>
            </a:r>
            <a:r>
              <a:rPr lang="hu-HU" sz="1800" dirty="0"/>
              <a:t> in International </a:t>
            </a:r>
            <a:r>
              <a:rPr lang="hu-HU" sz="1800" dirty="0" err="1"/>
              <a:t>Payroll</a:t>
            </a:r>
            <a:r>
              <a:rPr lang="hu-HU" sz="1800" dirty="0"/>
              <a:t> </a:t>
            </a:r>
            <a:r>
              <a:rPr lang="hu-HU" sz="1800" dirty="0" err="1"/>
              <a:t>for</a:t>
            </a:r>
            <a:r>
              <a:rPr lang="hu-HU" sz="1800" dirty="0"/>
              <a:t> HR Service Center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SAP HCM Time Management </a:t>
            </a:r>
            <a:r>
              <a:rPr lang="hu-HU" sz="1800" dirty="0" err="1"/>
              <a:t>Specialist</a:t>
            </a:r>
            <a:endParaRPr lang="hu-HU" sz="1800" dirty="0"/>
          </a:p>
          <a:p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282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0553E-D007-C505-C193-38D529CFD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B9628E-E106-3C49-57DB-11F750B6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Mit keressünk az álláshirdetésekben? Példák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BE6E286-B0AE-FA7C-6EB8-DFB16E688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1452447"/>
            <a:ext cx="10225547" cy="3935629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2200" dirty="0">
                <a:latin typeface="+mn-lt"/>
              </a:rPr>
              <a:t>Feladatok: bérszámfejtés, munkaügyi, TB szakértő, a vállalat munkaerőmozgásával (munkavállalók ki és beléptetése, megbízási szerződések, </a:t>
            </a:r>
            <a:r>
              <a:rPr lang="hu-HU" sz="2200" dirty="0" err="1">
                <a:latin typeface="+mn-lt"/>
              </a:rPr>
              <a:t>egyéd</a:t>
            </a:r>
            <a:r>
              <a:rPr lang="hu-HU" sz="2200" dirty="0">
                <a:latin typeface="+mn-lt"/>
              </a:rPr>
              <a:t> adatváltozások) összefüggő rögzítések SAP HCM modulban, adatok rögzítése SAP HR modulban, SAP/KIRA programban humánpolitikai feladatok ellátása (kinevezés, módosítás, jogviszony megszűntetés, hiányzás jelentések rögzítése, változó bér, egyéb juttatás, költségtérítések számfejtése), a</a:t>
            </a:r>
            <a:r>
              <a:rPr lang="hu-HU" sz="22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teljes munkavállalói életciklus támogatása (a belépéstől a kilépésig, adatkezelés támogatása </a:t>
            </a:r>
            <a:r>
              <a:rPr lang="hu-HU" sz="2200" dirty="0" err="1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SAP</a:t>
            </a:r>
            <a:r>
              <a:rPr lang="hu-HU" sz="22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rendszerben, HR terület adminisztratív támogatása (adminisztráció </a:t>
            </a:r>
            <a:r>
              <a:rPr lang="hu-HU" sz="2200" dirty="0" err="1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SAP</a:t>
            </a:r>
            <a:r>
              <a:rPr lang="hu-HU" sz="22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-ban)</a:t>
            </a:r>
          </a:p>
          <a:p>
            <a:pPr indent="-228600">
              <a:buFont typeface="Wingdings 3" charset="2"/>
              <a:buChar char=""/>
            </a:pPr>
            <a:endParaRPr lang="hu-HU" sz="22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buFont typeface="Wingdings 3" charset="2"/>
              <a:buChar char=""/>
            </a:pPr>
            <a:r>
              <a:rPr lang="hu-HU" sz="2200" dirty="0">
                <a:latin typeface="+mn-lt"/>
              </a:rPr>
              <a:t>Elvárások: SAP bérszámfejtő program ismerete, fontos az SAP HCM rendszer felhasználói szintű ismerete, SAP program ismerete, erős ismeretek PA, OM, </a:t>
            </a:r>
            <a:r>
              <a:rPr lang="hu-HU" sz="2200" dirty="0" err="1">
                <a:latin typeface="+mn-lt"/>
              </a:rPr>
              <a:t>TM</a:t>
            </a:r>
            <a:r>
              <a:rPr lang="hu-HU" sz="2200" dirty="0">
                <a:latin typeface="+mn-lt"/>
              </a:rPr>
              <a:t> és </a:t>
            </a:r>
            <a:r>
              <a:rPr lang="hu-HU" sz="2200" dirty="0" err="1">
                <a:latin typeface="+mn-lt"/>
              </a:rPr>
              <a:t>PY</a:t>
            </a:r>
            <a:r>
              <a:rPr lang="hu-HU" sz="2200" dirty="0">
                <a:latin typeface="+mn-lt"/>
              </a:rPr>
              <a:t> területeken, stb. </a:t>
            </a:r>
            <a:endParaRPr lang="hu-HU" sz="22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latin typeface="+mn-lt"/>
            </a:endParaRPr>
          </a:p>
          <a:p>
            <a:pPr indent="-228600">
              <a:buFont typeface="Wingdings 3" charset="2"/>
              <a:buChar char=""/>
            </a:pPr>
            <a:r>
              <a:rPr lang="hu-HU" sz="2200" dirty="0">
                <a:latin typeface="+mn-lt"/>
              </a:rPr>
              <a:t>Előnyt jelent: SAP </a:t>
            </a:r>
            <a:r>
              <a:rPr lang="hu-HU" sz="2200" dirty="0" err="1">
                <a:latin typeface="+mn-lt"/>
              </a:rPr>
              <a:t>Payroll</a:t>
            </a:r>
            <a:r>
              <a:rPr lang="hu-HU" sz="2200" dirty="0">
                <a:latin typeface="+mn-lt"/>
              </a:rPr>
              <a:t> ismeret, SAP and/</a:t>
            </a:r>
            <a:r>
              <a:rPr lang="hu-HU" sz="2200" dirty="0" err="1">
                <a:latin typeface="+mn-lt"/>
              </a:rPr>
              <a:t>or</a:t>
            </a:r>
            <a:r>
              <a:rPr lang="hu-HU" sz="2200" dirty="0">
                <a:latin typeface="+mn-lt"/>
              </a:rPr>
              <a:t> </a:t>
            </a:r>
            <a:r>
              <a:rPr lang="hu-HU" sz="2200" dirty="0" err="1">
                <a:latin typeface="+mn-lt"/>
              </a:rPr>
              <a:t>Succesfactors</a:t>
            </a:r>
            <a:r>
              <a:rPr lang="hu-HU" sz="2200" dirty="0">
                <a:latin typeface="+mn-lt"/>
              </a:rPr>
              <a:t> </a:t>
            </a:r>
            <a:r>
              <a:rPr lang="hu-HU" sz="2200" dirty="0" err="1">
                <a:latin typeface="+mn-lt"/>
              </a:rPr>
              <a:t>knowledge</a:t>
            </a:r>
            <a:r>
              <a:rPr lang="hu-HU" sz="2200" dirty="0">
                <a:latin typeface="+mn-lt"/>
              </a:rPr>
              <a:t> is a </a:t>
            </a:r>
            <a:r>
              <a:rPr lang="hu-HU" sz="2200" dirty="0" err="1">
                <a:latin typeface="+mn-lt"/>
              </a:rPr>
              <a:t>strong</a:t>
            </a:r>
            <a:r>
              <a:rPr lang="hu-HU" sz="2200" dirty="0">
                <a:latin typeface="+mn-lt"/>
              </a:rPr>
              <a:t> </a:t>
            </a:r>
            <a:r>
              <a:rPr lang="hu-HU" sz="2200" dirty="0" err="1">
                <a:latin typeface="+mn-lt"/>
              </a:rPr>
              <a:t>advantage</a:t>
            </a:r>
            <a:r>
              <a:rPr lang="hu-HU" sz="2200" dirty="0">
                <a:latin typeface="+mn-lt"/>
              </a:rPr>
              <a:t>, </a:t>
            </a:r>
            <a:r>
              <a:rPr lang="hu-HU" sz="2200" dirty="0" err="1">
                <a:latin typeface="+mn-lt"/>
              </a:rPr>
              <a:t>experience</a:t>
            </a:r>
            <a:r>
              <a:rPr lang="hu-HU" sz="2200" dirty="0">
                <a:latin typeface="+mn-lt"/>
              </a:rPr>
              <a:t> </a:t>
            </a:r>
            <a:r>
              <a:rPr lang="hu-HU" sz="2200" dirty="0" err="1">
                <a:latin typeface="+mn-lt"/>
              </a:rPr>
              <a:t>with</a:t>
            </a:r>
            <a:r>
              <a:rPr lang="hu-HU" sz="2200" dirty="0">
                <a:latin typeface="+mn-lt"/>
              </a:rPr>
              <a:t> SAP/</a:t>
            </a:r>
            <a:r>
              <a:rPr lang="hu-HU" sz="2200" dirty="0" err="1">
                <a:latin typeface="+mn-lt"/>
              </a:rPr>
              <a:t>Payroll</a:t>
            </a:r>
            <a:r>
              <a:rPr lang="hu-HU" sz="2200" dirty="0">
                <a:latin typeface="+mn-lt"/>
              </a:rPr>
              <a:t> </a:t>
            </a:r>
            <a:r>
              <a:rPr lang="hu-HU" sz="2200" dirty="0" err="1">
                <a:latin typeface="+mn-lt"/>
              </a:rPr>
              <a:t>systems</a:t>
            </a:r>
            <a:r>
              <a:rPr lang="hu-HU" sz="2200" dirty="0">
                <a:latin typeface="+mn-lt"/>
              </a:rPr>
              <a:t> is an </a:t>
            </a:r>
            <a:r>
              <a:rPr lang="hu-HU" sz="2200" dirty="0" err="1">
                <a:latin typeface="+mn-lt"/>
              </a:rPr>
              <a:t>advantage</a:t>
            </a:r>
            <a:r>
              <a:rPr lang="hu-HU" sz="2200" dirty="0">
                <a:latin typeface="+mn-lt"/>
              </a:rPr>
              <a:t>, SAP ismeret előnyt jelent, SAP HR rendszer ismeret,  SAP HR, SF modult használtad munkád során, </a:t>
            </a:r>
            <a:r>
              <a:rPr lang="hu-HU" sz="2200" dirty="0" err="1">
                <a:latin typeface="+mn-lt"/>
              </a:rPr>
              <a:t>experience</a:t>
            </a:r>
            <a:r>
              <a:rPr lang="hu-HU" sz="2200" dirty="0">
                <a:latin typeface="+mn-lt"/>
              </a:rPr>
              <a:t> </a:t>
            </a:r>
            <a:r>
              <a:rPr lang="hu-HU" sz="2200" dirty="0" err="1">
                <a:latin typeface="+mn-lt"/>
              </a:rPr>
              <a:t>with</a:t>
            </a:r>
            <a:r>
              <a:rPr lang="hu-HU" sz="2200" dirty="0">
                <a:latin typeface="+mn-lt"/>
              </a:rPr>
              <a:t> SAP is an </a:t>
            </a:r>
            <a:r>
              <a:rPr lang="hu-HU" sz="2200" dirty="0" err="1">
                <a:latin typeface="+mn-lt"/>
              </a:rPr>
              <a:t>advantage</a:t>
            </a:r>
            <a:r>
              <a:rPr lang="hu-HU" sz="2200" dirty="0">
                <a:latin typeface="+mn-lt"/>
              </a:rPr>
              <a:t>, SAP HR modul ismeret, SAP felhasználói ismeret, </a:t>
            </a:r>
            <a:r>
              <a:rPr lang="hu-HU" sz="2200" dirty="0" err="1">
                <a:latin typeface="+mn-lt"/>
              </a:rPr>
              <a:t>stb</a:t>
            </a:r>
            <a:r>
              <a:rPr lang="hu-HU" sz="2200" dirty="0">
                <a:latin typeface="+mn-lt"/>
              </a:rPr>
              <a:t>   </a:t>
            </a:r>
          </a:p>
          <a:p>
            <a:pPr indent="-228600">
              <a:buFont typeface="Wingdings 3" charset="2"/>
              <a:buChar char=""/>
            </a:pPr>
            <a:endParaRPr lang="hu-HU" sz="2200" dirty="0">
              <a:latin typeface="+mn-lt"/>
            </a:endParaRPr>
          </a:p>
          <a:p>
            <a:pPr indent="-228600"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884A15E1-072E-3876-8C37-64E333FD6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9507793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Aktuális trend a HR munkaerőpiacon 2025-ben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2" y="2052215"/>
            <a:ext cx="8738778" cy="32867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„Legkevésbé elérhető szaktudás: a </a:t>
            </a:r>
            <a:r>
              <a:rPr lang="hu-HU" sz="1800" dirty="0" err="1"/>
              <a:t>niche</a:t>
            </a:r>
            <a:r>
              <a:rPr lang="hu-HU" sz="1800" dirty="0"/>
              <a:t> szaktudás a HR szektorban a </a:t>
            </a:r>
            <a:r>
              <a:rPr lang="hu-HU" sz="1800" dirty="0" err="1"/>
              <a:t>Learning</a:t>
            </a:r>
            <a:r>
              <a:rPr lang="hu-HU" sz="1800" dirty="0"/>
              <a:t> &amp; </a:t>
            </a:r>
            <a:r>
              <a:rPr lang="hu-HU" sz="1800" dirty="0" err="1"/>
              <a:t>Development</a:t>
            </a:r>
            <a:r>
              <a:rPr lang="hu-HU" sz="1800" dirty="0"/>
              <a:t> </a:t>
            </a:r>
            <a:r>
              <a:rPr lang="hu-HU" sz="1800" dirty="0" err="1"/>
              <a:t>specialist</a:t>
            </a:r>
            <a:r>
              <a:rPr lang="hu-HU" sz="1800" dirty="0"/>
              <a:t> és a bérszámfejtő (angol nyelvtudással).” 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„Magyar bérszámfejtésben jártas, angol nyelvtudással bíró bérszámfejtő azt kér el lényegében a piacon, amit szeretne.”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„Tehát a bérszámfejtési terület továbbra is keresett. Kevés a magyar </a:t>
            </a:r>
            <a:r>
              <a:rPr lang="hu-HU" sz="1800" dirty="0" err="1"/>
              <a:t>payroll</a:t>
            </a:r>
            <a:r>
              <a:rPr lang="hu-HU" sz="1800" dirty="0"/>
              <a:t> tapasztalattal rendelkező és angolul beszélő jelölt.”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„Akiknél a tudás megvan, lényegében megszabhatják a feltételeket a bér és a rugalmas munkavégzés vonatkozásában.”   </a:t>
            </a:r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EAE64DD5-C00E-1361-2B7A-8B73E5A5F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SAP HR/HCM/H4S4/HXM/</a:t>
            </a:r>
            <a:r>
              <a:rPr lang="hu-HU" sz="3200" dirty="0" err="1"/>
              <a:t>SuccessFactors</a:t>
            </a:r>
            <a:r>
              <a:rPr lang="hu-HU" sz="3200" dirty="0"/>
              <a:t>? Hogy is van ez?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8886263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SAP HR: 1992 óta az SAP R/3 egyik modulja, személyügy, szervezetmenedzsment, időgazdálkodás, bérszámfejtés alap funkciókkal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SAP HCM: 2005-ben az SAP piacra dobta az SAP ERP-t, ennek része az SAP HCM funkció. Megjelenik az E-toborzás, E-</a:t>
            </a:r>
            <a:r>
              <a:rPr lang="hu-HU" sz="1800" dirty="0" err="1"/>
              <a:t>learning</a:t>
            </a:r>
            <a:r>
              <a:rPr lang="hu-HU" sz="1800" dirty="0"/>
              <a:t> funkciók, web alapú eszközökkel fejleszthető, a HCM alapvetően az SAP HR új verziója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SAP HXM: 2012 óta </a:t>
            </a:r>
            <a:r>
              <a:rPr lang="hu-HU" sz="1800" dirty="0" err="1"/>
              <a:t>SuccessFactors</a:t>
            </a:r>
            <a:r>
              <a:rPr lang="hu-HU" sz="1800" dirty="0"/>
              <a:t>, felhő alapú, felhasználói élmény központú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SAP H4S4: 2022-től a HCM új verziója HANA alapon, SAP HCM </a:t>
            </a:r>
            <a:r>
              <a:rPr lang="hu-HU" sz="1800" dirty="0" err="1"/>
              <a:t>for</a:t>
            </a:r>
            <a:r>
              <a:rPr lang="hu-HU" sz="1800" dirty="0"/>
              <a:t> S/4HANA</a:t>
            </a:r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8E3C08A1-88D6-170B-AF6C-91C6EC5AD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5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SAP</a:t>
            </a:r>
            <a:r>
              <a:rPr lang="hu-HU" sz="3200" dirty="0"/>
              <a:t> HR világ: izgalmas változások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8886263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0148AC2-6541-9A57-6FD0-FE0E15B7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45" y="1517508"/>
            <a:ext cx="7447144" cy="3939640"/>
          </a:xfrm>
          <a:prstGeom prst="rect">
            <a:avLst/>
          </a:prstGeom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9831DC87-B56A-73EA-24DB-A49190869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SAP HR és </a:t>
            </a:r>
            <a:r>
              <a:rPr lang="hu-HU" sz="3200" dirty="0" err="1"/>
              <a:t>SuccessFactors</a:t>
            </a:r>
            <a:r>
              <a:rPr lang="hu-HU" sz="3200" dirty="0"/>
              <a:t>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5071347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r>
              <a:rPr lang="hu-HU" sz="1800" dirty="0"/>
              <a:t>Példák az SAP HCM munkavállalókat érintő folyamatainak menedzselésére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BE794A7-DC10-394B-1B24-526A13C4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64" y="2052214"/>
            <a:ext cx="4557155" cy="3101609"/>
          </a:xfrm>
          <a:prstGeom prst="rect">
            <a:avLst/>
          </a:prstGeom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A04D81DB-77C1-6CA7-6181-245DE38B8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SAP H</a:t>
            </a:r>
            <a:r>
              <a:rPr lang="hu-HU" sz="3200" dirty="0"/>
              <a:t>4S4</a:t>
            </a:r>
            <a:r>
              <a:rPr lang="en-US" sz="3200" dirty="0"/>
              <a:t> </a:t>
            </a:r>
            <a:r>
              <a:rPr lang="hu-HU" sz="3200" dirty="0"/>
              <a:t>modulok a Mentor Klubnál</a:t>
            </a:r>
            <a:endParaRPr lang="en-US" sz="3200" dirty="0"/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F3F7F7B7-B2B3-DEAF-A5E5-4FC56A682D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606" r="27606"/>
          <a:stretch/>
        </p:blipFill>
        <p:spPr>
          <a:xfrm>
            <a:off x="6750282" y="1945439"/>
            <a:ext cx="2644877" cy="3778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dirty="0"/>
              <a:t>Személyügyi adminisztráció (PA)</a:t>
            </a:r>
          </a:p>
          <a:p>
            <a:pPr indent="-228600">
              <a:buFont typeface="Wingdings 3" charset="2"/>
              <a:buChar char=""/>
            </a:pPr>
            <a:r>
              <a:rPr lang="hu-HU" dirty="0"/>
              <a:t>Szervezetmenedzsment (OM)</a:t>
            </a:r>
          </a:p>
          <a:p>
            <a:pPr indent="-228600">
              <a:buFont typeface="Wingdings 3" charset="2"/>
              <a:buChar char=""/>
            </a:pPr>
            <a:r>
              <a:rPr lang="hu-HU" dirty="0"/>
              <a:t>Bérszámfejtés (PY)</a:t>
            </a:r>
          </a:p>
          <a:p>
            <a:pPr indent="-228600">
              <a:buFont typeface="Wingdings 3" charset="2"/>
              <a:buChar char=""/>
            </a:pPr>
            <a:r>
              <a:rPr lang="hu-HU" dirty="0"/>
              <a:t>Időgazdálkodás (PT)</a:t>
            </a:r>
          </a:p>
          <a:p>
            <a:pPr indent="-228600">
              <a:buFont typeface="Wingdings 3" charset="2"/>
              <a:buChar char=""/>
            </a:pPr>
            <a:r>
              <a:rPr lang="hu-HU" dirty="0"/>
              <a:t>….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48D2CB8A-B887-1680-0A30-07B89632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3" y="5723834"/>
            <a:ext cx="2484335" cy="10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4BE46D-FC6E-DFAD-2567-CAD1ECF3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7955446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Dolgozó</a:t>
            </a:r>
            <a:r>
              <a:rPr lang="en-US" sz="3200" dirty="0"/>
              <a:t> </a:t>
            </a:r>
            <a:r>
              <a:rPr lang="en-US" sz="3200" dirty="0" err="1"/>
              <a:t>személyi</a:t>
            </a:r>
            <a:r>
              <a:rPr lang="en-US" sz="3200" dirty="0"/>
              <a:t> </a:t>
            </a:r>
            <a:r>
              <a:rPr lang="en-US" sz="3200" dirty="0" err="1"/>
              <a:t>aktája</a:t>
            </a:r>
            <a:endParaRPr lang="en-US" sz="3200" dirty="0"/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B4EAA04C-22E7-F32E-998B-2674368DA2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9703" r="14772"/>
          <a:stretch/>
        </p:blipFill>
        <p:spPr>
          <a:xfrm>
            <a:off x="5521068" y="2008172"/>
            <a:ext cx="4956687" cy="4036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8C08571-E7A7-9702-3222-A7CBC201D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206" y="2008172"/>
            <a:ext cx="4213917" cy="293798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Személyügyi adatok nyilvántartása infótípusokon keresztül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Törzsszám, mint alap objektum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Személyes adatok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Címek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Banki kapcsolatok</a:t>
            </a:r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43AEB589-4B8A-C00C-0D1F-0E490DD71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4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D4C4335-5FD8-BD69-6DDC-CFE970F2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Személyügyi intézkedések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B91456-AD2A-2B8A-F99E-9E1734D21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Infótípusok sorozata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Felvétel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Áthelyezés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Kilépés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 err="1"/>
              <a:t>Újrabelépés</a:t>
            </a:r>
            <a:endParaRPr lang="en-US" sz="2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6AB8C9E-8FA3-6917-C7C9-D8367C45A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16" y="2548890"/>
            <a:ext cx="5451627" cy="32028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55854ED7-FBB5-DA41-BA98-271EA0D9A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9DE4184-1FB3-1BFE-48BC-E0DB68A5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Struktúrák az SAP HR modulban</a:t>
            </a:r>
            <a:endParaRPr lang="en-US" sz="3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A514EDE-39A0-90BE-3D0B-0BCAE3CF1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Vállalati struktúra 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Személyi struktúra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Szervezeti struktúra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69896C5-9AF1-A278-58B2-FAA86EF04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16" y="2386931"/>
            <a:ext cx="5451627" cy="35267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8A610728-97A8-72A2-EC5A-64F2866F2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Bemutatkozás</a:t>
            </a:r>
            <a:endParaRPr lang="en-US" sz="3200" dirty="0"/>
          </a:p>
        </p:txBody>
      </p:sp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B9912FBC-1B09-5625-FEAE-3D41D93F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ED82564-EEAB-C582-93AD-FA477D394799}"/>
              </a:ext>
            </a:extLst>
          </p:cNvPr>
          <p:cNvSpPr txBox="1"/>
          <p:nvPr/>
        </p:nvSpPr>
        <p:spPr>
          <a:xfrm>
            <a:off x="806245" y="2128964"/>
            <a:ext cx="9537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1800" dirty="0" err="1"/>
              <a:t>SAP</a:t>
            </a:r>
            <a:r>
              <a:rPr lang="hu-HU" sz="1800" dirty="0"/>
              <a:t> HR modul szakértő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28 év, ebből 8 év Big </a:t>
            </a:r>
            <a:r>
              <a:rPr lang="hu-HU" sz="1800" dirty="0" err="1"/>
              <a:t>Four</a:t>
            </a:r>
            <a:r>
              <a:rPr lang="hu-HU" sz="1800" dirty="0"/>
              <a:t> tapasztalat, 20 év saját vállalkozás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Több, mint 50 ügyfél, több, mint 40 implementálási</a:t>
            </a:r>
            <a:r>
              <a:rPr lang="hu-HU" dirty="0"/>
              <a:t>, folyamatálalakítási </a:t>
            </a:r>
            <a:r>
              <a:rPr lang="hu-HU" sz="1800" dirty="0"/>
              <a:t>projekt</a:t>
            </a:r>
          </a:p>
          <a:p>
            <a:pPr indent="-228600">
              <a:buFont typeface="Wingdings 3" charset="2"/>
              <a:buChar char=""/>
            </a:pPr>
            <a:r>
              <a:rPr lang="hu-HU" dirty="0"/>
              <a:t>Külföldi projektek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Meglévő rendszerek támogatása</a:t>
            </a:r>
            <a:r>
              <a:rPr lang="hu-HU" dirty="0"/>
              <a:t>, t</a:t>
            </a:r>
            <a:r>
              <a:rPr lang="hu-HU" sz="1800" dirty="0"/>
              <a:t>anácsadás, oktatás, mentorálás, konferenciákon </a:t>
            </a:r>
            <a:r>
              <a:rPr lang="hu-HU" dirty="0"/>
              <a:t>részvétel</a:t>
            </a:r>
            <a:r>
              <a:rPr lang="hu-HU" sz="1800" dirty="0"/>
              <a:t>	 </a:t>
            </a:r>
          </a:p>
          <a:p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7123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776A18A-D970-64CF-9B7C-FD030D2A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Struktúrák az SAP PA és PY modulban</a:t>
            </a:r>
            <a:endParaRPr lang="en-US" sz="3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EC8476-83D3-0EDA-5A94-1D733DFFE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Vállalati struktúra (hol)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Személyi struktúra (ki)</a:t>
            </a:r>
            <a:endParaRPr lang="en-US" sz="20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7CAF99A-EA17-DBAD-0336-CFDD82FAB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16" y="2444121"/>
            <a:ext cx="5451627" cy="3412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EF47D8EB-7E26-2C9C-1C3F-98BF2D63D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3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2953795-42F2-2B9D-70DB-63D77E2B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Vállalati struktúra részei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3F8CD35-1FE8-946A-82DF-571877F20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 err="1"/>
              <a:t>Mandant</a:t>
            </a:r>
            <a:r>
              <a:rPr lang="hu-HU" sz="2000" dirty="0"/>
              <a:t> vagy Kliens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Vállalat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Személyügyi terület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Személyügyi részterület</a:t>
            </a:r>
            <a:endParaRPr lang="en-US" sz="2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0F35A8-4BA3-B72F-5E37-EBF31D0CD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16" y="2780584"/>
            <a:ext cx="5451627" cy="27394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B244652F-C519-A816-7D3D-08972D13C4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5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09687A-2A9A-14FA-AF87-432F2916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6" y="523945"/>
            <a:ext cx="8996039" cy="626429"/>
          </a:xfrm>
        </p:spPr>
        <p:txBody>
          <a:bodyPr>
            <a:normAutofit/>
          </a:bodyPr>
          <a:lstStyle/>
          <a:p>
            <a:r>
              <a:rPr lang="hu-HU" sz="3200" dirty="0"/>
              <a:t>Vállalati struktúra - Kliens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A89F9B9-F1EA-D963-4F15-682EEA259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3907" y="2057400"/>
            <a:ext cx="3359100" cy="3374026"/>
          </a:xfrm>
        </p:spPr>
        <p:txBody>
          <a:bodyPr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Eredeti 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Fejlesztői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Oktatói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Teszt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Éles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D6ADD13-4751-5D45-7901-16979058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25" y="3010214"/>
            <a:ext cx="5494496" cy="1089754"/>
          </a:xfrm>
          <a:prstGeom prst="rect">
            <a:avLst/>
          </a:prstGeom>
        </p:spPr>
      </p:pic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257F4342-6FDA-4F60-87B7-729C2FDC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A3F147-59AC-3AD7-61DD-FB8CBD89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266510"/>
            <a:ext cx="8660121" cy="923193"/>
          </a:xfrm>
        </p:spPr>
        <p:txBody>
          <a:bodyPr>
            <a:normAutofit/>
          </a:bodyPr>
          <a:lstStyle/>
          <a:p>
            <a:r>
              <a:rPr lang="hu-HU" sz="3200" dirty="0"/>
              <a:t>Vállalati struktúra – vállalat kód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D0DF0D0-24D0-27C8-EECC-EF986C75E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256265"/>
            <a:ext cx="4301949" cy="2772935"/>
          </a:xfrm>
        </p:spPr>
        <p:txBody>
          <a:bodyPr/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Egy </a:t>
            </a:r>
            <a:r>
              <a:rPr lang="hu-HU" sz="2000" dirty="0" err="1"/>
              <a:t>mandanton</a:t>
            </a:r>
            <a:r>
              <a:rPr lang="hu-HU" sz="2000" dirty="0"/>
              <a:t> belül több vállalat is lehet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A vállalat az a pénzügyi modulban meghatározott szervezeti objektum 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34B621A-195D-F811-6431-6E36E557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261" y="2256265"/>
            <a:ext cx="5692633" cy="2743438"/>
          </a:xfrm>
          <a:prstGeom prst="rect">
            <a:avLst/>
          </a:prstGeom>
        </p:spPr>
      </p:pic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F873651A-5DFB-0C5F-15E0-33391296C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25FD3D-418F-B95D-9BAD-5108D44A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Vállalati struktúra – személyügyi terület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9671BD-96B0-0BDD-5394-BBB8778D8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Személyügyi terület: a vállalat felbontása földrajzi elhelyezkedés szerint </a:t>
            </a:r>
            <a:endParaRPr lang="en-US" sz="2000" dirty="0"/>
          </a:p>
        </p:txBody>
      </p:sp>
      <p:pic>
        <p:nvPicPr>
          <p:cNvPr id="6" name="Kép 5" descr="A képen szöveg, képernyőkép, Betűtípus, Téglalap látható&#10;&#10;Automatikusan generált leírás">
            <a:extLst>
              <a:ext uri="{FF2B5EF4-FFF2-40B4-BE49-F238E27FC236}">
                <a16:creationId xmlns:a16="http://schemas.microsoft.com/office/drawing/2014/main" id="{8B631CBA-868A-E86D-523A-E42357C80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85" y="2188541"/>
            <a:ext cx="5451627" cy="23850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1C62125E-6C67-5918-4162-35DED5EB7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782DB2-4874-22D3-959E-1436B4A1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26" y="442452"/>
            <a:ext cx="8639021" cy="678425"/>
          </a:xfrm>
        </p:spPr>
        <p:txBody>
          <a:bodyPr>
            <a:normAutofit/>
          </a:bodyPr>
          <a:lstStyle/>
          <a:p>
            <a:r>
              <a:rPr lang="hu-HU" sz="3200" dirty="0"/>
              <a:t>Vállalati struktúra – személyügyi részterület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79ECD0-0E1F-6A70-2D0D-BC08CE93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45" y="2309543"/>
            <a:ext cx="5806943" cy="2392887"/>
          </a:xfrm>
          <a:prstGeom prst="rect">
            <a:avLst/>
          </a:prstGeom>
        </p:spPr>
      </p:pic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0368BC08-FDC4-B68D-74F1-5B8B73E24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sp>
        <p:nvSpPr>
          <p:cNvPr id="6" name="Szöveg helye 3">
            <a:extLst>
              <a:ext uri="{FF2B5EF4-FFF2-40B4-BE49-F238E27FC236}">
                <a16:creationId xmlns:a16="http://schemas.microsoft.com/office/drawing/2014/main" id="{430423D8-C8D2-A235-0D45-912F0958A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700" y="2232025"/>
            <a:ext cx="4056063" cy="279717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Személyügyi részterület: a személyügyi terület további  felbontása földrajzi elhelyezkedés szerint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63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44D173F-4362-B6A4-4405-7D4D3987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45589"/>
            <a:ext cx="9252154" cy="1061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személyügyi részterület által felhasznált csoportosítók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BAA863-BB83-C7DF-FFB6-D00D6E12C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73257" cy="34749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Szelekció az időgazdálkodásban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Csoportosító a bérelemek megengedettségében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Csoportosító az alapbérek megajánlásában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Csoportosító ünnepnaptárhoz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Lekérdezésekhez szelekció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Jogosultság beállításokhoz szelekció</a:t>
            </a:r>
            <a:endParaRPr lang="en-US" sz="2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B8993AC-29B9-FDF6-27BB-CF704CCBC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406" y="2052214"/>
            <a:ext cx="5451627" cy="30529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13B57597-ED88-9D20-2AE2-23DF9AA4A9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85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C91603-F16E-4C13-17F3-3A3526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026" y="-141756"/>
            <a:ext cx="8685231" cy="1272466"/>
          </a:xfrm>
        </p:spPr>
        <p:txBody>
          <a:bodyPr>
            <a:normAutofit/>
          </a:bodyPr>
          <a:lstStyle/>
          <a:p>
            <a:r>
              <a:rPr lang="hu-HU" sz="3200" dirty="0"/>
              <a:t>Személyi struktúra</a:t>
            </a:r>
          </a:p>
        </p:txBody>
      </p:sp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087C1A7E-7081-A87B-6198-F4DD55D4A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165E3D4-CD45-CD0E-8AF7-CF040F3CB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445" y="2172685"/>
            <a:ext cx="2829451" cy="3354504"/>
          </a:xfrm>
          <a:prstGeom prst="rect">
            <a:avLst/>
          </a:prstGeom>
        </p:spPr>
      </p:pic>
      <p:sp>
        <p:nvSpPr>
          <p:cNvPr id="8" name="Szöveg helye 3">
            <a:extLst>
              <a:ext uri="{FF2B5EF4-FFF2-40B4-BE49-F238E27FC236}">
                <a16:creationId xmlns:a16="http://schemas.microsoft.com/office/drawing/2014/main" id="{01A5E84D-5891-0017-EA61-5AE8107DECA3}"/>
              </a:ext>
            </a:extLst>
          </p:cNvPr>
          <p:cNvSpPr txBox="1">
            <a:spLocks/>
          </p:cNvSpPr>
          <p:nvPr/>
        </p:nvSpPr>
        <p:spPr>
          <a:xfrm>
            <a:off x="1154954" y="2256265"/>
            <a:ext cx="4301949" cy="2772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228600">
              <a:buFont typeface="Wingdings 3" charset="2"/>
              <a:buChar char=""/>
            </a:pPr>
            <a:r>
              <a:rPr lang="hu-HU" sz="2000" dirty="0"/>
              <a:t>Személyi csoport: a személy és a vállalat közötti jogviszony kifejezésére szolgál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Személyi kör: a személyi csoport tovább bontása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Csoportosítók rendelhetők hozzá, hasonlóan a személyügyi </a:t>
            </a:r>
            <a:r>
              <a:rPr lang="hu-HU" sz="2000" dirty="0" err="1"/>
              <a:t>részterületkhez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095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9170FB-7122-94AF-947E-09E50108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08850"/>
            <a:ext cx="8384818" cy="721860"/>
          </a:xfrm>
        </p:spPr>
        <p:txBody>
          <a:bodyPr>
            <a:normAutofit/>
          </a:bodyPr>
          <a:lstStyle/>
          <a:p>
            <a:r>
              <a:rPr lang="hu-HU" sz="3200" dirty="0"/>
              <a:t>Bérszámfejtési kör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98F1A4E-842C-BBB3-3E68-29C4DDD9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8304"/>
            <a:ext cx="5092906" cy="2821392"/>
          </a:xfrm>
          <a:prstGeom prst="rect">
            <a:avLst/>
          </a:prstGeom>
        </p:spPr>
      </p:pic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693B5FFC-882B-25C5-BAA7-0DA843D16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sp>
        <p:nvSpPr>
          <p:cNvPr id="7" name="Szöveg helye 3">
            <a:extLst>
              <a:ext uri="{FF2B5EF4-FFF2-40B4-BE49-F238E27FC236}">
                <a16:creationId xmlns:a16="http://schemas.microsoft.com/office/drawing/2014/main" id="{5640E0D8-661A-3755-3508-EDB252F0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700" y="1936955"/>
            <a:ext cx="4154488" cy="3092245"/>
          </a:xfrm>
        </p:spPr>
        <p:txBody>
          <a:bodyPr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2000" dirty="0"/>
              <a:t>A bérszámfejtés végrehajtásának szervezeti eleme</a:t>
            </a:r>
          </a:p>
          <a:p>
            <a:pPr indent="-228600">
              <a:buFont typeface="Wingdings 3" charset="2"/>
              <a:buChar char=""/>
            </a:pPr>
            <a:r>
              <a:rPr lang="hu-HU" sz="2000" dirty="0"/>
              <a:t>A munkavállalókat csoportosítja a bérszámfejtés indíthatósága, lefolytatása, korrekciója érdekében.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4893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F533C-1850-E62B-D2B8-997D3324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19776B-08AB-F415-9DDA-C8949F00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Rendszerrel kapcsolatos tudnivalók</a:t>
            </a:r>
            <a:endParaRPr lang="en-US" sz="3200" dirty="0"/>
          </a:p>
        </p:txBody>
      </p:sp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5519C094-F624-6BED-1114-040E11B21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D677C23-9920-74F6-A3BC-61D6C49D6525}"/>
              </a:ext>
            </a:extLst>
          </p:cNvPr>
          <p:cNvSpPr txBox="1"/>
          <p:nvPr/>
        </p:nvSpPr>
        <p:spPr>
          <a:xfrm>
            <a:off x="776748" y="1975885"/>
            <a:ext cx="77969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buFont typeface="Wingdings 3" charset="2"/>
              <a:buChar char=""/>
            </a:pPr>
            <a:r>
              <a:rPr lang="hu-HU" sz="1800" dirty="0"/>
              <a:t>Kérdés, észrevétel, támogatás: </a:t>
            </a:r>
            <a:r>
              <a:rPr lang="hu-HU" sz="1800" dirty="0" err="1">
                <a:hlinkClick r:id="rId4"/>
              </a:rPr>
              <a:t>gyurina.gabor@flagrant.hu</a:t>
            </a: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dirty="0"/>
          </a:p>
          <a:p>
            <a:endParaRPr lang="hu-HU" sz="1800" dirty="0"/>
          </a:p>
          <a:p>
            <a:pPr indent="-228600">
              <a:buFont typeface="Wingdings 3" charset="2"/>
              <a:buChar char=""/>
            </a:pPr>
            <a:r>
              <a:rPr lang="hu-HU" b="0" i="0" dirty="0" err="1">
                <a:effectLst/>
                <a:latin typeface="Segoe UI" panose="020B0502040204020203" pitchFamily="34" charset="0"/>
              </a:rPr>
              <a:t>Q37</a:t>
            </a:r>
            <a:r>
              <a:rPr lang="hu-HU" b="0" i="0" dirty="0">
                <a:effectLst/>
                <a:latin typeface="Segoe UI" panose="020B0502040204020203" pitchFamily="34" charset="0"/>
              </a:rPr>
              <a:t>-es rendszer WEB </a:t>
            </a:r>
            <a:r>
              <a:rPr lang="hu-HU" b="0" i="0" dirty="0" err="1">
                <a:effectLst/>
                <a:latin typeface="Segoe UI" panose="020B0502040204020203" pitchFamily="34" charset="0"/>
              </a:rPr>
              <a:t>GUI</a:t>
            </a:r>
            <a:r>
              <a:rPr lang="hu-HU" b="0" i="0" dirty="0">
                <a:effectLst/>
                <a:latin typeface="Segoe UI" panose="020B0502040204020203" pitchFamily="34" charset="0"/>
              </a:rPr>
              <a:t> link:</a:t>
            </a:r>
          </a:p>
          <a:p>
            <a:pPr indent="-228600">
              <a:buFont typeface="Wingdings 3" charset="2"/>
              <a:buChar char=""/>
            </a:pPr>
            <a:endParaRPr lang="hu-HU" dirty="0">
              <a:latin typeface="Segoe UI" panose="020B0502040204020203" pitchFamily="34" charset="0"/>
            </a:endParaRPr>
          </a:p>
          <a:p>
            <a:br>
              <a:rPr lang="hu-HU" dirty="0"/>
            </a:br>
            <a:r>
              <a:rPr lang="hu-HU" b="0" i="0" dirty="0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https://</a:t>
            </a:r>
            <a:r>
              <a:rPr lang="hu-HU" b="0" i="0" dirty="0" err="1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sapq37.hostlogic.hu</a:t>
            </a:r>
            <a:r>
              <a:rPr lang="hu-HU" b="0" i="0" dirty="0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/</a:t>
            </a:r>
            <a:r>
              <a:rPr lang="hu-HU" b="0" i="0" dirty="0" err="1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sap</a:t>
            </a:r>
            <a:r>
              <a:rPr lang="hu-HU" b="0" i="0" dirty="0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/</a:t>
            </a:r>
            <a:r>
              <a:rPr lang="hu-HU" b="0" i="0" dirty="0" err="1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bc</a:t>
            </a:r>
            <a:r>
              <a:rPr lang="hu-HU" b="0" i="0" dirty="0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/</a:t>
            </a:r>
            <a:r>
              <a:rPr lang="hu-HU" b="0" i="0" dirty="0" err="1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gui</a:t>
            </a:r>
            <a:r>
              <a:rPr lang="hu-HU" b="0" i="0" dirty="0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/</a:t>
            </a:r>
            <a:r>
              <a:rPr lang="hu-HU" b="0" i="0" dirty="0" err="1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sap</a:t>
            </a:r>
            <a:r>
              <a:rPr lang="hu-HU" b="0" i="0" dirty="0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/</a:t>
            </a:r>
            <a:r>
              <a:rPr lang="hu-HU" b="0" i="0" dirty="0" err="1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its</a:t>
            </a:r>
            <a:r>
              <a:rPr lang="hu-HU" b="0" i="0" dirty="0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/</a:t>
            </a:r>
            <a:r>
              <a:rPr lang="hu-HU" b="0" i="0" dirty="0" err="1">
                <a:effectLst/>
                <a:latin typeface="Segoe UI" panose="020B0502040204020203" pitchFamily="34" charset="0"/>
                <a:hlinkClick r:id="rId5" tooltip="https://sapq37.hostlogic.hu/sap/bc/gui/sap/its/webgui"/>
              </a:rPr>
              <a:t>webgui</a:t>
            </a:r>
            <a:br>
              <a:rPr lang="hu-HU" dirty="0"/>
            </a:br>
            <a:br>
              <a:rPr lang="hu-HU" dirty="0"/>
            </a:br>
            <a:r>
              <a:rPr lang="hu-HU" b="0" i="0" dirty="0" err="1">
                <a:effectLst/>
                <a:latin typeface="Segoe UI" panose="020B0502040204020203" pitchFamily="34" charset="0"/>
              </a:rPr>
              <a:t>User</a:t>
            </a:r>
            <a:r>
              <a:rPr lang="hu-HU" b="0" i="0" dirty="0">
                <a:effectLst/>
                <a:latin typeface="Segoe UI" panose="020B0502040204020203" pitchFamily="34" charset="0"/>
              </a:rPr>
              <a:t>: </a:t>
            </a:r>
            <a:r>
              <a:rPr lang="hu-HU" b="0" i="0" dirty="0" err="1">
                <a:effectLst/>
                <a:latin typeface="Segoe UI" panose="020B0502040204020203" pitchFamily="34" charset="0"/>
              </a:rPr>
              <a:t>TANULO</a:t>
            </a:r>
            <a:br>
              <a:rPr lang="hu-HU" dirty="0"/>
            </a:br>
            <a:r>
              <a:rPr lang="hu-HU" b="0" i="0" dirty="0">
                <a:effectLst/>
                <a:latin typeface="Segoe UI" panose="020B0502040204020203" pitchFamily="34" charset="0"/>
              </a:rPr>
              <a:t>Jelszó: </a:t>
            </a:r>
            <a:r>
              <a:rPr lang="hu-HU" b="0" i="0" dirty="0" err="1">
                <a:effectLst/>
                <a:latin typeface="Segoe UI" panose="020B0502040204020203" pitchFamily="34" charset="0"/>
              </a:rPr>
              <a:t>Mentor112</a:t>
            </a:r>
            <a:r>
              <a:rPr lang="hu-H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5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Mi az SAP HR?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8886263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Teljes értékű, átfogó humánerőforrás-menedzsment rendszerként az SAP HR biztosítja a személyzeti menedzsmenthez szükséges összes funkciót.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Az SAP humántőke-menedzsment (HCM) megoldások stratégiai, innovatív megoldásokat kínálnak az alapvető HR és bérszámfejtési, idő- és jelenlét-kezelési, tehetséggondozási, munkavállalói tapasztalatkezelési és személyi analitikákhoz. </a:t>
            </a:r>
          </a:p>
          <a:p>
            <a:pPr indent="-228600">
              <a:buFont typeface="Wingdings 3" charset="2"/>
              <a:buChar char=""/>
            </a:pPr>
            <a:endParaRPr lang="hu-HU" sz="1800" dirty="0"/>
          </a:p>
        </p:txBody>
      </p:sp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B9912FBC-1B09-5625-FEAE-3D41D93F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SAP HR funkciók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2" y="1582995"/>
            <a:ext cx="4255269" cy="382474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Szervezeti és munkavállalói adatok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Munkaidő- és távollét nyilvántartás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Bérszámfejtés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 err="1"/>
              <a:t>Riportálás</a:t>
            </a:r>
            <a:r>
              <a:rPr lang="hu-HU" sz="1800" dirty="0"/>
              <a:t> és analitikák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Toborzás-kiválasztás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 err="1"/>
              <a:t>Onboarding</a:t>
            </a: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2185F082-4CC2-E52C-A0CE-92BD62359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sp>
        <p:nvSpPr>
          <p:cNvPr id="5" name="Szöveg helye 3">
            <a:extLst>
              <a:ext uri="{FF2B5EF4-FFF2-40B4-BE49-F238E27FC236}">
                <a16:creationId xmlns:a16="http://schemas.microsoft.com/office/drawing/2014/main" id="{BA255C35-BCFA-BE60-2B79-9CBAB5E601DE}"/>
              </a:ext>
            </a:extLst>
          </p:cNvPr>
          <p:cNvSpPr txBox="1">
            <a:spLocks/>
          </p:cNvSpPr>
          <p:nvPr/>
        </p:nvSpPr>
        <p:spPr>
          <a:xfrm>
            <a:off x="5502198" y="1582994"/>
            <a:ext cx="4939660" cy="404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Teljesítménymenedzsment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Kompenzáció és juttatások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Képzés-fejlesztés, tehetségmenedzsment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HR portál / Belső vállalati oldal / Intranet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Önkiszolgálás és </a:t>
            </a:r>
            <a:r>
              <a:rPr lang="hu-HU" sz="1800" dirty="0" err="1"/>
              <a:t>ticketing</a:t>
            </a:r>
            <a:endParaRPr lang="hu-HU" sz="1800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Létszám és bérköltség tervezés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Személyügyi költségvetésmenedzsment</a:t>
            </a:r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56255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3200" dirty="0"/>
              <a:t>SAP HR képzés tematika </a:t>
            </a:r>
            <a:endParaRPr lang="en-US" sz="3200" dirty="0"/>
          </a:p>
        </p:txBody>
      </p:sp>
      <p:pic>
        <p:nvPicPr>
          <p:cNvPr id="5" name="Kép 4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B9912FBC-1B09-5625-FEAE-3D41D93F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BF7D77D-3E50-8077-6737-FAFC23BA6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676" y="1499419"/>
            <a:ext cx="3639659" cy="500453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0F29CE3-9FCA-8B8F-1A4B-017F584C5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292" y="1516104"/>
            <a:ext cx="3331388" cy="49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9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SAP</a:t>
            </a:r>
            <a:r>
              <a:rPr lang="hu-HU" sz="3200" dirty="0"/>
              <a:t> HR piaci részesedés a nagyvilágban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5"/>
            <a:ext cx="8650289" cy="335552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Maga „A” vállalatirányítási rendszer: a világ kereskedelmi forgalmának 86%-a SAP tranzakció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Az SAP HR rendszere piacvezető megoldás, a világ 3 legnagyobb bérszámfejtési rendszere között </a:t>
            </a:r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Az SAP HR rendszer 104 országra van lokalizálva, a bérszámfejtése a legtöbb lokalizációval rendelkezik (49 ország)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Több, mint 200 millió felhasználójával a világ legnagyobb HR alkalmazása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Globális fejlesztési központja Magyarországon található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008BDF7-2788-33DA-CA93-3B079993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40" y="3429000"/>
            <a:ext cx="4541914" cy="670618"/>
          </a:xfrm>
          <a:prstGeom prst="rect">
            <a:avLst/>
          </a:prstGeom>
        </p:spPr>
      </p:pic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F0D54020-5A44-1F75-6B6C-5C6ED6C40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2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SAP</a:t>
            </a:r>
            <a:r>
              <a:rPr lang="hu-HU" sz="3200" dirty="0"/>
              <a:t> HR piaci részesedés a nagyvilágban 2 </a:t>
            </a:r>
            <a:endParaRPr lang="en-US" sz="3200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F0D54020-5A44-1F75-6B6C-5C6ED6C40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4F220C1-2863-E944-BE63-362F411D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982" y="2108932"/>
            <a:ext cx="5364945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6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SAP</a:t>
            </a:r>
            <a:r>
              <a:rPr lang="hu-HU" sz="3200" dirty="0"/>
              <a:t> HR piaci részesedés Magyarországon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8886263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1800" dirty="0"/>
              <a:t>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A 20 legnagyobb létszámú magyarországi vállalat közül 14 SAP-ban bérszámfejt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Az 50 legnagyobb létszámú magyarországi vállalat közül 32,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Legnagyobb állásportálon SAP HR/</a:t>
            </a:r>
            <a:r>
              <a:rPr lang="hu-HU" sz="1800" dirty="0" err="1"/>
              <a:t>HCM</a:t>
            </a:r>
            <a:r>
              <a:rPr lang="hu-HU" sz="1800" dirty="0"/>
              <a:t>/</a:t>
            </a:r>
            <a:r>
              <a:rPr lang="hu-HU" sz="1800" dirty="0" err="1"/>
              <a:t>Payroll</a:t>
            </a:r>
            <a:r>
              <a:rPr lang="hu-HU" sz="1800" dirty="0"/>
              <a:t> szóra keresés eredménye 50 találat, másik bérszámfejtési programra keresés eredménye 36 db találat </a:t>
            </a:r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r>
              <a:rPr lang="hu-HU" sz="1800" dirty="0"/>
              <a:t>   </a:t>
            </a:r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754C5B2C-A333-44A2-57AF-1D25ACE71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9AA1C-CEEE-015D-2C46-9F21C58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SAP</a:t>
            </a:r>
            <a:r>
              <a:rPr lang="hu-HU" sz="3200" dirty="0"/>
              <a:t> HR: tipikus vállalatok, akik használják </a:t>
            </a:r>
            <a:endParaRPr lang="en-US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B7051E-AF3D-4E80-2554-CDC3576C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8886263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hu-HU" dirty="0"/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Globális multinacionális vállalatok magyar leányvállalatai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Globális multinacionális vállalatok magyarországi szolgáltató központjai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Németországi hátterű közepes és nagy vállalatok magyar leányvállalatai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Legnagyobb magyar magántulajdonú nagyvállalatok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Költségvetési intézmények: egyetemek, tankerületi központok, honvédelem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Legnagyobb magyar állami vállalatok 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Bankok</a:t>
            </a:r>
          </a:p>
          <a:p>
            <a:pPr indent="-228600">
              <a:buFont typeface="Wingdings 3" charset="2"/>
              <a:buChar char=""/>
            </a:pPr>
            <a:r>
              <a:rPr lang="hu-HU" sz="1800" dirty="0"/>
              <a:t>Kiszervezett adminisztrációs központok magyar és külföldi vállalatok számára   </a:t>
            </a:r>
          </a:p>
          <a:p>
            <a:pPr indent="-228600">
              <a:buFont typeface="Wingdings 3" charset="2"/>
              <a:buChar char=""/>
            </a:pPr>
            <a:endParaRPr lang="hu-HU" sz="1800" dirty="0"/>
          </a:p>
          <a:p>
            <a:pPr indent="-228600">
              <a:buFont typeface="Wingdings 3" charset="2"/>
              <a:buChar char=""/>
            </a:pPr>
            <a:endParaRPr lang="en-US" sz="1800" dirty="0"/>
          </a:p>
        </p:txBody>
      </p:sp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EAE64DD5-C00E-1361-2B7A-8B73E5A5F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5527189"/>
            <a:ext cx="1858406" cy="8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8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2069</TotalTime>
  <Words>1075</Words>
  <Application>Microsoft Office PowerPoint</Application>
  <PresentationFormat>Szélesvásznú</PresentationFormat>
  <Paragraphs>170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72 Black</vt:lpstr>
      <vt:lpstr>Century Gothic</vt:lpstr>
      <vt:lpstr>Segoe UI</vt:lpstr>
      <vt:lpstr>Wingdings 3</vt:lpstr>
      <vt:lpstr>Ion</vt:lpstr>
      <vt:lpstr>Bevezetés az SAP HR világába</vt:lpstr>
      <vt:lpstr>Bemutatkozás</vt:lpstr>
      <vt:lpstr>Mi az SAP HR? </vt:lpstr>
      <vt:lpstr>SAP HR funkciók </vt:lpstr>
      <vt:lpstr>SAP HR képzés tematika </vt:lpstr>
      <vt:lpstr>SAP HR piaci részesedés a nagyvilágban </vt:lpstr>
      <vt:lpstr>SAP HR piaci részesedés a nagyvilágban 2 </vt:lpstr>
      <vt:lpstr>SAP HR piaci részesedés Magyarországon </vt:lpstr>
      <vt:lpstr>SAP HR: tipikus vállalatok, akik használják </vt:lpstr>
      <vt:lpstr>Kinek szól a képzés? </vt:lpstr>
      <vt:lpstr>Mit keressünk az álláshirdetésekben? Példák </vt:lpstr>
      <vt:lpstr>Aktuális trend a HR munkaerőpiacon 2025-ben </vt:lpstr>
      <vt:lpstr>SAP HR/HCM/H4S4/HXM/SuccessFactors? Hogy is van ez? </vt:lpstr>
      <vt:lpstr>SAP HR világ: izgalmas változások </vt:lpstr>
      <vt:lpstr>SAP HR és SuccessFactors </vt:lpstr>
      <vt:lpstr>SAP H4S4 modulok a Mentor Klubnál</vt:lpstr>
      <vt:lpstr>Dolgozó személyi aktája</vt:lpstr>
      <vt:lpstr>Személyügyi intézkedések </vt:lpstr>
      <vt:lpstr>Struktúrák az SAP HR modulban</vt:lpstr>
      <vt:lpstr>Struktúrák az SAP PA és PY modulban</vt:lpstr>
      <vt:lpstr>Vállalati struktúra részei</vt:lpstr>
      <vt:lpstr>Vállalati struktúra - Kliens</vt:lpstr>
      <vt:lpstr>Vállalati struktúra – vállalat kód</vt:lpstr>
      <vt:lpstr>Vállalati struktúra – személyügyi terület</vt:lpstr>
      <vt:lpstr>Vállalati struktúra – személyügyi részterület</vt:lpstr>
      <vt:lpstr>A személyügyi részterület által felhasznált csoportosítók</vt:lpstr>
      <vt:lpstr>Személyi struktúra</vt:lpstr>
      <vt:lpstr>Bérszámfejtési kör</vt:lpstr>
      <vt:lpstr>Rendszerrel kapcsolatos tudnivalók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HR305-Configuration-of-Master-Data.pdf - Adobe Acrobat Reader (64-bit)</dc:title>
  <dc:creator>Gábor Gyurina</dc:creator>
  <cp:lastModifiedBy>Gábor Gyurina</cp:lastModifiedBy>
  <cp:revision>96</cp:revision>
  <dcterms:created xsi:type="dcterms:W3CDTF">2023-09-26T12:58:49Z</dcterms:created>
  <dcterms:modified xsi:type="dcterms:W3CDTF">2025-03-05T11:21:33Z</dcterms:modified>
</cp:coreProperties>
</file>