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handoutMasterIdLst>
    <p:handoutMasterId r:id="rId28"/>
  </p:handoutMasterIdLst>
  <p:sldIdLst>
    <p:sldId id="256" r:id="rId5"/>
    <p:sldId id="258" r:id="rId6"/>
    <p:sldId id="259" r:id="rId7"/>
    <p:sldId id="260" r:id="rId8"/>
    <p:sldId id="261" r:id="rId9"/>
    <p:sldId id="262" r:id="rId10"/>
    <p:sldId id="263" r:id="rId11"/>
    <p:sldId id="264" r:id="rId12"/>
    <p:sldId id="272" r:id="rId13"/>
    <p:sldId id="266" r:id="rId14"/>
    <p:sldId id="267" r:id="rId15"/>
    <p:sldId id="268" r:id="rId16"/>
    <p:sldId id="270" r:id="rId17"/>
    <p:sldId id="269" r:id="rId18"/>
    <p:sldId id="271" r:id="rId19"/>
    <p:sldId id="273" r:id="rId20"/>
    <p:sldId id="274" r:id="rId21"/>
    <p:sldId id="276" r:id="rId22"/>
    <p:sldId id="277" r:id="rId23"/>
    <p:sldId id="275" r:id="rId24"/>
    <p:sldId id="279" r:id="rId25"/>
    <p:sldId id="31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117" d="100"/>
          <a:sy n="117" d="100"/>
        </p:scale>
        <p:origin x="38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ás Molnár" userId="1fd0d2e2-0e35-42e4-9dbe-808ded3013d4" providerId="ADAL" clId="{3516075A-D195-4ED0-9C1E-907A261459FC}"/>
    <pc:docChg chg="modSld">
      <pc:chgData name="Tamás Molnár" userId="1fd0d2e2-0e35-42e4-9dbe-808ded3013d4" providerId="ADAL" clId="{3516075A-D195-4ED0-9C1E-907A261459FC}" dt="2022-10-12T15:10:48.229" v="3" actId="14100"/>
      <pc:docMkLst>
        <pc:docMk/>
      </pc:docMkLst>
      <pc:sldChg chg="addSp delSp modSp">
        <pc:chgData name="Tamás Molnár" userId="1fd0d2e2-0e35-42e4-9dbe-808ded3013d4" providerId="ADAL" clId="{3516075A-D195-4ED0-9C1E-907A261459FC}" dt="2022-10-12T15:10:48.229" v="3" actId="14100"/>
        <pc:sldMkLst>
          <pc:docMk/>
          <pc:sldMk cId="313088548" sldId="269"/>
        </pc:sldMkLst>
        <pc:picChg chg="add mod">
          <ac:chgData name="Tamás Molnár" userId="1fd0d2e2-0e35-42e4-9dbe-808ded3013d4" providerId="ADAL" clId="{3516075A-D195-4ED0-9C1E-907A261459FC}" dt="2022-10-12T15:10:48.229" v="3" actId="14100"/>
          <ac:picMkLst>
            <pc:docMk/>
            <pc:sldMk cId="313088548" sldId="269"/>
            <ac:picMk id="1026" creationId="{EF6D4CD4-678C-AFFF-A4E2-85CEAA691BF0}"/>
          </ac:picMkLst>
        </pc:picChg>
        <pc:picChg chg="del">
          <ac:chgData name="Tamás Molnár" userId="1fd0d2e2-0e35-42e4-9dbe-808ded3013d4" providerId="ADAL" clId="{3516075A-D195-4ED0-9C1E-907A261459FC}" dt="2022-10-12T15:10:38.147" v="0" actId="478"/>
          <ac:picMkLst>
            <pc:docMk/>
            <pc:sldMk cId="313088548" sldId="269"/>
            <ac:picMk id="1028" creationId="{91F6A28B-9B22-9F31-7C7E-B92A89A4B211}"/>
          </ac:picMkLst>
        </pc:picChg>
      </pc:sldChg>
    </pc:docChg>
  </pc:docChgLst>
  <pc:docChgLst>
    <pc:chgData name="Tamás Molnár" userId="1fd0d2e2-0e35-42e4-9dbe-808ded3013d4" providerId="ADAL" clId="{81BDDBF9-9BC4-4145-8FE7-D1724FFF7A10}"/>
    <pc:docChg chg="modSld">
      <pc:chgData name="Tamás Molnár" userId="1fd0d2e2-0e35-42e4-9dbe-808ded3013d4" providerId="ADAL" clId="{81BDDBF9-9BC4-4145-8FE7-D1724FFF7A10}" dt="2024-04-30T15:08:49.392" v="9" actId="115"/>
      <pc:docMkLst>
        <pc:docMk/>
      </pc:docMkLst>
      <pc:sldChg chg="modSp mod">
        <pc:chgData name="Tamás Molnár" userId="1fd0d2e2-0e35-42e4-9dbe-808ded3013d4" providerId="ADAL" clId="{81BDDBF9-9BC4-4145-8FE7-D1724FFF7A10}" dt="2024-04-30T15:08:49.392" v="9" actId="115"/>
        <pc:sldMkLst>
          <pc:docMk/>
          <pc:sldMk cId="3964086163" sldId="270"/>
        </pc:sldMkLst>
        <pc:spChg chg="mod">
          <ac:chgData name="Tamás Molnár" userId="1fd0d2e2-0e35-42e4-9dbe-808ded3013d4" providerId="ADAL" clId="{81BDDBF9-9BC4-4145-8FE7-D1724FFF7A10}" dt="2024-04-30T15:08:49.392" v="9" actId="115"/>
          <ac:spMkLst>
            <pc:docMk/>
            <pc:sldMk cId="3964086163" sldId="270"/>
            <ac:spMk id="6" creationId="{92968C19-32E8-483E-A4D7-D73C311E16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4F7C02-454C-4462-A710-25D0316E0B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hu-HU"/>
              <a:t>Microsoft Power BI - önkiszolgáló üzleti intelligencia keretrendszer</a:t>
            </a:r>
          </a:p>
        </p:txBody>
      </p:sp>
      <p:sp>
        <p:nvSpPr>
          <p:cNvPr id="3" name="Date Placeholder 2">
            <a:extLst>
              <a:ext uri="{FF2B5EF4-FFF2-40B4-BE49-F238E27FC236}">
                <a16:creationId xmlns:a16="http://schemas.microsoft.com/office/drawing/2014/main" id="{D3DA2722-C48C-4B6F-B3F9-851CC67B6F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DDD2EB-6DCF-45C9-BDA1-FBB3FDCB88BB}" type="datetimeFigureOut">
              <a:rPr lang="hu-HU" smtClean="0"/>
              <a:t>2024. 04. 30.</a:t>
            </a:fld>
            <a:endParaRPr lang="hu-HU"/>
          </a:p>
        </p:txBody>
      </p:sp>
      <p:sp>
        <p:nvSpPr>
          <p:cNvPr id="4" name="Footer Placeholder 3">
            <a:extLst>
              <a:ext uri="{FF2B5EF4-FFF2-40B4-BE49-F238E27FC236}">
                <a16:creationId xmlns:a16="http://schemas.microsoft.com/office/drawing/2014/main" id="{51ACC80C-B6D1-4D4A-9506-817C9F3E6F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hu-HU"/>
              <a:t>Masterfield Oktatóközpont - www.masterfield.hu</a:t>
            </a:r>
          </a:p>
        </p:txBody>
      </p:sp>
      <p:sp>
        <p:nvSpPr>
          <p:cNvPr id="5" name="Slide Number Placeholder 4">
            <a:extLst>
              <a:ext uri="{FF2B5EF4-FFF2-40B4-BE49-F238E27FC236}">
                <a16:creationId xmlns:a16="http://schemas.microsoft.com/office/drawing/2014/main" id="{1C7CB136-93C3-45F3-82A8-30FEA40981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DD03B7-9529-4016-A878-48EB53B738C9}" type="slidenum">
              <a:rPr lang="hu-HU" smtClean="0"/>
              <a:t>‹#›</a:t>
            </a:fld>
            <a:endParaRPr lang="hu-HU"/>
          </a:p>
        </p:txBody>
      </p:sp>
    </p:spTree>
    <p:extLst>
      <p:ext uri="{BB962C8B-B14F-4D97-AF65-F5344CB8AC3E}">
        <p14:creationId xmlns:p14="http://schemas.microsoft.com/office/powerpoint/2010/main" val="35783282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hu-HU"/>
              <a:t>Microsoft Power BI - önkiszolgáló üzleti intelligencia keretrendszer</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5F66C-9E78-4150-9978-3E0973792113}" type="datetimeFigureOut">
              <a:rPr lang="hu-HU" smtClean="0"/>
              <a:t>2024. 04. 30.</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hu-HU"/>
              <a:t>Masterfield Oktatóközpont - www.masterfield.hu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1D519-6F05-4293-92D6-5CD706737DB2}" type="slidenum">
              <a:rPr lang="hu-HU" smtClean="0"/>
              <a:t>‹#›</a:t>
            </a:fld>
            <a:endParaRPr lang="hu-HU"/>
          </a:p>
        </p:txBody>
      </p:sp>
    </p:spTree>
    <p:extLst>
      <p:ext uri="{BB962C8B-B14F-4D97-AF65-F5344CB8AC3E}">
        <p14:creationId xmlns:p14="http://schemas.microsoft.com/office/powerpoint/2010/main" val="414289302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0C912-380C-4B78-BCC3-4DCE02B11956}"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1E1A8-DE7E-4B4C-8AD6-1ECE0EF6555D}"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F7F134-E4E9-46FE-AF78-0C2DFFD125AC}"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8B9EEC-B3EE-420A-99CC-994CF8BA2B3E}"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F4082B-609C-4BB7-9B78-91AA7FD0D4D6}"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D4A4BE-8937-4231-9DD0-4805429B6353}"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2EB388-FE34-483D-9611-9CEA93023122}"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56605-118B-4911-B4DD-4F46241ADB29}"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EB4EA-FA3A-4D65-B2DB-891DF7FC550C}"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380AC-180D-463E-9756-3C45A3CDD8D6}" type="datetime1">
              <a:rPr lang="en-US" smtClean="0"/>
              <a:t>4/30/2024</a:t>
            </a:fld>
            <a:endParaRPr lang="en-US" dirty="0"/>
          </a:p>
        </p:txBody>
      </p:sp>
      <p:sp>
        <p:nvSpPr>
          <p:cNvPr id="5" name="Footer Placeholder 4"/>
          <p:cNvSpPr>
            <a:spLocks noGrp="1"/>
          </p:cNvSpPr>
          <p:nvPr>
            <p:ph type="ftr" sz="quarter" idx="11"/>
          </p:nvPr>
        </p:nvSpPr>
        <p:spPr/>
        <p:txBody>
          <a:bodyPr/>
          <a:lstStyle/>
          <a:p>
            <a:r>
              <a:rPr lang="en-US"/>
              <a:t>Masterfield Oktatóközpont - www.masterfield.hu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71D211-35F7-4B1B-B58A-337084CB3534}" type="datetime1">
              <a:rPr lang="en-US" smtClean="0"/>
              <a:t>4/30/2024</a:t>
            </a:fld>
            <a:endParaRPr lang="en-US" dirty="0"/>
          </a:p>
        </p:txBody>
      </p:sp>
      <p:sp>
        <p:nvSpPr>
          <p:cNvPr id="6" name="Footer Placeholder 5"/>
          <p:cNvSpPr>
            <a:spLocks noGrp="1"/>
          </p:cNvSpPr>
          <p:nvPr>
            <p:ph type="ftr" sz="quarter" idx="11"/>
          </p:nvPr>
        </p:nvSpPr>
        <p:spPr/>
        <p:txBody>
          <a:bodyPr/>
          <a:lstStyle/>
          <a:p>
            <a:r>
              <a:rPr lang="en-US"/>
              <a:t>Masterfield Oktatóközpont - www.masterfield.hu</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53BC81-3BE2-4885-A5C0-8575F5DF7196}" type="datetime1">
              <a:rPr lang="en-US" smtClean="0"/>
              <a:t>4/30/2024</a:t>
            </a:fld>
            <a:endParaRPr lang="en-US" dirty="0"/>
          </a:p>
        </p:txBody>
      </p:sp>
      <p:sp>
        <p:nvSpPr>
          <p:cNvPr id="8" name="Footer Placeholder 7"/>
          <p:cNvSpPr>
            <a:spLocks noGrp="1"/>
          </p:cNvSpPr>
          <p:nvPr>
            <p:ph type="ftr" sz="quarter" idx="11"/>
          </p:nvPr>
        </p:nvSpPr>
        <p:spPr/>
        <p:txBody>
          <a:bodyPr/>
          <a:lstStyle/>
          <a:p>
            <a:r>
              <a:rPr lang="en-US"/>
              <a:t>Masterfield Oktatóközpont - www.masterfield.hu</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A94821-5554-4E49-AE99-D6DDC2917F8A}" type="datetime1">
              <a:rPr lang="en-US" smtClean="0"/>
              <a:t>4/30/2024</a:t>
            </a:fld>
            <a:endParaRPr lang="en-US" dirty="0"/>
          </a:p>
        </p:txBody>
      </p:sp>
      <p:sp>
        <p:nvSpPr>
          <p:cNvPr id="4" name="Footer Placeholder 3"/>
          <p:cNvSpPr>
            <a:spLocks noGrp="1"/>
          </p:cNvSpPr>
          <p:nvPr>
            <p:ph type="ftr" sz="quarter" idx="11"/>
          </p:nvPr>
        </p:nvSpPr>
        <p:spPr/>
        <p:txBody>
          <a:bodyPr/>
          <a:lstStyle/>
          <a:p>
            <a:r>
              <a:rPr lang="en-US"/>
              <a:t>Masterfield Oktatóközpont - www.masterfield.hu</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0B6E-95B2-4003-8D4B-54161684DA7D}" type="datetime1">
              <a:rPr lang="en-US" smtClean="0"/>
              <a:t>4/30/2024</a:t>
            </a:fld>
            <a:endParaRPr lang="en-US" dirty="0"/>
          </a:p>
        </p:txBody>
      </p:sp>
      <p:sp>
        <p:nvSpPr>
          <p:cNvPr id="3" name="Footer Placeholder 2"/>
          <p:cNvSpPr>
            <a:spLocks noGrp="1"/>
          </p:cNvSpPr>
          <p:nvPr>
            <p:ph type="ftr" sz="quarter" idx="11"/>
          </p:nvPr>
        </p:nvSpPr>
        <p:spPr/>
        <p:txBody>
          <a:bodyPr/>
          <a:lstStyle/>
          <a:p>
            <a:r>
              <a:rPr lang="en-US"/>
              <a:t>Masterfield Oktatóközpont - www.masterfield.hu</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B643A1-8E3F-4BCB-9929-336F8444ED6D}" type="datetime1">
              <a:rPr lang="en-US" smtClean="0"/>
              <a:t>4/30/2024</a:t>
            </a:fld>
            <a:endParaRPr lang="en-US" dirty="0"/>
          </a:p>
        </p:txBody>
      </p:sp>
      <p:sp>
        <p:nvSpPr>
          <p:cNvPr id="6" name="Footer Placeholder 5"/>
          <p:cNvSpPr>
            <a:spLocks noGrp="1"/>
          </p:cNvSpPr>
          <p:nvPr>
            <p:ph type="ftr" sz="quarter" idx="11"/>
          </p:nvPr>
        </p:nvSpPr>
        <p:spPr/>
        <p:txBody>
          <a:bodyPr/>
          <a:lstStyle/>
          <a:p>
            <a:r>
              <a:rPr lang="en-US"/>
              <a:t>Masterfield Oktatóközpont - www.masterfield.hu</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62F3E1-76EC-4395-BB26-88EBD6568F65}" type="datetime1">
              <a:rPr lang="en-US" smtClean="0"/>
              <a:t>4/30/2024</a:t>
            </a:fld>
            <a:endParaRPr lang="en-US" dirty="0"/>
          </a:p>
        </p:txBody>
      </p:sp>
      <p:sp>
        <p:nvSpPr>
          <p:cNvPr id="6" name="Footer Placeholder 5"/>
          <p:cNvSpPr>
            <a:spLocks noGrp="1"/>
          </p:cNvSpPr>
          <p:nvPr>
            <p:ph type="ftr" sz="quarter" idx="11"/>
          </p:nvPr>
        </p:nvSpPr>
        <p:spPr/>
        <p:txBody>
          <a:bodyPr/>
          <a:lstStyle/>
          <a:p>
            <a:r>
              <a:rPr lang="en-US"/>
              <a:t>Masterfield Oktatóközpont - www.masterfield.hu</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824575-FEC7-4A2D-BAEA-79164759A25A}" type="datetime1">
              <a:rPr lang="en-US" smtClean="0"/>
              <a:t>4/30/2024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Masterfield Oktatóközpont - www.masterfield.hu</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archbusinessanalytics.techtarget.com/definition/self-service-business-intelligence-B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i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Isosceles Triangle 11">
            <a:extLst>
              <a:ext uri="{FF2B5EF4-FFF2-40B4-BE49-F238E27FC236}">
                <a16:creationId xmlns:a16="http://schemas.microsoft.com/office/drawing/2014/main" id="{5C4A2592-2CE9-4BF4-B49E-11160F9C34E6}"/>
              </a:ext>
            </a:extLst>
          </p:cNvPr>
          <p:cNvSpPr/>
          <p:nvPr/>
        </p:nvSpPr>
        <p:spPr>
          <a:xfrm rot="11734048">
            <a:off x="405155" y="-171605"/>
            <a:ext cx="875211" cy="1325880"/>
          </a:xfrm>
          <a:prstGeom prst="triangle">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D8C37E6C-FD30-409A-BD4E-916D1BE61CBD}"/>
              </a:ext>
            </a:extLst>
          </p:cNvPr>
          <p:cNvSpPr>
            <a:spLocks noGrp="1"/>
          </p:cNvSpPr>
          <p:nvPr>
            <p:ph type="ctrTitle"/>
          </p:nvPr>
        </p:nvSpPr>
        <p:spPr>
          <a:xfrm>
            <a:off x="2015071" y="2174521"/>
            <a:ext cx="6494961" cy="858401"/>
          </a:xfrm>
        </p:spPr>
        <p:txBody>
          <a:bodyPr>
            <a:normAutofit fontScale="90000"/>
          </a:bodyPr>
          <a:lstStyle/>
          <a:p>
            <a:pPr algn="ctr"/>
            <a:r>
              <a:rPr lang="en-US" b="1" dirty="0">
                <a:latin typeface="Arial" panose="020B0604020202020204" pitchFamily="34" charset="0"/>
                <a:cs typeface="Arial" panose="020B0604020202020204" pitchFamily="34" charset="0"/>
              </a:rPr>
              <a:t>Microsoft Power BI</a:t>
            </a:r>
            <a:endParaRPr lang="hu-HU"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569CA86-CED9-42B2-A918-7598465AFA75}"/>
              </a:ext>
            </a:extLst>
          </p:cNvPr>
          <p:cNvSpPr>
            <a:spLocks noGrp="1"/>
          </p:cNvSpPr>
          <p:nvPr>
            <p:ph type="subTitle" idx="1"/>
          </p:nvPr>
        </p:nvSpPr>
        <p:spPr>
          <a:xfrm>
            <a:off x="2629727" y="3032922"/>
            <a:ext cx="5265651" cy="448390"/>
          </a:xfrm>
        </p:spPr>
        <p:txBody>
          <a:bodyPr>
            <a:normAutofit/>
          </a:bodyPr>
          <a:lstStyle/>
          <a:p>
            <a:r>
              <a:rPr lang="en-US" dirty="0" err="1"/>
              <a:t>Önkiszolgáló</a:t>
            </a:r>
            <a:r>
              <a:rPr lang="en-US" dirty="0"/>
              <a:t> </a:t>
            </a:r>
            <a:r>
              <a:rPr lang="en-US" dirty="0" err="1"/>
              <a:t>üzleti</a:t>
            </a:r>
            <a:r>
              <a:rPr lang="en-US" dirty="0"/>
              <a:t> </a:t>
            </a:r>
            <a:r>
              <a:rPr lang="en-US" dirty="0" err="1"/>
              <a:t>intelligencia</a:t>
            </a:r>
            <a:r>
              <a:rPr lang="en-US" dirty="0"/>
              <a:t> </a:t>
            </a:r>
            <a:r>
              <a:rPr lang="en-US" dirty="0" err="1"/>
              <a:t>keretrendszer</a:t>
            </a:r>
            <a:endParaRPr lang="hu-HU" dirty="0"/>
          </a:p>
        </p:txBody>
      </p:sp>
      <p:pic>
        <p:nvPicPr>
          <p:cNvPr id="6" name="Picture 5">
            <a:extLst>
              <a:ext uri="{FF2B5EF4-FFF2-40B4-BE49-F238E27FC236}">
                <a16:creationId xmlns:a16="http://schemas.microsoft.com/office/drawing/2014/main" id="{981CDBA4-FD3C-442A-9934-E9BAD7A7ED8A}"/>
              </a:ext>
            </a:extLst>
          </p:cNvPr>
          <p:cNvPicPr>
            <a:picLocks noChangeAspect="1"/>
          </p:cNvPicPr>
          <p:nvPr/>
        </p:nvPicPr>
        <p:blipFill>
          <a:blip r:embed="rId2"/>
          <a:stretch>
            <a:fillRect/>
          </a:stretch>
        </p:blipFill>
        <p:spPr>
          <a:xfrm>
            <a:off x="3622247" y="3712028"/>
            <a:ext cx="3280613" cy="1275793"/>
          </a:xfrm>
          <a:prstGeom prst="rect">
            <a:avLst/>
          </a:prstGeom>
        </p:spPr>
      </p:pic>
      <p:sp>
        <p:nvSpPr>
          <p:cNvPr id="9" name="Slide Number Placeholder 8">
            <a:extLst>
              <a:ext uri="{FF2B5EF4-FFF2-40B4-BE49-F238E27FC236}">
                <a16:creationId xmlns:a16="http://schemas.microsoft.com/office/drawing/2014/main" id="{4AE0FE5C-AB8B-480F-99FB-76C0046CCBF1}"/>
              </a:ext>
            </a:extLst>
          </p:cNvPr>
          <p:cNvSpPr>
            <a:spLocks noGrp="1"/>
          </p:cNvSpPr>
          <p:nvPr>
            <p:ph type="sldNum" sz="quarter" idx="12"/>
          </p:nvPr>
        </p:nvSpPr>
        <p:spPr>
          <a:xfrm>
            <a:off x="11333863" y="6422969"/>
            <a:ext cx="683339" cy="365125"/>
          </a:xfrm>
        </p:spPr>
        <p:txBody>
          <a:bodyPr/>
          <a:lstStyle/>
          <a:p>
            <a:fld id="{D57F1E4F-1CFF-5643-939E-217C01CDF565}" type="slidenum">
              <a:rPr lang="en-US" sz="1100" smtClean="0">
                <a:solidFill>
                  <a:schemeClr val="bg1"/>
                </a:solidFill>
                <a:latin typeface="Arial Black" panose="020B0A04020102020204" pitchFamily="34" charset="0"/>
              </a:rPr>
              <a:pPr/>
              <a:t>1</a:t>
            </a:fld>
            <a:endParaRPr lang="en-US" sz="1100" dirty="0">
              <a:solidFill>
                <a:schemeClr val="bg1"/>
              </a:solidFill>
              <a:latin typeface="Arial Black" panose="020B0A04020102020204" pitchFamily="34" charset="0"/>
            </a:endParaRPr>
          </a:p>
        </p:txBody>
      </p:sp>
      <p:sp>
        <p:nvSpPr>
          <p:cNvPr id="11" name="Isosceles Triangle 10">
            <a:extLst>
              <a:ext uri="{FF2B5EF4-FFF2-40B4-BE49-F238E27FC236}">
                <a16:creationId xmlns:a16="http://schemas.microsoft.com/office/drawing/2014/main" id="{566C4F3A-ADCB-4CCF-BCC9-C75B52DB2EE4}"/>
              </a:ext>
            </a:extLst>
          </p:cNvPr>
          <p:cNvSpPr/>
          <p:nvPr/>
        </p:nvSpPr>
        <p:spPr>
          <a:xfrm rot="20217414">
            <a:off x="2459350" y="1039250"/>
            <a:ext cx="1237166" cy="9302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3321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Shape 37">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4302625" y="2833076"/>
            <a:ext cx="6960759" cy="2196123"/>
          </a:xfrm>
        </p:spPr>
        <p:txBody>
          <a:bodyPr vert="horz" lIns="91440" tIns="45720" rIns="91440" bIns="45720" rtlCol="0" anchor="b">
            <a:normAutofit/>
          </a:bodyPr>
          <a:lstStyle/>
          <a:p>
            <a:pPr>
              <a:lnSpc>
                <a:spcPct val="90000"/>
              </a:lnSpc>
            </a:pPr>
            <a:r>
              <a:rPr lang="en-US" sz="4700" dirty="0">
                <a:solidFill>
                  <a:srgbClr val="FFFFFF"/>
                </a:solidFill>
              </a:rPr>
              <a:t>A Power BI, mint modern </a:t>
            </a:r>
            <a:r>
              <a:rPr lang="en-US" sz="4700" dirty="0" err="1">
                <a:solidFill>
                  <a:srgbClr val="FFFFFF"/>
                </a:solidFill>
              </a:rPr>
              <a:t>üzleti</a:t>
            </a:r>
            <a:r>
              <a:rPr lang="en-US" sz="4700" dirty="0">
                <a:solidFill>
                  <a:srgbClr val="FFFFFF"/>
                </a:solidFill>
              </a:rPr>
              <a:t> </a:t>
            </a:r>
            <a:r>
              <a:rPr lang="en-US" sz="4700" dirty="0" err="1">
                <a:solidFill>
                  <a:srgbClr val="FFFFFF"/>
                </a:solidFill>
              </a:rPr>
              <a:t>intelligencia</a:t>
            </a:r>
            <a:r>
              <a:rPr lang="en-US" sz="4700" dirty="0">
                <a:solidFill>
                  <a:srgbClr val="FFFFFF"/>
                </a:solidFill>
              </a:rPr>
              <a:t> </a:t>
            </a:r>
            <a:r>
              <a:rPr lang="en-US" sz="4700" dirty="0" err="1">
                <a:solidFill>
                  <a:srgbClr val="FFFFFF"/>
                </a:solidFill>
              </a:rPr>
              <a:t>eszköz</a:t>
            </a:r>
            <a:r>
              <a:rPr lang="en-US" sz="4700" dirty="0">
                <a:solidFill>
                  <a:srgbClr val="FFFFFF"/>
                </a:solidFill>
              </a:rPr>
              <a:t> </a:t>
            </a:r>
            <a:r>
              <a:rPr lang="en-US" sz="4700" dirty="0" err="1">
                <a:solidFill>
                  <a:srgbClr val="FFFFFF"/>
                </a:solidFill>
              </a:rPr>
              <a:t>helye</a:t>
            </a:r>
            <a:r>
              <a:rPr lang="en-US" sz="4700" dirty="0">
                <a:solidFill>
                  <a:srgbClr val="FFFFFF"/>
                </a:solidFill>
              </a:rPr>
              <a:t> és </a:t>
            </a:r>
            <a:r>
              <a:rPr lang="en-US" sz="4700" dirty="0" err="1">
                <a:solidFill>
                  <a:srgbClr val="FFFFFF"/>
                </a:solidFill>
              </a:rPr>
              <a:t>szerepe</a:t>
            </a:r>
            <a:endParaRPr lang="en-US" sz="4700" dirty="0">
              <a:solidFill>
                <a:srgbClr val="FFFFFF"/>
              </a:solidFill>
            </a:endParaRPr>
          </a:p>
        </p:txBody>
      </p:sp>
      <p:sp>
        <p:nvSpPr>
          <p:cNvPr id="40" name="Isosceles Triangle 39">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4">
            <a:extLst>
              <a:ext uri="{FF2B5EF4-FFF2-40B4-BE49-F238E27FC236}">
                <a16:creationId xmlns:a16="http://schemas.microsoft.com/office/drawing/2014/main" id="{6DA19B8F-96CA-453E-ACB4-04C279E6102E}"/>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tx1"/>
                </a:solidFill>
                <a:latin typeface="Arial Black" panose="020B0A04020102020204" pitchFamily="34" charset="0"/>
              </a:rPr>
              <a:pPr/>
              <a:t>10</a:t>
            </a:fld>
            <a:endParaRPr lang="en-US" sz="12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68215372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527975" y="334855"/>
            <a:ext cx="8201081" cy="1066968"/>
          </a:xfrm>
        </p:spPr>
        <p:txBody>
          <a:bodyPr anchor="ctr">
            <a:normAutofit/>
          </a:bodyPr>
          <a:lstStyle/>
          <a:p>
            <a:r>
              <a:rPr lang="en-US" dirty="0"/>
              <a:t>Az </a:t>
            </a:r>
            <a:r>
              <a:rPr lang="en-US" dirty="0" err="1"/>
              <a:t>önkiszolgáló</a:t>
            </a:r>
            <a:r>
              <a:rPr lang="en-US" dirty="0"/>
              <a:t> Business Intelligence</a:t>
            </a:r>
            <a:endParaRPr lang="hu-HU" dirty="0"/>
          </a:p>
        </p:txBody>
      </p:sp>
      <p:sp>
        <p:nvSpPr>
          <p:cNvPr id="9" name="TextBox 8">
            <a:extLst>
              <a:ext uri="{FF2B5EF4-FFF2-40B4-BE49-F238E27FC236}">
                <a16:creationId xmlns:a16="http://schemas.microsoft.com/office/drawing/2014/main" id="{A6A0CF2A-A071-46A5-8021-348670575713}"/>
              </a:ext>
            </a:extLst>
          </p:cNvPr>
          <p:cNvSpPr txBox="1"/>
          <p:nvPr/>
        </p:nvSpPr>
        <p:spPr>
          <a:xfrm>
            <a:off x="527975" y="1377693"/>
            <a:ext cx="8746027" cy="4611968"/>
          </a:xfrm>
          <a:prstGeom prst="rect">
            <a:avLst/>
          </a:prstGeom>
          <a:noFill/>
        </p:spPr>
        <p:txBody>
          <a:bodyPr wrap="square" rtlCol="0">
            <a:spAutoFit/>
          </a:bodyPr>
          <a:lstStyle/>
          <a:p>
            <a:pPr algn="just"/>
            <a:r>
              <a:rPr lang="hu-HU" dirty="0"/>
              <a:t>Jelentése?</a:t>
            </a:r>
          </a:p>
          <a:p>
            <a:pPr lvl="1" algn="just"/>
            <a:endParaRPr lang="en-US" dirty="0">
              <a:hlinkClick r:id="rId2"/>
            </a:endParaRPr>
          </a:p>
          <a:p>
            <a:pPr lvl="1" algn="just"/>
            <a:r>
              <a:rPr lang="hu-HU" dirty="0">
                <a:hlinkClick r:id="rId2"/>
              </a:rPr>
              <a:t>Üzleti felhasználók által üzemeltetett BI rendszer</a:t>
            </a:r>
            <a:endParaRPr lang="hu-HU" dirty="0"/>
          </a:p>
          <a:p>
            <a:pPr algn="just"/>
            <a:endParaRPr lang="en-US" dirty="0"/>
          </a:p>
          <a:p>
            <a:pPr algn="just"/>
            <a:r>
              <a:rPr lang="hu-HU" dirty="0"/>
              <a:t>Miért alakult ki?</a:t>
            </a:r>
            <a:endParaRPr lang="en-US" dirty="0"/>
          </a:p>
          <a:p>
            <a:pPr algn="just"/>
            <a:endParaRPr lang="hu-HU" dirty="0"/>
          </a:p>
          <a:p>
            <a:pPr marL="742950" lvl="1" indent="-285750" algn="just">
              <a:lnSpc>
                <a:spcPct val="150000"/>
              </a:lnSpc>
              <a:buFont typeface="Arial" panose="020B0604020202020204" pitchFamily="34" charset="0"/>
              <a:buChar char="•"/>
            </a:pPr>
            <a:r>
              <a:rPr lang="hu-HU" dirty="0"/>
              <a:t>Üzleti döntéshozatal egyre inkább adatokon alapszik.</a:t>
            </a:r>
            <a:r>
              <a:rPr lang="en-US" dirty="0"/>
              <a:t> (</a:t>
            </a:r>
            <a:r>
              <a:rPr lang="en-US" dirty="0" err="1"/>
              <a:t>adat</a:t>
            </a:r>
            <a:r>
              <a:rPr lang="en-US" dirty="0"/>
              <a:t> </a:t>
            </a:r>
            <a:r>
              <a:rPr lang="en-US" dirty="0" err="1"/>
              <a:t>alapú</a:t>
            </a:r>
            <a:r>
              <a:rPr lang="en-US" dirty="0"/>
              <a:t> </a:t>
            </a:r>
            <a:r>
              <a:rPr lang="en-US" dirty="0" err="1"/>
              <a:t>döntséhozatal</a:t>
            </a:r>
            <a:r>
              <a:rPr lang="en-US" dirty="0"/>
              <a:t> vs. “</a:t>
            </a:r>
            <a:r>
              <a:rPr lang="en-US" dirty="0" err="1"/>
              <a:t>megérzés</a:t>
            </a:r>
            <a:r>
              <a:rPr lang="en-US" dirty="0"/>
              <a:t>” </a:t>
            </a:r>
            <a:r>
              <a:rPr lang="en-US" dirty="0" err="1"/>
              <a:t>alapú</a:t>
            </a:r>
            <a:r>
              <a:rPr lang="en-US" dirty="0"/>
              <a:t> </a:t>
            </a:r>
            <a:r>
              <a:rPr lang="en-US" dirty="0" err="1"/>
              <a:t>döntéshozatal</a:t>
            </a:r>
            <a:r>
              <a:rPr lang="en-US" dirty="0"/>
              <a:t>)</a:t>
            </a:r>
            <a:endParaRPr lang="hu-HU" dirty="0"/>
          </a:p>
          <a:p>
            <a:pPr marL="742950" lvl="1" indent="-285750" algn="just">
              <a:lnSpc>
                <a:spcPct val="150000"/>
              </a:lnSpc>
              <a:buFont typeface="Arial" panose="020B0604020202020204" pitchFamily="34" charset="0"/>
              <a:buChar char="•"/>
            </a:pPr>
            <a:r>
              <a:rPr lang="hu-HU" dirty="0"/>
              <a:t>Az üzleti környezet egyre gyorsabban változik és így a döntéseket is egyre gyorsabban kell meghozni.</a:t>
            </a:r>
          </a:p>
          <a:p>
            <a:pPr marL="742950" lvl="1" indent="-285750" algn="just">
              <a:lnSpc>
                <a:spcPct val="150000"/>
              </a:lnSpc>
              <a:buFont typeface="Arial" panose="020B0604020202020204" pitchFamily="34" charset="0"/>
              <a:buChar char="•"/>
            </a:pPr>
            <a:r>
              <a:rPr lang="hu-HU" dirty="0"/>
              <a:t>Nagyon jelentős a hiány a hagyományos BI rendszerekhez értő tapasztalt IT szakemberekből.</a:t>
            </a:r>
          </a:p>
          <a:p>
            <a:pPr marL="742950" lvl="1" indent="-285750" algn="just">
              <a:lnSpc>
                <a:spcPct val="150000"/>
              </a:lnSpc>
              <a:buFont typeface="Arial" panose="020B0604020202020204" pitchFamily="34" charset="0"/>
              <a:buChar char="•"/>
            </a:pPr>
            <a:r>
              <a:rPr lang="hu-HU" dirty="0"/>
              <a:t>Egyre több </a:t>
            </a:r>
            <a:r>
              <a:rPr lang="hu-HU" dirty="0" err="1"/>
              <a:t>informatikailag</a:t>
            </a:r>
            <a:r>
              <a:rPr lang="hu-HU" dirty="0"/>
              <a:t> képzett felhasználó van nem IT-s pozíciókban.</a:t>
            </a:r>
          </a:p>
        </p:txBody>
      </p:sp>
      <p:sp>
        <p:nvSpPr>
          <p:cNvPr id="6" name="Slide Number Placeholder 4">
            <a:extLst>
              <a:ext uri="{FF2B5EF4-FFF2-40B4-BE49-F238E27FC236}">
                <a16:creationId xmlns:a16="http://schemas.microsoft.com/office/drawing/2014/main" id="{FF94596D-AA69-4B5A-8452-52B0E6DAA9E7}"/>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11</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649863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527975" y="609600"/>
            <a:ext cx="8746027" cy="868218"/>
          </a:xfrm>
        </p:spPr>
        <p:txBody>
          <a:bodyPr anchor="ctr">
            <a:normAutofit fontScale="90000"/>
          </a:bodyPr>
          <a:lstStyle/>
          <a:p>
            <a:r>
              <a:rPr lang="hu-HU" dirty="0"/>
              <a:t>Mitől lesz egy rendszer valóban döntéstámogató</a:t>
            </a:r>
            <a:r>
              <a:rPr lang="en-US" dirty="0"/>
              <a:t>?</a:t>
            </a:r>
            <a:endParaRPr lang="hu-HU" dirty="0"/>
          </a:p>
        </p:txBody>
      </p:sp>
      <p:sp>
        <p:nvSpPr>
          <p:cNvPr id="6" name="Tartalom helye 8">
            <a:extLst>
              <a:ext uri="{FF2B5EF4-FFF2-40B4-BE49-F238E27FC236}">
                <a16:creationId xmlns:a16="http://schemas.microsoft.com/office/drawing/2014/main" id="{9FE11115-B8FE-4730-A1B1-2C3E2E0EA99A}"/>
              </a:ext>
            </a:extLst>
          </p:cNvPr>
          <p:cNvSpPr>
            <a:spLocks noGrp="1"/>
          </p:cNvSpPr>
          <p:nvPr>
            <p:ph sz="half" idx="1"/>
          </p:nvPr>
        </p:nvSpPr>
        <p:spPr>
          <a:xfrm>
            <a:off x="480933" y="1782618"/>
            <a:ext cx="4381499" cy="4195907"/>
          </a:xfrm>
        </p:spPr>
        <p:txBody>
          <a:bodyPr anchor="t">
            <a:normAutofit/>
          </a:bodyPr>
          <a:lstStyle/>
          <a:p>
            <a:pPr marL="0" indent="0">
              <a:buNone/>
            </a:pPr>
            <a:r>
              <a:rPr lang="hu-HU" u="sng" dirty="0"/>
              <a:t>Elemző számára</a:t>
            </a:r>
          </a:p>
          <a:p>
            <a:r>
              <a:rPr lang="hu-HU" sz="2400" dirty="0"/>
              <a:t>Eddig megszokott rendszerekkel (Excel, SQL) hasonló működési mód</a:t>
            </a:r>
          </a:p>
          <a:p>
            <a:r>
              <a:rPr lang="hu-HU" sz="2400" dirty="0"/>
              <a:t>Gyorsan lehessen elemzéseket készíteni</a:t>
            </a:r>
          </a:p>
          <a:p>
            <a:r>
              <a:rPr lang="hu-HU" sz="2400" dirty="0"/>
              <a:t>Új adatforrásokat IT segítsége nélkül is lehessen felhasználni</a:t>
            </a:r>
          </a:p>
          <a:p>
            <a:r>
              <a:rPr lang="hu-HU" sz="2400" dirty="0"/>
              <a:t>Integrált adattisztítás</a:t>
            </a:r>
          </a:p>
        </p:txBody>
      </p:sp>
      <p:sp>
        <p:nvSpPr>
          <p:cNvPr id="7" name="Tartalom helye 1">
            <a:extLst>
              <a:ext uri="{FF2B5EF4-FFF2-40B4-BE49-F238E27FC236}">
                <a16:creationId xmlns:a16="http://schemas.microsoft.com/office/drawing/2014/main" id="{CB4959EC-00D6-4919-8E60-8F56587A2072}"/>
              </a:ext>
            </a:extLst>
          </p:cNvPr>
          <p:cNvSpPr txBox="1">
            <a:spLocks/>
          </p:cNvSpPr>
          <p:nvPr/>
        </p:nvSpPr>
        <p:spPr>
          <a:xfrm>
            <a:off x="4900988" y="1845455"/>
            <a:ext cx="4381500" cy="4195907"/>
          </a:xfrm>
          <a:prstGeom prst="rect">
            <a:avLst/>
          </a:prstGeom>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hu-HU" u="sng" dirty="0"/>
              <a:t>Döntéshozó számára</a:t>
            </a:r>
            <a:endParaRPr lang="hu-HU" sz="2400" dirty="0"/>
          </a:p>
          <a:p>
            <a:r>
              <a:rPr lang="hu-HU" sz="2400" dirty="0"/>
              <a:t>Intuitív használat</a:t>
            </a:r>
          </a:p>
          <a:p>
            <a:pPr lvl="1"/>
            <a:r>
              <a:rPr lang="hu-HU" sz="2000" dirty="0" err="1"/>
              <a:t>Drag</a:t>
            </a:r>
            <a:r>
              <a:rPr lang="hu-HU" sz="2000" dirty="0"/>
              <a:t> and </a:t>
            </a:r>
            <a:r>
              <a:rPr lang="hu-HU" sz="2000" dirty="0" err="1"/>
              <a:t>Drop</a:t>
            </a:r>
            <a:endParaRPr lang="hu-HU" sz="2000" dirty="0"/>
          </a:p>
          <a:p>
            <a:pPr lvl="1"/>
            <a:r>
              <a:rPr lang="hu-HU" sz="2000" dirty="0" err="1"/>
              <a:t>Point</a:t>
            </a:r>
            <a:r>
              <a:rPr lang="hu-HU" sz="2000" dirty="0"/>
              <a:t> and </a:t>
            </a:r>
            <a:r>
              <a:rPr lang="hu-HU" sz="2000" dirty="0" err="1"/>
              <a:t>Click</a:t>
            </a:r>
            <a:endParaRPr lang="hu-HU" sz="2000" dirty="0"/>
          </a:p>
          <a:p>
            <a:r>
              <a:rPr lang="hu-HU" sz="2400" dirty="0"/>
              <a:t>Segítség nélkül lehessen apró módosításokat elvégezni</a:t>
            </a:r>
          </a:p>
          <a:p>
            <a:r>
              <a:rPr lang="hu-HU" sz="2400" dirty="0"/>
              <a:t>Átalakítás nélkül prezentáció képes legyen</a:t>
            </a:r>
          </a:p>
          <a:p>
            <a:endParaRPr lang="hu-HU" dirty="0"/>
          </a:p>
        </p:txBody>
      </p:sp>
      <p:sp>
        <p:nvSpPr>
          <p:cNvPr id="8" name="Slide Number Placeholder 4">
            <a:extLst>
              <a:ext uri="{FF2B5EF4-FFF2-40B4-BE49-F238E27FC236}">
                <a16:creationId xmlns:a16="http://schemas.microsoft.com/office/drawing/2014/main" id="{4A68FB9D-F52D-4D98-89D6-9326D7FE6D5F}"/>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12</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055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527975" y="609600"/>
            <a:ext cx="8746027" cy="868218"/>
          </a:xfrm>
        </p:spPr>
        <p:txBody>
          <a:bodyPr anchor="ctr">
            <a:normAutofit/>
          </a:bodyPr>
          <a:lstStyle/>
          <a:p>
            <a:r>
              <a:rPr lang="en-US" dirty="0"/>
              <a:t>A Microsoft Power Platform</a:t>
            </a:r>
            <a:endParaRPr lang="hu-HU" dirty="0"/>
          </a:p>
        </p:txBody>
      </p:sp>
      <p:sp>
        <p:nvSpPr>
          <p:cNvPr id="6" name="Content Placeholder 5">
            <a:extLst>
              <a:ext uri="{FF2B5EF4-FFF2-40B4-BE49-F238E27FC236}">
                <a16:creationId xmlns:a16="http://schemas.microsoft.com/office/drawing/2014/main" id="{92968C19-32E8-483E-A4D7-D73C311E168D}"/>
              </a:ext>
            </a:extLst>
          </p:cNvPr>
          <p:cNvSpPr>
            <a:spLocks noGrp="1"/>
          </p:cNvSpPr>
          <p:nvPr>
            <p:ph idx="1"/>
          </p:nvPr>
        </p:nvSpPr>
        <p:spPr>
          <a:xfrm>
            <a:off x="677334" y="1819203"/>
            <a:ext cx="8596668" cy="3880773"/>
          </a:xfrm>
        </p:spPr>
        <p:txBody>
          <a:bodyPr/>
          <a:lstStyle/>
          <a:p>
            <a:pPr algn="just"/>
            <a:r>
              <a:rPr lang="en-US" dirty="0"/>
              <a:t>A Microsoft </a:t>
            </a:r>
            <a:r>
              <a:rPr lang="en-US" dirty="0" err="1"/>
              <a:t>által</a:t>
            </a:r>
            <a:r>
              <a:rPr lang="en-US" dirty="0"/>
              <a:t> </a:t>
            </a:r>
            <a:r>
              <a:rPr lang="en-US" dirty="0" err="1"/>
              <a:t>létrehozott</a:t>
            </a:r>
            <a:r>
              <a:rPr lang="en-US" dirty="0"/>
              <a:t> </a:t>
            </a:r>
            <a:r>
              <a:rPr lang="en-US" sz="1600" strike="sngStrike" dirty="0"/>
              <a:t>5</a:t>
            </a:r>
            <a:r>
              <a:rPr lang="hu-HU" dirty="0"/>
              <a:t> </a:t>
            </a:r>
            <a:r>
              <a:rPr lang="hu-HU" b="1" dirty="0">
                <a:solidFill>
                  <a:srgbClr val="FF0000"/>
                </a:solidFill>
              </a:rPr>
              <a:t>4</a:t>
            </a:r>
            <a:r>
              <a:rPr lang="en-US" dirty="0"/>
              <a:t> </a:t>
            </a:r>
            <a:r>
              <a:rPr lang="en-US" dirty="0" err="1"/>
              <a:t>elem</a:t>
            </a:r>
            <a:r>
              <a:rPr lang="hu-HU" dirty="0"/>
              <a:t>ű</a:t>
            </a:r>
            <a:r>
              <a:rPr lang="en-US" dirty="0"/>
              <a:t> </a:t>
            </a:r>
            <a:r>
              <a:rPr lang="en-US" dirty="0" err="1"/>
              <a:t>üzleti</a:t>
            </a:r>
            <a:r>
              <a:rPr lang="en-US" dirty="0"/>
              <a:t> </a:t>
            </a:r>
            <a:r>
              <a:rPr lang="en-US" dirty="0" err="1"/>
              <a:t>alkalmazáscsomag</a:t>
            </a:r>
            <a:r>
              <a:rPr lang="en-US" dirty="0"/>
              <a:t> (Power Automate, Power Apps, Power BI, Power Virtual Agents, Power Pages), </a:t>
            </a:r>
            <a:r>
              <a:rPr lang="hu-HU" dirty="0"/>
              <a:t>amivel a cégek képessé válhatnak automatizálni azokat a folyamataikat, amelyek bár a mindennapi tevékenységük szerves részét képzik, de a hozzáadott értékük mégis alacsony.</a:t>
            </a:r>
            <a:endParaRPr lang="en-US" dirty="0"/>
          </a:p>
          <a:p>
            <a:pPr algn="just"/>
            <a:r>
              <a:rPr lang="en-US" dirty="0" err="1"/>
              <a:t>Lefedhető</a:t>
            </a:r>
            <a:r>
              <a:rPr lang="en-US" dirty="0"/>
              <a:t> </a:t>
            </a:r>
            <a:r>
              <a:rPr lang="en-US" dirty="0" err="1"/>
              <a:t>vele</a:t>
            </a:r>
            <a:r>
              <a:rPr lang="en-US" dirty="0"/>
              <a:t> </a:t>
            </a:r>
            <a:r>
              <a:rPr lang="en-US" dirty="0" err="1"/>
              <a:t>az</a:t>
            </a:r>
            <a:r>
              <a:rPr lang="en-US" dirty="0"/>
              <a:t> </a:t>
            </a:r>
            <a:r>
              <a:rPr lang="en-US" dirty="0" err="1"/>
              <a:t>adatokkal</a:t>
            </a:r>
            <a:r>
              <a:rPr lang="en-US" dirty="0"/>
              <a:t> </a:t>
            </a:r>
            <a:r>
              <a:rPr lang="en-US" dirty="0" err="1"/>
              <a:t>kapcsolatos</a:t>
            </a:r>
            <a:r>
              <a:rPr lang="en-US" dirty="0"/>
              <a:t> </a:t>
            </a:r>
            <a:r>
              <a:rPr lang="en-US" dirty="0" err="1"/>
              <a:t>folyamatok</a:t>
            </a:r>
            <a:r>
              <a:rPr lang="en-US" dirty="0"/>
              <a:t>, nem “IT-s” </a:t>
            </a:r>
            <a:r>
              <a:rPr lang="en-US" dirty="0" err="1"/>
              <a:t>részének</a:t>
            </a:r>
            <a:r>
              <a:rPr lang="en-US" dirty="0"/>
              <a:t> </a:t>
            </a:r>
            <a:r>
              <a:rPr lang="en-US" dirty="0" err="1"/>
              <a:t>szinte</a:t>
            </a:r>
            <a:r>
              <a:rPr lang="en-US" dirty="0"/>
              <a:t> </a:t>
            </a:r>
            <a:r>
              <a:rPr lang="en-US" dirty="0" err="1"/>
              <a:t>egésze</a:t>
            </a:r>
            <a:endParaRPr lang="en-US" dirty="0"/>
          </a:p>
          <a:p>
            <a:pPr algn="just"/>
            <a:r>
              <a:rPr lang="en-US" dirty="0"/>
              <a:t>A </a:t>
            </a:r>
            <a:r>
              <a:rPr lang="en-US" dirty="0" err="1"/>
              <a:t>koncepció</a:t>
            </a:r>
            <a:r>
              <a:rPr lang="en-US" dirty="0"/>
              <a:t> </a:t>
            </a:r>
            <a:r>
              <a:rPr lang="en-US" dirty="0" err="1"/>
              <a:t>az</a:t>
            </a:r>
            <a:r>
              <a:rPr lang="en-US" dirty="0"/>
              <a:t> un. Power User-</a:t>
            </a:r>
            <a:r>
              <a:rPr lang="en-US" dirty="0" err="1"/>
              <a:t>ekre</a:t>
            </a:r>
            <a:r>
              <a:rPr lang="en-US" dirty="0"/>
              <a:t> </a:t>
            </a:r>
            <a:r>
              <a:rPr lang="en-US" dirty="0" err="1"/>
              <a:t>épít</a:t>
            </a:r>
            <a:r>
              <a:rPr lang="en-US" dirty="0"/>
              <a:t>, </a:t>
            </a:r>
            <a:r>
              <a:rPr lang="en-US" dirty="0" err="1"/>
              <a:t>azaz</a:t>
            </a:r>
            <a:r>
              <a:rPr lang="en-US" dirty="0"/>
              <a:t> </a:t>
            </a:r>
            <a:r>
              <a:rPr lang="en-US" dirty="0" err="1"/>
              <a:t>olyan</a:t>
            </a:r>
            <a:r>
              <a:rPr lang="en-US" dirty="0"/>
              <a:t> </a:t>
            </a:r>
            <a:r>
              <a:rPr lang="en-US" dirty="0" err="1"/>
              <a:t>üzleti</a:t>
            </a:r>
            <a:r>
              <a:rPr lang="en-US" dirty="0"/>
              <a:t> </a:t>
            </a:r>
            <a:r>
              <a:rPr lang="en-US" dirty="0" err="1"/>
              <a:t>felhasználókra</a:t>
            </a:r>
            <a:r>
              <a:rPr lang="en-US" dirty="0"/>
              <a:t>, </a:t>
            </a:r>
            <a:r>
              <a:rPr lang="en-US" dirty="0" err="1"/>
              <a:t>akik</a:t>
            </a:r>
            <a:r>
              <a:rPr lang="en-US" dirty="0"/>
              <a:t> bár nem IT </a:t>
            </a:r>
            <a:r>
              <a:rPr lang="en-US" dirty="0" err="1"/>
              <a:t>szakemberek</a:t>
            </a:r>
            <a:r>
              <a:rPr lang="en-US" dirty="0"/>
              <a:t>, mégis </a:t>
            </a:r>
            <a:r>
              <a:rPr lang="en-US" dirty="0" err="1"/>
              <a:t>nagyobb</a:t>
            </a:r>
            <a:r>
              <a:rPr lang="en-US" dirty="0"/>
              <a:t> </a:t>
            </a:r>
            <a:r>
              <a:rPr lang="en-US" dirty="0" err="1"/>
              <a:t>informatikai</a:t>
            </a:r>
            <a:r>
              <a:rPr lang="en-US" dirty="0"/>
              <a:t> </a:t>
            </a:r>
            <a:r>
              <a:rPr lang="en-US" dirty="0" err="1"/>
              <a:t>tudással</a:t>
            </a:r>
            <a:r>
              <a:rPr lang="en-US" dirty="0"/>
              <a:t>, vagy </a:t>
            </a:r>
            <a:r>
              <a:rPr lang="en-US" dirty="0" err="1"/>
              <a:t>érdeklődéssel</a:t>
            </a:r>
            <a:r>
              <a:rPr lang="en-US" dirty="0"/>
              <a:t> </a:t>
            </a:r>
            <a:r>
              <a:rPr lang="en-US" dirty="0" err="1"/>
              <a:t>rendelkeznek</a:t>
            </a:r>
            <a:r>
              <a:rPr lang="en-US" dirty="0"/>
              <a:t>, mint egy “</a:t>
            </a:r>
            <a:r>
              <a:rPr lang="en-US" dirty="0" err="1"/>
              <a:t>átlag</a:t>
            </a:r>
            <a:r>
              <a:rPr lang="en-US" dirty="0"/>
              <a:t>” </a:t>
            </a:r>
            <a:r>
              <a:rPr lang="en-US" dirty="0" err="1"/>
              <a:t>felhasználó</a:t>
            </a:r>
            <a:r>
              <a:rPr lang="en-US" dirty="0"/>
              <a:t>! </a:t>
            </a:r>
            <a:r>
              <a:rPr lang="en-US" dirty="0" err="1"/>
              <a:t>Ők</a:t>
            </a:r>
            <a:r>
              <a:rPr lang="en-US" dirty="0"/>
              <a:t> </a:t>
            </a:r>
            <a:r>
              <a:rPr lang="en-US" dirty="0" err="1"/>
              <a:t>általában</a:t>
            </a:r>
            <a:r>
              <a:rPr lang="en-US" dirty="0"/>
              <a:t> a </a:t>
            </a:r>
            <a:r>
              <a:rPr lang="en-US" dirty="0" err="1"/>
              <a:t>cégeknél</a:t>
            </a:r>
            <a:r>
              <a:rPr lang="en-US" dirty="0"/>
              <a:t> a </a:t>
            </a:r>
            <a:r>
              <a:rPr lang="en-US" dirty="0" err="1"/>
              <a:t>kiaknázatlan</a:t>
            </a:r>
            <a:r>
              <a:rPr lang="en-US" dirty="0"/>
              <a:t> </a:t>
            </a:r>
            <a:r>
              <a:rPr lang="en-US" dirty="0" err="1"/>
              <a:t>lehetőség</a:t>
            </a:r>
            <a:r>
              <a:rPr lang="en-US" dirty="0"/>
              <a:t>, </a:t>
            </a:r>
            <a:r>
              <a:rPr lang="en-US" dirty="0" err="1"/>
              <a:t>hiszen</a:t>
            </a:r>
            <a:r>
              <a:rPr lang="en-US" dirty="0"/>
              <a:t> nem </a:t>
            </a:r>
            <a:r>
              <a:rPr lang="en-US" dirty="0" err="1"/>
              <a:t>csak</a:t>
            </a:r>
            <a:r>
              <a:rPr lang="en-US" dirty="0"/>
              <a:t> </a:t>
            </a:r>
            <a:r>
              <a:rPr lang="en-US" dirty="0" err="1"/>
              <a:t>az</a:t>
            </a:r>
            <a:r>
              <a:rPr lang="en-US" dirty="0"/>
              <a:t> </a:t>
            </a:r>
            <a:r>
              <a:rPr lang="en-US" dirty="0" err="1"/>
              <a:t>üzletet</a:t>
            </a:r>
            <a:r>
              <a:rPr lang="en-US" dirty="0"/>
              <a:t> </a:t>
            </a:r>
            <a:r>
              <a:rPr lang="en-US" dirty="0" err="1"/>
              <a:t>értik</a:t>
            </a:r>
            <a:r>
              <a:rPr lang="en-US" dirty="0"/>
              <a:t>, de </a:t>
            </a:r>
            <a:r>
              <a:rPr lang="en-US" dirty="0" err="1"/>
              <a:t>képesek</a:t>
            </a:r>
            <a:r>
              <a:rPr lang="en-US" dirty="0"/>
              <a:t> (</a:t>
            </a:r>
            <a:r>
              <a:rPr lang="en-US" dirty="0" err="1"/>
              <a:t>lennének</a:t>
            </a:r>
            <a:r>
              <a:rPr lang="en-US" dirty="0"/>
              <a:t>) </a:t>
            </a:r>
            <a:r>
              <a:rPr lang="en-US" dirty="0" err="1"/>
              <a:t>aktívan</a:t>
            </a:r>
            <a:r>
              <a:rPr lang="en-US" dirty="0"/>
              <a:t> </a:t>
            </a:r>
            <a:r>
              <a:rPr lang="en-US" dirty="0" err="1"/>
              <a:t>részt</a:t>
            </a:r>
            <a:r>
              <a:rPr lang="en-US" dirty="0"/>
              <a:t> </a:t>
            </a:r>
            <a:r>
              <a:rPr lang="en-US" dirty="0" err="1"/>
              <a:t>venni</a:t>
            </a:r>
            <a:r>
              <a:rPr lang="en-US" dirty="0"/>
              <a:t> a </a:t>
            </a:r>
            <a:r>
              <a:rPr lang="en-US" dirty="0" err="1"/>
              <a:t>folyamatok</a:t>
            </a:r>
            <a:r>
              <a:rPr lang="en-US" dirty="0"/>
              <a:t> </a:t>
            </a:r>
            <a:r>
              <a:rPr lang="en-US" dirty="0" err="1"/>
              <a:t>alakításában</a:t>
            </a:r>
            <a:r>
              <a:rPr lang="en-US" dirty="0"/>
              <a:t> is.</a:t>
            </a:r>
          </a:p>
        </p:txBody>
      </p:sp>
      <p:sp>
        <p:nvSpPr>
          <p:cNvPr id="8" name="Slide Number Placeholder 4">
            <a:extLst>
              <a:ext uri="{FF2B5EF4-FFF2-40B4-BE49-F238E27FC236}">
                <a16:creationId xmlns:a16="http://schemas.microsoft.com/office/drawing/2014/main" id="{E07E9788-8648-4927-B6AD-3F65A1B3C2BC}"/>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13</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6408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4">
            <a:extLst>
              <a:ext uri="{FF2B5EF4-FFF2-40B4-BE49-F238E27FC236}">
                <a16:creationId xmlns:a16="http://schemas.microsoft.com/office/drawing/2014/main" id="{5C7242C1-3BCB-4A38-9D1F-5BA2BB6B2901}"/>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14</a:t>
            </a:fld>
            <a:endParaRPr lang="en-US" sz="1200" dirty="0">
              <a:solidFill>
                <a:schemeClr val="bg1"/>
              </a:solidFill>
              <a:latin typeface="Arial Black" panose="020B0A04020102020204" pitchFamily="34" charset="0"/>
            </a:endParaRPr>
          </a:p>
        </p:txBody>
      </p:sp>
      <p:pic>
        <p:nvPicPr>
          <p:cNvPr id="1026" name="Picture 2" descr="Egy Power Apps vállalati telepítés felügyelete - Power Platform | Microsoft  Learn">
            <a:extLst>
              <a:ext uri="{FF2B5EF4-FFF2-40B4-BE49-F238E27FC236}">
                <a16:creationId xmlns:a16="http://schemas.microsoft.com/office/drawing/2014/main" id="{EF6D4CD4-678C-AFFF-A4E2-85CEAA691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45" y="480060"/>
            <a:ext cx="10412813" cy="585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8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677334" y="609600"/>
            <a:ext cx="8596668" cy="1320800"/>
          </a:xfrm>
        </p:spPr>
        <p:txBody>
          <a:bodyPr anchor="t">
            <a:normAutofit/>
          </a:bodyPr>
          <a:lstStyle/>
          <a:p>
            <a:r>
              <a:rPr lang="en-US" dirty="0"/>
              <a:t>A Power BI</a:t>
            </a:r>
            <a:endParaRPr lang="hu-HU" dirty="0"/>
          </a:p>
        </p:txBody>
      </p:sp>
      <p:sp>
        <p:nvSpPr>
          <p:cNvPr id="6" name="Content Placeholder 5">
            <a:extLst>
              <a:ext uri="{FF2B5EF4-FFF2-40B4-BE49-F238E27FC236}">
                <a16:creationId xmlns:a16="http://schemas.microsoft.com/office/drawing/2014/main" id="{92968C19-32E8-483E-A4D7-D73C311E168D}"/>
              </a:ext>
            </a:extLst>
          </p:cNvPr>
          <p:cNvSpPr>
            <a:spLocks noGrp="1"/>
          </p:cNvSpPr>
          <p:nvPr>
            <p:ph idx="1"/>
          </p:nvPr>
        </p:nvSpPr>
        <p:spPr>
          <a:xfrm>
            <a:off x="3749040" y="1818639"/>
            <a:ext cx="5598160" cy="4124961"/>
          </a:xfrm>
        </p:spPr>
        <p:txBody>
          <a:bodyPr>
            <a:normAutofit fontScale="92500"/>
          </a:bodyPr>
          <a:lstStyle/>
          <a:p>
            <a:pPr>
              <a:lnSpc>
                <a:spcPct val="90000"/>
              </a:lnSpc>
            </a:pPr>
            <a:r>
              <a:rPr lang="en-US" dirty="0"/>
              <a:t>A Microsoft modern(!) </a:t>
            </a:r>
            <a:r>
              <a:rPr lang="en-US" dirty="0" err="1"/>
              <a:t>üzleti</a:t>
            </a:r>
            <a:r>
              <a:rPr lang="en-US" dirty="0"/>
              <a:t> </a:t>
            </a:r>
            <a:r>
              <a:rPr lang="en-US" dirty="0" err="1"/>
              <a:t>intelligencia</a:t>
            </a:r>
            <a:r>
              <a:rPr lang="en-US" dirty="0"/>
              <a:t> </a:t>
            </a:r>
            <a:r>
              <a:rPr lang="en-US" dirty="0" err="1"/>
              <a:t>megoldása</a:t>
            </a:r>
            <a:endParaRPr lang="en-US" dirty="0"/>
          </a:p>
          <a:p>
            <a:pPr>
              <a:lnSpc>
                <a:spcPct val="90000"/>
              </a:lnSpc>
            </a:pPr>
            <a:r>
              <a:rPr lang="en-US" dirty="0" err="1"/>
              <a:t>Jelenleg</a:t>
            </a:r>
            <a:r>
              <a:rPr lang="en-US" dirty="0"/>
              <a:t> a 3 </a:t>
            </a:r>
            <a:r>
              <a:rPr lang="en-US" dirty="0" err="1"/>
              <a:t>piacvezető</a:t>
            </a:r>
            <a:r>
              <a:rPr lang="en-US" dirty="0"/>
              <a:t> </a:t>
            </a:r>
            <a:r>
              <a:rPr lang="en-US" dirty="0" err="1"/>
              <a:t>megoldás</a:t>
            </a:r>
            <a:r>
              <a:rPr lang="en-US" dirty="0"/>
              <a:t> </a:t>
            </a:r>
            <a:r>
              <a:rPr lang="en-US" dirty="0" err="1"/>
              <a:t>egyike</a:t>
            </a:r>
            <a:r>
              <a:rPr lang="en-US" dirty="0"/>
              <a:t> (Tableau, Qlik – Gartner, 2022)</a:t>
            </a:r>
          </a:p>
          <a:p>
            <a:pPr>
              <a:lnSpc>
                <a:spcPct val="90000"/>
              </a:lnSpc>
            </a:pPr>
            <a:r>
              <a:rPr lang="en-US" dirty="0" err="1"/>
              <a:t>Eredetileg</a:t>
            </a:r>
            <a:r>
              <a:rPr lang="en-US" dirty="0"/>
              <a:t> </a:t>
            </a:r>
            <a:r>
              <a:rPr lang="en-US" dirty="0" err="1"/>
              <a:t>az</a:t>
            </a:r>
            <a:r>
              <a:rPr lang="en-US" dirty="0"/>
              <a:t> Microsoft Excel-ben </a:t>
            </a:r>
            <a:r>
              <a:rPr lang="en-US" dirty="0" err="1"/>
              <a:t>megjelent</a:t>
            </a:r>
            <a:r>
              <a:rPr lang="en-US" dirty="0"/>
              <a:t> Power add-in-</a:t>
            </a:r>
            <a:r>
              <a:rPr lang="en-US" dirty="0" err="1"/>
              <a:t>ek</a:t>
            </a:r>
            <a:r>
              <a:rPr lang="en-US" dirty="0"/>
              <a:t> </a:t>
            </a:r>
            <a:r>
              <a:rPr lang="en-US" dirty="0" err="1"/>
              <a:t>logikai</a:t>
            </a:r>
            <a:r>
              <a:rPr lang="en-US" dirty="0"/>
              <a:t> </a:t>
            </a:r>
            <a:r>
              <a:rPr lang="en-US" dirty="0" err="1"/>
              <a:t>leszármazottja</a:t>
            </a:r>
            <a:r>
              <a:rPr lang="en-US" dirty="0"/>
              <a:t>, </a:t>
            </a:r>
            <a:r>
              <a:rPr lang="en-US" dirty="0" err="1"/>
              <a:t>azoknak</a:t>
            </a:r>
            <a:r>
              <a:rPr lang="en-US" dirty="0"/>
              <a:t>, és </a:t>
            </a:r>
            <a:r>
              <a:rPr lang="en-US" dirty="0" err="1"/>
              <a:t>egyéb</a:t>
            </a:r>
            <a:r>
              <a:rPr lang="en-US" dirty="0"/>
              <a:t> Microsoft </a:t>
            </a:r>
            <a:r>
              <a:rPr lang="en-US" dirty="0" err="1"/>
              <a:t>eszközök</a:t>
            </a:r>
            <a:r>
              <a:rPr lang="en-US" dirty="0"/>
              <a:t> (SQL Server Analysis Services, SQL Server Reporting Services) </a:t>
            </a:r>
            <a:r>
              <a:rPr lang="en-US" dirty="0" err="1"/>
              <a:t>funkcióinak</a:t>
            </a:r>
            <a:r>
              <a:rPr lang="en-US" dirty="0"/>
              <a:t> egy </a:t>
            </a:r>
            <a:r>
              <a:rPr lang="en-US" dirty="0" err="1"/>
              <a:t>önálló</a:t>
            </a:r>
            <a:r>
              <a:rPr lang="en-US" dirty="0"/>
              <a:t> </a:t>
            </a:r>
            <a:r>
              <a:rPr lang="en-US" dirty="0" err="1"/>
              <a:t>termékben</a:t>
            </a:r>
            <a:r>
              <a:rPr lang="en-US" dirty="0"/>
              <a:t> </a:t>
            </a:r>
            <a:r>
              <a:rPr lang="en-US" dirty="0" err="1"/>
              <a:t>történő</a:t>
            </a:r>
            <a:r>
              <a:rPr lang="en-US" dirty="0"/>
              <a:t> </a:t>
            </a:r>
            <a:r>
              <a:rPr lang="en-US" dirty="0" err="1"/>
              <a:t>egyesítése</a:t>
            </a:r>
            <a:endParaRPr lang="en-US" dirty="0"/>
          </a:p>
          <a:p>
            <a:pPr>
              <a:lnSpc>
                <a:spcPct val="90000"/>
              </a:lnSpc>
            </a:pPr>
            <a:r>
              <a:rPr lang="en-US" dirty="0" err="1"/>
              <a:t>Koncepcionálisan</a:t>
            </a:r>
            <a:r>
              <a:rPr lang="en-US" dirty="0"/>
              <a:t> </a:t>
            </a:r>
            <a:r>
              <a:rPr lang="en-US" dirty="0" err="1"/>
              <a:t>az</a:t>
            </a:r>
            <a:r>
              <a:rPr lang="en-US" dirty="0"/>
              <a:t> </a:t>
            </a:r>
            <a:r>
              <a:rPr lang="en-US" dirty="0" err="1"/>
              <a:t>adatokkal</a:t>
            </a:r>
            <a:r>
              <a:rPr lang="en-US" dirty="0"/>
              <a:t> </a:t>
            </a:r>
            <a:r>
              <a:rPr lang="en-US" dirty="0" err="1"/>
              <a:t>kapcsolatos</a:t>
            </a:r>
            <a:r>
              <a:rPr lang="en-US" dirty="0"/>
              <a:t> </a:t>
            </a:r>
            <a:r>
              <a:rPr lang="en-US" dirty="0" err="1"/>
              <a:t>folyamatok</a:t>
            </a:r>
            <a:r>
              <a:rPr lang="en-US" dirty="0"/>
              <a:t> </a:t>
            </a:r>
            <a:r>
              <a:rPr lang="en-US" dirty="0" err="1"/>
              <a:t>végén</a:t>
            </a:r>
            <a:r>
              <a:rPr lang="en-US" dirty="0"/>
              <a:t> </a:t>
            </a:r>
            <a:r>
              <a:rPr lang="en-US" dirty="0" err="1"/>
              <a:t>helyezkedik</a:t>
            </a:r>
            <a:r>
              <a:rPr lang="en-US" dirty="0"/>
              <a:t> el, </a:t>
            </a:r>
            <a:r>
              <a:rPr lang="en-US" dirty="0" err="1"/>
              <a:t>olyan</a:t>
            </a:r>
            <a:r>
              <a:rPr lang="en-US" dirty="0"/>
              <a:t> </a:t>
            </a:r>
            <a:r>
              <a:rPr lang="en-US" dirty="0" err="1"/>
              <a:t>funkciókat</a:t>
            </a:r>
            <a:r>
              <a:rPr lang="en-US" dirty="0"/>
              <a:t> </a:t>
            </a:r>
            <a:r>
              <a:rPr lang="en-US" dirty="0" err="1"/>
              <a:t>foglal</a:t>
            </a:r>
            <a:r>
              <a:rPr lang="en-US" dirty="0"/>
              <a:t> </a:t>
            </a:r>
            <a:r>
              <a:rPr lang="en-US" dirty="0" err="1"/>
              <a:t>magába</a:t>
            </a:r>
            <a:r>
              <a:rPr lang="en-US" dirty="0"/>
              <a:t>, mint </a:t>
            </a:r>
            <a:r>
              <a:rPr lang="en-US" dirty="0" err="1"/>
              <a:t>az</a:t>
            </a:r>
            <a:r>
              <a:rPr lang="en-US" dirty="0"/>
              <a:t> </a:t>
            </a:r>
            <a:r>
              <a:rPr lang="en-US" dirty="0" err="1"/>
              <a:t>adatelőkészítés</a:t>
            </a:r>
            <a:r>
              <a:rPr lang="en-US" dirty="0"/>
              <a:t>, </a:t>
            </a:r>
            <a:r>
              <a:rPr lang="en-US" dirty="0" err="1"/>
              <a:t>az</a:t>
            </a:r>
            <a:r>
              <a:rPr lang="en-US" dirty="0"/>
              <a:t> </a:t>
            </a:r>
            <a:r>
              <a:rPr lang="en-US" dirty="0" err="1"/>
              <a:t>adat</a:t>
            </a:r>
            <a:r>
              <a:rPr lang="en-US" dirty="0"/>
              <a:t> </a:t>
            </a:r>
            <a:r>
              <a:rPr lang="en-US" dirty="0" err="1"/>
              <a:t>vizsgálat</a:t>
            </a:r>
            <a:r>
              <a:rPr lang="en-US" dirty="0"/>
              <a:t> (data discovery), </a:t>
            </a:r>
            <a:r>
              <a:rPr lang="en-US" dirty="0" err="1"/>
              <a:t>az</a:t>
            </a:r>
            <a:r>
              <a:rPr lang="en-US" dirty="0"/>
              <a:t> </a:t>
            </a:r>
            <a:r>
              <a:rPr lang="en-US" dirty="0" err="1"/>
              <a:t>adatmodell</a:t>
            </a:r>
            <a:r>
              <a:rPr lang="en-US" dirty="0"/>
              <a:t> </a:t>
            </a:r>
            <a:r>
              <a:rPr lang="en-US" dirty="0" err="1"/>
              <a:t>kialakítása</a:t>
            </a:r>
            <a:r>
              <a:rPr lang="en-US" dirty="0"/>
              <a:t>, és </a:t>
            </a:r>
            <a:r>
              <a:rPr lang="en-US" dirty="0" err="1"/>
              <a:t>az</a:t>
            </a:r>
            <a:r>
              <a:rPr lang="en-US" dirty="0"/>
              <a:t> </a:t>
            </a:r>
            <a:r>
              <a:rPr lang="en-US" dirty="0" err="1"/>
              <a:t>adatvizualizáció</a:t>
            </a:r>
            <a:endParaRPr lang="en-US" dirty="0"/>
          </a:p>
          <a:p>
            <a:pPr>
              <a:lnSpc>
                <a:spcPct val="90000"/>
              </a:lnSpc>
            </a:pPr>
            <a:r>
              <a:rPr lang="en-US" dirty="0" err="1"/>
              <a:t>Végeredményként</a:t>
            </a:r>
            <a:r>
              <a:rPr lang="en-US" dirty="0"/>
              <a:t> </a:t>
            </a:r>
            <a:r>
              <a:rPr lang="en-US" dirty="0" err="1"/>
              <a:t>riportokat</a:t>
            </a:r>
            <a:r>
              <a:rPr lang="en-US" dirty="0"/>
              <a:t>, és </a:t>
            </a:r>
            <a:r>
              <a:rPr lang="en-US" dirty="0" err="1"/>
              <a:t>irányítópultokat</a:t>
            </a:r>
            <a:r>
              <a:rPr lang="en-US" dirty="0"/>
              <a:t> (dashboard) </a:t>
            </a:r>
            <a:r>
              <a:rPr lang="en-US" dirty="0" err="1"/>
              <a:t>készíthetünk</a:t>
            </a:r>
            <a:endParaRPr lang="en-US" dirty="0"/>
          </a:p>
          <a:p>
            <a:pPr>
              <a:lnSpc>
                <a:spcPct val="90000"/>
              </a:lnSpc>
            </a:pPr>
            <a:endParaRPr lang="en-US" sz="1500" dirty="0"/>
          </a:p>
          <a:p>
            <a:pPr marL="0" indent="0">
              <a:lnSpc>
                <a:spcPct val="90000"/>
              </a:lnSpc>
              <a:buNone/>
            </a:pPr>
            <a:endParaRPr lang="en-US" sz="1500" dirty="0"/>
          </a:p>
        </p:txBody>
      </p:sp>
      <p:sp>
        <p:nvSpPr>
          <p:cNvPr id="3" name="AutoShape 2" descr="KÃ©ptalÃ¡lat a kÃ¶vetkezÅre: âpower bi logoâ">
            <a:extLst>
              <a:ext uri="{FF2B5EF4-FFF2-40B4-BE49-F238E27FC236}">
                <a16:creationId xmlns:a16="http://schemas.microsoft.com/office/drawing/2014/main" id="{58DBD6E9-D4C0-43CE-8512-B9CEA901E449}"/>
              </a:ext>
            </a:extLst>
          </p:cNvPr>
          <p:cNvSpPr>
            <a:spLocks noChangeAspect="1" noChangeArrowheads="1"/>
          </p:cNvSpPr>
          <p:nvPr/>
        </p:nvSpPr>
        <p:spPr bwMode="auto">
          <a:xfrm>
            <a:off x="5943599" y="2172855"/>
            <a:ext cx="1408545" cy="14085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9" name="Slide Number Placeholder 4">
            <a:extLst>
              <a:ext uri="{FF2B5EF4-FFF2-40B4-BE49-F238E27FC236}">
                <a16:creationId xmlns:a16="http://schemas.microsoft.com/office/drawing/2014/main" id="{ECC6CE24-A933-4845-B928-E1B267E831DB}"/>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15</a:t>
            </a:fld>
            <a:endParaRPr lang="en-US" sz="1200" dirty="0">
              <a:solidFill>
                <a:schemeClr val="bg1"/>
              </a:solidFill>
              <a:latin typeface="Arial Black" panose="020B0A04020102020204" pitchFamily="34" charset="0"/>
            </a:endParaRPr>
          </a:p>
        </p:txBody>
      </p:sp>
      <p:pic>
        <p:nvPicPr>
          <p:cNvPr id="2050" name="Picture 2" descr="Data Visualization | Microsoft Power BI">
            <a:extLst>
              <a:ext uri="{FF2B5EF4-FFF2-40B4-BE49-F238E27FC236}">
                <a16:creationId xmlns:a16="http://schemas.microsoft.com/office/drawing/2014/main" id="{5EB0A4E9-A4EC-E37C-419C-73B3A9D16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43" y="1684770"/>
            <a:ext cx="3322343" cy="174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1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643467" y="816638"/>
            <a:ext cx="3367359" cy="5224724"/>
          </a:xfrm>
        </p:spPr>
        <p:txBody>
          <a:bodyPr anchor="ctr">
            <a:normAutofit/>
          </a:bodyPr>
          <a:lstStyle/>
          <a:p>
            <a:r>
              <a:rPr lang="en-US" dirty="0"/>
              <a:t>A Power BI </a:t>
            </a:r>
            <a:r>
              <a:rPr lang="en-US" dirty="0" err="1"/>
              <a:t>jellemzői</a:t>
            </a:r>
            <a:endParaRPr lang="hu-HU" dirty="0"/>
          </a:p>
        </p:txBody>
      </p:sp>
      <p:cxnSp>
        <p:nvCxnSpPr>
          <p:cNvPr id="11" name="Straight Connector 1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2968C19-32E8-483E-A4D7-D73C311E168D}"/>
              </a:ext>
            </a:extLst>
          </p:cNvPr>
          <p:cNvSpPr>
            <a:spLocks noGrp="1"/>
          </p:cNvSpPr>
          <p:nvPr>
            <p:ph idx="1"/>
          </p:nvPr>
        </p:nvSpPr>
        <p:spPr>
          <a:xfrm>
            <a:off x="4654295" y="816638"/>
            <a:ext cx="4619706" cy="5224724"/>
          </a:xfrm>
        </p:spPr>
        <p:txBody>
          <a:bodyPr anchor="ctr">
            <a:normAutofit/>
          </a:bodyPr>
          <a:lstStyle/>
          <a:p>
            <a:pPr>
              <a:lnSpc>
                <a:spcPct val="90000"/>
              </a:lnSpc>
            </a:pPr>
            <a:endParaRPr lang="en-US" sz="1400" dirty="0"/>
          </a:p>
          <a:p>
            <a:pPr>
              <a:lnSpc>
                <a:spcPct val="90000"/>
              </a:lnSpc>
            </a:pPr>
            <a:r>
              <a:rPr lang="en-US" sz="1400" dirty="0" err="1"/>
              <a:t>Két</a:t>
            </a:r>
            <a:r>
              <a:rPr lang="en-US" sz="1400" dirty="0"/>
              <a:t> </a:t>
            </a:r>
            <a:r>
              <a:rPr lang="en-US" sz="1400" dirty="0" err="1"/>
              <a:t>nyelv</a:t>
            </a:r>
            <a:r>
              <a:rPr lang="en-US" sz="1400" dirty="0"/>
              <a:t> egy </a:t>
            </a:r>
            <a:r>
              <a:rPr lang="en-US" sz="1400" dirty="0" err="1"/>
              <a:t>eszközben</a:t>
            </a:r>
            <a:r>
              <a:rPr lang="en-US" sz="1400" dirty="0"/>
              <a:t>: Power Query – </a:t>
            </a:r>
            <a:r>
              <a:rPr lang="en-US" sz="1400" dirty="0" err="1"/>
              <a:t>adattranszformációhoz</a:t>
            </a:r>
            <a:r>
              <a:rPr lang="en-US" sz="1400" dirty="0"/>
              <a:t> és DAX (Data Analysis Expressions) – </a:t>
            </a:r>
            <a:r>
              <a:rPr lang="en-US" sz="1400" dirty="0" err="1"/>
              <a:t>adatvizualizáció</a:t>
            </a:r>
            <a:r>
              <a:rPr lang="en-US" sz="1400" dirty="0"/>
              <a:t> </a:t>
            </a:r>
            <a:r>
              <a:rPr lang="en-US" sz="1400" dirty="0" err="1"/>
              <a:t>alapkalkulációihoz</a:t>
            </a:r>
            <a:endParaRPr lang="en-US" sz="1400" dirty="0"/>
          </a:p>
          <a:p>
            <a:pPr>
              <a:lnSpc>
                <a:spcPct val="90000"/>
              </a:lnSpc>
            </a:pPr>
            <a:r>
              <a:rPr lang="en-US" sz="1400" dirty="0" err="1"/>
              <a:t>Fejlett</a:t>
            </a:r>
            <a:r>
              <a:rPr lang="en-US" sz="1400" dirty="0"/>
              <a:t> ETL </a:t>
            </a:r>
            <a:r>
              <a:rPr lang="en-US" sz="1400" dirty="0" err="1"/>
              <a:t>funkciók</a:t>
            </a:r>
            <a:r>
              <a:rPr lang="en-US" sz="1400" dirty="0"/>
              <a:t>, </a:t>
            </a:r>
            <a:r>
              <a:rPr lang="en-US" sz="1400" dirty="0" err="1"/>
              <a:t>könnyen</a:t>
            </a:r>
            <a:r>
              <a:rPr lang="en-US" sz="1400" dirty="0"/>
              <a:t> </a:t>
            </a:r>
            <a:r>
              <a:rPr lang="en-US" sz="1400" dirty="0" err="1"/>
              <a:t>kezelhető</a:t>
            </a:r>
            <a:r>
              <a:rPr lang="en-US" sz="1400" dirty="0"/>
              <a:t>, és </a:t>
            </a:r>
            <a:r>
              <a:rPr lang="en-US" sz="1400" dirty="0" err="1"/>
              <a:t>követhető</a:t>
            </a:r>
            <a:r>
              <a:rPr lang="en-US" sz="1400" dirty="0"/>
              <a:t> </a:t>
            </a:r>
            <a:r>
              <a:rPr lang="en-US" sz="1400" dirty="0" err="1"/>
              <a:t>folyamatokkal</a:t>
            </a:r>
            <a:endParaRPr lang="en-US" sz="1400" dirty="0"/>
          </a:p>
          <a:p>
            <a:pPr>
              <a:lnSpc>
                <a:spcPct val="90000"/>
              </a:lnSpc>
            </a:pPr>
            <a:r>
              <a:rPr lang="en-US" sz="1400" dirty="0"/>
              <a:t>Az Excel-</a:t>
            </a:r>
            <a:r>
              <a:rPr lang="en-US" sz="1400" dirty="0" err="1"/>
              <a:t>lel</a:t>
            </a:r>
            <a:r>
              <a:rPr lang="en-US" sz="1400" dirty="0"/>
              <a:t> </a:t>
            </a:r>
            <a:r>
              <a:rPr lang="en-US" sz="1400" dirty="0" err="1"/>
              <a:t>való</a:t>
            </a:r>
            <a:r>
              <a:rPr lang="en-US" sz="1400" dirty="0"/>
              <a:t> </a:t>
            </a:r>
            <a:r>
              <a:rPr lang="en-US" sz="1400" dirty="0" err="1"/>
              <a:t>rokonságnak</a:t>
            </a:r>
            <a:r>
              <a:rPr lang="en-US" sz="1400" dirty="0"/>
              <a:t> </a:t>
            </a:r>
            <a:r>
              <a:rPr lang="en-US" sz="1400" dirty="0" err="1"/>
              <a:t>köszönhetően</a:t>
            </a:r>
            <a:r>
              <a:rPr lang="en-US" sz="1400" dirty="0"/>
              <a:t>, több </a:t>
            </a:r>
            <a:r>
              <a:rPr lang="en-US" sz="1400" dirty="0" err="1"/>
              <a:t>ismerős</a:t>
            </a:r>
            <a:r>
              <a:rPr lang="en-US" sz="1400" dirty="0"/>
              <a:t> </a:t>
            </a:r>
            <a:r>
              <a:rPr lang="en-US" sz="1400" dirty="0" err="1"/>
              <a:t>elem</a:t>
            </a:r>
            <a:r>
              <a:rPr lang="en-US" sz="1400" dirty="0"/>
              <a:t> is lehet benne (</a:t>
            </a:r>
            <a:r>
              <a:rPr lang="en-US" sz="1400" dirty="0" err="1"/>
              <a:t>kevesebb</a:t>
            </a:r>
            <a:r>
              <a:rPr lang="en-US" sz="1400" dirty="0"/>
              <a:t> </a:t>
            </a:r>
            <a:r>
              <a:rPr lang="en-US" sz="1400" dirty="0" err="1"/>
              <a:t>tanulás</a:t>
            </a:r>
            <a:r>
              <a:rPr lang="en-US" sz="1400" dirty="0">
                <a:sym typeface="Wingdings" panose="05000000000000000000" pitchFamily="2" charset="2"/>
              </a:rPr>
              <a:t>)</a:t>
            </a:r>
          </a:p>
          <a:p>
            <a:pPr>
              <a:lnSpc>
                <a:spcPct val="90000"/>
              </a:lnSpc>
            </a:pPr>
            <a:r>
              <a:rPr lang="en-US" sz="1400" dirty="0" err="1">
                <a:sym typeface="Wingdings" panose="05000000000000000000" pitchFamily="2" charset="2"/>
              </a:rPr>
              <a:t>Kicsivel</a:t>
            </a:r>
            <a:r>
              <a:rPr lang="en-US" sz="1400" dirty="0">
                <a:sym typeface="Wingdings" panose="05000000000000000000" pitchFamily="2" charset="2"/>
              </a:rPr>
              <a:t> </a:t>
            </a:r>
            <a:r>
              <a:rPr lang="en-US" sz="1400" dirty="0" err="1">
                <a:sym typeface="Wingdings" panose="05000000000000000000" pitchFamily="2" charset="2"/>
              </a:rPr>
              <a:t>talán</a:t>
            </a:r>
            <a:r>
              <a:rPr lang="en-US" sz="1400" dirty="0">
                <a:sym typeface="Wingdings" panose="05000000000000000000" pitchFamily="2" charset="2"/>
              </a:rPr>
              <a:t> </a:t>
            </a:r>
            <a:r>
              <a:rPr lang="en-US" sz="1400" dirty="0" err="1">
                <a:sym typeface="Wingdings" panose="05000000000000000000" pitchFamily="2" charset="2"/>
              </a:rPr>
              <a:t>lassabb</a:t>
            </a:r>
            <a:r>
              <a:rPr lang="en-US" sz="1400" dirty="0">
                <a:sym typeface="Wingdings" panose="05000000000000000000" pitchFamily="2" charset="2"/>
              </a:rPr>
              <a:t>, de </a:t>
            </a:r>
            <a:r>
              <a:rPr lang="en-US" sz="1400" dirty="0" err="1">
                <a:sym typeface="Wingdings" panose="05000000000000000000" pitchFamily="2" charset="2"/>
              </a:rPr>
              <a:t>sokkal</a:t>
            </a:r>
            <a:r>
              <a:rPr lang="en-US" sz="1400" dirty="0">
                <a:sym typeface="Wingdings" panose="05000000000000000000" pitchFamily="2" charset="2"/>
              </a:rPr>
              <a:t> </a:t>
            </a:r>
            <a:r>
              <a:rPr lang="en-US" sz="1400" dirty="0" err="1">
                <a:sym typeface="Wingdings" panose="05000000000000000000" pitchFamily="2" charset="2"/>
              </a:rPr>
              <a:t>egyenletesebb</a:t>
            </a:r>
            <a:r>
              <a:rPr lang="en-US" sz="1400" dirty="0">
                <a:sym typeface="Wingdings" panose="05000000000000000000" pitchFamily="2" charset="2"/>
              </a:rPr>
              <a:t> </a:t>
            </a:r>
            <a:r>
              <a:rPr lang="en-US" sz="1400" dirty="0" err="1">
                <a:sym typeface="Wingdings" panose="05000000000000000000" pitchFamily="2" charset="2"/>
              </a:rPr>
              <a:t>tanulási</a:t>
            </a:r>
            <a:r>
              <a:rPr lang="en-US" sz="1400" dirty="0">
                <a:sym typeface="Wingdings" panose="05000000000000000000" pitchFamily="2" charset="2"/>
              </a:rPr>
              <a:t> </a:t>
            </a:r>
            <a:r>
              <a:rPr lang="en-US" sz="1400" dirty="0" err="1">
                <a:sym typeface="Wingdings" panose="05000000000000000000" pitchFamily="2" charset="2"/>
              </a:rPr>
              <a:t>görbe</a:t>
            </a:r>
            <a:r>
              <a:rPr lang="en-US" sz="1400" dirty="0">
                <a:sym typeface="Wingdings" panose="05000000000000000000" pitchFamily="2" charset="2"/>
              </a:rPr>
              <a:t>, mint </a:t>
            </a:r>
            <a:r>
              <a:rPr lang="en-US" sz="1400" dirty="0" err="1">
                <a:sym typeface="Wingdings" panose="05000000000000000000" pitchFamily="2" charset="2"/>
              </a:rPr>
              <a:t>más</a:t>
            </a:r>
            <a:r>
              <a:rPr lang="en-US" sz="1400" dirty="0">
                <a:sym typeface="Wingdings" panose="05000000000000000000" pitchFamily="2" charset="2"/>
              </a:rPr>
              <a:t> </a:t>
            </a:r>
            <a:r>
              <a:rPr lang="en-US" sz="1400" dirty="0" err="1">
                <a:sym typeface="Wingdings" panose="05000000000000000000" pitchFamily="2" charset="2"/>
              </a:rPr>
              <a:t>eszközöknél</a:t>
            </a:r>
            <a:endParaRPr lang="en-US" sz="1400" dirty="0">
              <a:sym typeface="Wingdings" panose="05000000000000000000" pitchFamily="2" charset="2"/>
            </a:endParaRPr>
          </a:p>
          <a:p>
            <a:pPr>
              <a:lnSpc>
                <a:spcPct val="90000"/>
              </a:lnSpc>
            </a:pPr>
            <a:r>
              <a:rPr lang="en-US" sz="1400" dirty="0">
                <a:sym typeface="Wingdings" panose="05000000000000000000" pitchFamily="2" charset="2"/>
              </a:rPr>
              <a:t>Nagyon </a:t>
            </a:r>
            <a:r>
              <a:rPr lang="en-US" sz="1400" dirty="0" err="1">
                <a:sym typeface="Wingdings" panose="05000000000000000000" pitchFamily="2" charset="2"/>
              </a:rPr>
              <a:t>gyors</a:t>
            </a:r>
            <a:r>
              <a:rPr lang="en-US" sz="1400" dirty="0">
                <a:sym typeface="Wingdings" panose="05000000000000000000" pitchFamily="2" charset="2"/>
              </a:rPr>
              <a:t> </a:t>
            </a:r>
            <a:r>
              <a:rPr lang="en-US" sz="1400" dirty="0" err="1">
                <a:sym typeface="Wingdings" panose="05000000000000000000" pitchFamily="2" charset="2"/>
              </a:rPr>
              <a:t>fejlesztési</a:t>
            </a:r>
            <a:r>
              <a:rPr lang="en-US" sz="1400" dirty="0">
                <a:sym typeface="Wingdings" panose="05000000000000000000" pitchFamily="2" charset="2"/>
              </a:rPr>
              <a:t> </a:t>
            </a:r>
            <a:r>
              <a:rPr lang="en-US" sz="1400" dirty="0" err="1">
                <a:sym typeface="Wingdings" panose="05000000000000000000" pitchFamily="2" charset="2"/>
              </a:rPr>
              <a:t>üteme</a:t>
            </a:r>
            <a:r>
              <a:rPr lang="en-US" sz="1400" dirty="0">
                <a:sym typeface="Wingdings" panose="05000000000000000000" pitchFamily="2" charset="2"/>
              </a:rPr>
              <a:t> van, </a:t>
            </a:r>
            <a:r>
              <a:rPr lang="en-US" sz="1400" dirty="0" err="1">
                <a:sym typeface="Wingdings" panose="05000000000000000000" pitchFamily="2" charset="2"/>
              </a:rPr>
              <a:t>ami</a:t>
            </a:r>
            <a:r>
              <a:rPr lang="en-US" sz="1400" dirty="0">
                <a:sym typeface="Wingdings" panose="05000000000000000000" pitchFamily="2" charset="2"/>
              </a:rPr>
              <a:t> </a:t>
            </a:r>
            <a:r>
              <a:rPr lang="en-US" sz="1400" dirty="0" err="1">
                <a:sym typeface="Wingdings" panose="05000000000000000000" pitchFamily="2" charset="2"/>
              </a:rPr>
              <a:t>havi</a:t>
            </a:r>
            <a:r>
              <a:rPr lang="en-US" sz="1400" dirty="0">
                <a:sym typeface="Wingdings" panose="05000000000000000000" pitchFamily="2" charset="2"/>
              </a:rPr>
              <a:t> </a:t>
            </a:r>
            <a:r>
              <a:rPr lang="en-US" sz="1400" dirty="0" err="1">
                <a:sym typeface="Wingdings" panose="05000000000000000000" pitchFamily="2" charset="2"/>
              </a:rPr>
              <a:t>frissítéseket</a:t>
            </a:r>
            <a:r>
              <a:rPr lang="en-US" sz="1400" dirty="0">
                <a:sym typeface="Wingdings" panose="05000000000000000000" pitchFamily="2" charset="2"/>
              </a:rPr>
              <a:t> </a:t>
            </a:r>
            <a:r>
              <a:rPr lang="en-US" sz="1400" dirty="0" err="1">
                <a:sym typeface="Wingdings" panose="05000000000000000000" pitchFamily="2" charset="2"/>
              </a:rPr>
              <a:t>jelent</a:t>
            </a:r>
            <a:r>
              <a:rPr lang="en-US" sz="1400" dirty="0">
                <a:sym typeface="Wingdings" panose="05000000000000000000" pitchFamily="2" charset="2"/>
              </a:rPr>
              <a:t> </a:t>
            </a:r>
            <a:r>
              <a:rPr lang="en-US" sz="1400" dirty="0" err="1">
                <a:sym typeface="Wingdings" panose="05000000000000000000" pitchFamily="2" charset="2"/>
              </a:rPr>
              <a:t>számos</a:t>
            </a:r>
            <a:r>
              <a:rPr lang="en-US" sz="1400" dirty="0">
                <a:sym typeface="Wingdings" panose="05000000000000000000" pitchFamily="2" charset="2"/>
              </a:rPr>
              <a:t> új </a:t>
            </a:r>
            <a:r>
              <a:rPr lang="en-US" sz="1400" dirty="0" err="1">
                <a:sym typeface="Wingdings" panose="05000000000000000000" pitchFamily="2" charset="2"/>
              </a:rPr>
              <a:t>funkcióval</a:t>
            </a:r>
            <a:r>
              <a:rPr lang="en-US" sz="1400" dirty="0">
                <a:sym typeface="Wingdings" panose="05000000000000000000" pitchFamily="2" charset="2"/>
              </a:rPr>
              <a:t>! </a:t>
            </a:r>
            <a:r>
              <a:rPr lang="en-US" sz="1400" dirty="0" err="1">
                <a:sym typeface="Wingdings" panose="05000000000000000000" pitchFamily="2" charset="2"/>
              </a:rPr>
              <a:t>Amennyiben</a:t>
            </a:r>
            <a:r>
              <a:rPr lang="en-US" sz="1400" dirty="0">
                <a:sym typeface="Wingdings" panose="05000000000000000000" pitchFamily="2" charset="2"/>
              </a:rPr>
              <a:t> </a:t>
            </a:r>
            <a:r>
              <a:rPr lang="en-US" sz="1400" dirty="0" err="1">
                <a:sym typeface="Wingdings" panose="05000000000000000000" pitchFamily="2" charset="2"/>
              </a:rPr>
              <a:t>lehetséges</a:t>
            </a:r>
            <a:r>
              <a:rPr lang="en-US" sz="1400" dirty="0">
                <a:sym typeface="Wingdings" panose="05000000000000000000" pitchFamily="2" charset="2"/>
              </a:rPr>
              <a:t> </a:t>
            </a:r>
            <a:r>
              <a:rPr lang="en-US" sz="1400" dirty="0" err="1">
                <a:sym typeface="Wingdings" panose="05000000000000000000" pitchFamily="2" charset="2"/>
              </a:rPr>
              <a:t>javasolt</a:t>
            </a:r>
            <a:r>
              <a:rPr lang="en-US" sz="1400" dirty="0">
                <a:sym typeface="Wingdings" panose="05000000000000000000" pitchFamily="2" charset="2"/>
              </a:rPr>
              <a:t> a Microsoft Store-</a:t>
            </a:r>
            <a:r>
              <a:rPr lang="en-US" sz="1400" dirty="0" err="1">
                <a:sym typeface="Wingdings" panose="05000000000000000000" pitchFamily="2" charset="2"/>
              </a:rPr>
              <a:t>ból</a:t>
            </a:r>
            <a:r>
              <a:rPr lang="en-US" sz="1400" dirty="0">
                <a:sym typeface="Wingdings" panose="05000000000000000000" pitchFamily="2" charset="2"/>
              </a:rPr>
              <a:t> </a:t>
            </a:r>
            <a:r>
              <a:rPr lang="en-US" sz="1400" dirty="0" err="1">
                <a:sym typeface="Wingdings" panose="05000000000000000000" pitchFamily="2" charset="2"/>
              </a:rPr>
              <a:t>letölteni</a:t>
            </a:r>
            <a:r>
              <a:rPr lang="en-US" sz="1400" dirty="0">
                <a:sym typeface="Wingdings" panose="05000000000000000000" pitchFamily="2" charset="2"/>
              </a:rPr>
              <a:t>, mert akkor </a:t>
            </a:r>
            <a:r>
              <a:rPr lang="en-US" sz="1400" dirty="0" err="1">
                <a:sym typeface="Wingdings" panose="05000000000000000000" pitchFamily="2" charset="2"/>
              </a:rPr>
              <a:t>automatikusan</a:t>
            </a:r>
            <a:r>
              <a:rPr lang="en-US" sz="1400" dirty="0">
                <a:sym typeface="Wingdings" panose="05000000000000000000" pitchFamily="2" charset="2"/>
              </a:rPr>
              <a:t> </a:t>
            </a:r>
            <a:r>
              <a:rPr lang="en-US" sz="1400" dirty="0" err="1">
                <a:sym typeface="Wingdings" panose="05000000000000000000" pitchFamily="2" charset="2"/>
              </a:rPr>
              <a:t>frissül</a:t>
            </a:r>
            <a:r>
              <a:rPr lang="en-US" sz="1400" dirty="0">
                <a:sym typeface="Wingdings" panose="05000000000000000000" pitchFamily="2" charset="2"/>
              </a:rPr>
              <a:t>, </a:t>
            </a:r>
            <a:r>
              <a:rPr lang="en-US" sz="1400" dirty="0" err="1">
                <a:sym typeface="Wingdings" panose="05000000000000000000" pitchFamily="2" charset="2"/>
              </a:rPr>
              <a:t>egyébként</a:t>
            </a:r>
            <a:r>
              <a:rPr lang="en-US" sz="1400" dirty="0">
                <a:sym typeface="Wingdings" panose="05000000000000000000" pitchFamily="2" charset="2"/>
              </a:rPr>
              <a:t> </a:t>
            </a:r>
            <a:r>
              <a:rPr lang="en-US" sz="1400" dirty="0" err="1">
                <a:sym typeface="Wingdings" panose="05000000000000000000" pitchFamily="2" charset="2"/>
              </a:rPr>
              <a:t>manuálisan</a:t>
            </a:r>
            <a:r>
              <a:rPr lang="en-US" sz="1400" dirty="0">
                <a:sym typeface="Wingdings" panose="05000000000000000000" pitchFamily="2" charset="2"/>
              </a:rPr>
              <a:t> kell </a:t>
            </a:r>
            <a:r>
              <a:rPr lang="en-US" sz="1400" dirty="0" err="1">
                <a:sym typeface="Wingdings" panose="05000000000000000000" pitchFamily="2" charset="2"/>
              </a:rPr>
              <a:t>frissíteni</a:t>
            </a:r>
            <a:r>
              <a:rPr lang="en-US" sz="1400" dirty="0">
                <a:sym typeface="Wingdings" panose="05000000000000000000" pitchFamily="2" charset="2"/>
              </a:rPr>
              <a:t>!</a:t>
            </a:r>
          </a:p>
          <a:p>
            <a:pPr>
              <a:lnSpc>
                <a:spcPct val="90000"/>
              </a:lnSpc>
            </a:pPr>
            <a:r>
              <a:rPr lang="en-US" sz="1400" dirty="0" err="1">
                <a:sym typeface="Wingdings" panose="05000000000000000000" pitchFamily="2" charset="2"/>
              </a:rPr>
              <a:t>Mivel</a:t>
            </a:r>
            <a:r>
              <a:rPr lang="en-US" sz="1400" dirty="0">
                <a:sym typeface="Wingdings" panose="05000000000000000000" pitchFamily="2" charset="2"/>
              </a:rPr>
              <a:t> Microsoft </a:t>
            </a:r>
            <a:r>
              <a:rPr lang="en-US" sz="1400" dirty="0" err="1">
                <a:sym typeface="Wingdings" panose="05000000000000000000" pitchFamily="2" charset="2"/>
              </a:rPr>
              <a:t>termék</a:t>
            </a:r>
            <a:r>
              <a:rPr lang="en-US" sz="1400" dirty="0">
                <a:sym typeface="Wingdings" panose="05000000000000000000" pitchFamily="2" charset="2"/>
              </a:rPr>
              <a:t>, így nagyon </a:t>
            </a:r>
            <a:r>
              <a:rPr lang="en-US" sz="1400" dirty="0" err="1">
                <a:sym typeface="Wingdings" panose="05000000000000000000" pitchFamily="2" charset="2"/>
              </a:rPr>
              <a:t>erős</a:t>
            </a:r>
            <a:r>
              <a:rPr lang="en-US" sz="1400" dirty="0">
                <a:sym typeface="Wingdings" panose="05000000000000000000" pitchFamily="2" charset="2"/>
              </a:rPr>
              <a:t> </a:t>
            </a:r>
            <a:r>
              <a:rPr lang="en-US" sz="1400" dirty="0" err="1">
                <a:sym typeface="Wingdings" panose="05000000000000000000" pitchFamily="2" charset="2"/>
              </a:rPr>
              <a:t>az</a:t>
            </a:r>
            <a:r>
              <a:rPr lang="en-US" sz="1400" dirty="0">
                <a:sym typeface="Wingdings" panose="05000000000000000000" pitchFamily="2" charset="2"/>
              </a:rPr>
              <a:t> </a:t>
            </a:r>
            <a:r>
              <a:rPr lang="en-US" sz="1400" dirty="0" err="1">
                <a:sym typeface="Wingdings" panose="05000000000000000000" pitchFamily="2" charset="2"/>
              </a:rPr>
              <a:t>integrációja</a:t>
            </a:r>
            <a:r>
              <a:rPr lang="en-US" sz="1400" dirty="0">
                <a:sym typeface="Wingdings" panose="05000000000000000000" pitchFamily="2" charset="2"/>
              </a:rPr>
              <a:t> </a:t>
            </a:r>
            <a:r>
              <a:rPr lang="en-US" sz="1400" dirty="0" err="1">
                <a:sym typeface="Wingdings" panose="05000000000000000000" pitchFamily="2" charset="2"/>
              </a:rPr>
              <a:t>az</a:t>
            </a:r>
            <a:r>
              <a:rPr lang="en-US" sz="1400" dirty="0">
                <a:sym typeface="Wingdings" panose="05000000000000000000" pitchFamily="2" charset="2"/>
              </a:rPr>
              <a:t> </a:t>
            </a:r>
            <a:r>
              <a:rPr lang="en-US" sz="1400" dirty="0" err="1">
                <a:sym typeface="Wingdings" panose="05000000000000000000" pitchFamily="2" charset="2"/>
              </a:rPr>
              <a:t>egész</a:t>
            </a:r>
            <a:r>
              <a:rPr lang="en-US" sz="1400" dirty="0">
                <a:sym typeface="Wingdings" panose="05000000000000000000" pitchFamily="2" charset="2"/>
              </a:rPr>
              <a:t> Microsoft </a:t>
            </a:r>
            <a:r>
              <a:rPr lang="en-US" sz="1400" dirty="0" err="1">
                <a:sym typeface="Wingdings" panose="05000000000000000000" pitchFamily="2" charset="2"/>
              </a:rPr>
              <a:t>ökoszisztémával</a:t>
            </a:r>
            <a:r>
              <a:rPr lang="en-US" sz="1400" dirty="0">
                <a:sym typeface="Wingdings" panose="05000000000000000000" pitchFamily="2" charset="2"/>
              </a:rPr>
              <a:t> (Office, Dynamics, </a:t>
            </a:r>
            <a:r>
              <a:rPr lang="en-US" sz="1400" dirty="0" err="1">
                <a:sym typeface="Wingdings" panose="05000000000000000000" pitchFamily="2" charset="2"/>
              </a:rPr>
              <a:t>Sharepoint</a:t>
            </a:r>
            <a:r>
              <a:rPr lang="en-US" sz="1400" dirty="0">
                <a:sym typeface="Wingdings" panose="05000000000000000000" pitchFamily="2" charset="2"/>
              </a:rPr>
              <a:t>, </a:t>
            </a:r>
            <a:r>
              <a:rPr lang="en-US" sz="1400" dirty="0" err="1">
                <a:sym typeface="Wingdings" panose="05000000000000000000" pitchFamily="2" charset="2"/>
              </a:rPr>
              <a:t>stb</a:t>
            </a:r>
            <a:r>
              <a:rPr lang="en-US" sz="1400" dirty="0">
                <a:sym typeface="Wingdings" panose="05000000000000000000" pitchFamily="2" charset="2"/>
              </a:rPr>
              <a:t>.). Ami egy </a:t>
            </a:r>
            <a:r>
              <a:rPr lang="en-US" sz="1400" dirty="0" err="1">
                <a:sym typeface="Wingdings" panose="05000000000000000000" pitchFamily="2" charset="2"/>
              </a:rPr>
              <a:t>esetleges</a:t>
            </a:r>
            <a:r>
              <a:rPr lang="en-US" sz="1400" dirty="0">
                <a:sym typeface="Wingdings" panose="05000000000000000000" pitchFamily="2" charset="2"/>
              </a:rPr>
              <a:t> </a:t>
            </a:r>
            <a:r>
              <a:rPr lang="en-US" sz="1400" dirty="0" err="1">
                <a:sym typeface="Wingdings" panose="05000000000000000000" pitchFamily="2" charset="2"/>
              </a:rPr>
              <a:t>implementációt</a:t>
            </a:r>
            <a:r>
              <a:rPr lang="en-US" sz="1400" dirty="0">
                <a:sym typeface="Wingdings" panose="05000000000000000000" pitchFamily="2" charset="2"/>
              </a:rPr>
              <a:t> nagyon </a:t>
            </a:r>
            <a:r>
              <a:rPr lang="en-US" sz="1400" dirty="0" err="1">
                <a:sym typeface="Wingdings" panose="05000000000000000000" pitchFamily="2" charset="2"/>
              </a:rPr>
              <a:t>megkönnyíthet</a:t>
            </a:r>
            <a:r>
              <a:rPr lang="en-US" sz="1400" dirty="0">
                <a:sym typeface="Wingdings" panose="05000000000000000000" pitchFamily="2" charset="2"/>
              </a:rPr>
              <a:t>!</a:t>
            </a:r>
          </a:p>
          <a:p>
            <a:pPr>
              <a:lnSpc>
                <a:spcPct val="90000"/>
              </a:lnSpc>
            </a:pPr>
            <a:r>
              <a:rPr lang="en-US" sz="1400" dirty="0">
                <a:sym typeface="Wingdings" panose="05000000000000000000" pitchFamily="2" charset="2"/>
              </a:rPr>
              <a:t>Bár </a:t>
            </a:r>
            <a:r>
              <a:rPr lang="en-US" sz="1400" dirty="0" err="1">
                <a:sym typeface="Wingdings" panose="05000000000000000000" pitchFamily="2" charset="2"/>
              </a:rPr>
              <a:t>relatív</a:t>
            </a:r>
            <a:r>
              <a:rPr lang="en-US" sz="1400" dirty="0">
                <a:sym typeface="Wingdings" panose="05000000000000000000" pitchFamily="2" charset="2"/>
              </a:rPr>
              <a:t>, de a </a:t>
            </a:r>
            <a:r>
              <a:rPr lang="en-US" sz="1400" dirty="0" err="1">
                <a:sym typeface="Wingdings" panose="05000000000000000000" pitchFamily="2" charset="2"/>
              </a:rPr>
              <a:t>többi</a:t>
            </a:r>
            <a:r>
              <a:rPr lang="en-US" sz="1400" dirty="0">
                <a:sym typeface="Wingdings" panose="05000000000000000000" pitchFamily="2" charset="2"/>
              </a:rPr>
              <a:t> </a:t>
            </a:r>
            <a:r>
              <a:rPr lang="en-US" sz="1400" dirty="0" err="1">
                <a:sym typeface="Wingdings" panose="05000000000000000000" pitchFamily="2" charset="2"/>
              </a:rPr>
              <a:t>szereplőhöz</a:t>
            </a:r>
            <a:r>
              <a:rPr lang="en-US" sz="1400" dirty="0">
                <a:sym typeface="Wingdings" panose="05000000000000000000" pitchFamily="2" charset="2"/>
              </a:rPr>
              <a:t> </a:t>
            </a:r>
            <a:r>
              <a:rPr lang="en-US" sz="1400" dirty="0" err="1">
                <a:sym typeface="Wingdings" panose="05000000000000000000" pitchFamily="2" charset="2"/>
              </a:rPr>
              <a:t>képest</a:t>
            </a:r>
            <a:r>
              <a:rPr lang="en-US" sz="1400" dirty="0">
                <a:sym typeface="Wingdings" panose="05000000000000000000" pitchFamily="2" charset="2"/>
              </a:rPr>
              <a:t>, </a:t>
            </a:r>
            <a:r>
              <a:rPr lang="en-US" sz="1400" dirty="0" err="1">
                <a:sym typeface="Wingdings" panose="05000000000000000000" pitchFamily="2" charset="2"/>
              </a:rPr>
              <a:t>jól</a:t>
            </a:r>
            <a:r>
              <a:rPr lang="en-US" sz="1400" dirty="0">
                <a:sym typeface="Wingdings" panose="05000000000000000000" pitchFamily="2" charset="2"/>
              </a:rPr>
              <a:t> </a:t>
            </a:r>
            <a:r>
              <a:rPr lang="en-US" sz="1400" dirty="0" err="1">
                <a:sym typeface="Wingdings" panose="05000000000000000000" pitchFamily="2" charset="2"/>
              </a:rPr>
              <a:t>differenciált</a:t>
            </a:r>
            <a:r>
              <a:rPr lang="en-US" sz="1400" dirty="0">
                <a:sym typeface="Wingdings" panose="05000000000000000000" pitchFamily="2" charset="2"/>
              </a:rPr>
              <a:t>, és még </a:t>
            </a:r>
            <a:r>
              <a:rPr lang="en-US" sz="1400" dirty="0" err="1">
                <a:sym typeface="Wingdings" panose="05000000000000000000" pitchFamily="2" charset="2"/>
              </a:rPr>
              <a:t>magyar</a:t>
            </a:r>
            <a:r>
              <a:rPr lang="en-US" sz="1400" dirty="0">
                <a:sym typeface="Wingdings" panose="05000000000000000000" pitchFamily="2" charset="2"/>
              </a:rPr>
              <a:t> </a:t>
            </a:r>
            <a:r>
              <a:rPr lang="en-US" sz="1400" dirty="0" err="1">
                <a:sym typeface="Wingdings" panose="05000000000000000000" pitchFamily="2" charset="2"/>
              </a:rPr>
              <a:t>viszonyok</a:t>
            </a:r>
            <a:r>
              <a:rPr lang="en-US" sz="1400" dirty="0">
                <a:sym typeface="Wingdings" panose="05000000000000000000" pitchFamily="2" charset="2"/>
              </a:rPr>
              <a:t> </a:t>
            </a:r>
            <a:r>
              <a:rPr lang="en-US" sz="1400" dirty="0" err="1">
                <a:sym typeface="Wingdings" panose="05000000000000000000" pitchFamily="2" charset="2"/>
              </a:rPr>
              <a:t>közt</a:t>
            </a:r>
            <a:r>
              <a:rPr lang="en-US" sz="1400" dirty="0">
                <a:sym typeface="Wingdings" panose="05000000000000000000" pitchFamily="2" charset="2"/>
              </a:rPr>
              <a:t> is </a:t>
            </a:r>
            <a:r>
              <a:rPr lang="en-US" sz="1400" dirty="0" err="1">
                <a:sym typeface="Wingdings" panose="05000000000000000000" pitchFamily="2" charset="2"/>
              </a:rPr>
              <a:t>kedvező</a:t>
            </a:r>
            <a:r>
              <a:rPr lang="en-US" sz="1400" dirty="0">
                <a:sym typeface="Wingdings" panose="05000000000000000000" pitchFamily="2" charset="2"/>
              </a:rPr>
              <a:t> </a:t>
            </a:r>
            <a:r>
              <a:rPr lang="en-US" sz="1400" dirty="0" err="1">
                <a:sym typeface="Wingdings" panose="05000000000000000000" pitchFamily="2" charset="2"/>
              </a:rPr>
              <a:t>az</a:t>
            </a:r>
            <a:r>
              <a:rPr lang="en-US" sz="1400" dirty="0">
                <a:sym typeface="Wingdings" panose="05000000000000000000" pitchFamily="2" charset="2"/>
              </a:rPr>
              <a:t> </a:t>
            </a:r>
            <a:r>
              <a:rPr lang="en-US" sz="1400" dirty="0" err="1">
                <a:sym typeface="Wingdings" panose="05000000000000000000" pitchFamily="2" charset="2"/>
              </a:rPr>
              <a:t>árazása</a:t>
            </a:r>
            <a:endParaRPr lang="en-US" sz="1400" dirty="0">
              <a:sym typeface="Wingdings" panose="05000000000000000000" pitchFamily="2" charset="2"/>
            </a:endParaRPr>
          </a:p>
          <a:p>
            <a:pPr>
              <a:lnSpc>
                <a:spcPct val="90000"/>
              </a:lnSpc>
            </a:pPr>
            <a:endParaRPr lang="en-US" sz="1400" dirty="0">
              <a:sym typeface="Wingdings" panose="05000000000000000000" pitchFamily="2" charset="2"/>
            </a:endParaRPr>
          </a:p>
          <a:p>
            <a:pPr>
              <a:lnSpc>
                <a:spcPct val="90000"/>
              </a:lnSpc>
            </a:pPr>
            <a:endParaRPr lang="en-US" sz="1400" dirty="0">
              <a:sym typeface="Wingdings" panose="05000000000000000000" pitchFamily="2" charset="2"/>
            </a:endParaRPr>
          </a:p>
          <a:p>
            <a:pPr>
              <a:lnSpc>
                <a:spcPct val="90000"/>
              </a:lnSpc>
            </a:pPr>
            <a:endParaRPr lang="en-US" sz="1400" dirty="0">
              <a:sym typeface="Wingdings" panose="05000000000000000000" pitchFamily="2" charset="2"/>
            </a:endParaRPr>
          </a:p>
        </p:txBody>
      </p:sp>
      <p:sp>
        <p:nvSpPr>
          <p:cNvPr id="3" name="AutoShape 2" descr="KÃ©ptalÃ¡lat a kÃ¶vetkezÅre: âpower bi logoâ">
            <a:extLst>
              <a:ext uri="{FF2B5EF4-FFF2-40B4-BE49-F238E27FC236}">
                <a16:creationId xmlns:a16="http://schemas.microsoft.com/office/drawing/2014/main" id="{58DBD6E9-D4C0-43CE-8512-B9CEA901E449}"/>
              </a:ext>
            </a:extLst>
          </p:cNvPr>
          <p:cNvSpPr>
            <a:spLocks noChangeAspect="1" noChangeArrowheads="1"/>
          </p:cNvSpPr>
          <p:nvPr/>
        </p:nvSpPr>
        <p:spPr bwMode="auto">
          <a:xfrm>
            <a:off x="5943599" y="2172855"/>
            <a:ext cx="1408545" cy="14085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Slide Number Placeholder 4">
            <a:extLst>
              <a:ext uri="{FF2B5EF4-FFF2-40B4-BE49-F238E27FC236}">
                <a16:creationId xmlns:a16="http://schemas.microsoft.com/office/drawing/2014/main" id="{4D856250-FB58-4D5A-8379-3C7293DC271B}"/>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16</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0492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4" name="Rectangle 23">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Shape 39">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4266112" y="2847976"/>
            <a:ext cx="6960759" cy="1752600"/>
          </a:xfrm>
        </p:spPr>
        <p:txBody>
          <a:bodyPr vert="horz" lIns="91440" tIns="45720" rIns="91440" bIns="45720" rtlCol="0" anchor="b">
            <a:normAutofit fontScale="90000"/>
          </a:bodyPr>
          <a:lstStyle/>
          <a:p>
            <a:r>
              <a:rPr lang="en-US" sz="6000" dirty="0">
                <a:solidFill>
                  <a:srgbClr val="FFFFFF"/>
                </a:solidFill>
              </a:rPr>
              <a:t>A Power BI </a:t>
            </a:r>
            <a:r>
              <a:rPr lang="en-US" sz="6000" dirty="0" err="1">
                <a:solidFill>
                  <a:srgbClr val="FFFFFF"/>
                </a:solidFill>
              </a:rPr>
              <a:t>részei</a:t>
            </a:r>
            <a:r>
              <a:rPr lang="en-US" sz="6000" dirty="0">
                <a:solidFill>
                  <a:srgbClr val="FFFFFF"/>
                </a:solidFill>
              </a:rPr>
              <a:t>, és </a:t>
            </a:r>
            <a:r>
              <a:rPr lang="en-US" sz="6000" dirty="0" err="1">
                <a:solidFill>
                  <a:srgbClr val="FFFFFF"/>
                </a:solidFill>
              </a:rPr>
              <a:t>működési</a:t>
            </a:r>
            <a:r>
              <a:rPr lang="en-US" sz="6000" dirty="0">
                <a:solidFill>
                  <a:srgbClr val="FFFFFF"/>
                </a:solidFill>
              </a:rPr>
              <a:t> </a:t>
            </a:r>
            <a:r>
              <a:rPr lang="en-US" sz="6000" dirty="0" err="1">
                <a:solidFill>
                  <a:srgbClr val="FFFFFF"/>
                </a:solidFill>
              </a:rPr>
              <a:t>elve</a:t>
            </a:r>
            <a:endParaRPr lang="en-US" sz="6000" dirty="0">
              <a:solidFill>
                <a:srgbClr val="FFFFFF"/>
              </a:solidFill>
            </a:endParaRPr>
          </a:p>
        </p:txBody>
      </p:sp>
      <p:sp>
        <p:nvSpPr>
          <p:cNvPr id="42" name="Isosceles Triangle 41">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4">
            <a:extLst>
              <a:ext uri="{FF2B5EF4-FFF2-40B4-BE49-F238E27FC236}">
                <a16:creationId xmlns:a16="http://schemas.microsoft.com/office/drawing/2014/main" id="{46E844CC-A52D-43DB-9DE7-C6351BF6CD55}"/>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tx1"/>
                </a:solidFill>
                <a:latin typeface="Arial Black" panose="020B0A04020102020204" pitchFamily="34" charset="0"/>
              </a:rPr>
              <a:pPr/>
              <a:t>17</a:t>
            </a:fld>
            <a:endParaRPr lang="en-US" sz="12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46364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527975" y="609600"/>
            <a:ext cx="8746027" cy="868218"/>
          </a:xfrm>
        </p:spPr>
        <p:txBody>
          <a:bodyPr anchor="ctr">
            <a:normAutofit/>
          </a:bodyPr>
          <a:lstStyle/>
          <a:p>
            <a:r>
              <a:rPr lang="en-US" dirty="0"/>
              <a:t>A Power BI </a:t>
            </a:r>
            <a:r>
              <a:rPr lang="en-US" dirty="0" err="1"/>
              <a:t>részei</a:t>
            </a:r>
            <a:endParaRPr lang="hu-HU" dirty="0"/>
          </a:p>
        </p:txBody>
      </p:sp>
      <p:sp>
        <p:nvSpPr>
          <p:cNvPr id="6" name="Content Placeholder 5">
            <a:extLst>
              <a:ext uri="{FF2B5EF4-FFF2-40B4-BE49-F238E27FC236}">
                <a16:creationId xmlns:a16="http://schemas.microsoft.com/office/drawing/2014/main" id="{92968C19-32E8-483E-A4D7-D73C311E168D}"/>
              </a:ext>
            </a:extLst>
          </p:cNvPr>
          <p:cNvSpPr>
            <a:spLocks noGrp="1"/>
          </p:cNvSpPr>
          <p:nvPr>
            <p:ph idx="1"/>
          </p:nvPr>
        </p:nvSpPr>
        <p:spPr>
          <a:xfrm>
            <a:off x="677334" y="1819203"/>
            <a:ext cx="8596668" cy="3880773"/>
          </a:xfrm>
        </p:spPr>
        <p:txBody>
          <a:bodyPr/>
          <a:lstStyle/>
          <a:p>
            <a:pPr algn="just"/>
            <a:r>
              <a:rPr lang="en-US" dirty="0"/>
              <a:t>Power BI Desktop: </a:t>
            </a:r>
            <a:r>
              <a:rPr lang="en-US" dirty="0" err="1"/>
              <a:t>Ez</a:t>
            </a:r>
            <a:r>
              <a:rPr lang="en-US" dirty="0"/>
              <a:t> </a:t>
            </a:r>
            <a:r>
              <a:rPr lang="en-US" dirty="0" err="1"/>
              <a:t>maga</a:t>
            </a:r>
            <a:r>
              <a:rPr lang="en-US" dirty="0"/>
              <a:t> a </a:t>
            </a:r>
            <a:r>
              <a:rPr lang="en-US" dirty="0" err="1"/>
              <a:t>fejlesztő</a:t>
            </a:r>
            <a:r>
              <a:rPr lang="en-US" dirty="0"/>
              <a:t> </a:t>
            </a:r>
            <a:r>
              <a:rPr lang="en-US" dirty="0" err="1"/>
              <a:t>eszköz</a:t>
            </a:r>
            <a:r>
              <a:rPr lang="en-US" dirty="0"/>
              <a:t>, mint a neve is </a:t>
            </a:r>
            <a:r>
              <a:rPr lang="en-US" dirty="0" err="1"/>
              <a:t>mutatja</a:t>
            </a:r>
            <a:r>
              <a:rPr lang="en-US" dirty="0"/>
              <a:t> a </a:t>
            </a:r>
            <a:r>
              <a:rPr lang="en-US" dirty="0" err="1"/>
              <a:t>fejlesztő</a:t>
            </a:r>
            <a:r>
              <a:rPr lang="en-US" dirty="0"/>
              <a:t>/</a:t>
            </a:r>
            <a:r>
              <a:rPr lang="en-US" dirty="0" err="1"/>
              <a:t>fejlesztők</a:t>
            </a:r>
            <a:r>
              <a:rPr lang="en-US" dirty="0"/>
              <a:t> </a:t>
            </a:r>
            <a:r>
              <a:rPr lang="en-US" dirty="0" err="1"/>
              <a:t>gépére</a:t>
            </a:r>
            <a:r>
              <a:rPr lang="en-US" dirty="0"/>
              <a:t> van </a:t>
            </a:r>
            <a:r>
              <a:rPr lang="en-US" dirty="0" err="1"/>
              <a:t>telepítve</a:t>
            </a:r>
            <a:r>
              <a:rPr lang="en-US" dirty="0"/>
              <a:t>. </a:t>
            </a:r>
            <a:r>
              <a:rPr lang="en-US" dirty="0" err="1"/>
              <a:t>Először</a:t>
            </a:r>
            <a:r>
              <a:rPr lang="en-US" dirty="0"/>
              <a:t> </a:t>
            </a:r>
            <a:r>
              <a:rPr lang="en-US" dirty="0" err="1"/>
              <a:t>itt</a:t>
            </a:r>
            <a:r>
              <a:rPr lang="en-US" dirty="0"/>
              <a:t> </a:t>
            </a:r>
            <a:r>
              <a:rPr lang="en-US" dirty="0" err="1"/>
              <a:t>kapcsolódunk</a:t>
            </a:r>
            <a:r>
              <a:rPr lang="en-US" dirty="0"/>
              <a:t> </a:t>
            </a:r>
            <a:r>
              <a:rPr lang="en-US" dirty="0" err="1"/>
              <a:t>az</a:t>
            </a:r>
            <a:r>
              <a:rPr lang="en-US" dirty="0"/>
              <a:t> </a:t>
            </a:r>
            <a:r>
              <a:rPr lang="en-US" dirty="0" err="1"/>
              <a:t>adatforrásokhoz</a:t>
            </a:r>
            <a:r>
              <a:rPr lang="en-US" dirty="0"/>
              <a:t>, </a:t>
            </a:r>
            <a:r>
              <a:rPr lang="en-US" dirty="0" err="1"/>
              <a:t>csináljuk</a:t>
            </a:r>
            <a:r>
              <a:rPr lang="en-US" dirty="0"/>
              <a:t> meg </a:t>
            </a:r>
            <a:r>
              <a:rPr lang="en-US" dirty="0" err="1"/>
              <a:t>az</a:t>
            </a:r>
            <a:r>
              <a:rPr lang="en-US" dirty="0"/>
              <a:t> </a:t>
            </a:r>
            <a:r>
              <a:rPr lang="en-US" dirty="0" err="1"/>
              <a:t>adattranszformációt</a:t>
            </a:r>
            <a:r>
              <a:rPr lang="en-US" dirty="0"/>
              <a:t>, </a:t>
            </a:r>
            <a:r>
              <a:rPr lang="en-US" dirty="0" err="1"/>
              <a:t>készítjük</a:t>
            </a:r>
            <a:r>
              <a:rPr lang="en-US" dirty="0"/>
              <a:t> el </a:t>
            </a:r>
            <a:r>
              <a:rPr lang="en-US" dirty="0" err="1"/>
              <a:t>az</a:t>
            </a:r>
            <a:r>
              <a:rPr lang="en-US" dirty="0"/>
              <a:t> </a:t>
            </a:r>
            <a:r>
              <a:rPr lang="en-US" dirty="0" err="1"/>
              <a:t>adatmodellt</a:t>
            </a:r>
            <a:r>
              <a:rPr lang="en-US" dirty="0"/>
              <a:t>, és a </a:t>
            </a:r>
            <a:r>
              <a:rPr lang="en-US" dirty="0" err="1"/>
              <a:t>riportokat</a:t>
            </a:r>
            <a:r>
              <a:rPr lang="en-US" dirty="0"/>
              <a:t>.</a:t>
            </a:r>
          </a:p>
          <a:p>
            <a:pPr algn="just"/>
            <a:r>
              <a:rPr lang="en-US" dirty="0"/>
              <a:t>Power BI (Online): Ide </a:t>
            </a:r>
            <a:r>
              <a:rPr lang="en-US" dirty="0" err="1"/>
              <a:t>publikáljuk</a:t>
            </a:r>
            <a:r>
              <a:rPr lang="en-US" dirty="0"/>
              <a:t> a </a:t>
            </a:r>
            <a:r>
              <a:rPr lang="en-US" dirty="0" err="1"/>
              <a:t>kész</a:t>
            </a:r>
            <a:r>
              <a:rPr lang="en-US" dirty="0"/>
              <a:t> a </a:t>
            </a:r>
            <a:r>
              <a:rPr lang="en-US" dirty="0" err="1"/>
              <a:t>kész</a:t>
            </a:r>
            <a:r>
              <a:rPr lang="en-US" dirty="0"/>
              <a:t> </a:t>
            </a:r>
            <a:r>
              <a:rPr lang="en-US" dirty="0" err="1"/>
              <a:t>riportokat</a:t>
            </a:r>
            <a:r>
              <a:rPr lang="en-US" dirty="0"/>
              <a:t>, </a:t>
            </a:r>
            <a:r>
              <a:rPr lang="en-US" dirty="0" err="1"/>
              <a:t>innen</a:t>
            </a:r>
            <a:r>
              <a:rPr lang="en-US" dirty="0"/>
              <a:t> </a:t>
            </a:r>
            <a:r>
              <a:rPr lang="en-US" dirty="0" err="1"/>
              <a:t>osztjuk</a:t>
            </a:r>
            <a:r>
              <a:rPr lang="en-US" dirty="0"/>
              <a:t> meg </a:t>
            </a:r>
            <a:r>
              <a:rPr lang="en-US" dirty="0" err="1"/>
              <a:t>másokkal</a:t>
            </a:r>
            <a:r>
              <a:rPr lang="en-US" dirty="0"/>
              <a:t>, </a:t>
            </a:r>
            <a:r>
              <a:rPr lang="en-US" dirty="0" err="1"/>
              <a:t>konfigurálunk</a:t>
            </a:r>
            <a:r>
              <a:rPr lang="en-US" dirty="0"/>
              <a:t> </a:t>
            </a:r>
            <a:r>
              <a:rPr lang="en-US" dirty="0" err="1"/>
              <a:t>dashboardokat</a:t>
            </a:r>
            <a:r>
              <a:rPr lang="en-US" dirty="0"/>
              <a:t>, és </a:t>
            </a:r>
            <a:r>
              <a:rPr lang="en-US" dirty="0" err="1"/>
              <a:t>állítjuk</a:t>
            </a:r>
            <a:r>
              <a:rPr lang="en-US" dirty="0"/>
              <a:t> be a </a:t>
            </a:r>
            <a:r>
              <a:rPr lang="en-US" dirty="0" err="1"/>
              <a:t>frissítéseket</a:t>
            </a:r>
            <a:r>
              <a:rPr lang="en-US" dirty="0"/>
              <a:t>, </a:t>
            </a:r>
            <a:r>
              <a:rPr lang="en-US" dirty="0" err="1"/>
              <a:t>jogköröket</a:t>
            </a:r>
            <a:r>
              <a:rPr lang="en-US" dirty="0"/>
              <a:t>, és </a:t>
            </a:r>
            <a:r>
              <a:rPr lang="en-US" dirty="0" err="1"/>
              <a:t>egyéb</a:t>
            </a:r>
            <a:r>
              <a:rPr lang="en-US" dirty="0"/>
              <a:t> </a:t>
            </a:r>
            <a:r>
              <a:rPr lang="en-US" dirty="0" err="1"/>
              <a:t>biztonsági</a:t>
            </a:r>
            <a:r>
              <a:rPr lang="en-US" dirty="0"/>
              <a:t> </a:t>
            </a:r>
            <a:r>
              <a:rPr lang="en-US" dirty="0" err="1"/>
              <a:t>funkciókat</a:t>
            </a:r>
            <a:r>
              <a:rPr lang="en-US" dirty="0"/>
              <a:t>.</a:t>
            </a:r>
          </a:p>
          <a:p>
            <a:pPr algn="just"/>
            <a:r>
              <a:rPr lang="en-US" dirty="0"/>
              <a:t>Power BI Mobile: Egy “</a:t>
            </a:r>
            <a:r>
              <a:rPr lang="en-US" dirty="0" err="1"/>
              <a:t>olvasó</a:t>
            </a:r>
            <a:r>
              <a:rPr lang="en-US" dirty="0"/>
              <a:t>” </a:t>
            </a:r>
            <a:r>
              <a:rPr lang="en-US" dirty="0" err="1"/>
              <a:t>alkalmazás</a:t>
            </a:r>
            <a:r>
              <a:rPr lang="en-US" dirty="0"/>
              <a:t> </a:t>
            </a:r>
            <a:r>
              <a:rPr lang="en-US" dirty="0" err="1"/>
              <a:t>mobil</a:t>
            </a:r>
            <a:r>
              <a:rPr lang="en-US" dirty="0"/>
              <a:t> </a:t>
            </a:r>
            <a:r>
              <a:rPr lang="en-US" dirty="0" err="1"/>
              <a:t>eszközökre</a:t>
            </a:r>
            <a:r>
              <a:rPr lang="en-US" dirty="0"/>
              <a:t>, </a:t>
            </a:r>
            <a:r>
              <a:rPr lang="en-US" dirty="0" err="1"/>
              <a:t>amivel</a:t>
            </a:r>
            <a:r>
              <a:rPr lang="en-US" dirty="0"/>
              <a:t> a </a:t>
            </a:r>
            <a:r>
              <a:rPr lang="en-US" dirty="0" err="1"/>
              <a:t>megosztott</a:t>
            </a:r>
            <a:r>
              <a:rPr lang="en-US" dirty="0"/>
              <a:t> </a:t>
            </a:r>
            <a:r>
              <a:rPr lang="en-US" dirty="0" err="1"/>
              <a:t>riportokat</a:t>
            </a:r>
            <a:r>
              <a:rPr lang="en-US" dirty="0"/>
              <a:t>, és </a:t>
            </a:r>
            <a:r>
              <a:rPr lang="en-US" dirty="0" err="1"/>
              <a:t>dashboardokat</a:t>
            </a:r>
            <a:r>
              <a:rPr lang="en-US" dirty="0"/>
              <a:t> </a:t>
            </a:r>
            <a:r>
              <a:rPr lang="en-US" dirty="0" err="1"/>
              <a:t>tudják</a:t>
            </a:r>
            <a:r>
              <a:rPr lang="en-US" dirty="0"/>
              <a:t> a </a:t>
            </a:r>
            <a:r>
              <a:rPr lang="en-US" dirty="0" err="1"/>
              <a:t>felhasználók</a:t>
            </a:r>
            <a:r>
              <a:rPr lang="en-US" dirty="0"/>
              <a:t> </a:t>
            </a:r>
            <a:r>
              <a:rPr lang="en-US" dirty="0" err="1"/>
              <a:t>követni</a:t>
            </a:r>
            <a:r>
              <a:rPr lang="en-US" dirty="0"/>
              <a:t>, </a:t>
            </a:r>
            <a:r>
              <a:rPr lang="en-US" dirty="0" err="1"/>
              <a:t>véleményezni</a:t>
            </a:r>
            <a:r>
              <a:rPr lang="en-US" dirty="0"/>
              <a:t>, </a:t>
            </a:r>
            <a:r>
              <a:rPr lang="en-US" dirty="0" err="1"/>
              <a:t>megosztani</a:t>
            </a:r>
            <a:r>
              <a:rPr lang="en-US" dirty="0"/>
              <a:t>.</a:t>
            </a:r>
          </a:p>
          <a:p>
            <a:pPr algn="just"/>
            <a:r>
              <a:rPr lang="en-US" dirty="0"/>
              <a:t>És még </a:t>
            </a:r>
            <a:r>
              <a:rPr lang="en-US" dirty="0" err="1"/>
              <a:t>pár</a:t>
            </a:r>
            <a:r>
              <a:rPr lang="en-US" dirty="0"/>
              <a:t> </a:t>
            </a:r>
            <a:r>
              <a:rPr lang="en-US" dirty="0" err="1"/>
              <a:t>egyéb</a:t>
            </a:r>
            <a:r>
              <a:rPr lang="en-US" dirty="0"/>
              <a:t> Power BI Embedded, Power BI Report Server, de </a:t>
            </a:r>
            <a:r>
              <a:rPr lang="en-US" dirty="0" err="1"/>
              <a:t>ezek</a:t>
            </a:r>
            <a:r>
              <a:rPr lang="en-US" dirty="0"/>
              <a:t> </a:t>
            </a:r>
            <a:r>
              <a:rPr lang="en-US" dirty="0" err="1"/>
              <a:t>speciális</a:t>
            </a:r>
            <a:r>
              <a:rPr lang="en-US" dirty="0"/>
              <a:t> </a:t>
            </a:r>
            <a:r>
              <a:rPr lang="en-US" dirty="0" err="1"/>
              <a:t>eseteket</a:t>
            </a:r>
            <a:r>
              <a:rPr lang="en-US" dirty="0"/>
              <a:t> </a:t>
            </a:r>
            <a:r>
              <a:rPr lang="en-US" dirty="0" err="1"/>
              <a:t>fednek</a:t>
            </a:r>
            <a:r>
              <a:rPr lang="en-US" dirty="0"/>
              <a:t> le.</a:t>
            </a:r>
          </a:p>
        </p:txBody>
      </p:sp>
      <p:sp>
        <p:nvSpPr>
          <p:cNvPr id="7" name="Slide Number Placeholder 4">
            <a:extLst>
              <a:ext uri="{FF2B5EF4-FFF2-40B4-BE49-F238E27FC236}">
                <a16:creationId xmlns:a16="http://schemas.microsoft.com/office/drawing/2014/main" id="{FA49487D-FE0D-42A3-8473-FAF78D228D59}"/>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18</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71623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527975" y="609600"/>
            <a:ext cx="8746027" cy="868218"/>
          </a:xfrm>
        </p:spPr>
        <p:txBody>
          <a:bodyPr anchor="ctr">
            <a:normAutofit/>
          </a:bodyPr>
          <a:lstStyle/>
          <a:p>
            <a:r>
              <a:rPr lang="en-US" dirty="0"/>
              <a:t>A Power BI m</a:t>
            </a:r>
            <a:r>
              <a:rPr lang="hu-HU" dirty="0"/>
              <a:t>ű</a:t>
            </a:r>
            <a:r>
              <a:rPr lang="en-US" dirty="0" err="1"/>
              <a:t>ködése</a:t>
            </a:r>
            <a:endParaRPr lang="hu-HU" dirty="0"/>
          </a:p>
        </p:txBody>
      </p:sp>
      <p:sp>
        <p:nvSpPr>
          <p:cNvPr id="6" name="Content Placeholder 5">
            <a:extLst>
              <a:ext uri="{FF2B5EF4-FFF2-40B4-BE49-F238E27FC236}">
                <a16:creationId xmlns:a16="http://schemas.microsoft.com/office/drawing/2014/main" id="{92968C19-32E8-483E-A4D7-D73C311E168D}"/>
              </a:ext>
            </a:extLst>
          </p:cNvPr>
          <p:cNvSpPr>
            <a:spLocks noGrp="1"/>
          </p:cNvSpPr>
          <p:nvPr>
            <p:ph idx="1"/>
          </p:nvPr>
        </p:nvSpPr>
        <p:spPr>
          <a:xfrm>
            <a:off x="677334" y="1819203"/>
            <a:ext cx="8596668" cy="3880773"/>
          </a:xfrm>
        </p:spPr>
        <p:txBody>
          <a:bodyPr/>
          <a:lstStyle/>
          <a:p>
            <a:pPr algn="just"/>
            <a:r>
              <a:rPr lang="en-US" dirty="0"/>
              <a:t>A </a:t>
            </a:r>
            <a:r>
              <a:rPr lang="en-US" dirty="0" err="1"/>
              <a:t>használt</a:t>
            </a:r>
            <a:r>
              <a:rPr lang="en-US" dirty="0"/>
              <a:t> </a:t>
            </a:r>
            <a:r>
              <a:rPr lang="en-US" dirty="0" err="1"/>
              <a:t>adatforrásban</a:t>
            </a:r>
            <a:r>
              <a:rPr lang="en-US" dirty="0"/>
              <a:t> </a:t>
            </a:r>
            <a:r>
              <a:rPr lang="en-US" b="1" dirty="0"/>
              <a:t>SOHA</a:t>
            </a:r>
            <a:r>
              <a:rPr lang="en-US" dirty="0"/>
              <a:t> nem </a:t>
            </a:r>
            <a:r>
              <a:rPr lang="en-US" dirty="0" err="1"/>
              <a:t>történik</a:t>
            </a:r>
            <a:r>
              <a:rPr lang="en-US" dirty="0"/>
              <a:t> </a:t>
            </a:r>
            <a:r>
              <a:rPr lang="en-US" dirty="0" err="1"/>
              <a:t>tényleges</a:t>
            </a:r>
            <a:r>
              <a:rPr lang="en-US" dirty="0"/>
              <a:t> </a:t>
            </a:r>
            <a:r>
              <a:rPr lang="en-US" dirty="0" err="1"/>
              <a:t>módosítás</a:t>
            </a:r>
            <a:r>
              <a:rPr lang="en-US" dirty="0"/>
              <a:t> </a:t>
            </a:r>
            <a:r>
              <a:rPr lang="en-US" dirty="0" err="1"/>
              <a:t>miközben</a:t>
            </a:r>
            <a:r>
              <a:rPr lang="en-US" dirty="0"/>
              <a:t> </a:t>
            </a:r>
            <a:r>
              <a:rPr lang="en-US" dirty="0" err="1"/>
              <a:t>dolgozunk</a:t>
            </a:r>
            <a:r>
              <a:rPr lang="en-US" dirty="0"/>
              <a:t> </a:t>
            </a:r>
            <a:r>
              <a:rPr lang="en-US" dirty="0" err="1"/>
              <a:t>velük</a:t>
            </a:r>
            <a:r>
              <a:rPr lang="en-US" dirty="0"/>
              <a:t> a Power BI-ban, </a:t>
            </a:r>
            <a:r>
              <a:rPr lang="en-US" dirty="0" err="1"/>
              <a:t>minden</a:t>
            </a:r>
            <a:r>
              <a:rPr lang="en-US" dirty="0"/>
              <a:t> </a:t>
            </a:r>
            <a:r>
              <a:rPr lang="en-US" dirty="0" err="1"/>
              <a:t>változtatás</a:t>
            </a:r>
            <a:r>
              <a:rPr lang="en-US" dirty="0"/>
              <a:t> </a:t>
            </a:r>
            <a:r>
              <a:rPr lang="en-US" dirty="0" err="1"/>
              <a:t>csak</a:t>
            </a:r>
            <a:r>
              <a:rPr lang="en-US" dirty="0"/>
              <a:t> </a:t>
            </a:r>
            <a:r>
              <a:rPr lang="en-US" dirty="0" err="1"/>
              <a:t>látszólagos</a:t>
            </a:r>
            <a:r>
              <a:rPr lang="en-US" dirty="0"/>
              <a:t> (a </a:t>
            </a:r>
            <a:r>
              <a:rPr lang="en-US" dirty="0" err="1"/>
              <a:t>törlés</a:t>
            </a:r>
            <a:r>
              <a:rPr lang="en-US" dirty="0"/>
              <a:t> </a:t>
            </a:r>
            <a:r>
              <a:rPr lang="en-US" dirty="0" err="1"/>
              <a:t>igazából</a:t>
            </a:r>
            <a:r>
              <a:rPr lang="en-US" dirty="0"/>
              <a:t> </a:t>
            </a:r>
            <a:r>
              <a:rPr lang="en-US" dirty="0" err="1"/>
              <a:t>csak</a:t>
            </a:r>
            <a:r>
              <a:rPr lang="en-US" dirty="0"/>
              <a:t> “</a:t>
            </a:r>
            <a:r>
              <a:rPr lang="en-US" dirty="0" err="1"/>
              <a:t>elrejtés</a:t>
            </a:r>
            <a:r>
              <a:rPr lang="en-US" dirty="0"/>
              <a:t>”, </a:t>
            </a:r>
            <a:r>
              <a:rPr lang="en-US" dirty="0" err="1"/>
              <a:t>stb</a:t>
            </a:r>
            <a:r>
              <a:rPr lang="en-US" dirty="0"/>
              <a:t>.), és </a:t>
            </a:r>
            <a:r>
              <a:rPr lang="en-US" dirty="0" err="1"/>
              <a:t>visszavonható</a:t>
            </a:r>
            <a:r>
              <a:rPr lang="en-US" dirty="0"/>
              <a:t>!</a:t>
            </a:r>
          </a:p>
          <a:p>
            <a:pPr algn="just"/>
            <a:r>
              <a:rPr lang="en-US" dirty="0"/>
              <a:t>Egy </a:t>
            </a:r>
            <a:r>
              <a:rPr lang="en-US" dirty="0" err="1"/>
              <a:t>adatforrás</a:t>
            </a:r>
            <a:r>
              <a:rPr lang="en-US" dirty="0"/>
              <a:t> </a:t>
            </a:r>
            <a:r>
              <a:rPr lang="en-US" dirty="0" err="1"/>
              <a:t>ezért</a:t>
            </a:r>
            <a:r>
              <a:rPr lang="en-US" dirty="0"/>
              <a:t> több </a:t>
            </a:r>
            <a:r>
              <a:rPr lang="en-US" dirty="0" err="1"/>
              <a:t>riporthoz</a:t>
            </a:r>
            <a:r>
              <a:rPr lang="en-US" dirty="0"/>
              <a:t> is </a:t>
            </a:r>
            <a:r>
              <a:rPr lang="en-US" dirty="0" err="1"/>
              <a:t>használható</a:t>
            </a:r>
            <a:r>
              <a:rPr lang="en-US" dirty="0"/>
              <a:t> </a:t>
            </a:r>
            <a:r>
              <a:rPr lang="en-US" dirty="0" err="1"/>
              <a:t>párhuzamosan</a:t>
            </a:r>
            <a:r>
              <a:rPr lang="en-US" dirty="0"/>
              <a:t>!</a:t>
            </a:r>
          </a:p>
          <a:p>
            <a:pPr algn="just"/>
            <a:r>
              <a:rPr lang="en-US" dirty="0"/>
              <a:t>A </a:t>
            </a:r>
            <a:r>
              <a:rPr lang="en-US" dirty="0" err="1"/>
              <a:t>cél</a:t>
            </a:r>
            <a:r>
              <a:rPr lang="en-US" dirty="0"/>
              <a:t> a </a:t>
            </a:r>
            <a:r>
              <a:rPr lang="en-US" dirty="0" err="1"/>
              <a:t>riportok</a:t>
            </a:r>
            <a:r>
              <a:rPr lang="en-US" dirty="0"/>
              <a:t> </a:t>
            </a:r>
            <a:r>
              <a:rPr lang="en-US" dirty="0" err="1"/>
              <a:t>automatizálása</a:t>
            </a:r>
            <a:r>
              <a:rPr lang="en-US" dirty="0"/>
              <a:t>, így </a:t>
            </a:r>
            <a:r>
              <a:rPr lang="en-US" dirty="0" err="1"/>
              <a:t>értelemszer</a:t>
            </a:r>
            <a:r>
              <a:rPr lang="hu-HU" dirty="0"/>
              <a:t>ű</a:t>
            </a:r>
            <a:r>
              <a:rPr lang="en-US" dirty="0" err="1"/>
              <a:t>en</a:t>
            </a:r>
            <a:r>
              <a:rPr lang="en-US" dirty="0"/>
              <a:t> </a:t>
            </a:r>
            <a:r>
              <a:rPr lang="en-US" dirty="0" err="1"/>
              <a:t>először</a:t>
            </a:r>
            <a:r>
              <a:rPr lang="en-US" dirty="0"/>
              <a:t> </a:t>
            </a:r>
            <a:r>
              <a:rPr lang="en-US" dirty="0" err="1"/>
              <a:t>nagy</a:t>
            </a:r>
            <a:r>
              <a:rPr lang="en-US" dirty="0"/>
              <a:t> </a:t>
            </a:r>
            <a:r>
              <a:rPr lang="en-US" dirty="0" err="1"/>
              <a:t>munka</a:t>
            </a:r>
            <a:r>
              <a:rPr lang="en-US" dirty="0"/>
              <a:t> egy-egy </a:t>
            </a:r>
            <a:r>
              <a:rPr lang="en-US" dirty="0" err="1"/>
              <a:t>riport</a:t>
            </a:r>
            <a:r>
              <a:rPr lang="en-US" dirty="0"/>
              <a:t> </a:t>
            </a:r>
            <a:r>
              <a:rPr lang="en-US" dirty="0" err="1"/>
              <a:t>elkészítése</a:t>
            </a:r>
            <a:r>
              <a:rPr lang="en-US" dirty="0"/>
              <a:t>, de nem kell </a:t>
            </a:r>
            <a:r>
              <a:rPr lang="en-US" dirty="0" err="1"/>
              <a:t>aggódni</a:t>
            </a:r>
            <a:r>
              <a:rPr lang="en-US" dirty="0"/>
              <a:t>, </a:t>
            </a:r>
            <a:r>
              <a:rPr lang="en-US" dirty="0" err="1"/>
              <a:t>gondoljunk</a:t>
            </a:r>
            <a:r>
              <a:rPr lang="en-US" dirty="0"/>
              <a:t> </a:t>
            </a:r>
            <a:r>
              <a:rPr lang="en-US" dirty="0" err="1"/>
              <a:t>arra</a:t>
            </a:r>
            <a:r>
              <a:rPr lang="en-US" dirty="0"/>
              <a:t>, hogy jó </a:t>
            </a:r>
            <a:r>
              <a:rPr lang="en-US" dirty="0" err="1"/>
              <a:t>esetben</a:t>
            </a:r>
            <a:r>
              <a:rPr lang="en-US" dirty="0"/>
              <a:t> </a:t>
            </a:r>
            <a:r>
              <a:rPr lang="en-US" dirty="0" err="1"/>
              <a:t>utána</a:t>
            </a:r>
            <a:r>
              <a:rPr lang="en-US" dirty="0"/>
              <a:t> </a:t>
            </a:r>
            <a:r>
              <a:rPr lang="en-US" dirty="0" err="1"/>
              <a:t>többet</a:t>
            </a:r>
            <a:r>
              <a:rPr lang="en-US" dirty="0"/>
              <a:t> </a:t>
            </a:r>
            <a:r>
              <a:rPr lang="en-US" dirty="0" err="1"/>
              <a:t>hozzá</a:t>
            </a:r>
            <a:r>
              <a:rPr lang="en-US" dirty="0"/>
              <a:t> se kell </a:t>
            </a:r>
            <a:r>
              <a:rPr lang="en-US" dirty="0" err="1"/>
              <a:t>nyúlnunk</a:t>
            </a:r>
            <a:r>
              <a:rPr lang="en-US" dirty="0"/>
              <a:t>!</a:t>
            </a:r>
          </a:p>
          <a:p>
            <a:pPr algn="just"/>
            <a:r>
              <a:rPr lang="en-US" dirty="0" err="1"/>
              <a:t>Persze</a:t>
            </a:r>
            <a:r>
              <a:rPr lang="en-US" dirty="0"/>
              <a:t> </a:t>
            </a:r>
            <a:r>
              <a:rPr lang="en-US" dirty="0" err="1"/>
              <a:t>ennek</a:t>
            </a:r>
            <a:r>
              <a:rPr lang="en-US" dirty="0"/>
              <a:t> </a:t>
            </a:r>
            <a:r>
              <a:rPr lang="en-US" dirty="0" err="1"/>
              <a:t>vannak</a:t>
            </a:r>
            <a:r>
              <a:rPr lang="en-US" dirty="0"/>
              <a:t> </a:t>
            </a:r>
            <a:r>
              <a:rPr lang="en-US" dirty="0" err="1"/>
              <a:t>feltételei</a:t>
            </a:r>
            <a:r>
              <a:rPr lang="en-US" dirty="0"/>
              <a:t>! Az </a:t>
            </a:r>
            <a:r>
              <a:rPr lang="en-US" dirty="0" err="1"/>
              <a:t>adatforrás</a:t>
            </a:r>
            <a:r>
              <a:rPr lang="en-US" dirty="0"/>
              <a:t> </a:t>
            </a:r>
            <a:r>
              <a:rPr lang="en-US" dirty="0" err="1"/>
              <a:t>mindig</a:t>
            </a:r>
            <a:r>
              <a:rPr lang="en-US" dirty="0"/>
              <a:t> </a:t>
            </a:r>
            <a:r>
              <a:rPr lang="en-US" dirty="0" err="1"/>
              <a:t>azonos</a:t>
            </a:r>
            <a:r>
              <a:rPr lang="en-US" dirty="0"/>
              <a:t> </a:t>
            </a:r>
            <a:r>
              <a:rPr lang="en-US" dirty="0" err="1"/>
              <a:t>elérési</a:t>
            </a:r>
            <a:r>
              <a:rPr lang="en-US" dirty="0"/>
              <a:t> </a:t>
            </a:r>
            <a:r>
              <a:rPr lang="en-US" dirty="0" err="1"/>
              <a:t>útvonalon</a:t>
            </a:r>
            <a:r>
              <a:rPr lang="en-US" dirty="0"/>
              <a:t> </a:t>
            </a:r>
            <a:r>
              <a:rPr lang="en-US" dirty="0" err="1"/>
              <a:t>legyen</a:t>
            </a:r>
            <a:r>
              <a:rPr lang="en-US" dirty="0"/>
              <a:t>, és </a:t>
            </a:r>
            <a:r>
              <a:rPr lang="en-US" dirty="0" err="1"/>
              <a:t>lehetőleg</a:t>
            </a:r>
            <a:r>
              <a:rPr lang="en-US" dirty="0"/>
              <a:t> ne </a:t>
            </a:r>
            <a:r>
              <a:rPr lang="en-US" dirty="0" err="1"/>
              <a:t>módosuljon</a:t>
            </a:r>
            <a:r>
              <a:rPr lang="en-US" dirty="0"/>
              <a:t> a </a:t>
            </a:r>
            <a:r>
              <a:rPr lang="en-US" dirty="0" err="1"/>
              <a:t>szerkezete</a:t>
            </a:r>
            <a:r>
              <a:rPr lang="en-US" dirty="0"/>
              <a:t>, bár </a:t>
            </a:r>
            <a:r>
              <a:rPr lang="en-US" dirty="0" err="1"/>
              <a:t>ez</a:t>
            </a:r>
            <a:r>
              <a:rPr lang="en-US" dirty="0"/>
              <a:t> </a:t>
            </a:r>
            <a:r>
              <a:rPr lang="en-US" dirty="0" err="1"/>
              <a:t>utóbbira</a:t>
            </a:r>
            <a:r>
              <a:rPr lang="en-US" dirty="0"/>
              <a:t> </a:t>
            </a:r>
            <a:r>
              <a:rPr lang="en-US" dirty="0" err="1"/>
              <a:t>azért</a:t>
            </a:r>
            <a:r>
              <a:rPr lang="en-US" dirty="0"/>
              <a:t> </a:t>
            </a:r>
            <a:r>
              <a:rPr lang="en-US" dirty="0" err="1"/>
              <a:t>vannak</a:t>
            </a:r>
            <a:r>
              <a:rPr lang="en-US" dirty="0"/>
              <a:t> </a:t>
            </a:r>
            <a:r>
              <a:rPr lang="en-US" dirty="0" err="1"/>
              <a:t>megoldások</a:t>
            </a:r>
            <a:r>
              <a:rPr lang="en-US" dirty="0"/>
              <a:t>!</a:t>
            </a:r>
          </a:p>
        </p:txBody>
      </p:sp>
      <p:sp>
        <p:nvSpPr>
          <p:cNvPr id="7" name="Slide Number Placeholder 4">
            <a:extLst>
              <a:ext uri="{FF2B5EF4-FFF2-40B4-BE49-F238E27FC236}">
                <a16:creationId xmlns:a16="http://schemas.microsoft.com/office/drawing/2014/main" id="{77B97C8E-6E04-4A4D-BDD2-AE0144146B17}"/>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19</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6468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p:txBody>
          <a:bodyPr/>
          <a:lstStyle/>
          <a:p>
            <a:r>
              <a:rPr lang="en-US" dirty="0"/>
              <a:t>Mi </a:t>
            </a:r>
            <a:r>
              <a:rPr lang="en-US" dirty="0" err="1"/>
              <a:t>az</a:t>
            </a:r>
            <a:r>
              <a:rPr lang="en-US" dirty="0"/>
              <a:t> </a:t>
            </a:r>
            <a:r>
              <a:rPr lang="en-US" dirty="0" err="1"/>
              <a:t>oktatás</a:t>
            </a:r>
            <a:r>
              <a:rPr lang="en-US" dirty="0"/>
              <a:t> </a:t>
            </a:r>
            <a:r>
              <a:rPr lang="en-US" dirty="0" err="1"/>
              <a:t>célja</a:t>
            </a:r>
            <a:r>
              <a:rPr lang="en-US" dirty="0"/>
              <a:t>?</a:t>
            </a:r>
            <a:endParaRPr lang="hu-HU" dirty="0"/>
          </a:p>
        </p:txBody>
      </p:sp>
      <p:sp>
        <p:nvSpPr>
          <p:cNvPr id="3" name="Content Placeholder 2">
            <a:extLst>
              <a:ext uri="{FF2B5EF4-FFF2-40B4-BE49-F238E27FC236}">
                <a16:creationId xmlns:a16="http://schemas.microsoft.com/office/drawing/2014/main" id="{27324BC5-7FB3-4650-A4B8-E85E6DC8F323}"/>
              </a:ext>
            </a:extLst>
          </p:cNvPr>
          <p:cNvSpPr>
            <a:spLocks noGrp="1"/>
          </p:cNvSpPr>
          <p:nvPr>
            <p:ph idx="1"/>
          </p:nvPr>
        </p:nvSpPr>
        <p:spPr>
          <a:xfrm>
            <a:off x="677334" y="1544427"/>
            <a:ext cx="9116906" cy="4496936"/>
          </a:xfrm>
        </p:spPr>
        <p:txBody>
          <a:bodyPr/>
          <a:lstStyle/>
          <a:p>
            <a:pPr marL="0" indent="0" algn="ctr">
              <a:buNone/>
            </a:pPr>
            <a:r>
              <a:rPr lang="en-US" sz="3200" dirty="0" err="1"/>
              <a:t>Képessé</a:t>
            </a:r>
            <a:r>
              <a:rPr lang="en-US" sz="3200" dirty="0"/>
              <a:t> </a:t>
            </a:r>
            <a:r>
              <a:rPr lang="en-US" sz="3200" dirty="0" err="1"/>
              <a:t>válni</a:t>
            </a:r>
            <a:r>
              <a:rPr lang="en-US" sz="3200" dirty="0"/>
              <a:t> </a:t>
            </a:r>
            <a:r>
              <a:rPr lang="en-US" sz="3200" dirty="0" err="1"/>
              <a:t>különböző</a:t>
            </a:r>
            <a:r>
              <a:rPr lang="en-US" sz="3200" dirty="0"/>
              <a:t> </a:t>
            </a:r>
            <a:r>
              <a:rPr lang="en-US" sz="3200" dirty="0" err="1"/>
              <a:t>adatforrásokból</a:t>
            </a:r>
            <a:r>
              <a:rPr lang="en-US" sz="3200" dirty="0"/>
              <a:t> </a:t>
            </a:r>
            <a:r>
              <a:rPr lang="en-US" sz="3200" dirty="0" err="1"/>
              <a:t>intaraktív</a:t>
            </a:r>
            <a:r>
              <a:rPr lang="en-US" sz="3200" dirty="0"/>
              <a:t> </a:t>
            </a:r>
            <a:r>
              <a:rPr lang="en-US" sz="3200" dirty="0" err="1"/>
              <a:t>elemzéseket</a:t>
            </a:r>
            <a:r>
              <a:rPr lang="en-US" sz="3200" dirty="0"/>
              <a:t> </a:t>
            </a:r>
            <a:r>
              <a:rPr lang="en-US" sz="3200" dirty="0" err="1"/>
              <a:t>készíteni</a:t>
            </a:r>
            <a:r>
              <a:rPr lang="en-US" sz="3200" dirty="0"/>
              <a:t>!</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r>
              <a:rPr lang="en-US" sz="3200" dirty="0"/>
              <a:t>ÖNÁLLÓAN!</a:t>
            </a:r>
            <a:endParaRPr lang="hu-HU" sz="3200" dirty="0"/>
          </a:p>
          <a:p>
            <a:endParaRPr lang="hu-HU" dirty="0"/>
          </a:p>
        </p:txBody>
      </p:sp>
      <p:sp>
        <p:nvSpPr>
          <p:cNvPr id="5" name="Slide Number Placeholder 4">
            <a:extLst>
              <a:ext uri="{FF2B5EF4-FFF2-40B4-BE49-F238E27FC236}">
                <a16:creationId xmlns:a16="http://schemas.microsoft.com/office/drawing/2014/main" id="{E6D2A659-D6BC-460E-AD99-F2414F29A1C6}"/>
              </a:ext>
            </a:extLst>
          </p:cNvPr>
          <p:cNvSpPr>
            <a:spLocks noGrp="1"/>
          </p:cNvSpPr>
          <p:nvPr>
            <p:ph type="sldNum" sz="quarter" idx="12"/>
          </p:nvPr>
        </p:nvSpPr>
        <p:spPr>
          <a:xfrm>
            <a:off x="11370809" y="6450215"/>
            <a:ext cx="683339" cy="365125"/>
          </a:xfrm>
        </p:spPr>
        <p:txBody>
          <a:bodyPr/>
          <a:lstStyle/>
          <a:p>
            <a:fld id="{D57F1E4F-1CFF-5643-939E-217C01CDF565}" type="slidenum">
              <a:rPr lang="en-US" sz="1200" smtClean="0">
                <a:solidFill>
                  <a:schemeClr val="bg1"/>
                </a:solidFill>
                <a:latin typeface="Arial Black" panose="020B0A04020102020204" pitchFamily="34" charset="0"/>
              </a:rPr>
              <a:pPr/>
              <a:t>2</a:t>
            </a:fld>
            <a:endParaRPr lang="en-US" sz="12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388770DE-46D5-4D82-9B9B-2BFAC8B8A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2126">
            <a:off x="5951375" y="3366926"/>
            <a:ext cx="2522709" cy="1796169"/>
          </a:xfrm>
          <a:prstGeom prst="rect">
            <a:avLst/>
          </a:prstGeom>
        </p:spPr>
      </p:pic>
      <p:pic>
        <p:nvPicPr>
          <p:cNvPr id="7" name="Picture 6">
            <a:extLst>
              <a:ext uri="{FF2B5EF4-FFF2-40B4-BE49-F238E27FC236}">
                <a16:creationId xmlns:a16="http://schemas.microsoft.com/office/drawing/2014/main" id="{024C03D2-25F8-4FAF-8A88-FFACBB817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0000">
            <a:off x="4606825" y="3067057"/>
            <a:ext cx="2494895" cy="1734902"/>
          </a:xfrm>
          <a:prstGeom prst="rect">
            <a:avLst/>
          </a:prstGeom>
        </p:spPr>
      </p:pic>
      <p:pic>
        <p:nvPicPr>
          <p:cNvPr id="8" name="Picture 7">
            <a:extLst>
              <a:ext uri="{FF2B5EF4-FFF2-40B4-BE49-F238E27FC236}">
                <a16:creationId xmlns:a16="http://schemas.microsoft.com/office/drawing/2014/main" id="{A078EFB9-F42A-4399-B6E7-E46CE9833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0000">
            <a:off x="2724061" y="3090857"/>
            <a:ext cx="2912213" cy="1527045"/>
          </a:xfrm>
          <a:prstGeom prst="rect">
            <a:avLst/>
          </a:prstGeom>
        </p:spPr>
      </p:pic>
      <p:pic>
        <p:nvPicPr>
          <p:cNvPr id="9" name="Picture 8">
            <a:extLst>
              <a:ext uri="{FF2B5EF4-FFF2-40B4-BE49-F238E27FC236}">
                <a16:creationId xmlns:a16="http://schemas.microsoft.com/office/drawing/2014/main" id="{EC94EF06-DB4B-42B1-B9A3-D9693A7B1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0000">
            <a:off x="1514269" y="3343658"/>
            <a:ext cx="2275913" cy="1720167"/>
          </a:xfrm>
          <a:prstGeom prst="rect">
            <a:avLst/>
          </a:prstGeom>
        </p:spPr>
      </p:pic>
    </p:spTree>
    <p:extLst>
      <p:ext uri="{BB962C8B-B14F-4D97-AF65-F5344CB8AC3E}">
        <p14:creationId xmlns:p14="http://schemas.microsoft.com/office/powerpoint/2010/main" val="134014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 up of a map&#10;&#10;Description generated with high confidence">
            <a:extLst>
              <a:ext uri="{FF2B5EF4-FFF2-40B4-BE49-F238E27FC236}">
                <a16:creationId xmlns:a16="http://schemas.microsoft.com/office/drawing/2014/main" id="{3F13FA2C-5B5E-4925-8598-72B6F66F1252}"/>
              </a:ext>
            </a:extLst>
          </p:cNvPr>
          <p:cNvPicPr>
            <a:picLocks noGrp="1" noChangeAspect="1"/>
          </p:cNvPicPr>
          <p:nvPr>
            <p:ph idx="1"/>
          </p:nvPr>
        </p:nvPicPr>
        <p:blipFill>
          <a:blip r:embed="rId2"/>
          <a:stretch>
            <a:fillRect/>
          </a:stretch>
        </p:blipFill>
        <p:spPr>
          <a:xfrm>
            <a:off x="2712720" y="568960"/>
            <a:ext cx="6676964" cy="5692111"/>
          </a:xfrm>
          <a:prstGeom prst="rect">
            <a:avLst/>
          </a:prstGeom>
        </p:spPr>
      </p:pic>
      <p:sp>
        <p:nvSpPr>
          <p:cNvPr id="8" name="Multiplication Sign 7">
            <a:extLst>
              <a:ext uri="{FF2B5EF4-FFF2-40B4-BE49-F238E27FC236}">
                <a16:creationId xmlns:a16="http://schemas.microsoft.com/office/drawing/2014/main" id="{0C7128A6-C23B-4744-88A4-2C9D61F8E705}"/>
              </a:ext>
            </a:extLst>
          </p:cNvPr>
          <p:cNvSpPr/>
          <p:nvPr/>
        </p:nvSpPr>
        <p:spPr>
          <a:xfrm>
            <a:off x="6014720" y="2733040"/>
            <a:ext cx="914400" cy="91440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36" name="Multiplication Sign 35">
            <a:extLst>
              <a:ext uri="{FF2B5EF4-FFF2-40B4-BE49-F238E27FC236}">
                <a16:creationId xmlns:a16="http://schemas.microsoft.com/office/drawing/2014/main" id="{B52B4762-053C-42D3-BC55-16B29FD891F9}"/>
              </a:ext>
            </a:extLst>
          </p:cNvPr>
          <p:cNvSpPr/>
          <p:nvPr/>
        </p:nvSpPr>
        <p:spPr>
          <a:xfrm>
            <a:off x="3884395" y="4939299"/>
            <a:ext cx="914400" cy="91440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38" name="Multiplication Sign 37">
            <a:extLst>
              <a:ext uri="{FF2B5EF4-FFF2-40B4-BE49-F238E27FC236}">
                <a16:creationId xmlns:a16="http://schemas.microsoft.com/office/drawing/2014/main" id="{CD7AC73D-BC88-4B99-8C21-0FBAEF695A28}"/>
              </a:ext>
            </a:extLst>
          </p:cNvPr>
          <p:cNvSpPr/>
          <p:nvPr/>
        </p:nvSpPr>
        <p:spPr>
          <a:xfrm>
            <a:off x="3862363" y="4242069"/>
            <a:ext cx="914400" cy="91440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39" name="Multiplication Sign 38">
            <a:extLst>
              <a:ext uri="{FF2B5EF4-FFF2-40B4-BE49-F238E27FC236}">
                <a16:creationId xmlns:a16="http://schemas.microsoft.com/office/drawing/2014/main" id="{01A652E7-57B1-49D6-9AD9-A983BA57F24B}"/>
              </a:ext>
            </a:extLst>
          </p:cNvPr>
          <p:cNvSpPr/>
          <p:nvPr/>
        </p:nvSpPr>
        <p:spPr>
          <a:xfrm>
            <a:off x="3866697" y="3544839"/>
            <a:ext cx="914400" cy="91440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9" name="Arrow: Notched Right 8">
            <a:extLst>
              <a:ext uri="{FF2B5EF4-FFF2-40B4-BE49-F238E27FC236}">
                <a16:creationId xmlns:a16="http://schemas.microsoft.com/office/drawing/2014/main" id="{0BD662F5-3829-4F87-8640-0011947AB8F2}"/>
              </a:ext>
            </a:extLst>
          </p:cNvPr>
          <p:cNvSpPr/>
          <p:nvPr/>
        </p:nvSpPr>
        <p:spPr>
          <a:xfrm rot="3079151">
            <a:off x="2625902" y="1019819"/>
            <a:ext cx="1185170" cy="60960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40" name="Slide Number Placeholder 4">
            <a:extLst>
              <a:ext uri="{FF2B5EF4-FFF2-40B4-BE49-F238E27FC236}">
                <a16:creationId xmlns:a16="http://schemas.microsoft.com/office/drawing/2014/main" id="{291A9265-0E79-4571-BC53-514EFBA34A5E}"/>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20</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1128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527975" y="609600"/>
            <a:ext cx="8746027" cy="868218"/>
          </a:xfrm>
        </p:spPr>
        <p:txBody>
          <a:bodyPr anchor="ctr">
            <a:normAutofit/>
          </a:bodyPr>
          <a:lstStyle/>
          <a:p>
            <a:r>
              <a:rPr lang="en-US" dirty="0"/>
              <a:t>A </a:t>
            </a:r>
            <a:r>
              <a:rPr lang="en-US" dirty="0" err="1"/>
              <a:t>kezelőfelület</a:t>
            </a:r>
            <a:r>
              <a:rPr lang="en-US" dirty="0"/>
              <a:t> </a:t>
            </a:r>
            <a:r>
              <a:rPr lang="en-US" dirty="0" err="1"/>
              <a:t>részei</a:t>
            </a:r>
            <a:endParaRPr lang="hu-HU" dirty="0"/>
          </a:p>
        </p:txBody>
      </p:sp>
      <p:sp>
        <p:nvSpPr>
          <p:cNvPr id="6" name="Content Placeholder 5">
            <a:extLst>
              <a:ext uri="{FF2B5EF4-FFF2-40B4-BE49-F238E27FC236}">
                <a16:creationId xmlns:a16="http://schemas.microsoft.com/office/drawing/2014/main" id="{92968C19-32E8-483E-A4D7-D73C311E168D}"/>
              </a:ext>
            </a:extLst>
          </p:cNvPr>
          <p:cNvSpPr>
            <a:spLocks noGrp="1"/>
          </p:cNvSpPr>
          <p:nvPr>
            <p:ph idx="1"/>
          </p:nvPr>
        </p:nvSpPr>
        <p:spPr>
          <a:xfrm>
            <a:off x="677334" y="1819203"/>
            <a:ext cx="8596668" cy="3880773"/>
          </a:xfrm>
        </p:spPr>
        <p:txBody>
          <a:bodyPr/>
          <a:lstStyle/>
          <a:p>
            <a:pPr marL="0" indent="0" algn="just">
              <a:buNone/>
            </a:pPr>
            <a:r>
              <a:rPr lang="en-US" dirty="0" err="1"/>
              <a:t>Technikailag</a:t>
            </a:r>
            <a:r>
              <a:rPr lang="en-US" dirty="0"/>
              <a:t> </a:t>
            </a:r>
            <a:r>
              <a:rPr lang="en-US" dirty="0" err="1"/>
              <a:t>két</a:t>
            </a:r>
            <a:r>
              <a:rPr lang="en-US" dirty="0"/>
              <a:t> </a:t>
            </a:r>
            <a:r>
              <a:rPr lang="en-US" dirty="0" err="1"/>
              <a:t>különálló</a:t>
            </a:r>
            <a:r>
              <a:rPr lang="en-US" dirty="0"/>
              <a:t> </a:t>
            </a:r>
            <a:r>
              <a:rPr lang="en-US" dirty="0" err="1"/>
              <a:t>részből</a:t>
            </a:r>
            <a:r>
              <a:rPr lang="en-US" dirty="0"/>
              <a:t> </a:t>
            </a:r>
            <a:r>
              <a:rPr lang="en-US" dirty="0" err="1"/>
              <a:t>áll</a:t>
            </a:r>
            <a:r>
              <a:rPr lang="en-US" dirty="0"/>
              <a:t>:</a:t>
            </a:r>
          </a:p>
          <a:p>
            <a:pPr marL="0" indent="0" algn="just">
              <a:buNone/>
            </a:pPr>
            <a:endParaRPr lang="en-US" dirty="0"/>
          </a:p>
          <a:p>
            <a:pPr algn="just">
              <a:buAutoNum type="arabicPeriod"/>
            </a:pPr>
            <a:r>
              <a:rPr lang="en-US" dirty="0" err="1"/>
              <a:t>Adatszerkesztő</a:t>
            </a:r>
            <a:r>
              <a:rPr lang="en-US" dirty="0"/>
              <a:t> </a:t>
            </a:r>
            <a:r>
              <a:rPr lang="en-US" dirty="0" err="1"/>
              <a:t>rész</a:t>
            </a:r>
            <a:r>
              <a:rPr lang="en-US" dirty="0"/>
              <a:t> (Query Editor)</a:t>
            </a:r>
          </a:p>
          <a:p>
            <a:pPr algn="just">
              <a:buAutoNum type="arabicPeriod"/>
            </a:pPr>
            <a:r>
              <a:rPr lang="en-US" dirty="0" err="1"/>
              <a:t>Adatmodell</a:t>
            </a:r>
            <a:r>
              <a:rPr lang="en-US" dirty="0"/>
              <a:t> </a:t>
            </a:r>
            <a:r>
              <a:rPr lang="en-US" dirty="0" err="1"/>
              <a:t>készítő</a:t>
            </a:r>
            <a:r>
              <a:rPr lang="en-US" dirty="0"/>
              <a:t> és </a:t>
            </a:r>
            <a:r>
              <a:rPr lang="en-US" dirty="0" err="1"/>
              <a:t>Vizualizációs</a:t>
            </a:r>
            <a:r>
              <a:rPr lang="en-US" dirty="0"/>
              <a:t> </a:t>
            </a:r>
            <a:r>
              <a:rPr lang="en-US" dirty="0" err="1"/>
              <a:t>rész</a:t>
            </a:r>
            <a:endParaRPr lang="en-US" dirty="0"/>
          </a:p>
          <a:p>
            <a:pPr marL="0" indent="0" algn="just">
              <a:buNone/>
            </a:pPr>
            <a:endParaRPr lang="en-US" dirty="0"/>
          </a:p>
          <a:p>
            <a:pPr marL="0" indent="0" algn="just">
              <a:buNone/>
            </a:pPr>
            <a:r>
              <a:rPr lang="en-US" dirty="0"/>
              <a:t>A </a:t>
            </a:r>
            <a:r>
              <a:rPr lang="en-US" dirty="0" err="1"/>
              <a:t>munkafolyamat</a:t>
            </a:r>
            <a:r>
              <a:rPr lang="en-US" dirty="0"/>
              <a:t> </a:t>
            </a:r>
            <a:r>
              <a:rPr lang="en-US" dirty="0" err="1"/>
              <a:t>szempontjából</a:t>
            </a:r>
            <a:r>
              <a:rPr lang="en-US" dirty="0"/>
              <a:t> </a:t>
            </a:r>
            <a:r>
              <a:rPr lang="en-US" dirty="0" err="1"/>
              <a:t>ez</a:t>
            </a:r>
            <a:r>
              <a:rPr lang="en-US" dirty="0"/>
              <a:t> </a:t>
            </a:r>
            <a:r>
              <a:rPr lang="en-US" dirty="0" err="1"/>
              <a:t>három</a:t>
            </a:r>
            <a:r>
              <a:rPr lang="en-US" dirty="0"/>
              <a:t> </a:t>
            </a:r>
            <a:r>
              <a:rPr lang="en-US" dirty="0" err="1"/>
              <a:t>különböző</a:t>
            </a:r>
            <a:r>
              <a:rPr lang="en-US" dirty="0"/>
              <a:t> </a:t>
            </a:r>
            <a:r>
              <a:rPr lang="en-US" dirty="0" err="1"/>
              <a:t>részfolyamatot</a:t>
            </a:r>
            <a:r>
              <a:rPr lang="en-US" dirty="0"/>
              <a:t> </a:t>
            </a:r>
            <a:r>
              <a:rPr lang="en-US" dirty="0" err="1"/>
              <a:t>jelent</a:t>
            </a:r>
            <a:r>
              <a:rPr lang="en-US" dirty="0"/>
              <a:t>, </a:t>
            </a:r>
            <a:r>
              <a:rPr lang="en-US" dirty="0" err="1"/>
              <a:t>ami</a:t>
            </a:r>
            <a:r>
              <a:rPr lang="en-US" dirty="0"/>
              <a:t> </a:t>
            </a:r>
            <a:r>
              <a:rPr lang="en-US" dirty="0" err="1"/>
              <a:t>sok</a:t>
            </a:r>
            <a:r>
              <a:rPr lang="en-US" dirty="0"/>
              <a:t> </a:t>
            </a:r>
            <a:r>
              <a:rPr lang="en-US" dirty="0" err="1"/>
              <a:t>más</a:t>
            </a:r>
            <a:r>
              <a:rPr lang="en-US" dirty="0"/>
              <a:t> BI </a:t>
            </a:r>
            <a:r>
              <a:rPr lang="en-US" dirty="0" err="1"/>
              <a:t>eszközzel</a:t>
            </a:r>
            <a:r>
              <a:rPr lang="en-US" dirty="0"/>
              <a:t> </a:t>
            </a:r>
            <a:r>
              <a:rPr lang="en-US" dirty="0" err="1"/>
              <a:t>ellentétben</a:t>
            </a:r>
            <a:r>
              <a:rPr lang="en-US" dirty="0"/>
              <a:t> </a:t>
            </a:r>
            <a:r>
              <a:rPr lang="en-US" dirty="0" err="1"/>
              <a:t>itt</a:t>
            </a:r>
            <a:r>
              <a:rPr lang="en-US" dirty="0"/>
              <a:t> egy </a:t>
            </a:r>
            <a:r>
              <a:rPr lang="en-US" dirty="0" err="1"/>
              <a:t>eszközbe</a:t>
            </a:r>
            <a:r>
              <a:rPr lang="en-US" dirty="0"/>
              <a:t> van </a:t>
            </a:r>
            <a:r>
              <a:rPr lang="en-US" dirty="0" err="1"/>
              <a:t>integrálva</a:t>
            </a:r>
            <a:r>
              <a:rPr lang="en-US" dirty="0"/>
              <a:t>, így </a:t>
            </a:r>
            <a:r>
              <a:rPr lang="en-US" dirty="0" err="1"/>
              <a:t>könnyebben</a:t>
            </a:r>
            <a:r>
              <a:rPr lang="en-US" dirty="0"/>
              <a:t> </a:t>
            </a:r>
            <a:r>
              <a:rPr lang="en-US" dirty="0" err="1"/>
              <a:t>kezelhető</a:t>
            </a:r>
            <a:r>
              <a:rPr lang="en-US" dirty="0"/>
              <a:t>.</a:t>
            </a:r>
          </a:p>
        </p:txBody>
      </p:sp>
      <p:sp>
        <p:nvSpPr>
          <p:cNvPr id="7" name="Slide Number Placeholder 4">
            <a:extLst>
              <a:ext uri="{FF2B5EF4-FFF2-40B4-BE49-F238E27FC236}">
                <a16:creationId xmlns:a16="http://schemas.microsoft.com/office/drawing/2014/main" id="{1EC81B8B-4A06-4A44-A344-234D1DA6310E}"/>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21</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3467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35">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7" name="Straight Connector 36">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000" kern="1200" dirty="0">
                <a:solidFill>
                  <a:schemeClr val="accent1"/>
                </a:solidFill>
                <a:latin typeface="+mj-lt"/>
                <a:ea typeface="+mj-ea"/>
                <a:cs typeface="+mj-cs"/>
              </a:rPr>
              <a:t>De lássuk hogyan működik a gyakorlatban!</a:t>
            </a:r>
          </a:p>
        </p:txBody>
      </p:sp>
      <p:sp>
        <p:nvSpPr>
          <p:cNvPr id="48" name="Isosceles Triangle 47">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2" descr="KapcsolÃ³dÃ³ kÃ©p">
            <a:extLst>
              <a:ext uri="{FF2B5EF4-FFF2-40B4-BE49-F238E27FC236}">
                <a16:creationId xmlns:a16="http://schemas.microsoft.com/office/drawing/2014/main" id="{53166F67-0FE4-4AC4-A299-AAE56E8C10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4" y="1550139"/>
            <a:ext cx="3765692" cy="376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1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677334" y="609600"/>
            <a:ext cx="8596668" cy="668856"/>
          </a:xfrm>
        </p:spPr>
        <p:txBody>
          <a:bodyPr/>
          <a:lstStyle/>
          <a:p>
            <a:r>
              <a:rPr lang="en-US" dirty="0" err="1"/>
              <a:t>Tematika</a:t>
            </a:r>
            <a:endParaRPr lang="hu-HU" dirty="0"/>
          </a:p>
        </p:txBody>
      </p:sp>
      <p:sp>
        <p:nvSpPr>
          <p:cNvPr id="3" name="Content Placeholder 2">
            <a:extLst>
              <a:ext uri="{FF2B5EF4-FFF2-40B4-BE49-F238E27FC236}">
                <a16:creationId xmlns:a16="http://schemas.microsoft.com/office/drawing/2014/main" id="{27324BC5-7FB3-4650-A4B8-E85E6DC8F323}"/>
              </a:ext>
            </a:extLst>
          </p:cNvPr>
          <p:cNvSpPr>
            <a:spLocks noGrp="1"/>
          </p:cNvSpPr>
          <p:nvPr>
            <p:ph idx="1"/>
          </p:nvPr>
        </p:nvSpPr>
        <p:spPr>
          <a:xfrm>
            <a:off x="1175656" y="1692239"/>
            <a:ext cx="8392259" cy="3880773"/>
          </a:xfrm>
        </p:spPr>
        <p:txBody>
          <a:bodyPr>
            <a:normAutofit/>
          </a:bodyPr>
          <a:lstStyle/>
          <a:p>
            <a:pPr>
              <a:buFont typeface="+mj-lt"/>
              <a:buAutoNum type="arabicPeriod"/>
            </a:pPr>
            <a:r>
              <a:rPr lang="en-US" sz="2000" dirty="0" err="1"/>
              <a:t>Bevezetés</a:t>
            </a:r>
            <a:r>
              <a:rPr lang="en-US" sz="2000" dirty="0"/>
              <a:t> </a:t>
            </a:r>
            <a:r>
              <a:rPr lang="en-US" sz="2000" dirty="0" err="1"/>
              <a:t>az</a:t>
            </a:r>
            <a:r>
              <a:rPr lang="en-US" sz="2000" dirty="0"/>
              <a:t> </a:t>
            </a:r>
            <a:r>
              <a:rPr lang="en-US" sz="2000" dirty="0" err="1"/>
              <a:t>Üzleti</a:t>
            </a:r>
            <a:r>
              <a:rPr lang="en-US" sz="2000" dirty="0"/>
              <a:t> </a:t>
            </a:r>
            <a:r>
              <a:rPr lang="en-US" sz="2000" dirty="0" err="1"/>
              <a:t>intelligencia</a:t>
            </a:r>
            <a:r>
              <a:rPr lang="en-US" sz="2000" dirty="0"/>
              <a:t> </a:t>
            </a:r>
            <a:r>
              <a:rPr lang="en-US" sz="2000" dirty="0" err="1"/>
              <a:t>világába</a:t>
            </a:r>
            <a:endParaRPr lang="en-US" sz="2000" dirty="0"/>
          </a:p>
          <a:p>
            <a:pPr>
              <a:buFont typeface="+mj-lt"/>
              <a:buAutoNum type="arabicPeriod"/>
            </a:pPr>
            <a:r>
              <a:rPr lang="en-US" sz="2000" dirty="0"/>
              <a:t>A Power BI Desktop és </a:t>
            </a:r>
            <a:r>
              <a:rPr lang="en-US" sz="2000" dirty="0" err="1"/>
              <a:t>használata</a:t>
            </a:r>
            <a:endParaRPr lang="en-US" sz="2000" dirty="0"/>
          </a:p>
          <a:p>
            <a:pPr>
              <a:buFont typeface="+mj-lt"/>
              <a:buAutoNum type="arabicPeriod"/>
            </a:pPr>
            <a:r>
              <a:rPr lang="en-GB" sz="2000" dirty="0"/>
              <a:t>ETL </a:t>
            </a:r>
            <a:r>
              <a:rPr lang="en-GB" sz="2000" dirty="0" err="1"/>
              <a:t>folyamatok</a:t>
            </a:r>
            <a:r>
              <a:rPr lang="en-GB" sz="2000" dirty="0"/>
              <a:t> a Power BI-ban (POWERQUERY)</a:t>
            </a:r>
            <a:endParaRPr lang="en-US" sz="2000" dirty="0"/>
          </a:p>
          <a:p>
            <a:pPr>
              <a:buFont typeface="+mj-lt"/>
              <a:buAutoNum type="arabicPeriod"/>
            </a:pPr>
            <a:r>
              <a:rPr lang="en-US" sz="2000" dirty="0" err="1"/>
              <a:t>Adatmodell</a:t>
            </a:r>
            <a:r>
              <a:rPr lang="en-US" sz="2000" dirty="0"/>
              <a:t> és DAX</a:t>
            </a:r>
          </a:p>
          <a:p>
            <a:pPr>
              <a:buFont typeface="+mj-lt"/>
              <a:buAutoNum type="arabicPeriod"/>
            </a:pPr>
            <a:r>
              <a:rPr lang="en-US" sz="2000" dirty="0"/>
              <a:t>Adat </a:t>
            </a:r>
            <a:r>
              <a:rPr lang="en-US" sz="2000" dirty="0" err="1"/>
              <a:t>vizualizáció</a:t>
            </a:r>
            <a:endParaRPr lang="en-US" sz="2000" dirty="0"/>
          </a:p>
          <a:p>
            <a:pPr>
              <a:buFont typeface="+mj-lt"/>
              <a:buAutoNum type="arabicPeriod"/>
            </a:pPr>
            <a:r>
              <a:rPr lang="en-US" sz="2000" dirty="0" err="1"/>
              <a:t>Riportok</a:t>
            </a:r>
            <a:r>
              <a:rPr lang="en-US" sz="2000" dirty="0"/>
              <a:t> </a:t>
            </a:r>
            <a:r>
              <a:rPr lang="en-US" sz="2000" dirty="0" err="1"/>
              <a:t>megosztása</a:t>
            </a:r>
            <a:r>
              <a:rPr lang="en-US" sz="2000" dirty="0"/>
              <a:t> (Power BI Online)</a:t>
            </a:r>
            <a:endParaRPr lang="hu-HU" sz="2000" dirty="0"/>
          </a:p>
        </p:txBody>
      </p:sp>
      <p:sp>
        <p:nvSpPr>
          <p:cNvPr id="5" name="Slide Number Placeholder 4">
            <a:extLst>
              <a:ext uri="{FF2B5EF4-FFF2-40B4-BE49-F238E27FC236}">
                <a16:creationId xmlns:a16="http://schemas.microsoft.com/office/drawing/2014/main" id="{E6D2A659-D6BC-460E-AD99-F2414F29A1C6}"/>
              </a:ext>
            </a:extLst>
          </p:cNvPr>
          <p:cNvSpPr>
            <a:spLocks noGrp="1"/>
          </p:cNvSpPr>
          <p:nvPr>
            <p:ph type="sldNum" sz="quarter" idx="12"/>
          </p:nvPr>
        </p:nvSpPr>
        <p:spPr>
          <a:xfrm>
            <a:off x="11370809" y="6450215"/>
            <a:ext cx="683339" cy="365125"/>
          </a:xfrm>
        </p:spPr>
        <p:txBody>
          <a:bodyPr/>
          <a:lstStyle/>
          <a:p>
            <a:fld id="{D57F1E4F-1CFF-5643-939E-217C01CDF565}" type="slidenum">
              <a:rPr lang="en-US" sz="1200" smtClean="0">
                <a:solidFill>
                  <a:schemeClr val="bg1"/>
                </a:solidFill>
                <a:latin typeface="Arial Black" panose="020B0A04020102020204" pitchFamily="34" charset="0"/>
              </a:rPr>
              <a:pPr/>
              <a:t>3</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953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0" name="Group 44">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72" name="Rectangle 56">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58">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Isosceles Triangle 66">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Isosceles Triangle 70">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Freeform: Shape 72">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4326610" y="2833077"/>
            <a:ext cx="6960759" cy="2289392"/>
          </a:xfrm>
        </p:spPr>
        <p:txBody>
          <a:bodyPr vert="horz" lIns="91440" tIns="45720" rIns="91440" bIns="45720" rtlCol="0" anchor="b">
            <a:normAutofit/>
          </a:bodyPr>
          <a:lstStyle/>
          <a:p>
            <a:pPr>
              <a:lnSpc>
                <a:spcPct val="90000"/>
              </a:lnSpc>
            </a:pPr>
            <a:r>
              <a:rPr lang="en-US" sz="5100" dirty="0">
                <a:solidFill>
                  <a:srgbClr val="FFFFFF"/>
                </a:solidFill>
              </a:rPr>
              <a:t>A BI </a:t>
            </a:r>
            <a:r>
              <a:rPr lang="en-US" sz="5100" dirty="0" err="1">
                <a:solidFill>
                  <a:srgbClr val="FFFFFF"/>
                </a:solidFill>
              </a:rPr>
              <a:t>fogalma</a:t>
            </a:r>
            <a:r>
              <a:rPr lang="en-US" sz="5100" dirty="0">
                <a:solidFill>
                  <a:srgbClr val="FFFFFF"/>
                </a:solidFill>
              </a:rPr>
              <a:t>, </a:t>
            </a:r>
            <a:r>
              <a:rPr lang="en-US" sz="5100" dirty="0" err="1">
                <a:solidFill>
                  <a:srgbClr val="FFFFFF"/>
                </a:solidFill>
              </a:rPr>
              <a:t>felhasználási</a:t>
            </a:r>
            <a:r>
              <a:rPr lang="en-US" sz="5100" dirty="0">
                <a:solidFill>
                  <a:srgbClr val="FFFFFF"/>
                </a:solidFill>
              </a:rPr>
              <a:t> </a:t>
            </a:r>
            <a:r>
              <a:rPr lang="en-US" sz="5100" dirty="0" err="1">
                <a:solidFill>
                  <a:srgbClr val="FFFFFF"/>
                </a:solidFill>
              </a:rPr>
              <a:t>területei</a:t>
            </a:r>
            <a:r>
              <a:rPr lang="en-US" sz="5100" dirty="0">
                <a:solidFill>
                  <a:srgbClr val="FFFFFF"/>
                </a:solidFill>
              </a:rPr>
              <a:t>, és </a:t>
            </a:r>
            <a:r>
              <a:rPr lang="en-US" sz="5100" dirty="0" err="1">
                <a:solidFill>
                  <a:srgbClr val="FFFFFF"/>
                </a:solidFill>
              </a:rPr>
              <a:t>alapelvei</a:t>
            </a:r>
            <a:endParaRPr lang="en-US" sz="5100" dirty="0">
              <a:solidFill>
                <a:srgbClr val="FFFFFF"/>
              </a:solidFill>
            </a:endParaRPr>
          </a:p>
        </p:txBody>
      </p:sp>
      <p:sp>
        <p:nvSpPr>
          <p:cNvPr id="75" name="Isosceles Triangle 74">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9EF18F7-B23B-4DEF-8641-89ED35CA889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80" name="Slide Number Placeholder 4">
            <a:extLst>
              <a:ext uri="{FF2B5EF4-FFF2-40B4-BE49-F238E27FC236}">
                <a16:creationId xmlns:a16="http://schemas.microsoft.com/office/drawing/2014/main" id="{1A2EEDF3-C072-45CD-B45A-3A969A60007D}"/>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tx1"/>
                </a:solidFill>
                <a:latin typeface="Arial Black" panose="020B0A04020102020204" pitchFamily="34" charset="0"/>
              </a:rPr>
              <a:pPr/>
              <a:t>4</a:t>
            </a:fld>
            <a:endParaRPr lang="en-US" sz="12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7049433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2895" y="309143"/>
            <a:ext cx="6977841" cy="1327121"/>
          </a:xfrm>
        </p:spPr>
        <p:txBody>
          <a:bodyPr anchor="ctr">
            <a:normAutofit/>
          </a:bodyPr>
          <a:lstStyle/>
          <a:p>
            <a:pPr>
              <a:lnSpc>
                <a:spcPct val="90000"/>
              </a:lnSpc>
            </a:pPr>
            <a:r>
              <a:rPr lang="en-US" sz="2800" dirty="0" err="1"/>
              <a:t>Mit</a:t>
            </a:r>
            <a:r>
              <a:rPr lang="en-US" sz="2800" dirty="0"/>
              <a:t> </a:t>
            </a:r>
            <a:r>
              <a:rPr lang="en-US" sz="2800" dirty="0" err="1"/>
              <a:t>jelent</a:t>
            </a:r>
            <a:r>
              <a:rPr lang="en-US" sz="2800" dirty="0"/>
              <a:t> a B(</a:t>
            </a:r>
            <a:r>
              <a:rPr lang="en-US" sz="2800" dirty="0" err="1"/>
              <a:t>usiness</a:t>
            </a:r>
            <a:r>
              <a:rPr lang="en-US" sz="2800" dirty="0"/>
              <a:t>) I(</a:t>
            </a:r>
            <a:r>
              <a:rPr lang="en-US" sz="2800" dirty="0" err="1"/>
              <a:t>ntelligence</a:t>
            </a:r>
            <a:r>
              <a:rPr lang="en-US" sz="2800" dirty="0"/>
              <a:t>)?</a:t>
            </a:r>
            <a:endParaRPr lang="hu-HU" sz="2800" dirty="0"/>
          </a:p>
        </p:txBody>
      </p:sp>
      <p:sp>
        <p:nvSpPr>
          <p:cNvPr id="3" name="Content Placeholder 2">
            <a:extLst>
              <a:ext uri="{FF2B5EF4-FFF2-40B4-BE49-F238E27FC236}">
                <a16:creationId xmlns:a16="http://schemas.microsoft.com/office/drawing/2014/main" id="{27324BC5-7FB3-4650-A4B8-E85E6DC8F323}"/>
              </a:ext>
            </a:extLst>
          </p:cNvPr>
          <p:cNvSpPr>
            <a:spLocks noGrp="1"/>
          </p:cNvSpPr>
          <p:nvPr>
            <p:ph idx="1"/>
          </p:nvPr>
        </p:nvSpPr>
        <p:spPr>
          <a:xfrm>
            <a:off x="6775130" y="1838961"/>
            <a:ext cx="3176589" cy="3505538"/>
          </a:xfrm>
        </p:spPr>
        <p:txBody>
          <a:bodyPr>
            <a:normAutofit/>
          </a:bodyPr>
          <a:lstStyle/>
          <a:p>
            <a:pPr marL="0" indent="0">
              <a:buNone/>
            </a:pPr>
            <a:r>
              <a:rPr lang="en-US" dirty="0"/>
              <a:t>Howard </a:t>
            </a:r>
            <a:r>
              <a:rPr lang="en-US" dirty="0" err="1"/>
              <a:t>Dresner</a:t>
            </a:r>
            <a:r>
              <a:rPr lang="en-US" dirty="0"/>
              <a:t> </a:t>
            </a:r>
            <a:r>
              <a:rPr lang="en-US" dirty="0" err="1"/>
              <a:t>meghatározásában</a:t>
            </a:r>
            <a:r>
              <a:rPr lang="en-US" dirty="0"/>
              <a:t>:</a:t>
            </a:r>
          </a:p>
          <a:p>
            <a:pPr marL="0" indent="0">
              <a:buNone/>
            </a:pPr>
            <a:endParaRPr lang="en-US" dirty="0"/>
          </a:p>
          <a:p>
            <a:pPr marL="0" indent="0">
              <a:buNone/>
            </a:pPr>
            <a:r>
              <a:rPr lang="en-US" dirty="0"/>
              <a:t>“</a:t>
            </a:r>
            <a:r>
              <a:rPr lang="hu-HU" dirty="0"/>
              <a:t>Olyan módszerek, fogalmak összessége, melyek a döntéshozás folyamatát javítják az úgynevezett tényalapú rendszerek segítségével…</a:t>
            </a:r>
            <a:r>
              <a:rPr lang="en-US" dirty="0"/>
              <a:t>”</a:t>
            </a:r>
          </a:p>
          <a:p>
            <a:pPr marL="0" indent="0">
              <a:buNone/>
            </a:pPr>
            <a:endParaRPr lang="hu-HU" dirty="0"/>
          </a:p>
          <a:p>
            <a:pPr marL="0" indent="0">
              <a:buNone/>
            </a:pPr>
            <a:endParaRPr lang="hu-HU" dirty="0"/>
          </a:p>
          <a:p>
            <a:endParaRPr lang="hu-HU" dirty="0"/>
          </a:p>
        </p:txBody>
      </p:sp>
      <p:pic>
        <p:nvPicPr>
          <p:cNvPr id="6" name="Content Placeholder 6">
            <a:extLst>
              <a:ext uri="{FF2B5EF4-FFF2-40B4-BE49-F238E27FC236}">
                <a16:creationId xmlns:a16="http://schemas.microsoft.com/office/drawing/2014/main" id="{77C46EDB-D265-4311-990B-AFD4F0672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08" y="1554088"/>
            <a:ext cx="6456755" cy="337365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2" name="Slide Number Placeholder 4">
            <a:extLst>
              <a:ext uri="{FF2B5EF4-FFF2-40B4-BE49-F238E27FC236}">
                <a16:creationId xmlns:a16="http://schemas.microsoft.com/office/drawing/2014/main" id="{63ACD0B0-0FEF-4215-83EF-A3474F370F24}"/>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5</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63760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675064" y="609600"/>
            <a:ext cx="5263917" cy="1320800"/>
          </a:xfrm>
        </p:spPr>
        <p:txBody>
          <a:bodyPr anchor="ctr">
            <a:normAutofit/>
          </a:bodyPr>
          <a:lstStyle/>
          <a:p>
            <a:r>
              <a:rPr lang="en-US" dirty="0"/>
              <a:t>Kicsit </a:t>
            </a:r>
            <a:r>
              <a:rPr lang="en-US" dirty="0" err="1"/>
              <a:t>közelebbről</a:t>
            </a:r>
            <a:r>
              <a:rPr lang="en-US" dirty="0"/>
              <a:t>…</a:t>
            </a:r>
            <a:endParaRPr lang="hu-HU" dirty="0"/>
          </a:p>
        </p:txBody>
      </p:sp>
      <p:sp>
        <p:nvSpPr>
          <p:cNvPr id="3" name="Content Placeholder 2">
            <a:extLst>
              <a:ext uri="{FF2B5EF4-FFF2-40B4-BE49-F238E27FC236}">
                <a16:creationId xmlns:a16="http://schemas.microsoft.com/office/drawing/2014/main" id="{27324BC5-7FB3-4650-A4B8-E85E6DC8F323}"/>
              </a:ext>
            </a:extLst>
          </p:cNvPr>
          <p:cNvSpPr>
            <a:spLocks noGrp="1"/>
          </p:cNvSpPr>
          <p:nvPr>
            <p:ph idx="1"/>
          </p:nvPr>
        </p:nvSpPr>
        <p:spPr>
          <a:xfrm>
            <a:off x="671361" y="2160589"/>
            <a:ext cx="2930517" cy="3880773"/>
          </a:xfrm>
        </p:spPr>
        <p:txBody>
          <a:bodyPr>
            <a:normAutofit/>
          </a:bodyPr>
          <a:lstStyle/>
          <a:p>
            <a:pPr marL="0" indent="0">
              <a:buNone/>
            </a:pPr>
            <a:endParaRPr lang="hu-HU"/>
          </a:p>
          <a:p>
            <a:pPr marL="0" indent="0">
              <a:buNone/>
            </a:pPr>
            <a:endParaRPr lang="hu-HU"/>
          </a:p>
          <a:p>
            <a:endParaRPr lang="hu-HU"/>
          </a:p>
        </p:txBody>
      </p:sp>
      <p:pic>
        <p:nvPicPr>
          <p:cNvPr id="11" name="Picture 10" descr="Central Intelligence Agency">
            <a:hlinkClick r:id="rId2"/>
            <a:extLst>
              <a:ext uri="{FF2B5EF4-FFF2-40B4-BE49-F238E27FC236}">
                <a16:creationId xmlns:a16="http://schemas.microsoft.com/office/drawing/2014/main" id="{A61DAF90-28F2-4ED9-91AD-FF307797A6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22108" y="2472832"/>
            <a:ext cx="3407364" cy="1268412"/>
          </a:xfrm>
          <a:prstGeom prst="rect">
            <a:avLst/>
          </a:prstGeom>
          <a:noFill/>
        </p:spPr>
      </p:pic>
      <p:sp>
        <p:nvSpPr>
          <p:cNvPr id="7" name="Rectangle 6">
            <a:extLst>
              <a:ext uri="{FF2B5EF4-FFF2-40B4-BE49-F238E27FC236}">
                <a16:creationId xmlns:a16="http://schemas.microsoft.com/office/drawing/2014/main" id="{C1F11A26-B1C1-407C-A8FA-84EC0293CDD5}"/>
              </a:ext>
            </a:extLst>
          </p:cNvPr>
          <p:cNvSpPr/>
          <p:nvPr/>
        </p:nvSpPr>
        <p:spPr>
          <a:xfrm>
            <a:off x="605977" y="2160589"/>
            <a:ext cx="5263917" cy="2246769"/>
          </a:xfrm>
          <a:prstGeom prst="rect">
            <a:avLst/>
          </a:prstGeom>
        </p:spPr>
        <p:txBody>
          <a:bodyPr wrap="square">
            <a:spAutoFit/>
          </a:bodyPr>
          <a:lstStyle/>
          <a:p>
            <a:pPr algn="just"/>
            <a:r>
              <a:rPr lang="en-US" sz="2000" dirty="0"/>
              <a:t>"Intelligence - the product resulting from the collection, evaluation, analysis, integration, and interpretation of all available information which concerns one or more aspects of foreign nations or of areas of operation and which is immediately or potentially significant to planning."</a:t>
            </a:r>
          </a:p>
        </p:txBody>
      </p:sp>
      <p:sp>
        <p:nvSpPr>
          <p:cNvPr id="13" name="Slide Number Placeholder 4">
            <a:extLst>
              <a:ext uri="{FF2B5EF4-FFF2-40B4-BE49-F238E27FC236}">
                <a16:creationId xmlns:a16="http://schemas.microsoft.com/office/drawing/2014/main" id="{98A6588E-F7C9-47F0-B096-875C2E56016D}"/>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6</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536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675064" y="609600"/>
            <a:ext cx="5263917" cy="1320800"/>
          </a:xfrm>
        </p:spPr>
        <p:txBody>
          <a:bodyPr anchor="ctr">
            <a:normAutofit/>
          </a:bodyPr>
          <a:lstStyle/>
          <a:p>
            <a:r>
              <a:rPr lang="en-US" dirty="0"/>
              <a:t>BI a </a:t>
            </a:r>
            <a:r>
              <a:rPr lang="en-US" dirty="0" err="1"/>
              <a:t>gyakorlatban</a:t>
            </a:r>
            <a:endParaRPr lang="hu-HU" dirty="0"/>
          </a:p>
        </p:txBody>
      </p:sp>
      <p:sp>
        <p:nvSpPr>
          <p:cNvPr id="9" name="TextBox 8">
            <a:extLst>
              <a:ext uri="{FF2B5EF4-FFF2-40B4-BE49-F238E27FC236}">
                <a16:creationId xmlns:a16="http://schemas.microsoft.com/office/drawing/2014/main" id="{A6A0CF2A-A071-46A5-8021-348670575713}"/>
              </a:ext>
            </a:extLst>
          </p:cNvPr>
          <p:cNvSpPr txBox="1"/>
          <p:nvPr/>
        </p:nvSpPr>
        <p:spPr>
          <a:xfrm>
            <a:off x="675064" y="2120949"/>
            <a:ext cx="8598938" cy="2616101"/>
          </a:xfrm>
          <a:prstGeom prst="rect">
            <a:avLst/>
          </a:prstGeom>
          <a:noFill/>
        </p:spPr>
        <p:txBody>
          <a:bodyPr wrap="square" rtlCol="0">
            <a:spAutoFit/>
          </a:bodyPr>
          <a:lstStyle/>
          <a:p>
            <a:pPr algn="just"/>
            <a:r>
              <a:rPr lang="hu-HU" dirty="0"/>
              <a:t>Folyamatok, amely során összegyűjtjük </a:t>
            </a:r>
            <a:r>
              <a:rPr lang="en-US" dirty="0" err="1"/>
              <a:t>az</a:t>
            </a:r>
            <a:r>
              <a:rPr lang="en-US" dirty="0"/>
              <a:t> </a:t>
            </a:r>
            <a:r>
              <a:rPr lang="en-US" dirty="0" err="1"/>
              <a:t>adatokat</a:t>
            </a:r>
            <a:r>
              <a:rPr lang="en-US" dirty="0"/>
              <a:t> a </a:t>
            </a:r>
            <a:r>
              <a:rPr lang="en-US" dirty="0" err="1"/>
              <a:t>legkülönfélébb</a:t>
            </a:r>
            <a:r>
              <a:rPr lang="en-US" dirty="0"/>
              <a:t> </a:t>
            </a:r>
            <a:r>
              <a:rPr lang="en-US" dirty="0" err="1"/>
              <a:t>forrásokból</a:t>
            </a:r>
            <a:r>
              <a:rPr lang="en-US" dirty="0"/>
              <a:t>, </a:t>
            </a:r>
            <a:r>
              <a:rPr lang="en-US" dirty="0" err="1"/>
              <a:t>megtisztítj</a:t>
            </a:r>
            <a:r>
              <a:rPr lang="hu-HU" dirty="0" err="1"/>
              <a:t>uk</a:t>
            </a:r>
            <a:r>
              <a:rPr lang="en-US" dirty="0"/>
              <a:t> a </a:t>
            </a:r>
            <a:r>
              <a:rPr lang="en-US" dirty="0" err="1"/>
              <a:t>fals</a:t>
            </a:r>
            <a:r>
              <a:rPr lang="en-US" dirty="0"/>
              <a:t> </a:t>
            </a:r>
            <a:r>
              <a:rPr lang="en-US" dirty="0" err="1"/>
              <a:t>dolgoktól</a:t>
            </a:r>
            <a:r>
              <a:rPr lang="en-US" dirty="0"/>
              <a:t>, </a:t>
            </a:r>
            <a:r>
              <a:rPr lang="en-US" dirty="0" err="1"/>
              <a:t>amelyek</a:t>
            </a:r>
            <a:r>
              <a:rPr lang="en-US" dirty="0"/>
              <a:t> </a:t>
            </a:r>
            <a:r>
              <a:rPr lang="en-US" dirty="0" err="1"/>
              <a:t>torzíthatják</a:t>
            </a:r>
            <a:r>
              <a:rPr lang="en-US" dirty="0"/>
              <a:t> a </a:t>
            </a:r>
            <a:r>
              <a:rPr lang="en-US" dirty="0" err="1"/>
              <a:t>végeredményt</a:t>
            </a:r>
            <a:r>
              <a:rPr lang="en-US" dirty="0"/>
              <a:t>, </a:t>
            </a:r>
            <a:r>
              <a:rPr lang="en-US" dirty="0" err="1"/>
              <a:t>elem</a:t>
            </a:r>
            <a:r>
              <a:rPr lang="hu-HU" dirty="0"/>
              <a:t>e</a:t>
            </a:r>
            <a:r>
              <a:rPr lang="en-US" dirty="0"/>
              <a:t>z</a:t>
            </a:r>
            <a:r>
              <a:rPr lang="hu-HU" dirty="0" err="1"/>
              <a:t>zük</a:t>
            </a:r>
            <a:r>
              <a:rPr lang="en-US" dirty="0"/>
              <a:t> </a:t>
            </a:r>
            <a:r>
              <a:rPr lang="en-US" dirty="0" err="1"/>
              <a:t>azokat</a:t>
            </a:r>
            <a:r>
              <a:rPr lang="en-US" dirty="0"/>
              <a:t>, </a:t>
            </a:r>
            <a:r>
              <a:rPr lang="en-US" dirty="0" err="1"/>
              <a:t>kiértékel</a:t>
            </a:r>
            <a:r>
              <a:rPr lang="hu-HU" dirty="0" err="1"/>
              <a:t>jük</a:t>
            </a:r>
            <a:r>
              <a:rPr lang="en-US" dirty="0"/>
              <a:t>, majd </a:t>
            </a:r>
            <a:r>
              <a:rPr lang="en-US" dirty="0" err="1"/>
              <a:t>továbbadj</a:t>
            </a:r>
            <a:r>
              <a:rPr lang="hu-HU" dirty="0" err="1"/>
              <a:t>uk</a:t>
            </a:r>
            <a:r>
              <a:rPr lang="en-US" dirty="0"/>
              <a:t> </a:t>
            </a:r>
            <a:r>
              <a:rPr lang="en-US" dirty="0" err="1"/>
              <a:t>az</a:t>
            </a:r>
            <a:r>
              <a:rPr lang="en-US" dirty="0"/>
              <a:t> </a:t>
            </a:r>
            <a:r>
              <a:rPr lang="en-US" dirty="0" err="1"/>
              <a:t>információt</a:t>
            </a:r>
            <a:r>
              <a:rPr lang="hu-HU" dirty="0"/>
              <a:t>  döntéshozóknak.</a:t>
            </a:r>
          </a:p>
          <a:p>
            <a:pPr algn="just">
              <a:buFont typeface="Arial" panose="020B0604020202020204" pitchFamily="34" charset="0"/>
              <a:buChar char="•"/>
            </a:pPr>
            <a:endParaRPr lang="hu-HU" dirty="0"/>
          </a:p>
          <a:p>
            <a:pPr algn="just">
              <a:spcAft>
                <a:spcPts val="1200"/>
              </a:spcAft>
              <a:buFont typeface="Arial" panose="020B0604020202020204" pitchFamily="34" charset="0"/>
              <a:buChar char="•"/>
            </a:pPr>
            <a:r>
              <a:rPr lang="hu-HU" dirty="0"/>
              <a:t>Adat – információ transzformálás,</a:t>
            </a:r>
            <a:endParaRPr lang="hu-HU" sz="2000" dirty="0"/>
          </a:p>
          <a:p>
            <a:pPr algn="just">
              <a:spcAft>
                <a:spcPts val="1200"/>
              </a:spcAft>
              <a:buFont typeface="Arial" panose="020B0604020202020204" pitchFamily="34" charset="0"/>
              <a:buChar char="•"/>
            </a:pPr>
            <a:r>
              <a:rPr lang="hu-HU" dirty="0"/>
              <a:t>Külső és belső adatok integrálása révén információt tud adni a cég belső viszonyairól, és külső környezetéről,</a:t>
            </a:r>
          </a:p>
          <a:p>
            <a:pPr algn="just">
              <a:spcAft>
                <a:spcPts val="1200"/>
              </a:spcAft>
              <a:buFont typeface="Arial" panose="020B0604020202020204" pitchFamily="34" charset="0"/>
              <a:buChar char="•"/>
            </a:pPr>
            <a:r>
              <a:rPr lang="hu-HU" dirty="0"/>
              <a:t>Mindezt egy informatív, könnyen (könnyebben) értelmezhető felületen nyújtva</a:t>
            </a:r>
          </a:p>
        </p:txBody>
      </p:sp>
      <p:sp>
        <p:nvSpPr>
          <p:cNvPr id="12" name="Slide Number Placeholder 4">
            <a:extLst>
              <a:ext uri="{FF2B5EF4-FFF2-40B4-BE49-F238E27FC236}">
                <a16:creationId xmlns:a16="http://schemas.microsoft.com/office/drawing/2014/main" id="{3AB45CC9-B7D0-47C0-A9AD-AB96082CA29C}"/>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7</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859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675064" y="609600"/>
            <a:ext cx="5263917" cy="1320800"/>
          </a:xfrm>
        </p:spPr>
        <p:txBody>
          <a:bodyPr anchor="ctr">
            <a:normAutofit/>
          </a:bodyPr>
          <a:lstStyle/>
          <a:p>
            <a:r>
              <a:rPr lang="en-US" dirty="0"/>
              <a:t>A BI </a:t>
            </a:r>
            <a:r>
              <a:rPr lang="en-US" dirty="0" err="1"/>
              <a:t>rétegei</a:t>
            </a:r>
            <a:endParaRPr lang="hu-HU" dirty="0"/>
          </a:p>
        </p:txBody>
      </p:sp>
      <p:pic>
        <p:nvPicPr>
          <p:cNvPr id="6" name="Content Placeholder 3" descr="Business intelligence analyst role">
            <a:extLst>
              <a:ext uri="{FF2B5EF4-FFF2-40B4-BE49-F238E27FC236}">
                <a16:creationId xmlns:a16="http://schemas.microsoft.com/office/drawing/2014/main" id="{38B87BA7-9A80-4013-875F-F12FFACD0FB6}"/>
              </a:ext>
            </a:extLst>
          </p:cNvPr>
          <p:cNvPicPr>
            <a:picLocks noGrp="1"/>
          </p:cNvPicPr>
          <p:nvPr/>
        </p:nvPicPr>
        <p:blipFill>
          <a:blip r:embed="rId2">
            <a:extLst>
              <a:ext uri="{28A0092B-C50C-407E-A947-70E740481C1C}">
                <a14:useLocalDpi xmlns:a14="http://schemas.microsoft.com/office/drawing/2010/main" val="0"/>
              </a:ext>
            </a:extLst>
          </a:blip>
          <a:srcRect/>
          <a:stretch>
            <a:fillRect/>
          </a:stretch>
        </p:blipFill>
        <p:spPr bwMode="auto">
          <a:xfrm>
            <a:off x="3809999" y="1524000"/>
            <a:ext cx="4572001" cy="4276437"/>
          </a:xfrm>
          <a:prstGeom prst="rect">
            <a:avLst/>
          </a:prstGeom>
          <a:noFill/>
          <a:ln>
            <a:noFill/>
          </a:ln>
        </p:spPr>
      </p:pic>
      <p:sp>
        <p:nvSpPr>
          <p:cNvPr id="22" name="Slide Number Placeholder 4">
            <a:extLst>
              <a:ext uri="{FF2B5EF4-FFF2-40B4-BE49-F238E27FC236}">
                <a16:creationId xmlns:a16="http://schemas.microsoft.com/office/drawing/2014/main" id="{26159A23-594F-4270-BBCE-A07E456BEBBC}"/>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8</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0140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90F-480E-4853-943F-DB3A99B3BCA1}"/>
              </a:ext>
            </a:extLst>
          </p:cNvPr>
          <p:cNvSpPr>
            <a:spLocks noGrp="1"/>
          </p:cNvSpPr>
          <p:nvPr>
            <p:ph type="title"/>
          </p:nvPr>
        </p:nvSpPr>
        <p:spPr>
          <a:xfrm>
            <a:off x="677334" y="609600"/>
            <a:ext cx="8596668" cy="775855"/>
          </a:xfrm>
        </p:spPr>
        <p:txBody>
          <a:bodyPr anchor="t">
            <a:normAutofit/>
          </a:bodyPr>
          <a:lstStyle/>
          <a:p>
            <a:r>
              <a:rPr lang="en-US" dirty="0"/>
              <a:t>A BI </a:t>
            </a:r>
            <a:r>
              <a:rPr lang="en-US" dirty="0" err="1"/>
              <a:t>eszközök</a:t>
            </a:r>
            <a:r>
              <a:rPr lang="en-US" dirty="0"/>
              <a:t> </a:t>
            </a:r>
            <a:r>
              <a:rPr lang="en-US" dirty="0" err="1"/>
              <a:t>közös</a:t>
            </a:r>
            <a:r>
              <a:rPr lang="en-US" dirty="0"/>
              <a:t> </a:t>
            </a:r>
            <a:r>
              <a:rPr lang="en-US" dirty="0" err="1"/>
              <a:t>jellemzői</a:t>
            </a:r>
            <a:endParaRPr lang="hu-HU" dirty="0"/>
          </a:p>
        </p:txBody>
      </p:sp>
      <p:sp>
        <p:nvSpPr>
          <p:cNvPr id="6" name="Content Placeholder 5">
            <a:extLst>
              <a:ext uri="{FF2B5EF4-FFF2-40B4-BE49-F238E27FC236}">
                <a16:creationId xmlns:a16="http://schemas.microsoft.com/office/drawing/2014/main" id="{92968C19-32E8-483E-A4D7-D73C311E168D}"/>
              </a:ext>
            </a:extLst>
          </p:cNvPr>
          <p:cNvSpPr>
            <a:spLocks noGrp="1"/>
          </p:cNvSpPr>
          <p:nvPr>
            <p:ph idx="1"/>
          </p:nvPr>
        </p:nvSpPr>
        <p:spPr>
          <a:xfrm>
            <a:off x="831273" y="1551709"/>
            <a:ext cx="8220363" cy="4230255"/>
          </a:xfrm>
        </p:spPr>
        <p:txBody>
          <a:bodyPr>
            <a:normAutofit lnSpcReduction="10000"/>
          </a:bodyPr>
          <a:lstStyle/>
          <a:p>
            <a:pPr algn="just">
              <a:lnSpc>
                <a:spcPct val="90000"/>
              </a:lnSpc>
            </a:pPr>
            <a:r>
              <a:rPr lang="en-US" dirty="0"/>
              <a:t>Mind belső, mind </a:t>
            </a:r>
            <a:r>
              <a:rPr lang="en-US" dirty="0" err="1"/>
              <a:t>külső</a:t>
            </a:r>
            <a:r>
              <a:rPr lang="en-US" dirty="0"/>
              <a:t> </a:t>
            </a:r>
            <a:r>
              <a:rPr lang="en-US" dirty="0" err="1"/>
              <a:t>adatforrások</a:t>
            </a:r>
            <a:r>
              <a:rPr lang="en-US" dirty="0"/>
              <a:t> </a:t>
            </a:r>
            <a:r>
              <a:rPr lang="en-US" dirty="0" err="1"/>
              <a:t>elérhetőek</a:t>
            </a:r>
            <a:r>
              <a:rPr lang="en-US" dirty="0"/>
              <a:t>, </a:t>
            </a:r>
            <a:r>
              <a:rPr lang="en-US" dirty="0" err="1"/>
              <a:t>ezzel</a:t>
            </a:r>
            <a:r>
              <a:rPr lang="en-US" dirty="0"/>
              <a:t> új </a:t>
            </a:r>
            <a:r>
              <a:rPr lang="en-US" dirty="0" err="1"/>
              <a:t>lehetőségek</a:t>
            </a:r>
            <a:r>
              <a:rPr lang="en-US" dirty="0"/>
              <a:t> </a:t>
            </a:r>
            <a:r>
              <a:rPr lang="en-US" dirty="0" err="1"/>
              <a:t>nyílnak</a:t>
            </a:r>
            <a:r>
              <a:rPr lang="en-US" dirty="0"/>
              <a:t> </a:t>
            </a:r>
            <a:r>
              <a:rPr lang="en-US" dirty="0" err="1"/>
              <a:t>az</a:t>
            </a:r>
            <a:r>
              <a:rPr lang="en-US" dirty="0"/>
              <a:t> </a:t>
            </a:r>
            <a:r>
              <a:rPr lang="en-US" dirty="0" err="1"/>
              <a:t>elemzésre</a:t>
            </a:r>
            <a:r>
              <a:rPr lang="en-US" dirty="0"/>
              <a:t>!</a:t>
            </a:r>
          </a:p>
          <a:p>
            <a:pPr algn="just">
              <a:lnSpc>
                <a:spcPct val="90000"/>
              </a:lnSpc>
            </a:pPr>
            <a:r>
              <a:rPr lang="en-US" dirty="0" err="1"/>
              <a:t>Zárt</a:t>
            </a:r>
            <a:r>
              <a:rPr lang="en-US" dirty="0"/>
              <a:t> </a:t>
            </a:r>
            <a:r>
              <a:rPr lang="en-US" dirty="0" err="1"/>
              <a:t>folyamatok</a:t>
            </a:r>
            <a:r>
              <a:rPr lang="en-US" dirty="0"/>
              <a:t> </a:t>
            </a:r>
            <a:r>
              <a:rPr lang="en-US" dirty="0" err="1"/>
              <a:t>az</a:t>
            </a:r>
            <a:r>
              <a:rPr lang="en-US" dirty="0"/>
              <a:t> </a:t>
            </a:r>
            <a:r>
              <a:rPr lang="en-US" dirty="0" err="1"/>
              <a:t>eszközön</a:t>
            </a:r>
            <a:r>
              <a:rPr lang="en-US" dirty="0"/>
              <a:t> </a:t>
            </a:r>
            <a:r>
              <a:rPr lang="en-US" dirty="0" err="1"/>
              <a:t>belül</a:t>
            </a:r>
            <a:r>
              <a:rPr lang="en-US" dirty="0"/>
              <a:t> (</a:t>
            </a:r>
            <a:r>
              <a:rPr lang="en-US" dirty="0" err="1"/>
              <a:t>nincs</a:t>
            </a:r>
            <a:r>
              <a:rPr lang="en-US" dirty="0"/>
              <a:t> </a:t>
            </a:r>
            <a:r>
              <a:rPr lang="en-US" dirty="0" err="1"/>
              <a:t>tényleges</a:t>
            </a:r>
            <a:r>
              <a:rPr lang="en-US" dirty="0"/>
              <a:t> </a:t>
            </a:r>
            <a:r>
              <a:rPr lang="en-US" dirty="0" err="1"/>
              <a:t>adatmódosítás</a:t>
            </a:r>
            <a:r>
              <a:rPr lang="en-US" dirty="0"/>
              <a:t>!), így </a:t>
            </a:r>
            <a:r>
              <a:rPr lang="en-US" dirty="0" err="1"/>
              <a:t>elkülöníthetőek</a:t>
            </a:r>
            <a:r>
              <a:rPr lang="en-US" dirty="0"/>
              <a:t> a </a:t>
            </a:r>
            <a:r>
              <a:rPr lang="en-US" dirty="0" err="1"/>
              <a:t>felelősségi</a:t>
            </a:r>
            <a:r>
              <a:rPr lang="en-US" dirty="0"/>
              <a:t> </a:t>
            </a:r>
            <a:r>
              <a:rPr lang="en-US" dirty="0" err="1"/>
              <a:t>körök</a:t>
            </a:r>
            <a:r>
              <a:rPr lang="en-US" dirty="0"/>
              <a:t>, és </a:t>
            </a:r>
            <a:r>
              <a:rPr lang="en-US" dirty="0" err="1"/>
              <a:t>jól</a:t>
            </a:r>
            <a:r>
              <a:rPr lang="en-US" dirty="0"/>
              <a:t> </a:t>
            </a:r>
            <a:r>
              <a:rPr lang="en-US" dirty="0" err="1"/>
              <a:t>követhető</a:t>
            </a:r>
            <a:r>
              <a:rPr lang="en-US" dirty="0"/>
              <a:t> </a:t>
            </a:r>
            <a:r>
              <a:rPr lang="en-US" dirty="0" err="1"/>
              <a:t>ki</a:t>
            </a:r>
            <a:r>
              <a:rPr lang="en-US" dirty="0"/>
              <a:t>, </a:t>
            </a:r>
            <a:r>
              <a:rPr lang="en-US" dirty="0" err="1"/>
              <a:t>mit</a:t>
            </a:r>
            <a:r>
              <a:rPr lang="en-US" dirty="0"/>
              <a:t>, és </a:t>
            </a:r>
            <a:r>
              <a:rPr lang="en-US" dirty="0" err="1"/>
              <a:t>mikor</a:t>
            </a:r>
            <a:r>
              <a:rPr lang="en-US" dirty="0"/>
              <a:t> </a:t>
            </a:r>
            <a:r>
              <a:rPr lang="en-US" dirty="0" err="1"/>
              <a:t>módosított</a:t>
            </a:r>
            <a:r>
              <a:rPr lang="en-US" dirty="0"/>
              <a:t>. </a:t>
            </a:r>
            <a:r>
              <a:rPr lang="en-US" dirty="0" err="1"/>
              <a:t>Biztonság</a:t>
            </a:r>
            <a:r>
              <a:rPr lang="en-US" dirty="0"/>
              <a:t>, </a:t>
            </a:r>
            <a:r>
              <a:rPr lang="en-US" dirty="0" err="1"/>
              <a:t>hitelesség</a:t>
            </a:r>
            <a:r>
              <a:rPr lang="en-US" dirty="0"/>
              <a:t>!</a:t>
            </a:r>
          </a:p>
          <a:p>
            <a:pPr algn="just">
              <a:lnSpc>
                <a:spcPct val="90000"/>
              </a:lnSpc>
            </a:pPr>
            <a:r>
              <a:rPr lang="en-US" dirty="0" err="1"/>
              <a:t>Dinamikus</a:t>
            </a:r>
            <a:r>
              <a:rPr lang="en-US" dirty="0"/>
              <a:t> </a:t>
            </a:r>
            <a:r>
              <a:rPr lang="en-US" dirty="0" err="1"/>
              <a:t>riportokat</a:t>
            </a:r>
            <a:r>
              <a:rPr lang="en-US" dirty="0"/>
              <a:t> </a:t>
            </a:r>
            <a:r>
              <a:rPr lang="en-US" dirty="0" err="1"/>
              <a:t>készíthetünk</a:t>
            </a:r>
            <a:r>
              <a:rPr lang="en-US" dirty="0"/>
              <a:t>, </a:t>
            </a:r>
            <a:r>
              <a:rPr lang="en-US" dirty="0" err="1"/>
              <a:t>amelyek</a:t>
            </a:r>
            <a:r>
              <a:rPr lang="en-US" dirty="0"/>
              <a:t> </a:t>
            </a:r>
            <a:r>
              <a:rPr lang="en-US" dirty="0" err="1"/>
              <a:t>szinte</a:t>
            </a:r>
            <a:r>
              <a:rPr lang="en-US" dirty="0"/>
              <a:t> </a:t>
            </a:r>
            <a:r>
              <a:rPr lang="en-US" dirty="0" err="1"/>
              <a:t>valós</a:t>
            </a:r>
            <a:r>
              <a:rPr lang="en-US" dirty="0"/>
              <a:t> </a:t>
            </a:r>
            <a:r>
              <a:rPr lang="en-US" dirty="0" err="1"/>
              <a:t>időben</a:t>
            </a:r>
            <a:r>
              <a:rPr lang="en-US" dirty="0"/>
              <a:t> </a:t>
            </a:r>
            <a:r>
              <a:rPr lang="en-US" dirty="0" err="1"/>
              <a:t>frissülhetnek</a:t>
            </a:r>
            <a:r>
              <a:rPr lang="en-US" dirty="0"/>
              <a:t>! </a:t>
            </a:r>
            <a:r>
              <a:rPr lang="en-US" dirty="0" err="1"/>
              <a:t>Gyorsabb</a:t>
            </a:r>
            <a:r>
              <a:rPr lang="en-US" dirty="0"/>
              <a:t>, és </a:t>
            </a:r>
            <a:r>
              <a:rPr lang="en-US" dirty="0" err="1"/>
              <a:t>hatékonyabb</a:t>
            </a:r>
            <a:r>
              <a:rPr lang="en-US" dirty="0"/>
              <a:t> </a:t>
            </a:r>
            <a:r>
              <a:rPr lang="en-US" dirty="0" err="1"/>
              <a:t>döntéshozatalt</a:t>
            </a:r>
            <a:r>
              <a:rPr lang="en-US" dirty="0"/>
              <a:t> </a:t>
            </a:r>
            <a:r>
              <a:rPr lang="en-US" dirty="0" err="1"/>
              <a:t>tesznek</a:t>
            </a:r>
            <a:r>
              <a:rPr lang="en-US" dirty="0"/>
              <a:t> </a:t>
            </a:r>
            <a:r>
              <a:rPr lang="en-US" dirty="0" err="1"/>
              <a:t>lehetővé</a:t>
            </a:r>
            <a:r>
              <a:rPr lang="en-US" dirty="0"/>
              <a:t>!</a:t>
            </a:r>
          </a:p>
          <a:p>
            <a:pPr algn="just">
              <a:lnSpc>
                <a:spcPct val="90000"/>
              </a:lnSpc>
            </a:pPr>
            <a:r>
              <a:rPr lang="en-US" dirty="0"/>
              <a:t>Magas </a:t>
            </a:r>
            <a:r>
              <a:rPr lang="en-US" dirty="0" err="1"/>
              <a:t>szintű</a:t>
            </a:r>
            <a:r>
              <a:rPr lang="en-US" dirty="0"/>
              <a:t> </a:t>
            </a:r>
            <a:r>
              <a:rPr lang="en-US" dirty="0" err="1"/>
              <a:t>kollaborációs</a:t>
            </a:r>
            <a:r>
              <a:rPr lang="en-US" dirty="0"/>
              <a:t> </a:t>
            </a:r>
            <a:r>
              <a:rPr lang="en-US" dirty="0" err="1"/>
              <a:t>lehetőségekkel</a:t>
            </a:r>
            <a:r>
              <a:rPr lang="en-US" dirty="0"/>
              <a:t>, </a:t>
            </a:r>
            <a:r>
              <a:rPr lang="en-US" dirty="0" err="1"/>
              <a:t>gyorsan</a:t>
            </a:r>
            <a:r>
              <a:rPr lang="en-US" dirty="0"/>
              <a:t> és </a:t>
            </a:r>
            <a:r>
              <a:rPr lang="en-US" dirty="0" err="1"/>
              <a:t>egyszerűen</a:t>
            </a:r>
            <a:r>
              <a:rPr lang="en-US" dirty="0"/>
              <a:t> </a:t>
            </a:r>
            <a:r>
              <a:rPr lang="en-US" dirty="0" err="1"/>
              <a:t>terjeszhető</a:t>
            </a:r>
            <a:r>
              <a:rPr lang="en-US" dirty="0"/>
              <a:t> </a:t>
            </a:r>
            <a:r>
              <a:rPr lang="en-US" dirty="0" err="1"/>
              <a:t>az</a:t>
            </a:r>
            <a:r>
              <a:rPr lang="en-US" dirty="0"/>
              <a:t> Információ </a:t>
            </a:r>
            <a:r>
              <a:rPr lang="en-US" dirty="0" err="1"/>
              <a:t>akár</a:t>
            </a:r>
            <a:r>
              <a:rPr lang="en-US" dirty="0"/>
              <a:t> </a:t>
            </a:r>
            <a:r>
              <a:rPr lang="en-US" dirty="0" err="1"/>
              <a:t>szervezeten</a:t>
            </a:r>
            <a:r>
              <a:rPr lang="en-US" dirty="0"/>
              <a:t> </a:t>
            </a:r>
            <a:r>
              <a:rPr lang="en-US" dirty="0" err="1"/>
              <a:t>belül</a:t>
            </a:r>
            <a:r>
              <a:rPr lang="en-US" dirty="0"/>
              <a:t>, </a:t>
            </a:r>
            <a:r>
              <a:rPr lang="en-US" dirty="0" err="1"/>
              <a:t>akár</a:t>
            </a:r>
            <a:r>
              <a:rPr lang="en-US" dirty="0"/>
              <a:t> (</a:t>
            </a:r>
            <a:r>
              <a:rPr lang="en-US" dirty="0" err="1"/>
              <a:t>bizonyos</a:t>
            </a:r>
            <a:r>
              <a:rPr lang="en-US" dirty="0"/>
              <a:t> </a:t>
            </a:r>
            <a:r>
              <a:rPr lang="en-US" dirty="0" err="1"/>
              <a:t>megkötésekkel</a:t>
            </a:r>
            <a:r>
              <a:rPr lang="en-US" dirty="0"/>
              <a:t>) </a:t>
            </a:r>
            <a:r>
              <a:rPr lang="en-US" dirty="0" err="1"/>
              <a:t>azon</a:t>
            </a:r>
            <a:r>
              <a:rPr lang="en-US" dirty="0"/>
              <a:t> </a:t>
            </a:r>
            <a:r>
              <a:rPr lang="en-US" dirty="0" err="1"/>
              <a:t>kívül</a:t>
            </a:r>
            <a:r>
              <a:rPr lang="en-US" dirty="0"/>
              <a:t> is!</a:t>
            </a:r>
          </a:p>
          <a:p>
            <a:pPr algn="just">
              <a:lnSpc>
                <a:spcPct val="90000"/>
              </a:lnSpc>
            </a:pPr>
            <a:r>
              <a:rPr lang="en-US" dirty="0" err="1"/>
              <a:t>Nagyfokú</a:t>
            </a:r>
            <a:r>
              <a:rPr lang="en-US" dirty="0"/>
              <a:t> </a:t>
            </a:r>
            <a:r>
              <a:rPr lang="en-US" dirty="0" err="1"/>
              <a:t>biztonsági</a:t>
            </a:r>
            <a:r>
              <a:rPr lang="en-US" dirty="0"/>
              <a:t>, és </a:t>
            </a:r>
            <a:r>
              <a:rPr lang="en-US" dirty="0" err="1"/>
              <a:t>jogkör</a:t>
            </a:r>
            <a:r>
              <a:rPr lang="en-US" dirty="0"/>
              <a:t> </a:t>
            </a:r>
            <a:r>
              <a:rPr lang="en-US" dirty="0" err="1"/>
              <a:t>kezelési</a:t>
            </a:r>
            <a:r>
              <a:rPr lang="en-US" dirty="0"/>
              <a:t> </a:t>
            </a:r>
            <a:r>
              <a:rPr lang="en-US" dirty="0" err="1"/>
              <a:t>lehetőségek</a:t>
            </a:r>
            <a:r>
              <a:rPr lang="en-US" dirty="0"/>
              <a:t>. </a:t>
            </a:r>
            <a:r>
              <a:rPr lang="en-US" dirty="0" err="1"/>
              <a:t>Felhasználói</a:t>
            </a:r>
            <a:r>
              <a:rPr lang="en-US" dirty="0"/>
              <a:t> </a:t>
            </a:r>
            <a:r>
              <a:rPr lang="en-US" dirty="0" err="1"/>
              <a:t>csoportok</a:t>
            </a:r>
            <a:r>
              <a:rPr lang="en-US" dirty="0"/>
              <a:t>, </a:t>
            </a:r>
            <a:r>
              <a:rPr lang="en-US" dirty="0" err="1"/>
              <a:t>egyedi</a:t>
            </a:r>
            <a:r>
              <a:rPr lang="en-US" dirty="0"/>
              <a:t> </a:t>
            </a:r>
            <a:r>
              <a:rPr lang="en-US" dirty="0" err="1"/>
              <a:t>beállítások</a:t>
            </a:r>
            <a:r>
              <a:rPr lang="en-US" dirty="0"/>
              <a:t>, és </a:t>
            </a:r>
            <a:r>
              <a:rPr lang="en-US" dirty="0" err="1"/>
              <a:t>korlátozások</a:t>
            </a:r>
            <a:r>
              <a:rPr lang="en-US" dirty="0"/>
              <a:t> </a:t>
            </a:r>
            <a:r>
              <a:rPr lang="en-US" dirty="0" err="1"/>
              <a:t>lehetősége</a:t>
            </a:r>
            <a:r>
              <a:rPr lang="en-US" dirty="0"/>
              <a:t>. </a:t>
            </a:r>
            <a:r>
              <a:rPr lang="en-US" dirty="0" err="1"/>
              <a:t>Tevékenység</a:t>
            </a:r>
            <a:r>
              <a:rPr lang="en-US" dirty="0"/>
              <a:t> </a:t>
            </a:r>
            <a:r>
              <a:rPr lang="en-US" dirty="0" err="1"/>
              <a:t>monitorozás</a:t>
            </a:r>
            <a:r>
              <a:rPr lang="en-US" dirty="0"/>
              <a:t>.</a:t>
            </a:r>
          </a:p>
          <a:p>
            <a:pPr algn="just">
              <a:lnSpc>
                <a:spcPct val="90000"/>
              </a:lnSpc>
            </a:pPr>
            <a:r>
              <a:rPr lang="en-US" dirty="0" err="1"/>
              <a:t>Dimenzió-érték</a:t>
            </a:r>
            <a:r>
              <a:rPr lang="en-US" dirty="0"/>
              <a:t> elven m</a:t>
            </a:r>
            <a:r>
              <a:rPr lang="hu-HU" dirty="0"/>
              <a:t>ű</a:t>
            </a:r>
            <a:r>
              <a:rPr lang="en-US" dirty="0" err="1"/>
              <a:t>ködnek</a:t>
            </a:r>
            <a:r>
              <a:rPr lang="en-US" dirty="0"/>
              <a:t>, így </a:t>
            </a:r>
            <a:r>
              <a:rPr lang="en-US" dirty="0" err="1"/>
              <a:t>hatékonyabbak</a:t>
            </a:r>
            <a:r>
              <a:rPr lang="en-US" dirty="0"/>
              <a:t>, mint a </a:t>
            </a:r>
            <a:r>
              <a:rPr lang="en-US" dirty="0" err="1"/>
              <a:t>klasszikus</a:t>
            </a:r>
            <a:r>
              <a:rPr lang="en-US" dirty="0"/>
              <a:t> </a:t>
            </a:r>
            <a:r>
              <a:rPr lang="en-US" dirty="0" err="1"/>
              <a:t>adatfeldolgozás</a:t>
            </a:r>
            <a:r>
              <a:rPr lang="en-US" dirty="0"/>
              <a:t> </a:t>
            </a:r>
          </a:p>
          <a:p>
            <a:pPr marL="0" indent="0">
              <a:lnSpc>
                <a:spcPct val="90000"/>
              </a:lnSpc>
              <a:buNone/>
            </a:pPr>
            <a:endParaRPr lang="en-US" dirty="0"/>
          </a:p>
          <a:p>
            <a:pPr>
              <a:lnSpc>
                <a:spcPct val="90000"/>
              </a:lnSpc>
            </a:pPr>
            <a:endParaRPr lang="en-US" sz="1500" dirty="0"/>
          </a:p>
          <a:p>
            <a:pPr marL="0" indent="0">
              <a:lnSpc>
                <a:spcPct val="90000"/>
              </a:lnSpc>
              <a:buNone/>
            </a:pPr>
            <a:endParaRPr lang="en-US" sz="1500" dirty="0"/>
          </a:p>
        </p:txBody>
      </p:sp>
      <p:sp>
        <p:nvSpPr>
          <p:cNvPr id="3" name="AutoShape 2" descr="KÃ©ptalÃ¡lat a kÃ¶vetkezÅre: âpower bi logoâ">
            <a:extLst>
              <a:ext uri="{FF2B5EF4-FFF2-40B4-BE49-F238E27FC236}">
                <a16:creationId xmlns:a16="http://schemas.microsoft.com/office/drawing/2014/main" id="{58DBD6E9-D4C0-43CE-8512-B9CEA901E449}"/>
              </a:ext>
            </a:extLst>
          </p:cNvPr>
          <p:cNvSpPr>
            <a:spLocks noChangeAspect="1" noChangeArrowheads="1"/>
          </p:cNvSpPr>
          <p:nvPr/>
        </p:nvSpPr>
        <p:spPr bwMode="auto">
          <a:xfrm>
            <a:off x="5943599" y="2172855"/>
            <a:ext cx="1408545" cy="14085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Slide Number Placeholder 4">
            <a:extLst>
              <a:ext uri="{FF2B5EF4-FFF2-40B4-BE49-F238E27FC236}">
                <a16:creationId xmlns:a16="http://schemas.microsoft.com/office/drawing/2014/main" id="{085676B4-543B-45CD-93A3-120078798DA9}"/>
              </a:ext>
            </a:extLst>
          </p:cNvPr>
          <p:cNvSpPr txBox="1">
            <a:spLocks/>
          </p:cNvSpPr>
          <p:nvPr/>
        </p:nvSpPr>
        <p:spPr>
          <a:xfrm>
            <a:off x="11441486" y="646808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Arial Black" panose="020B0A04020102020204" pitchFamily="34" charset="0"/>
              </a:rPr>
              <a:pPr/>
              <a:t>9</a:t>
            </a:fld>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705090554"/>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42852"/>
      </a:dk2>
      <a:lt2>
        <a:srgbClr val="ACCBF9"/>
      </a:lt2>
      <a:accent1>
        <a:srgbClr val="072B62"/>
      </a:accent1>
      <a:accent2>
        <a:srgbClr val="072B62"/>
      </a:accent2>
      <a:accent3>
        <a:srgbClr val="0E57C4"/>
      </a:accent3>
      <a:accent4>
        <a:srgbClr val="498DF1"/>
      </a:accent4>
      <a:accent5>
        <a:srgbClr val="84B2F6"/>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5DE392A8D38240B222ED88A0235F4A" ma:contentTypeVersion="21" ma:contentTypeDescription="Create a new document." ma:contentTypeScope="" ma:versionID="8d1f2348a1fab74c1cd7e9d26d87fc07">
  <xsd:schema xmlns:xsd="http://www.w3.org/2001/XMLSchema" xmlns:xs="http://www.w3.org/2001/XMLSchema" xmlns:p="http://schemas.microsoft.com/office/2006/metadata/properties" xmlns:ns2="3c0ff62f-37a6-4f41-b9fb-351fd059a741" xmlns:ns3="8bfd4635-f39d-48ab-912e-1a0a91b3f841" targetNamespace="http://schemas.microsoft.com/office/2006/metadata/properties" ma:root="true" ma:fieldsID="11981fd772d080827363c83910d3b581" ns2:_="" ns3:_="">
    <xsd:import namespace="3c0ff62f-37a6-4f41-b9fb-351fd059a741"/>
    <xsd:import namespace="8bfd4635-f39d-48ab-912e-1a0a91b3f8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Status" minOccurs="0"/>
                <xsd:element ref="ns2:Area" minOccurs="0"/>
                <xsd:element ref="ns2:Modificationhistory"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ff62f-37a6-4f41-b9fb-351fd059a7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tatus" ma:index="20" nillable="true" ma:displayName="Status" ma:format="Dropdown" ma:internalName="Status">
      <xsd:simpleType>
        <xsd:restriction base="dms:Choice">
          <xsd:enumeration value="Effective"/>
          <xsd:enumeration value="Current"/>
          <xsd:enumeration value="Approved"/>
          <xsd:enumeration value="In approval"/>
          <xsd:enumeration value="Draft"/>
          <xsd:enumeration value="Rejected"/>
        </xsd:restriction>
      </xsd:simpleType>
    </xsd:element>
    <xsd:element name="Area" ma:index="21" nillable="true" ma:displayName="Area" ma:format="Dropdown" ma:internalName="Area">
      <xsd:simpleType>
        <xsd:restriction base="dms:Choice">
          <xsd:enumeration value="areaA"/>
          <xsd:enumeration value="areaB"/>
          <xsd:enumeration value="areaC"/>
        </xsd:restriction>
      </xsd:simpleType>
    </xsd:element>
    <xsd:element name="Modificationhistory" ma:index="22" nillable="true" ma:displayName="Modification history" ma:format="Dropdown" ma:internalName="Modificationhistory">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916d71f-4ec1-4bd7-be97-fd01818a8d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fd4635-f39d-48ab-912e-1a0a91b3f84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90d3c38-5772-46fc-a76b-3d1be8fde7f7}" ma:internalName="TaxCatchAll" ma:showField="CatchAllData" ma:web="8bfd4635-f39d-48ab-912e-1a0a91b3f8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dificationhistory xmlns="3c0ff62f-37a6-4f41-b9fb-351fd059a741" xsi:nil="true"/>
    <Area xmlns="3c0ff62f-37a6-4f41-b9fb-351fd059a741" xsi:nil="true"/>
    <Status xmlns="3c0ff62f-37a6-4f41-b9fb-351fd059a741" xsi:nil="true"/>
    <lcf76f155ced4ddcb4097134ff3c332f xmlns="3c0ff62f-37a6-4f41-b9fb-351fd059a741">
      <Terms xmlns="http://schemas.microsoft.com/office/infopath/2007/PartnerControls"/>
    </lcf76f155ced4ddcb4097134ff3c332f>
    <TaxCatchAll xmlns="8bfd4635-f39d-48ab-912e-1a0a91b3f841" xsi:nil="true"/>
  </documentManagement>
</p:properties>
</file>

<file path=customXml/itemProps1.xml><?xml version="1.0" encoding="utf-8"?>
<ds:datastoreItem xmlns:ds="http://schemas.openxmlformats.org/officeDocument/2006/customXml" ds:itemID="{00474563-20B0-4F09-846F-9139F4CE13DB}">
  <ds:schemaRefs>
    <ds:schemaRef ds:uri="http://schemas.microsoft.com/sharepoint/v3/contenttype/forms"/>
  </ds:schemaRefs>
</ds:datastoreItem>
</file>

<file path=customXml/itemProps2.xml><?xml version="1.0" encoding="utf-8"?>
<ds:datastoreItem xmlns:ds="http://schemas.openxmlformats.org/officeDocument/2006/customXml" ds:itemID="{A3C47760-7776-465B-BED4-2216BE9F8F4B}"/>
</file>

<file path=customXml/itemProps3.xml><?xml version="1.0" encoding="utf-8"?>
<ds:datastoreItem xmlns:ds="http://schemas.openxmlformats.org/officeDocument/2006/customXml" ds:itemID="{3F91F1C2-8A41-4EFA-B951-B508E9E236BE}">
  <ds:schemaRefs>
    <ds:schemaRef ds:uri="http://schemas.microsoft.com/office/2006/metadata/properties"/>
    <ds:schemaRef ds:uri="http://schemas.microsoft.com/office/infopath/2007/PartnerControls"/>
    <ds:schemaRef ds:uri="3c0ff62f-37a6-4f41-b9fb-351fd059a741"/>
    <ds:schemaRef ds:uri="8bfd4635-f39d-48ab-912e-1a0a91b3f841"/>
  </ds:schemaRefs>
</ds:datastoreItem>
</file>

<file path=docProps/app.xml><?xml version="1.0" encoding="utf-8"?>
<Properties xmlns="http://schemas.openxmlformats.org/officeDocument/2006/extended-properties" xmlns:vt="http://schemas.openxmlformats.org/officeDocument/2006/docPropsVTypes">
  <Template>Facet</Template>
  <TotalTime>3600</TotalTime>
  <Words>1191</Words>
  <Application>Microsoft Office PowerPoint</Application>
  <PresentationFormat>Widescreen</PresentationFormat>
  <Paragraphs>125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Trebuchet MS</vt:lpstr>
      <vt:lpstr>Wingdings</vt:lpstr>
      <vt:lpstr>Wingdings 3</vt:lpstr>
      <vt:lpstr>Facet</vt:lpstr>
      <vt:lpstr>Microsoft Power BI</vt:lpstr>
      <vt:lpstr>Mi az oktatás célja?</vt:lpstr>
      <vt:lpstr>Tematika</vt:lpstr>
      <vt:lpstr>A BI fogalma, felhasználási területei, és alapelvei</vt:lpstr>
      <vt:lpstr>Mit jelent a B(usiness) I(ntelligence)?</vt:lpstr>
      <vt:lpstr>Kicsit közelebbről…</vt:lpstr>
      <vt:lpstr>BI a gyakorlatban</vt:lpstr>
      <vt:lpstr>A BI rétegei</vt:lpstr>
      <vt:lpstr>A BI eszközök közös jellemzői</vt:lpstr>
      <vt:lpstr>A Power BI, mint modern üzleti intelligencia eszköz helye és szerepe</vt:lpstr>
      <vt:lpstr>Az önkiszolgáló Business Intelligence</vt:lpstr>
      <vt:lpstr>Mitől lesz egy rendszer valóban döntéstámogató?</vt:lpstr>
      <vt:lpstr>A Microsoft Power Platform</vt:lpstr>
      <vt:lpstr>PowerPoint Presentation</vt:lpstr>
      <vt:lpstr>A Power BI</vt:lpstr>
      <vt:lpstr>A Power BI jellemzői</vt:lpstr>
      <vt:lpstr>A Power BI részei, és működési elve</vt:lpstr>
      <vt:lpstr>A Power BI részei</vt:lpstr>
      <vt:lpstr>A Power BI működése</vt:lpstr>
      <vt:lpstr>PowerPoint Presentation</vt:lpstr>
      <vt:lpstr>A kezelőfelület részei</vt:lpstr>
      <vt:lpstr>De lássuk hogyan működik a gyakorlatban!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 BI</dc:title>
  <dc:creator>Tamas Molnar</dc:creator>
  <cp:lastModifiedBy>Tamás Molnár</cp:lastModifiedBy>
  <cp:revision>56</cp:revision>
  <dcterms:created xsi:type="dcterms:W3CDTF">2018-08-06T09:28:59Z</dcterms:created>
  <dcterms:modified xsi:type="dcterms:W3CDTF">2024-04-30T15:08:49Z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0x010100625DE392A8D38240B222ED88A0235F4A</vt:lpwstr>
  </property>
  <property fmtid="{D5CDD505-2E9C-101B-9397-08002B2CF9AE}" pid="3" name="MediaServiceImageTags">
    <vt:lpwstr/>
  </property>
</Properties>
</file>