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78" r:id="rId2"/>
    <p:sldId id="257" r:id="rId3"/>
    <p:sldId id="294" r:id="rId4"/>
    <p:sldId id="293" r:id="rId5"/>
    <p:sldId id="295" r:id="rId6"/>
    <p:sldId id="297" r:id="rId7"/>
    <p:sldId id="299" r:id="rId8"/>
    <p:sldId id="300" r:id="rId9"/>
    <p:sldId id="301" r:id="rId10"/>
    <p:sldId id="298" r:id="rId11"/>
    <p:sldId id="308" r:id="rId12"/>
    <p:sldId id="309" r:id="rId13"/>
    <p:sldId id="310" r:id="rId14"/>
    <p:sldId id="311" r:id="rId15"/>
    <p:sldId id="303" r:id="rId16"/>
    <p:sldId id="307" r:id="rId17"/>
    <p:sldId id="312" r:id="rId18"/>
    <p:sldId id="305" r:id="rId19"/>
    <p:sldId id="306" r:id="rId20"/>
    <p:sldId id="304" r:id="rId21"/>
    <p:sldId id="313" r:id="rId22"/>
    <p:sldId id="314" r:id="rId23"/>
    <p:sldId id="316" r:id="rId24"/>
    <p:sldId id="302" r:id="rId25"/>
    <p:sldId id="315" r:id="rId26"/>
    <p:sldId id="317" r:id="rId27"/>
    <p:sldId id="318" r:id="rId28"/>
    <p:sldId id="319" r:id="rId29"/>
    <p:sldId id="320" r:id="rId30"/>
    <p:sldId id="321" r:id="rId31"/>
    <p:sldId id="323" r:id="rId32"/>
    <p:sldId id="324" r:id="rId33"/>
    <p:sldId id="327" r:id="rId34"/>
    <p:sldId id="325" r:id="rId35"/>
    <p:sldId id="32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251" autoAdjust="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12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13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71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4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25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28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3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6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045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5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36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98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06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78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36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843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57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39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80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28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0. what is BP approach? Single point of entry to maintain BP, customer, supplier </a:t>
            </a:r>
            <a:r>
              <a:rPr lang="en-US" dirty="0" err="1"/>
              <a:t>masterdata</a:t>
            </a:r>
            <a:r>
              <a:rPr lang="en-US" dirty="0"/>
              <a:t>. </a:t>
            </a:r>
            <a:r>
              <a:rPr lang="en-US" dirty="0" err="1"/>
              <a:t>Elonyok</a:t>
            </a:r>
            <a:r>
              <a:rPr lang="en-US" dirty="0"/>
              <a:t>: multiple roles, multiple account group, multiple addresses, legal entity is represented with one BP, multiple relationships to the same BP</a:t>
            </a:r>
          </a:p>
          <a:p>
            <a:pPr marL="228600" indent="-228600">
              <a:buAutoNum type="arabicPeriod"/>
            </a:pPr>
            <a:r>
              <a:rPr lang="en-US" dirty="0"/>
              <a:t>BP </a:t>
            </a:r>
            <a:r>
              <a:rPr lang="en-US" dirty="0" err="1"/>
              <a:t>vagy</a:t>
            </a:r>
            <a:r>
              <a:rPr lang="en-US" dirty="0"/>
              <a:t> XK01</a:t>
            </a:r>
          </a:p>
          <a:p>
            <a:pPr marL="228600" indent="-228600">
              <a:buAutoNum type="arabicPeriod"/>
            </a:pPr>
            <a:r>
              <a:rPr lang="en-US" dirty="0" err="1"/>
              <a:t>CoCo</a:t>
            </a:r>
            <a:r>
              <a:rPr lang="en-US" dirty="0"/>
              <a:t> specific </a:t>
            </a:r>
            <a:r>
              <a:rPr lang="hu-HU" dirty="0"/>
              <a:t> (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currency</a:t>
            </a:r>
            <a:r>
              <a:rPr lang="hu-HU" dirty="0"/>
              <a:t>)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16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0. what is BP approach? Single point of entry to maintain BP, customer, supplier </a:t>
            </a:r>
            <a:r>
              <a:rPr lang="en-US" dirty="0" err="1"/>
              <a:t>masterdata</a:t>
            </a:r>
            <a:r>
              <a:rPr lang="en-US" dirty="0"/>
              <a:t>. </a:t>
            </a:r>
            <a:r>
              <a:rPr lang="en-US" dirty="0" err="1"/>
              <a:t>Elonyok</a:t>
            </a:r>
            <a:r>
              <a:rPr lang="en-US" dirty="0"/>
              <a:t>: multiple roles, multiple account group, multiple addresses, legal entity is represented with one BP, multiple relationships to the same BP</a:t>
            </a:r>
          </a:p>
          <a:p>
            <a:pPr marL="228600" indent="-228600">
              <a:buAutoNum type="arabicPeriod"/>
            </a:pPr>
            <a:r>
              <a:rPr lang="en-US" dirty="0"/>
              <a:t>BP </a:t>
            </a:r>
            <a:r>
              <a:rPr lang="en-US" dirty="0" err="1"/>
              <a:t>vagy</a:t>
            </a:r>
            <a:r>
              <a:rPr lang="en-US" dirty="0"/>
              <a:t> XK01</a:t>
            </a:r>
          </a:p>
          <a:p>
            <a:pPr marL="228600" indent="-228600">
              <a:buAutoNum type="arabicPeriod"/>
            </a:pPr>
            <a:r>
              <a:rPr lang="en-US" dirty="0" err="1"/>
              <a:t>CoCo</a:t>
            </a:r>
            <a:r>
              <a:rPr lang="en-US" dirty="0"/>
              <a:t> specific </a:t>
            </a:r>
            <a:r>
              <a:rPr lang="hu-HU" dirty="0"/>
              <a:t> (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currency</a:t>
            </a:r>
            <a:r>
              <a:rPr lang="hu-HU" dirty="0"/>
              <a:t>)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0. what is BP approach? Single point of entry to maintain BP, customer, supplier </a:t>
            </a:r>
            <a:r>
              <a:rPr lang="en-US" dirty="0" err="1"/>
              <a:t>masterdata</a:t>
            </a:r>
            <a:r>
              <a:rPr lang="en-US" dirty="0"/>
              <a:t>. </a:t>
            </a:r>
            <a:r>
              <a:rPr lang="en-US" dirty="0" err="1"/>
              <a:t>Elonyok</a:t>
            </a:r>
            <a:r>
              <a:rPr lang="en-US" dirty="0"/>
              <a:t>: multiple roles, multiple account group, multiple addresses, legal entity is represented with one BP, multiple relationships to the same BP</a:t>
            </a:r>
          </a:p>
          <a:p>
            <a:pPr marL="228600" indent="-228600">
              <a:buAutoNum type="arabicPeriod"/>
            </a:pPr>
            <a:r>
              <a:rPr lang="en-US" dirty="0"/>
              <a:t>BP </a:t>
            </a:r>
            <a:r>
              <a:rPr lang="en-US" dirty="0" err="1"/>
              <a:t>vagy</a:t>
            </a:r>
            <a:r>
              <a:rPr lang="en-US" dirty="0"/>
              <a:t> XK01</a:t>
            </a:r>
          </a:p>
          <a:p>
            <a:pPr marL="228600" indent="-228600">
              <a:buAutoNum type="arabicPeriod"/>
            </a:pPr>
            <a:r>
              <a:rPr lang="en-US" dirty="0" err="1"/>
              <a:t>CoCo</a:t>
            </a:r>
            <a:r>
              <a:rPr lang="en-US" dirty="0"/>
              <a:t> specific </a:t>
            </a:r>
            <a:r>
              <a:rPr lang="hu-HU" dirty="0"/>
              <a:t> (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currency</a:t>
            </a:r>
            <a:r>
              <a:rPr lang="hu-HU" dirty="0"/>
              <a:t>)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730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0. what is BP approach? Single point of entry to maintain BP, customer, supplier </a:t>
            </a:r>
            <a:r>
              <a:rPr lang="en-US" dirty="0" err="1"/>
              <a:t>masterdata</a:t>
            </a:r>
            <a:r>
              <a:rPr lang="en-US" dirty="0"/>
              <a:t>. </a:t>
            </a:r>
            <a:r>
              <a:rPr lang="en-US" dirty="0" err="1"/>
              <a:t>Elonyok</a:t>
            </a:r>
            <a:r>
              <a:rPr lang="en-US" dirty="0"/>
              <a:t>: multiple roles, multiple account group, multiple addresses, legal entity is represented with one BP, multiple relationships to the same BP</a:t>
            </a:r>
          </a:p>
          <a:p>
            <a:pPr marL="228600" indent="-228600">
              <a:buAutoNum type="arabicPeriod"/>
            </a:pPr>
            <a:r>
              <a:rPr lang="en-US" dirty="0"/>
              <a:t>BP </a:t>
            </a:r>
            <a:r>
              <a:rPr lang="en-US" dirty="0" err="1"/>
              <a:t>vagy</a:t>
            </a:r>
            <a:r>
              <a:rPr lang="en-US" dirty="0"/>
              <a:t> XK01</a:t>
            </a:r>
          </a:p>
          <a:p>
            <a:pPr marL="228600" indent="-228600">
              <a:buAutoNum type="arabicPeriod"/>
            </a:pPr>
            <a:r>
              <a:rPr lang="en-US" dirty="0" err="1"/>
              <a:t>CoCo</a:t>
            </a:r>
            <a:r>
              <a:rPr lang="en-US" dirty="0"/>
              <a:t> specific </a:t>
            </a:r>
            <a:r>
              <a:rPr lang="hu-HU" dirty="0"/>
              <a:t> (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currency</a:t>
            </a:r>
            <a:r>
              <a:rPr lang="hu-HU" dirty="0"/>
              <a:t>)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24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0. what is BP approach? Single point of entry to maintain BP, customer, supplier </a:t>
            </a:r>
            <a:r>
              <a:rPr lang="en-US" dirty="0" err="1"/>
              <a:t>masterdata</a:t>
            </a:r>
            <a:r>
              <a:rPr lang="en-US" dirty="0"/>
              <a:t>. </a:t>
            </a:r>
            <a:r>
              <a:rPr lang="en-US" dirty="0" err="1"/>
              <a:t>Elonyok</a:t>
            </a:r>
            <a:r>
              <a:rPr lang="en-US" dirty="0"/>
              <a:t>: multiple roles, multiple account group, multiple addresses, legal entity is represented with one BP, multiple relationships to the same BP</a:t>
            </a:r>
          </a:p>
          <a:p>
            <a:pPr marL="228600" indent="-228600">
              <a:buAutoNum type="arabicPeriod"/>
            </a:pPr>
            <a:r>
              <a:rPr lang="en-US" dirty="0"/>
              <a:t>BP </a:t>
            </a:r>
            <a:r>
              <a:rPr lang="en-US" dirty="0" err="1"/>
              <a:t>vagy</a:t>
            </a:r>
            <a:r>
              <a:rPr lang="en-US" dirty="0"/>
              <a:t> XK01</a:t>
            </a:r>
          </a:p>
          <a:p>
            <a:pPr marL="228600" indent="-228600">
              <a:buAutoNum type="arabicPeriod"/>
            </a:pPr>
            <a:r>
              <a:rPr lang="en-US" dirty="0" err="1"/>
              <a:t>CoCo</a:t>
            </a:r>
            <a:r>
              <a:rPr lang="en-US" dirty="0"/>
              <a:t> specific </a:t>
            </a:r>
            <a:r>
              <a:rPr lang="hu-HU" dirty="0"/>
              <a:t> (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currency</a:t>
            </a:r>
            <a:r>
              <a:rPr lang="hu-HU" dirty="0"/>
              <a:t>)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81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0. what is BP approach? Single point of entry to maintain BP, customer, supplier </a:t>
            </a:r>
            <a:r>
              <a:rPr lang="en-US" dirty="0" err="1"/>
              <a:t>masterdata</a:t>
            </a:r>
            <a:r>
              <a:rPr lang="en-US" dirty="0"/>
              <a:t>. </a:t>
            </a:r>
            <a:r>
              <a:rPr lang="en-US" dirty="0" err="1"/>
              <a:t>Elonyok</a:t>
            </a:r>
            <a:r>
              <a:rPr lang="en-US" dirty="0"/>
              <a:t>: multiple roles, multiple account group, multiple addresses, legal entity is represented with one BP, multiple relationships to the same BP</a:t>
            </a:r>
          </a:p>
          <a:p>
            <a:pPr marL="228600" indent="-228600">
              <a:buAutoNum type="arabicPeriod"/>
            </a:pPr>
            <a:r>
              <a:rPr lang="en-US" dirty="0"/>
              <a:t>BP </a:t>
            </a:r>
            <a:r>
              <a:rPr lang="en-US" dirty="0" err="1"/>
              <a:t>vagy</a:t>
            </a:r>
            <a:r>
              <a:rPr lang="en-US" dirty="0"/>
              <a:t> XK01</a:t>
            </a:r>
          </a:p>
          <a:p>
            <a:pPr marL="228600" indent="-228600">
              <a:buAutoNum type="arabicPeriod"/>
            </a:pPr>
            <a:r>
              <a:rPr lang="en-US" dirty="0" err="1"/>
              <a:t>CoCo</a:t>
            </a:r>
            <a:r>
              <a:rPr lang="en-US" dirty="0"/>
              <a:t> specific </a:t>
            </a:r>
            <a:r>
              <a:rPr lang="hu-HU" dirty="0"/>
              <a:t> (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currency</a:t>
            </a:r>
            <a:r>
              <a:rPr lang="hu-HU" dirty="0"/>
              <a:t>)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2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3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1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22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4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0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Törzsadatok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beszerzésben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Anyagtörzs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létrehozása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Tranzakció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indítása</a:t>
            </a:r>
            <a:endParaRPr lang="en-US" sz="3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Anyagszám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Belső</a:t>
            </a:r>
            <a:r>
              <a:rPr lang="en-US" sz="3000" dirty="0">
                <a:solidFill>
                  <a:schemeClr val="bg1"/>
                </a:solidFill>
              </a:rPr>
              <a:t> – külső </a:t>
            </a:r>
            <a:r>
              <a:rPr lang="en-US" sz="3000" dirty="0" err="1">
                <a:solidFill>
                  <a:schemeClr val="bg1"/>
                </a:solidFill>
              </a:rPr>
              <a:t>számkör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Anyag szám hossza (18 -&gt; 40)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Üzleti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terület</a:t>
            </a:r>
            <a:r>
              <a:rPr lang="en-US" sz="3400" dirty="0">
                <a:solidFill>
                  <a:schemeClr val="bg1"/>
                </a:solidFill>
              </a:rPr>
              <a:t> (industry sector)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Anyagfajta</a:t>
            </a:r>
            <a:r>
              <a:rPr lang="en-US" sz="3400" dirty="0">
                <a:solidFill>
                  <a:schemeClr val="bg1"/>
                </a:solidFill>
              </a:rPr>
              <a:t> (Material type) </a:t>
            </a: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8471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Anyagfajta</a:t>
            </a:r>
            <a:r>
              <a:rPr lang="en-US" sz="4800" dirty="0">
                <a:solidFill>
                  <a:schemeClr val="bg1"/>
                </a:solidFill>
              </a:rPr>
              <a:t> (material type)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Konfiguráció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meghatározza</a:t>
            </a:r>
            <a:r>
              <a:rPr lang="en-US" sz="3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A </a:t>
            </a:r>
            <a:r>
              <a:rPr lang="en-US" sz="3400" dirty="0" err="1">
                <a:solidFill>
                  <a:schemeClr val="bg1"/>
                </a:solidFill>
              </a:rPr>
              <a:t>felhasználás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módja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Számkör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típusa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nézeteket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külső-</a:t>
            </a:r>
            <a:r>
              <a:rPr lang="en-US" sz="3400" dirty="0" err="1">
                <a:solidFill>
                  <a:schemeClr val="bg1"/>
                </a:solidFill>
              </a:rPr>
              <a:t>belső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rendelés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Érték</a:t>
            </a:r>
            <a:r>
              <a:rPr lang="en-US" sz="3400" dirty="0">
                <a:solidFill>
                  <a:schemeClr val="bg1"/>
                </a:solidFill>
              </a:rPr>
              <a:t> vagy </a:t>
            </a:r>
            <a:r>
              <a:rPr lang="en-US" sz="3400" dirty="0" err="1">
                <a:solidFill>
                  <a:schemeClr val="bg1"/>
                </a:solidFill>
              </a:rPr>
              <a:t>mennyiségi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alapú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értékelés</a:t>
            </a:r>
            <a:r>
              <a:rPr lang="en-US" sz="3400" dirty="0">
                <a:solidFill>
                  <a:schemeClr val="bg1"/>
                </a:solidFill>
              </a:rPr>
              <a:t> (</a:t>
            </a:r>
            <a:r>
              <a:rPr lang="en-US" sz="3400" dirty="0" err="1">
                <a:solidFill>
                  <a:schemeClr val="bg1"/>
                </a:solidFill>
              </a:rPr>
              <a:t>értékelési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osztályokban</a:t>
            </a:r>
            <a:r>
              <a:rPr lang="en-US" sz="3400" dirty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358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Tipikus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anyagfajták</a:t>
            </a:r>
            <a:r>
              <a:rPr lang="en-US" sz="4800" dirty="0">
                <a:solidFill>
                  <a:schemeClr val="bg1"/>
                </a:solidFill>
              </a:rPr>
              <a:t> (NLAG)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Anyag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felhasználásra</a:t>
            </a:r>
            <a:r>
              <a:rPr lang="en-US" sz="3400" dirty="0">
                <a:solidFill>
                  <a:schemeClr val="bg1"/>
                </a:solidFill>
              </a:rPr>
              <a:t> (nem-</a:t>
            </a:r>
            <a:r>
              <a:rPr lang="en-US" sz="3400" dirty="0" err="1">
                <a:solidFill>
                  <a:schemeClr val="bg1"/>
                </a:solidFill>
              </a:rPr>
              <a:t>készletes</a:t>
            </a:r>
            <a:r>
              <a:rPr lang="en-US" sz="3400" dirty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Felhasználásra</a:t>
            </a:r>
            <a:r>
              <a:rPr lang="en-US" sz="3000" dirty="0">
                <a:solidFill>
                  <a:schemeClr val="bg1"/>
                </a:solidFill>
              </a:rPr>
              <a:t> történő külső </a:t>
            </a:r>
            <a:r>
              <a:rPr lang="en-US" sz="3000" dirty="0" err="1">
                <a:solidFill>
                  <a:schemeClr val="bg1"/>
                </a:solidFill>
              </a:rPr>
              <a:t>beszerzés</a:t>
            </a:r>
            <a:r>
              <a:rPr lang="en-US" sz="3000" dirty="0">
                <a:solidFill>
                  <a:schemeClr val="bg1"/>
                </a:solidFill>
              </a:rPr>
              <a:t> esetén nem </a:t>
            </a:r>
            <a:r>
              <a:rPr lang="en-US" sz="3000" dirty="0" err="1">
                <a:solidFill>
                  <a:schemeClr val="bg1"/>
                </a:solidFill>
              </a:rPr>
              <a:t>feltétlenül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szükséges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anyagtörzs</a:t>
            </a:r>
            <a:r>
              <a:rPr lang="en-US" sz="3000" dirty="0">
                <a:solidFill>
                  <a:schemeClr val="bg1"/>
                </a:solidFill>
              </a:rPr>
              <a:t>, de ha van </a:t>
            </a:r>
            <a:r>
              <a:rPr lang="en-US" sz="3000" dirty="0" err="1">
                <a:solidFill>
                  <a:schemeClr val="bg1"/>
                </a:solidFill>
              </a:rPr>
              <a:t>anyagtörzs</a:t>
            </a:r>
            <a:r>
              <a:rPr lang="en-US" sz="3000" dirty="0">
                <a:solidFill>
                  <a:schemeClr val="bg1"/>
                </a:solidFill>
              </a:rPr>
              <a:t> akkor direct </a:t>
            </a:r>
            <a:r>
              <a:rPr lang="en-US" sz="3000" dirty="0" err="1">
                <a:solidFill>
                  <a:schemeClr val="bg1"/>
                </a:solidFill>
              </a:rPr>
              <a:t>felhasználásra</a:t>
            </a:r>
            <a:r>
              <a:rPr lang="en-US" sz="3000" dirty="0">
                <a:solidFill>
                  <a:schemeClr val="bg1"/>
                </a:solidFill>
              </a:rPr>
              <a:t>. Pl. </a:t>
            </a:r>
            <a:r>
              <a:rPr lang="en-US" sz="3000" dirty="0" err="1">
                <a:solidFill>
                  <a:schemeClr val="bg1"/>
                </a:solidFill>
              </a:rPr>
              <a:t>rendszeresen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beszerzett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alapanyagok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amik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azonnal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felhasználásra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kerülnek</a:t>
            </a:r>
            <a:r>
              <a:rPr lang="en-US" sz="3000" dirty="0">
                <a:solidFill>
                  <a:schemeClr val="bg1"/>
                </a:solidFill>
              </a:rPr>
              <a:t> és NEM </a:t>
            </a:r>
            <a:r>
              <a:rPr lang="en-US" sz="3000" dirty="0" err="1">
                <a:solidFill>
                  <a:schemeClr val="bg1"/>
                </a:solidFill>
              </a:rPr>
              <a:t>készletezik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Mivel</a:t>
            </a:r>
            <a:r>
              <a:rPr lang="en-US" sz="3000" dirty="0">
                <a:solidFill>
                  <a:schemeClr val="bg1"/>
                </a:solidFill>
              </a:rPr>
              <a:t> nem </a:t>
            </a:r>
            <a:r>
              <a:rPr lang="en-US" sz="3000" dirty="0" err="1">
                <a:solidFill>
                  <a:schemeClr val="bg1"/>
                </a:solidFill>
              </a:rPr>
              <a:t>készletes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ezért</a:t>
            </a:r>
            <a:r>
              <a:rPr lang="en-US" sz="3000" dirty="0">
                <a:solidFill>
                  <a:schemeClr val="bg1"/>
                </a:solidFill>
              </a:rPr>
              <a:t> nem </a:t>
            </a:r>
            <a:r>
              <a:rPr lang="en-US" sz="3000" dirty="0" err="1">
                <a:solidFill>
                  <a:schemeClr val="bg1"/>
                </a:solidFill>
              </a:rPr>
              <a:t>feltétlen</a:t>
            </a:r>
            <a:r>
              <a:rPr lang="en-US" sz="3000" dirty="0">
                <a:solidFill>
                  <a:schemeClr val="bg1"/>
                </a:solidFill>
              </a:rPr>
              <a:t> van </a:t>
            </a:r>
            <a:r>
              <a:rPr lang="en-US" sz="3000" dirty="0" err="1">
                <a:solidFill>
                  <a:schemeClr val="bg1"/>
                </a:solidFill>
              </a:rPr>
              <a:t>könyvelési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nézet</a:t>
            </a:r>
            <a:r>
              <a:rPr lang="en-US" sz="3000" dirty="0">
                <a:solidFill>
                  <a:schemeClr val="bg1"/>
                </a:solidFill>
              </a:rPr>
              <a:t> és nem is </a:t>
            </a:r>
            <a:r>
              <a:rPr lang="en-US" sz="3000" dirty="0" err="1">
                <a:solidFill>
                  <a:schemeClr val="bg1"/>
                </a:solidFill>
              </a:rPr>
              <a:t>lehet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készletre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könyvelni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5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Típikus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anyagfajták</a:t>
            </a:r>
            <a:r>
              <a:rPr lang="en-US" sz="4800" dirty="0">
                <a:solidFill>
                  <a:schemeClr val="bg1"/>
                </a:solidFill>
              </a:rPr>
              <a:t> (UNBW)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Nem </a:t>
            </a:r>
            <a:r>
              <a:rPr lang="en-US" sz="3400" dirty="0" err="1">
                <a:solidFill>
                  <a:schemeClr val="bg1"/>
                </a:solidFill>
              </a:rPr>
              <a:t>értékelt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anyagok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anyagok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amiket</a:t>
            </a:r>
            <a:r>
              <a:rPr lang="en-US" sz="3000" dirty="0">
                <a:solidFill>
                  <a:schemeClr val="bg1"/>
                </a:solidFill>
              </a:rPr>
              <a:t> nem </a:t>
            </a:r>
            <a:r>
              <a:rPr lang="en-US" sz="3000" dirty="0" err="1">
                <a:solidFill>
                  <a:schemeClr val="bg1"/>
                </a:solidFill>
              </a:rPr>
              <a:t>érték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hanem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mennyiség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alapján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kezelnek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Nincs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könyvelési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nézet</a:t>
            </a:r>
            <a:r>
              <a:rPr lang="en-US" sz="3000" dirty="0">
                <a:solidFill>
                  <a:schemeClr val="bg1"/>
                </a:solidFill>
              </a:rPr>
              <a:t> -&gt; a </a:t>
            </a:r>
            <a:r>
              <a:rPr lang="en-US" sz="3000" dirty="0" err="1">
                <a:solidFill>
                  <a:schemeClr val="bg1"/>
                </a:solidFill>
              </a:rPr>
              <a:t>megrendelésben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valamilyen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kontírozás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típust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muszáj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használni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Felhasználási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számlára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könyvelik</a:t>
            </a:r>
            <a:r>
              <a:rPr lang="en-US" sz="3000" dirty="0">
                <a:solidFill>
                  <a:schemeClr val="bg1"/>
                </a:solidFill>
              </a:rPr>
              <a:t>, amikor </a:t>
            </a:r>
            <a:r>
              <a:rPr lang="en-US" sz="3000" dirty="0" err="1">
                <a:solidFill>
                  <a:schemeClr val="bg1"/>
                </a:solidFill>
              </a:rPr>
              <a:t>az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árubeérkeztetés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megtörténik</a:t>
            </a:r>
            <a:r>
              <a:rPr lang="en-US" sz="3000" dirty="0">
                <a:solidFill>
                  <a:schemeClr val="bg1"/>
                </a:solidFill>
              </a:rPr>
              <a:t> (pl.: toner </a:t>
            </a:r>
            <a:r>
              <a:rPr lang="en-US" sz="3000" dirty="0" err="1">
                <a:solidFill>
                  <a:schemeClr val="bg1"/>
                </a:solidFill>
              </a:rPr>
              <a:t>költséghelyre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rendelve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MRP</a:t>
            </a:r>
          </a:p>
          <a:p>
            <a:pPr lvl="1"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5041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Típikus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anyagfajták</a:t>
            </a:r>
            <a:r>
              <a:rPr lang="en-US" sz="4800" dirty="0">
                <a:solidFill>
                  <a:schemeClr val="bg1"/>
                </a:solidFill>
              </a:rPr>
              <a:t> (ROH)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Nyersanyag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Készleten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tárolt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Része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félkész</a:t>
            </a:r>
            <a:r>
              <a:rPr lang="en-US" sz="3200" dirty="0">
                <a:solidFill>
                  <a:schemeClr val="bg1"/>
                </a:solidFill>
              </a:rPr>
              <a:t> vagy </a:t>
            </a:r>
            <a:r>
              <a:rPr lang="en-US" sz="3200" dirty="0" err="1">
                <a:solidFill>
                  <a:schemeClr val="bg1"/>
                </a:solidFill>
              </a:rPr>
              <a:t>készterméknek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Nem </a:t>
            </a:r>
            <a:r>
              <a:rPr lang="en-US" sz="3200" dirty="0" err="1">
                <a:solidFill>
                  <a:schemeClr val="bg1"/>
                </a:solidFill>
              </a:rPr>
              <a:t>értékesítendő</a:t>
            </a:r>
            <a:r>
              <a:rPr lang="en-US" sz="3200" dirty="0">
                <a:solidFill>
                  <a:schemeClr val="bg1"/>
                </a:solidFill>
              </a:rPr>
              <a:t> -&gt; </a:t>
            </a:r>
            <a:r>
              <a:rPr lang="en-US" sz="3200" dirty="0" err="1">
                <a:solidFill>
                  <a:schemeClr val="bg1"/>
                </a:solidFill>
              </a:rPr>
              <a:t>nincs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értékesítési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nézete</a:t>
            </a:r>
            <a:endParaRPr lang="en-US" sz="36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7674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Anyagtörzs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létrehozása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chemeClr val="bg1"/>
                </a:solidFill>
              </a:rPr>
              <a:t>folyt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US" sz="3400" dirty="0" err="1">
                <a:solidFill>
                  <a:schemeClr val="bg1"/>
                </a:solidFill>
              </a:rPr>
              <a:t>Nézetek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Anyagtípus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konfiguráció</a:t>
            </a:r>
            <a:r>
              <a:rPr lang="en-US" sz="3000" dirty="0">
                <a:solidFill>
                  <a:schemeClr val="bg1"/>
                </a:solidFill>
              </a:rPr>
              <a:t> (pl. </a:t>
            </a:r>
            <a:r>
              <a:rPr lang="en-US" sz="3000" dirty="0" err="1">
                <a:solidFill>
                  <a:schemeClr val="bg1"/>
                </a:solidFill>
              </a:rPr>
              <a:t>késztermék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félkésztermék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nézet</a:t>
            </a:r>
            <a:r>
              <a:rPr lang="en-US" sz="3000" dirty="0">
                <a:solidFill>
                  <a:schemeClr val="bg1"/>
                </a:solidFill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Alapadatok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nézet</a:t>
            </a:r>
            <a:r>
              <a:rPr lang="en-US" sz="3000" dirty="0">
                <a:solidFill>
                  <a:schemeClr val="bg1"/>
                </a:solidFill>
              </a:rPr>
              <a:t>  </a:t>
            </a:r>
          </a:p>
          <a:p>
            <a:pPr lvl="2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Anyagcsoport</a:t>
            </a:r>
            <a:r>
              <a:rPr lang="en-US" sz="2600" dirty="0">
                <a:solidFill>
                  <a:schemeClr val="bg1"/>
                </a:solidFill>
              </a:rPr>
              <a:t>, UNSPSC 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Karbantartási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állapot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Minden </a:t>
            </a:r>
            <a:r>
              <a:rPr lang="en-US" dirty="0" err="1">
                <a:solidFill>
                  <a:schemeClr val="bg1"/>
                </a:solidFill>
              </a:rPr>
              <a:t>nézethez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tartozik</a:t>
            </a:r>
            <a:r>
              <a:rPr lang="en-US" dirty="0">
                <a:solidFill>
                  <a:schemeClr val="bg1"/>
                </a:solidFill>
              </a:rPr>
              <a:t> egy </a:t>
            </a:r>
            <a:r>
              <a:rPr lang="en-US" dirty="0" err="1">
                <a:solidFill>
                  <a:schemeClr val="bg1"/>
                </a:solidFill>
              </a:rPr>
              <a:t>külön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kód</a:t>
            </a:r>
            <a:r>
              <a:rPr lang="en-US" dirty="0">
                <a:solidFill>
                  <a:schemeClr val="bg1"/>
                </a:solidFill>
              </a:rPr>
              <a:t> (pl.: </a:t>
            </a:r>
            <a:r>
              <a:rPr lang="en-US" dirty="0" err="1">
                <a:solidFill>
                  <a:schemeClr val="bg1"/>
                </a:solidFill>
              </a:rPr>
              <a:t>beszerzés</a:t>
            </a:r>
            <a:r>
              <a:rPr lang="en-US" dirty="0">
                <a:solidFill>
                  <a:schemeClr val="bg1"/>
                </a:solidFill>
              </a:rPr>
              <a:t> ‘E’). </a:t>
            </a:r>
            <a:r>
              <a:rPr lang="en-US" dirty="0" err="1">
                <a:solidFill>
                  <a:schemeClr val="bg1"/>
                </a:solidFill>
              </a:rPr>
              <a:t>Adatbázisban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ezzel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jelzi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rendszer</a:t>
            </a:r>
            <a:r>
              <a:rPr lang="en-US" dirty="0">
                <a:solidFill>
                  <a:schemeClr val="bg1"/>
                </a:solidFill>
              </a:rPr>
              <a:t>, hogy </a:t>
            </a:r>
            <a:r>
              <a:rPr lang="en-US" dirty="0" err="1">
                <a:solidFill>
                  <a:schemeClr val="bg1"/>
                </a:solidFill>
              </a:rPr>
              <a:t>meyik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nézet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létrehozva</a:t>
            </a: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515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Fontosabb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nézetek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területen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Alapadatok</a:t>
            </a:r>
            <a:r>
              <a:rPr lang="en-US" sz="3400" dirty="0">
                <a:solidFill>
                  <a:schemeClr val="bg1"/>
                </a:solidFill>
              </a:rPr>
              <a:t> (Basic Data)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Általános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információk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megnevezés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mennyiségi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egység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súly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stb</a:t>
            </a:r>
            <a:r>
              <a:rPr lang="en-US" sz="3000" dirty="0">
                <a:solidFill>
                  <a:schemeClr val="bg1"/>
                </a:solidFill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Beszerzés</a:t>
            </a:r>
            <a:r>
              <a:rPr lang="en-US" sz="3400" dirty="0">
                <a:solidFill>
                  <a:schemeClr val="bg1"/>
                </a:solidFill>
              </a:rPr>
              <a:t> (Purchasing)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Beszerzéshez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szükséges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információk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csoport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beérkeztetési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tolerancia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mennyiségi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egység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Értékesítés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Értékesítéshez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szükséges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információk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árazás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eladási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minimális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felelős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értékesítési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osztály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1061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Fontosabb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nézetek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beszerzési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területen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Könyvelés</a:t>
            </a:r>
            <a:r>
              <a:rPr lang="en-US" sz="3400" dirty="0">
                <a:solidFill>
                  <a:schemeClr val="bg1"/>
                </a:solidFill>
              </a:rPr>
              <a:t> (Accounting)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Értékeléshez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szükséges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információk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MRP (Material Resource Planning)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Biztonsági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szint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típus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0851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bg1"/>
                </a:solidFill>
              </a:rPr>
              <a:t>UNSPSC	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United Nations Standard Products and Services Code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10 digits (SSFFKKCCBB)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SS: Segment Level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FF: Family  Level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KK: Class Level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CC: Commodity Level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BB: Business Function Level (nem </a:t>
            </a:r>
            <a:r>
              <a:rPr lang="en-US" sz="3000" dirty="0" err="1">
                <a:solidFill>
                  <a:schemeClr val="bg1"/>
                </a:solidFill>
              </a:rPr>
              <a:t>annyira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használt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Külső (punch-out), </a:t>
            </a:r>
            <a:r>
              <a:rPr lang="en-US" dirty="0" err="1">
                <a:solidFill>
                  <a:schemeClr val="bg1"/>
                </a:solidFill>
              </a:rPr>
              <a:t>belső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katalógusok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Integráció</a:t>
            </a:r>
            <a:r>
              <a:rPr lang="en-US" dirty="0">
                <a:solidFill>
                  <a:schemeClr val="bg1"/>
                </a:solidFill>
              </a:rPr>
              <a:t> (külső-</a:t>
            </a:r>
            <a:r>
              <a:rPr lang="en-US" dirty="0" err="1">
                <a:solidFill>
                  <a:schemeClr val="bg1"/>
                </a:solidFill>
              </a:rPr>
              <a:t>belső</a:t>
            </a:r>
            <a:r>
              <a:rPr lang="en-US" dirty="0">
                <a:solidFill>
                  <a:schemeClr val="bg1"/>
                </a:solidFill>
              </a:rPr>
              <a:t>, SAP-Non SAP </a:t>
            </a:r>
            <a:r>
              <a:rPr lang="en-US" dirty="0" err="1">
                <a:solidFill>
                  <a:schemeClr val="bg1"/>
                </a:solidFill>
              </a:rPr>
              <a:t>rendszerek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1418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bg1"/>
                </a:solidFill>
              </a:rPr>
              <a:t>UNSPSC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chemeClr val="bg1"/>
                </a:solidFill>
              </a:rPr>
              <a:t>folyt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r>
              <a:rPr lang="en-US" sz="60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Példa</a:t>
            </a:r>
            <a:r>
              <a:rPr lang="en-US" sz="3400" dirty="0">
                <a:solidFill>
                  <a:schemeClr val="bg1"/>
                </a:solidFill>
              </a:rPr>
              <a:t> 43211602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/>
                </a:solidFill>
              </a:rPr>
              <a:t>43</a:t>
            </a:r>
            <a:r>
              <a:rPr lang="en-US" dirty="0">
                <a:solidFill>
                  <a:schemeClr val="bg1"/>
                </a:solidFill>
              </a:rPr>
              <a:t>000000 – </a:t>
            </a:r>
            <a:r>
              <a:rPr lang="en-US" u="sng" dirty="0">
                <a:solidFill>
                  <a:schemeClr val="bg1"/>
                </a:solidFill>
              </a:rPr>
              <a:t>Segment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Information Technology Broadcasting and Telecommunications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4321</a:t>
            </a:r>
            <a:r>
              <a:rPr lang="en-US" dirty="0">
                <a:solidFill>
                  <a:schemeClr val="bg1"/>
                </a:solidFill>
              </a:rPr>
              <a:t>0000 – </a:t>
            </a:r>
            <a:r>
              <a:rPr lang="en-US" u="sng" dirty="0">
                <a:solidFill>
                  <a:schemeClr val="bg1"/>
                </a:solidFill>
              </a:rPr>
              <a:t>Family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Computer Equipment and Accessories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/>
                </a:solidFill>
              </a:rPr>
              <a:t>432116</a:t>
            </a:r>
            <a:r>
              <a:rPr lang="en-US" b="1" dirty="0">
                <a:solidFill>
                  <a:schemeClr val="bg1"/>
                </a:solidFill>
              </a:rPr>
              <a:t>00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u="sng" dirty="0">
                <a:solidFill>
                  <a:schemeClr val="bg1"/>
                </a:solidFill>
              </a:rPr>
              <a:t>Class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Computer Accessories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/>
                </a:solidFill>
              </a:rPr>
              <a:t>432116</a:t>
            </a:r>
            <a:r>
              <a:rPr lang="en-US" dirty="0">
                <a:solidFill>
                  <a:schemeClr val="accent6"/>
                </a:solidFill>
              </a:rPr>
              <a:t>02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u="sng" dirty="0">
                <a:solidFill>
                  <a:schemeClr val="bg1"/>
                </a:solidFill>
              </a:rPr>
              <a:t>Commodity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Docking Station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4977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Anyagtörzs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létrehozása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solidFill>
                  <a:schemeClr val="bg1"/>
                </a:solidFill>
              </a:rPr>
              <a:t>6. </a:t>
            </a:r>
            <a:r>
              <a:rPr lang="en-US" sz="3400" dirty="0" err="1">
                <a:solidFill>
                  <a:schemeClr val="bg1"/>
                </a:solidFill>
              </a:rPr>
              <a:t>Szervezeti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adatok</a:t>
            </a: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solidFill>
                  <a:schemeClr val="bg1"/>
                </a:solidFill>
              </a:rPr>
              <a:t>	pl. </a:t>
            </a:r>
            <a:r>
              <a:rPr lang="en-US" sz="3400" dirty="0" err="1">
                <a:solidFill>
                  <a:schemeClr val="bg1"/>
                </a:solidFill>
              </a:rPr>
              <a:t>nézet</a:t>
            </a:r>
            <a:r>
              <a:rPr lang="en-US" sz="3400" dirty="0">
                <a:solidFill>
                  <a:schemeClr val="bg1"/>
                </a:solidFill>
              </a:rPr>
              <a:t> (</a:t>
            </a:r>
            <a:r>
              <a:rPr lang="en-US" sz="3400" dirty="0" err="1">
                <a:solidFill>
                  <a:schemeClr val="bg1"/>
                </a:solidFill>
              </a:rPr>
              <a:t>beszerzés</a:t>
            </a:r>
            <a:r>
              <a:rPr lang="en-US" sz="3400" dirty="0">
                <a:solidFill>
                  <a:schemeClr val="bg1"/>
                </a:solidFill>
              </a:rPr>
              <a:t>, MRP, </a:t>
            </a:r>
            <a:r>
              <a:rPr lang="en-US" sz="3400" dirty="0" err="1">
                <a:solidFill>
                  <a:schemeClr val="bg1"/>
                </a:solidFill>
              </a:rPr>
              <a:t>értékesítés</a:t>
            </a:r>
            <a:r>
              <a:rPr lang="en-US" sz="3400" dirty="0">
                <a:solidFill>
                  <a:schemeClr val="bg1"/>
                </a:solidFill>
              </a:rPr>
              <a:t>)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202BF-F20C-44B2-9FB0-269FF0F2C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46" y="3112945"/>
            <a:ext cx="10836443" cy="37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84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Anyagtörzs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létrehozása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másolással</a:t>
            </a:r>
            <a:r>
              <a:rPr lang="en-US" sz="6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C31A54-FF6A-4FAE-9AEE-CA2F18573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2DEBD-8B16-44F9-AB9C-A04917779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94" y="1559466"/>
            <a:ext cx="11349791" cy="51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14" y="409623"/>
            <a:ext cx="10317496" cy="8256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chemeClr val="bg1"/>
                </a:solidFill>
              </a:rPr>
              <a:t>Anyagtörzs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létrehozása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másolással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folyt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E31F1-D404-4B8B-B15C-112247046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35" y="2085473"/>
            <a:ext cx="3932237" cy="305359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Kivétel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nézetek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Osztályozás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Beszerzési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szöveg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Értékesítési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szöveg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D05148-50AD-400C-ACD7-B962C7BBB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083" y="1327481"/>
            <a:ext cx="7656315" cy="51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1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900" dirty="0" err="1">
                <a:solidFill>
                  <a:schemeClr val="bg1"/>
                </a:solidFill>
              </a:rPr>
              <a:t>Szállító</a:t>
            </a:r>
            <a:r>
              <a:rPr lang="en-US" sz="4900" dirty="0">
                <a:solidFill>
                  <a:schemeClr val="bg1"/>
                </a:solidFill>
              </a:rPr>
              <a:t>, mint </a:t>
            </a:r>
            <a:r>
              <a:rPr lang="en-US" sz="4900" dirty="0" err="1">
                <a:solidFill>
                  <a:schemeClr val="bg1"/>
                </a:solidFill>
              </a:rPr>
              <a:t>törzsadat</a:t>
            </a:r>
            <a:r>
              <a:rPr lang="en-US" sz="4900" dirty="0">
                <a:solidFill>
                  <a:schemeClr val="bg1"/>
                </a:solidFill>
              </a:rPr>
              <a:t> - Vendor v. supplier 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>
                <a:solidFill>
                  <a:schemeClr val="bg1"/>
                </a:solidFill>
              </a:rPr>
              <a:t>Vendor: </a:t>
            </a:r>
            <a:r>
              <a:rPr lang="en-US" sz="2400" dirty="0">
                <a:solidFill>
                  <a:schemeClr val="bg1"/>
                </a:solidFill>
              </a:rPr>
              <a:t>Olyan </a:t>
            </a:r>
            <a:r>
              <a:rPr lang="en-US" sz="2400" dirty="0" err="1">
                <a:solidFill>
                  <a:schemeClr val="bg1"/>
                </a:solidFill>
              </a:rPr>
              <a:t>személy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aki</a:t>
            </a:r>
            <a:r>
              <a:rPr lang="en-US" sz="2400" dirty="0">
                <a:solidFill>
                  <a:schemeClr val="bg1"/>
                </a:solidFill>
              </a:rPr>
              <a:t> egy </a:t>
            </a:r>
            <a:r>
              <a:rPr lang="en-US" sz="2400" dirty="0" err="1">
                <a:solidFill>
                  <a:schemeClr val="bg1"/>
                </a:solidFill>
              </a:rPr>
              <a:t>terméket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vásárol</a:t>
            </a:r>
            <a:r>
              <a:rPr lang="en-US" sz="2400" dirty="0">
                <a:solidFill>
                  <a:schemeClr val="bg1"/>
                </a:solidFill>
              </a:rPr>
              <a:t> és </a:t>
            </a:r>
            <a:r>
              <a:rPr lang="en-US" sz="2400" dirty="0" err="1">
                <a:solidFill>
                  <a:schemeClr val="bg1"/>
                </a:solidFill>
              </a:rPr>
              <a:t>valamilyen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módon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eljuttatja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vevőhöz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err="1">
                <a:solidFill>
                  <a:schemeClr val="bg1"/>
                </a:solidFill>
              </a:rPr>
              <a:t>Típusai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ellátási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láncban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Gyártó</a:t>
            </a:r>
            <a:r>
              <a:rPr lang="en-US" sz="2400" dirty="0">
                <a:solidFill>
                  <a:schemeClr val="bg1"/>
                </a:solidFill>
              </a:rPr>
              <a:t> (manufacturer)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Kereskedő</a:t>
            </a:r>
            <a:r>
              <a:rPr lang="en-US" sz="2400" dirty="0">
                <a:solidFill>
                  <a:schemeClr val="bg1"/>
                </a:solidFill>
              </a:rPr>
              <a:t> (retailer)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Szolgáltató</a:t>
            </a:r>
            <a:r>
              <a:rPr lang="en-US" sz="2400" dirty="0">
                <a:solidFill>
                  <a:schemeClr val="bg1"/>
                </a:solidFill>
              </a:rPr>
              <a:t> (Service Provider)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Nagykereskedő</a:t>
            </a:r>
            <a:r>
              <a:rPr lang="en-US" sz="2400" dirty="0">
                <a:solidFill>
                  <a:schemeClr val="bg1"/>
                </a:solidFill>
              </a:rPr>
              <a:t> (wholesaler)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u="sng" dirty="0">
                <a:solidFill>
                  <a:schemeClr val="bg1"/>
                </a:solidFill>
              </a:rPr>
              <a:t>Supplier: </a:t>
            </a:r>
            <a:r>
              <a:rPr lang="en-US" sz="2400" dirty="0">
                <a:solidFill>
                  <a:schemeClr val="bg1"/>
                </a:solidFill>
              </a:rPr>
              <a:t>Olyan </a:t>
            </a:r>
            <a:r>
              <a:rPr lang="en-US" sz="2400" dirty="0" err="1">
                <a:solidFill>
                  <a:schemeClr val="bg1"/>
                </a:solidFill>
              </a:rPr>
              <a:t>személy</a:t>
            </a:r>
            <a:r>
              <a:rPr lang="en-US" sz="2400" dirty="0">
                <a:solidFill>
                  <a:schemeClr val="bg1"/>
                </a:solidFill>
              </a:rPr>
              <a:t> vagy </a:t>
            </a:r>
            <a:r>
              <a:rPr lang="en-US" sz="2400" dirty="0" err="1">
                <a:solidFill>
                  <a:schemeClr val="bg1"/>
                </a:solidFill>
              </a:rPr>
              <a:t>szervezet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valamilyen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terméket</a:t>
            </a:r>
            <a:r>
              <a:rPr lang="en-US" sz="2400" dirty="0">
                <a:solidFill>
                  <a:schemeClr val="bg1"/>
                </a:solidFill>
              </a:rPr>
              <a:t> vagy </a:t>
            </a:r>
            <a:r>
              <a:rPr lang="en-US" sz="2400" dirty="0" err="1">
                <a:solidFill>
                  <a:schemeClr val="bg1"/>
                </a:solidFill>
              </a:rPr>
              <a:t>szolgáltatást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nyújt</a:t>
            </a:r>
            <a:r>
              <a:rPr lang="en-US" sz="2400" dirty="0">
                <a:solidFill>
                  <a:schemeClr val="bg1"/>
                </a:solidFill>
              </a:rPr>
              <a:t> egy </a:t>
            </a:r>
            <a:r>
              <a:rPr lang="en-US" sz="2400" dirty="0" err="1">
                <a:solidFill>
                  <a:schemeClr val="bg1"/>
                </a:solidFill>
              </a:rPr>
              <a:t>másik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szervezetnek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elsődleges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forrásként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46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Szállító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létrehozása</a:t>
            </a:r>
            <a:r>
              <a:rPr lang="en-US" sz="6000" dirty="0">
                <a:solidFill>
                  <a:schemeClr val="bg1"/>
                </a:solidFill>
              </a:rPr>
              <a:t> ERP-ben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Szervezeti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szintű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adatok</a:t>
            </a:r>
            <a:endParaRPr lang="en-US" sz="3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EC35B-5A18-489F-85EF-CE59D98C9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893" y="2541922"/>
            <a:ext cx="7301398" cy="39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01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-264674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Beszerzési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adatok</a:t>
            </a:r>
            <a:r>
              <a:rPr lang="en-US" sz="6000" dirty="0">
                <a:solidFill>
                  <a:schemeClr val="bg1"/>
                </a:solidFill>
              </a:rPr>
              <a:t> a </a:t>
            </a:r>
            <a:r>
              <a:rPr lang="en-US" sz="6000" dirty="0" err="1">
                <a:solidFill>
                  <a:schemeClr val="bg1"/>
                </a:solidFill>
              </a:rPr>
              <a:t>szállítótörzsben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E8991D-3CE3-475A-AFEB-3EBF0A6D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330" y="1704530"/>
            <a:ext cx="7515564" cy="43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Partnerszerepek</a:t>
            </a:r>
            <a:r>
              <a:rPr lang="en-US" sz="6000" dirty="0">
                <a:solidFill>
                  <a:schemeClr val="bg1"/>
                </a:solidFill>
              </a:rPr>
              <a:t>, partner </a:t>
            </a:r>
            <a:r>
              <a:rPr lang="en-US" sz="6000" dirty="0" err="1">
                <a:solidFill>
                  <a:schemeClr val="bg1"/>
                </a:solidFill>
              </a:rPr>
              <a:t>funkciók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Funkció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szerinti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üzleti</a:t>
            </a:r>
            <a:r>
              <a:rPr lang="en-US" sz="3000" dirty="0">
                <a:solidFill>
                  <a:schemeClr val="bg1"/>
                </a:solidFill>
              </a:rPr>
              <a:t> partner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Rendelési</a:t>
            </a:r>
            <a:r>
              <a:rPr lang="en-US" sz="2600" dirty="0">
                <a:solidFill>
                  <a:schemeClr val="bg1"/>
                </a:solidFill>
              </a:rPr>
              <a:t> cím (Ordering Address)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Szállító</a:t>
            </a:r>
            <a:r>
              <a:rPr lang="en-US" sz="2600" dirty="0">
                <a:solidFill>
                  <a:schemeClr val="bg1"/>
                </a:solidFill>
              </a:rPr>
              <a:t> (Goods Supplier)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Számlafogadó</a:t>
            </a:r>
            <a:r>
              <a:rPr lang="en-US" sz="2600" dirty="0">
                <a:solidFill>
                  <a:schemeClr val="bg1"/>
                </a:solidFill>
              </a:rPr>
              <a:t> (Invoicing Party)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Számlafizető</a:t>
            </a:r>
            <a:r>
              <a:rPr lang="en-US" sz="2600" dirty="0">
                <a:solidFill>
                  <a:schemeClr val="bg1"/>
                </a:solidFill>
              </a:rPr>
              <a:t> (Payee)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Egy </a:t>
            </a:r>
            <a:r>
              <a:rPr lang="en-US" sz="3000" dirty="0" err="1">
                <a:solidFill>
                  <a:schemeClr val="bg1"/>
                </a:solidFill>
              </a:rPr>
              <a:t>dokumentumon</a:t>
            </a:r>
            <a:r>
              <a:rPr lang="en-US" sz="3000" dirty="0">
                <a:solidFill>
                  <a:schemeClr val="bg1"/>
                </a:solidFill>
              </a:rPr>
              <a:t> (pl.: </a:t>
            </a: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megrendelés</a:t>
            </a:r>
            <a:r>
              <a:rPr lang="en-US" sz="3000" dirty="0">
                <a:solidFill>
                  <a:schemeClr val="bg1"/>
                </a:solidFill>
              </a:rPr>
              <a:t>) </a:t>
            </a:r>
            <a:r>
              <a:rPr lang="en-US" sz="3000" dirty="0" err="1">
                <a:solidFill>
                  <a:schemeClr val="bg1"/>
                </a:solidFill>
              </a:rPr>
              <a:t>lehetnek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különbözőek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Kontakt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személy</a:t>
            </a:r>
            <a:endParaRPr lang="en-US" sz="3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88798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bg1"/>
                </a:solidFill>
              </a:rPr>
              <a:t>Account Groups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Üzleti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szerepet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határoz</a:t>
            </a:r>
            <a:r>
              <a:rPr lang="en-US" sz="3000" dirty="0">
                <a:solidFill>
                  <a:schemeClr val="bg1"/>
                </a:solidFill>
              </a:rPr>
              <a:t> meg: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A </a:t>
            </a:r>
            <a:r>
              <a:rPr lang="en-US" sz="2600" dirty="0" err="1">
                <a:solidFill>
                  <a:schemeClr val="bg1"/>
                </a:solidFill>
              </a:rPr>
              <a:t>terméket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szállítja</a:t>
            </a:r>
            <a:r>
              <a:rPr lang="en-US" sz="2600" dirty="0">
                <a:solidFill>
                  <a:schemeClr val="bg1"/>
                </a:solidFill>
              </a:rPr>
              <a:t> le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Számlafizető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Stb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Külön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számkör</a:t>
            </a:r>
            <a:r>
              <a:rPr lang="en-US" sz="3000" dirty="0">
                <a:solidFill>
                  <a:schemeClr val="bg1"/>
                </a:solidFill>
              </a:rPr>
              <a:t>-t </a:t>
            </a:r>
            <a:r>
              <a:rPr lang="en-US" sz="3000" dirty="0" err="1">
                <a:solidFill>
                  <a:schemeClr val="bg1"/>
                </a:solidFill>
              </a:rPr>
              <a:t>lehet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konfigurálni</a:t>
            </a:r>
            <a:r>
              <a:rPr lang="en-US" sz="3000" dirty="0">
                <a:solidFill>
                  <a:schemeClr val="bg1"/>
                </a:solidFill>
              </a:rPr>
              <a:t> account group-</a:t>
            </a:r>
            <a:r>
              <a:rPr lang="en-US" sz="3000" dirty="0" err="1">
                <a:solidFill>
                  <a:schemeClr val="bg1"/>
                </a:solidFill>
              </a:rPr>
              <a:t>onként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1612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Egyszeri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szállító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Előfeltétele</a:t>
            </a:r>
            <a:r>
              <a:rPr lang="en-US" sz="3000" dirty="0">
                <a:solidFill>
                  <a:schemeClr val="bg1"/>
                </a:solidFill>
              </a:rPr>
              <a:t> a külső </a:t>
            </a:r>
            <a:r>
              <a:rPr lang="en-US" sz="3000" dirty="0" err="1">
                <a:solidFill>
                  <a:schemeClr val="bg1"/>
                </a:solidFill>
              </a:rPr>
              <a:t>üzleti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dokumentumok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előállításának</a:t>
            </a:r>
            <a:r>
              <a:rPr lang="en-US" sz="3000" dirty="0">
                <a:solidFill>
                  <a:schemeClr val="bg1"/>
                </a:solidFill>
              </a:rPr>
              <a:t> (pl.: </a:t>
            </a:r>
            <a:r>
              <a:rPr lang="en-US" sz="3000" dirty="0" err="1">
                <a:solidFill>
                  <a:schemeClr val="bg1"/>
                </a:solidFill>
              </a:rPr>
              <a:t>ajánlatkérés</a:t>
            </a:r>
            <a:r>
              <a:rPr lang="en-US" sz="3000" dirty="0">
                <a:solidFill>
                  <a:schemeClr val="bg1"/>
                </a:solidFill>
              </a:rPr>
              <a:t>, RFQ)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One-time account group -&gt; Nem </a:t>
            </a:r>
            <a:r>
              <a:rPr lang="en-US" sz="3000" dirty="0" err="1">
                <a:solidFill>
                  <a:schemeClr val="bg1"/>
                </a:solidFill>
              </a:rPr>
              <a:t>kell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minden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szállító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specifikus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adatot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tárolni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Nem </a:t>
            </a:r>
            <a:r>
              <a:rPr lang="en-US" sz="3000" dirty="0" err="1">
                <a:solidFill>
                  <a:schemeClr val="bg1"/>
                </a:solidFill>
              </a:rPr>
              <a:t>biztos</a:t>
            </a:r>
            <a:r>
              <a:rPr lang="en-US" sz="3000" dirty="0">
                <a:solidFill>
                  <a:schemeClr val="bg1"/>
                </a:solidFill>
              </a:rPr>
              <a:t>, hogy a </a:t>
            </a:r>
            <a:r>
              <a:rPr lang="en-US" sz="3000" dirty="0" err="1">
                <a:solidFill>
                  <a:schemeClr val="bg1"/>
                </a:solidFill>
              </a:rPr>
              <a:t>végén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tényleges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szállítóvá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válik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Tranzakciók</a:t>
            </a:r>
            <a:r>
              <a:rPr lang="en-US" sz="30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Szállító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törzs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létrehozás</a:t>
            </a:r>
            <a:r>
              <a:rPr lang="en-US" sz="2600" dirty="0">
                <a:solidFill>
                  <a:schemeClr val="bg1"/>
                </a:solidFill>
              </a:rPr>
              <a:t>/</a:t>
            </a:r>
            <a:r>
              <a:rPr lang="en-US" sz="2600" dirty="0" err="1">
                <a:solidFill>
                  <a:schemeClr val="bg1"/>
                </a:solidFill>
              </a:rPr>
              <a:t>módosítás</a:t>
            </a:r>
            <a:r>
              <a:rPr lang="en-US" sz="2600" dirty="0">
                <a:solidFill>
                  <a:schemeClr val="bg1"/>
                </a:solidFill>
              </a:rPr>
              <a:t>/</a:t>
            </a:r>
            <a:r>
              <a:rPr lang="en-US" sz="2600" dirty="0" err="1">
                <a:solidFill>
                  <a:schemeClr val="bg1"/>
                </a:solidFill>
              </a:rPr>
              <a:t>megjelenítés</a:t>
            </a:r>
            <a:r>
              <a:rPr lang="en-US" sz="2600" dirty="0">
                <a:solidFill>
                  <a:schemeClr val="bg1"/>
                </a:solidFill>
              </a:rPr>
              <a:t>: XK01/XK02/XK03</a:t>
            </a:r>
          </a:p>
          <a:p>
            <a:pPr lvl="1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Szállító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beszerzési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adatok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létrehozás</a:t>
            </a:r>
            <a:r>
              <a:rPr lang="en-US" sz="2600" dirty="0">
                <a:solidFill>
                  <a:schemeClr val="bg1"/>
                </a:solidFill>
              </a:rPr>
              <a:t>/</a:t>
            </a:r>
            <a:r>
              <a:rPr lang="en-US" sz="2600" dirty="0" err="1">
                <a:solidFill>
                  <a:schemeClr val="bg1"/>
                </a:solidFill>
              </a:rPr>
              <a:t>módosítás</a:t>
            </a:r>
            <a:r>
              <a:rPr lang="en-US" sz="2600" dirty="0">
                <a:solidFill>
                  <a:schemeClr val="bg1"/>
                </a:solidFill>
              </a:rPr>
              <a:t>/</a:t>
            </a:r>
            <a:r>
              <a:rPr lang="en-US" sz="2600" dirty="0" err="1">
                <a:solidFill>
                  <a:schemeClr val="bg1"/>
                </a:solidFill>
              </a:rPr>
              <a:t>megjelenítés</a:t>
            </a:r>
            <a:r>
              <a:rPr lang="en-US" sz="2600" dirty="0">
                <a:solidFill>
                  <a:schemeClr val="bg1"/>
                </a:solidFill>
              </a:rPr>
              <a:t>: MK01/MK02/MK03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Szállító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megjelölése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törlésre</a:t>
            </a:r>
            <a:endParaRPr lang="en-US" sz="3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40863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47645" y="1283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88195"/>
            <a:ext cx="10357601" cy="9877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Tranzakciók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Szállító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törzs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létrehozás</a:t>
            </a:r>
            <a:r>
              <a:rPr lang="en-US" sz="3000" dirty="0">
                <a:solidFill>
                  <a:schemeClr val="bg1"/>
                </a:solidFill>
              </a:rPr>
              <a:t>/</a:t>
            </a:r>
            <a:r>
              <a:rPr lang="en-US" sz="3000" dirty="0" err="1">
                <a:solidFill>
                  <a:schemeClr val="bg1"/>
                </a:solidFill>
              </a:rPr>
              <a:t>módosítás</a:t>
            </a:r>
            <a:r>
              <a:rPr lang="en-US" sz="3000" dirty="0">
                <a:solidFill>
                  <a:schemeClr val="bg1"/>
                </a:solidFill>
              </a:rPr>
              <a:t>/</a:t>
            </a:r>
            <a:r>
              <a:rPr lang="en-US" sz="3000" dirty="0" err="1">
                <a:solidFill>
                  <a:schemeClr val="bg1"/>
                </a:solidFill>
              </a:rPr>
              <a:t>megjelenítés</a:t>
            </a:r>
            <a:r>
              <a:rPr lang="en-US" sz="3000" dirty="0">
                <a:solidFill>
                  <a:schemeClr val="bg1"/>
                </a:solidFill>
              </a:rPr>
              <a:t>: XK01/XK02/XK03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Szállító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adatok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létrehozás</a:t>
            </a:r>
            <a:r>
              <a:rPr lang="en-US" sz="3000" dirty="0">
                <a:solidFill>
                  <a:schemeClr val="bg1"/>
                </a:solidFill>
              </a:rPr>
              <a:t>/</a:t>
            </a:r>
            <a:r>
              <a:rPr lang="en-US" sz="3000" dirty="0" err="1">
                <a:solidFill>
                  <a:schemeClr val="bg1"/>
                </a:solidFill>
              </a:rPr>
              <a:t>módosítás</a:t>
            </a:r>
            <a:r>
              <a:rPr lang="en-US" sz="3000" dirty="0">
                <a:solidFill>
                  <a:schemeClr val="bg1"/>
                </a:solidFill>
              </a:rPr>
              <a:t>/</a:t>
            </a:r>
            <a:r>
              <a:rPr lang="en-US" sz="3000" dirty="0" err="1">
                <a:solidFill>
                  <a:schemeClr val="bg1"/>
                </a:solidFill>
              </a:rPr>
              <a:t>megjelenítés</a:t>
            </a:r>
            <a:r>
              <a:rPr lang="en-US" sz="3000" dirty="0">
                <a:solidFill>
                  <a:schemeClr val="bg1"/>
                </a:solidFill>
              </a:rPr>
              <a:t>: MK01/MK02/MK03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Szállító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blokkolása</a:t>
            </a:r>
            <a:r>
              <a:rPr lang="en-US" sz="3000" dirty="0">
                <a:solidFill>
                  <a:schemeClr val="bg1"/>
                </a:solidFill>
              </a:rPr>
              <a:t> MK05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Szállító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megjelölése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törlésre</a:t>
            </a:r>
            <a:r>
              <a:rPr lang="en-US" sz="3000" dirty="0">
                <a:solidFill>
                  <a:schemeClr val="bg1"/>
                </a:solidFill>
              </a:rPr>
              <a:t> MK06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9C77C8-CE77-4C60-8433-44B8B9FF3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02522-FA20-496E-BCB9-BD14586A1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54" y="1188915"/>
            <a:ext cx="4549534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Concept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SRM / CRM </a:t>
            </a:r>
            <a:r>
              <a:rPr lang="en-US" sz="4000" dirty="0" err="1">
                <a:solidFill>
                  <a:schemeClr val="bg1"/>
                </a:solidFill>
              </a:rPr>
              <a:t>rendszerekben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korábban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S/4 HANA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Szállító</a:t>
            </a:r>
            <a:r>
              <a:rPr lang="en-US" sz="4000" dirty="0">
                <a:solidFill>
                  <a:schemeClr val="bg1"/>
                </a:solidFill>
              </a:rPr>
              <a:t> / </a:t>
            </a:r>
            <a:r>
              <a:rPr lang="en-US" sz="4000" dirty="0" err="1">
                <a:solidFill>
                  <a:schemeClr val="bg1"/>
                </a:solidFill>
              </a:rPr>
              <a:t>Vevő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alkalmazott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termék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Tranzakciókód</a:t>
            </a:r>
            <a:r>
              <a:rPr lang="en-US" sz="4000" dirty="0">
                <a:solidFill>
                  <a:schemeClr val="bg1"/>
                </a:solidFill>
              </a:rPr>
              <a:t>: BP</a:t>
            </a:r>
            <a:endParaRPr lang="hu-HU" sz="4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3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53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(Business Partner) </a:t>
            </a:r>
            <a:r>
              <a:rPr lang="en-US" dirty="0" err="1">
                <a:solidFill>
                  <a:schemeClr val="bg1"/>
                </a:solidFill>
              </a:rPr>
              <a:t>kategória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Lehetséges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kategóriák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Személy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természetes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személy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alkalmazott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Csoport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valamilyen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közösség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Szervezet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jogi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személy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vállalat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vállalati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egység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hu-HU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Meghatározza</a:t>
            </a:r>
            <a:r>
              <a:rPr lang="en-US" sz="4000" dirty="0">
                <a:solidFill>
                  <a:schemeClr val="bg1"/>
                </a:solidFill>
              </a:rPr>
              <a:t>, hogy </a:t>
            </a:r>
            <a:r>
              <a:rPr lang="en-US" sz="4000" dirty="0" err="1">
                <a:solidFill>
                  <a:schemeClr val="bg1"/>
                </a:solidFill>
              </a:rPr>
              <a:t>milyen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mezők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elérhetőek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Az </a:t>
            </a:r>
            <a:r>
              <a:rPr lang="en-US" sz="4000" dirty="0" err="1">
                <a:solidFill>
                  <a:schemeClr val="bg1"/>
                </a:solidFill>
              </a:rPr>
              <a:t>üzleti</a:t>
            </a:r>
            <a:r>
              <a:rPr lang="en-US" sz="4000" dirty="0">
                <a:solidFill>
                  <a:schemeClr val="bg1"/>
                </a:solidFill>
              </a:rPr>
              <a:t> partner </a:t>
            </a:r>
            <a:r>
              <a:rPr lang="en-US" sz="4000" dirty="0" err="1">
                <a:solidFill>
                  <a:schemeClr val="bg1"/>
                </a:solidFill>
              </a:rPr>
              <a:t>létrejötte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után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kategória</a:t>
            </a:r>
            <a:r>
              <a:rPr lang="en-US" sz="4000" dirty="0">
                <a:solidFill>
                  <a:schemeClr val="bg1"/>
                </a:solidFill>
              </a:rPr>
              <a:t> nem </a:t>
            </a:r>
            <a:r>
              <a:rPr lang="en-US" sz="4000" dirty="0" err="1">
                <a:solidFill>
                  <a:schemeClr val="bg1"/>
                </a:solidFill>
              </a:rPr>
              <a:t>módosítható</a:t>
            </a:r>
            <a:endParaRPr lang="hu-HU" sz="4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631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</a:t>
            </a:r>
            <a:r>
              <a:rPr lang="en-US" dirty="0" err="1">
                <a:solidFill>
                  <a:schemeClr val="bg1"/>
                </a:solidFill>
              </a:rPr>
              <a:t>létrehozása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D6219-C351-4BA7-8395-F069CAD5E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64" y="1331494"/>
            <a:ext cx="8817104" cy="53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20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</a:t>
            </a:r>
            <a:r>
              <a:rPr lang="en-US" dirty="0" err="1">
                <a:solidFill>
                  <a:schemeClr val="bg1"/>
                </a:solidFill>
              </a:rPr>
              <a:t>létrehozása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folyt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326"/>
            <a:ext cx="10515600" cy="507732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</a:t>
            </a:r>
            <a:r>
              <a:rPr lang="en-US" dirty="0" err="1">
                <a:solidFill>
                  <a:schemeClr val="bg1"/>
                </a:solidFill>
              </a:rPr>
              <a:t>szerep</a:t>
            </a:r>
            <a:r>
              <a:rPr lang="en-US" dirty="0">
                <a:solidFill>
                  <a:schemeClr val="bg1"/>
                </a:solidFill>
              </a:rPr>
              <a:t> ‘Supplier and FI vendor’ </a:t>
            </a:r>
            <a:r>
              <a:rPr lang="en-US" dirty="0" err="1">
                <a:solidFill>
                  <a:schemeClr val="bg1"/>
                </a:solidFill>
              </a:rPr>
              <a:t>felosztva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alábbi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kategóriákra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Általános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adatok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Könyvelési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adatok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Beszerzési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adatok</a:t>
            </a:r>
            <a:endParaRPr lang="hu-HU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0C486-6D96-4806-B403-C0AAFFEAE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2" y="1764632"/>
            <a:ext cx="7014410" cy="44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</a:t>
            </a:r>
            <a:r>
              <a:rPr lang="en-US" dirty="0" err="1">
                <a:solidFill>
                  <a:schemeClr val="bg1"/>
                </a:solidFill>
              </a:rPr>
              <a:t>kapcsolatok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kapcsolat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partnerek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</a:t>
            </a:r>
            <a:r>
              <a:rPr lang="en-US" dirty="0" err="1">
                <a:solidFill>
                  <a:schemeClr val="bg1"/>
                </a:solidFill>
              </a:rPr>
              <a:t>kategória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Az </a:t>
            </a:r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kapcsolat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limitálható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Pl.: Nagy </a:t>
            </a:r>
            <a:r>
              <a:rPr lang="en-US" dirty="0" err="1">
                <a:solidFill>
                  <a:schemeClr val="bg1"/>
                </a:solidFill>
              </a:rPr>
              <a:t>Ivó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kontakt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személy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BimBamBum</a:t>
            </a:r>
            <a:r>
              <a:rPr lang="en-US" dirty="0">
                <a:solidFill>
                  <a:schemeClr val="bg1"/>
                </a:solidFill>
              </a:rPr>
              <a:t> Kft-ben</a:t>
            </a:r>
          </a:p>
          <a:p>
            <a:r>
              <a:rPr lang="en-US" dirty="0" err="1">
                <a:solidFill>
                  <a:schemeClr val="bg1"/>
                </a:solidFill>
              </a:rPr>
              <a:t>Létrehozás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Nagy </a:t>
            </a:r>
            <a:r>
              <a:rPr lang="en-US" dirty="0" err="1">
                <a:solidFill>
                  <a:schemeClr val="bg1"/>
                </a:solidFill>
              </a:rPr>
              <a:t>Ivó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létrejön</a:t>
            </a:r>
            <a:r>
              <a:rPr lang="en-US" dirty="0">
                <a:solidFill>
                  <a:schemeClr val="bg1"/>
                </a:solidFill>
              </a:rPr>
              <a:t>, mint </a:t>
            </a:r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‘</a:t>
            </a:r>
            <a:r>
              <a:rPr lang="en-US" dirty="0" err="1">
                <a:solidFill>
                  <a:schemeClr val="bg1"/>
                </a:solidFill>
              </a:rPr>
              <a:t>Személy</a:t>
            </a:r>
            <a:r>
              <a:rPr lang="en-US" dirty="0">
                <a:solidFill>
                  <a:schemeClr val="bg1"/>
                </a:solidFill>
              </a:rPr>
              <a:t>’ </a:t>
            </a:r>
            <a:r>
              <a:rPr lang="en-US" dirty="0" err="1">
                <a:solidFill>
                  <a:schemeClr val="bg1"/>
                </a:solidFill>
              </a:rPr>
              <a:t>kategóriával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partner </a:t>
            </a:r>
            <a:r>
              <a:rPr lang="en-US" dirty="0" err="1">
                <a:solidFill>
                  <a:schemeClr val="bg1"/>
                </a:solidFill>
              </a:rPr>
              <a:t>szereppel</a:t>
            </a:r>
            <a:r>
              <a:rPr lang="en-US" dirty="0">
                <a:solidFill>
                  <a:schemeClr val="bg1"/>
                </a:solidFill>
              </a:rPr>
              <a:t> BUP001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Contact Person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Kapcsolat</a:t>
            </a:r>
            <a:r>
              <a:rPr lang="en-US" dirty="0">
                <a:solidFill>
                  <a:schemeClr val="bg1"/>
                </a:solidFill>
              </a:rPr>
              <a:t> ‘is contact person of’ Nagy </a:t>
            </a:r>
            <a:r>
              <a:rPr lang="en-US" dirty="0" err="1">
                <a:solidFill>
                  <a:schemeClr val="bg1"/>
                </a:solidFill>
              </a:rPr>
              <a:t>Ivó</a:t>
            </a:r>
            <a:r>
              <a:rPr lang="en-US" dirty="0">
                <a:solidFill>
                  <a:schemeClr val="bg1"/>
                </a:solidFill>
              </a:rPr>
              <a:t> és a </a:t>
            </a:r>
            <a:r>
              <a:rPr lang="en-US" dirty="0" err="1">
                <a:solidFill>
                  <a:schemeClr val="bg1"/>
                </a:solidFill>
              </a:rPr>
              <a:t>BimBamBum</a:t>
            </a:r>
            <a:r>
              <a:rPr lang="en-US" dirty="0">
                <a:solidFill>
                  <a:schemeClr val="bg1"/>
                </a:solidFill>
              </a:rPr>
              <a:t> Kft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182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822823" cy="70585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lista</a:t>
            </a:r>
            <a:r>
              <a:rPr lang="en-US" dirty="0">
                <a:solidFill>
                  <a:schemeClr val="bg1"/>
                </a:solidFill>
              </a:rPr>
              <a:t> (Purchasing List), Fiori Apps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55CA83-977D-4B23-9493-B54ED9F9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094" y="1393390"/>
            <a:ext cx="5372517" cy="48736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Tranzakció</a:t>
            </a:r>
            <a:r>
              <a:rPr lang="en-US" sz="2800" dirty="0">
                <a:solidFill>
                  <a:schemeClr val="bg1"/>
                </a:solidFill>
              </a:rPr>
              <a:t>: MKVZ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Fiori Apps: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Maintain Business Partner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Manage Business Partner </a:t>
            </a:r>
            <a:r>
              <a:rPr lang="en-US" dirty="0" err="1">
                <a:solidFill>
                  <a:schemeClr val="bg1"/>
                </a:solidFill>
              </a:rPr>
              <a:t>Masterdata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Manage Supplier </a:t>
            </a:r>
            <a:r>
              <a:rPr lang="en-US" dirty="0" err="1">
                <a:solidFill>
                  <a:schemeClr val="bg1"/>
                </a:solidFill>
              </a:rPr>
              <a:t>Masterdata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Display Supplier List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Mass maintenance, vendor master</a:t>
            </a: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Masterdata</a:t>
            </a:r>
            <a:r>
              <a:rPr lang="en-US" dirty="0">
                <a:solidFill>
                  <a:schemeClr val="bg1"/>
                </a:solidFill>
              </a:rPr>
              <a:t> Process Overview for Business Partner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2B7669-A619-47EE-A046-8C2C15EF7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51811"/>
            <a:ext cx="3932237" cy="508534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7A3858-7C25-4FFD-A690-CB7D15820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55" y="1451811"/>
            <a:ext cx="5220152" cy="51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Anyagtörzs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Szállító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létrehozása</a:t>
            </a:r>
            <a:r>
              <a:rPr lang="en-US" sz="4000" dirty="0">
                <a:solidFill>
                  <a:schemeClr val="bg1"/>
                </a:solidFill>
              </a:rPr>
              <a:t> ERP-ben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Üzleti</a:t>
            </a:r>
            <a:r>
              <a:rPr lang="en-US" sz="4000" dirty="0">
                <a:solidFill>
                  <a:schemeClr val="bg1"/>
                </a:solidFill>
              </a:rPr>
              <a:t> (business) partner </a:t>
            </a:r>
            <a:r>
              <a:rPr lang="en-US" sz="4000" dirty="0" err="1">
                <a:solidFill>
                  <a:schemeClr val="bg1"/>
                </a:solidFill>
              </a:rPr>
              <a:t>koncepció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9409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</a:rPr>
              <a:t>Törzsadatok</a:t>
            </a:r>
            <a:r>
              <a:rPr lang="en-US" sz="6000" dirty="0">
                <a:solidFill>
                  <a:schemeClr val="bg1"/>
                </a:solidFill>
              </a:rPr>
              <a:t> a </a:t>
            </a:r>
            <a:r>
              <a:rPr lang="en-US" sz="6000" dirty="0" err="1">
                <a:solidFill>
                  <a:schemeClr val="bg1"/>
                </a:solidFill>
              </a:rPr>
              <a:t>beszerzésben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Adatbázisban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tárolt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hosszú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ideig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Ritkán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kerül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törlésre</a:t>
            </a:r>
            <a:r>
              <a:rPr lang="en-US" sz="2800" dirty="0">
                <a:solidFill>
                  <a:schemeClr val="bg1"/>
                </a:solidFill>
              </a:rPr>
              <a:t>, “</a:t>
            </a:r>
            <a:r>
              <a:rPr lang="en-US" sz="2800" dirty="0" err="1">
                <a:solidFill>
                  <a:schemeClr val="bg1"/>
                </a:solidFill>
              </a:rPr>
              <a:t>tisztításra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Központilag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tárolt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Több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modul</a:t>
            </a:r>
            <a:r>
              <a:rPr lang="en-US" sz="2800" dirty="0">
                <a:solidFill>
                  <a:schemeClr val="bg1"/>
                </a:solidFill>
              </a:rPr>
              <a:t>-ban, </a:t>
            </a:r>
            <a:r>
              <a:rPr lang="en-US" sz="2800" dirty="0" err="1">
                <a:solidFill>
                  <a:schemeClr val="bg1"/>
                </a:solidFill>
              </a:rPr>
              <a:t>üzleti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folyamatban</a:t>
            </a:r>
            <a:r>
              <a:rPr lang="en-US" sz="2800" dirty="0">
                <a:solidFill>
                  <a:schemeClr val="bg1"/>
                </a:solidFill>
              </a:rPr>
              <a:t> is </a:t>
            </a:r>
            <a:r>
              <a:rPr lang="en-US" sz="2800" dirty="0" err="1">
                <a:solidFill>
                  <a:schemeClr val="bg1"/>
                </a:solidFill>
              </a:rPr>
              <a:t>használt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Nincs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redundancia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4B8E7-7872-4785-8FC9-12F24EAB1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103" y="1536757"/>
            <a:ext cx="5448772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8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Anyagtörzs</a:t>
            </a:r>
            <a:r>
              <a:rPr lang="en-US" dirty="0">
                <a:solidFill>
                  <a:schemeClr val="bg1"/>
                </a:solidFill>
              </a:rPr>
              <a:t> (Material Master)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1FAE5-844F-4A31-96AE-C8200E040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23" y="1300294"/>
            <a:ext cx="10310754" cy="52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Anyagtörzs</a:t>
            </a:r>
            <a:r>
              <a:rPr lang="en-US" sz="4000" dirty="0">
                <a:solidFill>
                  <a:schemeClr val="bg1"/>
                </a:solidFill>
              </a:rPr>
              <a:t> (Material Master) – </a:t>
            </a:r>
            <a:r>
              <a:rPr lang="en-US" sz="4000" dirty="0" err="1">
                <a:solidFill>
                  <a:schemeClr val="bg1"/>
                </a:solidFill>
              </a:rPr>
              <a:t>Szervezeti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szint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Az </a:t>
            </a:r>
            <a:r>
              <a:rPr lang="en-US" sz="3400" dirty="0" err="1">
                <a:solidFill>
                  <a:schemeClr val="bg1"/>
                </a:solidFill>
              </a:rPr>
              <a:t>anyagokat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létre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lehet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hozni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különböző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szervezeti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szinteken</a:t>
            </a: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Központilag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menedzselhető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MDG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Több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rendszerben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használható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Nincs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redundancia</a:t>
            </a: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3582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Anyagtörzs</a:t>
            </a:r>
            <a:r>
              <a:rPr lang="en-US" sz="4000" dirty="0">
                <a:solidFill>
                  <a:schemeClr val="bg1"/>
                </a:solidFill>
              </a:rPr>
              <a:t> (Material Master) – </a:t>
            </a:r>
            <a:r>
              <a:rPr lang="en-US" sz="4000" dirty="0" err="1">
                <a:solidFill>
                  <a:schemeClr val="bg1"/>
                </a:solidFill>
              </a:rPr>
              <a:t>Szervezeti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szint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189121"/>
            <a:ext cx="10515600" cy="50197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</a:rPr>
              <a:t>Client </a:t>
            </a:r>
            <a:r>
              <a:rPr lang="en-US" sz="3400" dirty="0" err="1">
                <a:solidFill>
                  <a:schemeClr val="bg1"/>
                </a:solidFill>
              </a:rPr>
              <a:t>szint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Anyagszám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anyagcsoport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anyag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szöveg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nyelv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függő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Adatbázis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tábla</a:t>
            </a:r>
            <a:r>
              <a:rPr lang="en-US" sz="3000" dirty="0">
                <a:solidFill>
                  <a:schemeClr val="bg1"/>
                </a:solidFill>
              </a:rPr>
              <a:t> MARA</a:t>
            </a: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Gyár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szint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adatok</a:t>
            </a:r>
            <a:r>
              <a:rPr lang="en-US" sz="3000" dirty="0">
                <a:solidFill>
                  <a:schemeClr val="bg1"/>
                </a:solidFill>
              </a:rPr>
              <a:t>, MRP, </a:t>
            </a:r>
            <a:r>
              <a:rPr lang="en-US" sz="3000" dirty="0" err="1">
                <a:solidFill>
                  <a:schemeClr val="bg1"/>
                </a:solidFill>
              </a:rPr>
              <a:t>előrejelzési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adatok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Adatbázis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tábla</a:t>
            </a:r>
            <a:r>
              <a:rPr lang="en-US" sz="3000" dirty="0">
                <a:solidFill>
                  <a:schemeClr val="bg1"/>
                </a:solidFill>
              </a:rPr>
              <a:t> MARC</a:t>
            </a:r>
          </a:p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Tárhely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szint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Tárhely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leírás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kiadási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terület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Adatbázis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tábla</a:t>
            </a:r>
            <a:r>
              <a:rPr lang="en-US" sz="3000" dirty="0">
                <a:solidFill>
                  <a:schemeClr val="bg1"/>
                </a:solidFill>
              </a:rPr>
              <a:t> MARD</a:t>
            </a:r>
          </a:p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6624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solidFill>
                  <a:schemeClr val="bg1"/>
                </a:solidFill>
              </a:rPr>
              <a:t>Anyagtörzs</a:t>
            </a:r>
            <a:r>
              <a:rPr lang="en-US" sz="4000" dirty="0">
                <a:solidFill>
                  <a:schemeClr val="bg1"/>
                </a:solidFill>
              </a:rPr>
              <a:t> (Material Master) - </a:t>
            </a:r>
            <a:r>
              <a:rPr lang="en-US" sz="4000">
                <a:solidFill>
                  <a:schemeClr val="bg1"/>
                </a:solidFill>
              </a:rPr>
              <a:t>tranzakciók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u-HU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794A3-8ED2-4A69-87E7-BCA75ED6E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792" y="1184132"/>
            <a:ext cx="3109229" cy="5464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EC455-51CB-44B5-B264-E17C7FA5E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546" y="1184132"/>
            <a:ext cx="2933954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27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30469</TotalTime>
  <Words>1429</Words>
  <Application>Microsoft Office PowerPoint</Application>
  <PresentationFormat>Widescreen</PresentationFormat>
  <Paragraphs>271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Törzsadatok a beszerzésben</vt:lpstr>
      <vt:lpstr>Anyagtörzs (Material Master)</vt:lpstr>
      <vt:lpstr>Anyagtörzs (Material Master) – Szervezeti szint</vt:lpstr>
      <vt:lpstr>Anyagtörzs (Material Master) – Szervezeti szint</vt:lpstr>
      <vt:lpstr>Anyagtörzs (Material Master) - tranzakciók</vt:lpstr>
      <vt:lpstr>Anyagtörzs létrehozása</vt:lpstr>
      <vt:lpstr>Anyagfajta (material type)</vt:lpstr>
      <vt:lpstr>Tipikus anyagfajták (NLAG)</vt:lpstr>
      <vt:lpstr>Típikus anyagfajták (UNBW) </vt:lpstr>
      <vt:lpstr>Típikus anyagfajták (ROH)</vt:lpstr>
      <vt:lpstr>Anyagtörzs létrehozása (folyt)</vt:lpstr>
      <vt:lpstr>Fontosabb nézetek beszerzési területen</vt:lpstr>
      <vt:lpstr>Fontosabb nézetek beszerzési területen</vt:lpstr>
      <vt:lpstr>UNSPSC </vt:lpstr>
      <vt:lpstr>UNSPSC (folyt) </vt:lpstr>
      <vt:lpstr>Anyagtörzs létrehozása</vt:lpstr>
      <vt:lpstr>Anyagtörzs létrehozása másolással </vt:lpstr>
      <vt:lpstr>Anyagtörzs létrehozása másolással (folyt)</vt:lpstr>
      <vt:lpstr> Szállító, mint törzsadat - Vendor v. supplier  </vt:lpstr>
      <vt:lpstr>Szállító létrehozása ERP-ben</vt:lpstr>
      <vt:lpstr> Beszerzési adatok a szállítótörzsben </vt:lpstr>
      <vt:lpstr>Partnerszerepek, partner funkciók</vt:lpstr>
      <vt:lpstr>Account Groups</vt:lpstr>
      <vt:lpstr>Egyszeri szállító</vt:lpstr>
      <vt:lpstr>Tranzakciók</vt:lpstr>
      <vt:lpstr>Üzleti Partner Concept</vt:lpstr>
      <vt:lpstr>Üzleti Partner (Business Partner) kategória</vt:lpstr>
      <vt:lpstr>Üzleti Partner létrehozása</vt:lpstr>
      <vt:lpstr>Üzleti Partner létrehozása (folyt)</vt:lpstr>
      <vt:lpstr>Üzleti Partner kapcsolatok</vt:lpstr>
      <vt:lpstr>Beszerzési lista (Purchasing List), Fiori Apps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114</cp:revision>
  <dcterms:created xsi:type="dcterms:W3CDTF">2022-10-12T08:12:50Z</dcterms:created>
  <dcterms:modified xsi:type="dcterms:W3CDTF">2025-02-18T19:16:19Z</dcterms:modified>
</cp:coreProperties>
</file>