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handoutMasterIdLst>
    <p:handoutMasterId r:id="rId101"/>
  </p:handoutMasterIdLst>
  <p:sldIdLst>
    <p:sldId id="268" r:id="rId2"/>
    <p:sldId id="366" r:id="rId3"/>
    <p:sldId id="368" r:id="rId4"/>
    <p:sldId id="369" r:id="rId5"/>
    <p:sldId id="367" r:id="rId6"/>
    <p:sldId id="256" r:id="rId7"/>
    <p:sldId id="257" r:id="rId8"/>
    <p:sldId id="277" r:id="rId9"/>
    <p:sldId id="372" r:id="rId10"/>
    <p:sldId id="373" r:id="rId11"/>
    <p:sldId id="374" r:id="rId12"/>
    <p:sldId id="279" r:id="rId13"/>
    <p:sldId id="371" r:id="rId14"/>
    <p:sldId id="281" r:id="rId15"/>
    <p:sldId id="280" r:id="rId16"/>
    <p:sldId id="382" r:id="rId17"/>
    <p:sldId id="282" r:id="rId18"/>
    <p:sldId id="284" r:id="rId19"/>
    <p:sldId id="289" r:id="rId20"/>
    <p:sldId id="285" r:id="rId21"/>
    <p:sldId id="296" r:id="rId22"/>
    <p:sldId id="332" r:id="rId23"/>
    <p:sldId id="370" r:id="rId24"/>
    <p:sldId id="283" r:id="rId25"/>
    <p:sldId id="286" r:id="rId26"/>
    <p:sldId id="290" r:id="rId27"/>
    <p:sldId id="291" r:id="rId28"/>
    <p:sldId id="292" r:id="rId29"/>
    <p:sldId id="293" r:id="rId30"/>
    <p:sldId id="294" r:id="rId31"/>
    <p:sldId id="295" r:id="rId32"/>
    <p:sldId id="333" r:id="rId33"/>
    <p:sldId id="288" r:id="rId34"/>
    <p:sldId id="297" r:id="rId35"/>
    <p:sldId id="298" r:id="rId36"/>
    <p:sldId id="356" r:id="rId37"/>
    <p:sldId id="334" r:id="rId38"/>
    <p:sldId id="299" r:id="rId39"/>
    <p:sldId id="301" r:id="rId40"/>
    <p:sldId id="302" r:id="rId41"/>
    <p:sldId id="303" r:id="rId42"/>
    <p:sldId id="305" r:id="rId43"/>
    <p:sldId id="306" r:id="rId44"/>
    <p:sldId id="355" r:id="rId45"/>
    <p:sldId id="359" r:id="rId46"/>
    <p:sldId id="335" r:id="rId47"/>
    <p:sldId id="310" r:id="rId48"/>
    <p:sldId id="380" r:id="rId49"/>
    <p:sldId id="381" r:id="rId50"/>
    <p:sldId id="375" r:id="rId51"/>
    <p:sldId id="376" r:id="rId52"/>
    <p:sldId id="358" r:id="rId53"/>
    <p:sldId id="308" r:id="rId54"/>
    <p:sldId id="377" r:id="rId55"/>
    <p:sldId id="378" r:id="rId56"/>
    <p:sldId id="309" r:id="rId57"/>
    <p:sldId id="312" r:id="rId58"/>
    <p:sldId id="383" r:id="rId59"/>
    <p:sldId id="384" r:id="rId60"/>
    <p:sldId id="387" r:id="rId61"/>
    <p:sldId id="385" r:id="rId62"/>
    <p:sldId id="311" r:id="rId63"/>
    <p:sldId id="364" r:id="rId64"/>
    <p:sldId id="336" r:id="rId65"/>
    <p:sldId id="315" r:id="rId66"/>
    <p:sldId id="316" r:id="rId67"/>
    <p:sldId id="317" r:id="rId68"/>
    <p:sldId id="344" r:id="rId69"/>
    <p:sldId id="345" r:id="rId70"/>
    <p:sldId id="346" r:id="rId71"/>
    <p:sldId id="318" r:id="rId72"/>
    <p:sldId id="319" r:id="rId73"/>
    <p:sldId id="314" r:id="rId74"/>
    <p:sldId id="343" r:id="rId75"/>
    <p:sldId id="360" r:id="rId76"/>
    <p:sldId id="337" r:id="rId77"/>
    <p:sldId id="321" r:id="rId78"/>
    <p:sldId id="322" r:id="rId79"/>
    <p:sldId id="340" r:id="rId80"/>
    <p:sldId id="323" r:id="rId81"/>
    <p:sldId id="341" r:id="rId82"/>
    <p:sldId id="361" r:id="rId83"/>
    <p:sldId id="338" r:id="rId84"/>
    <p:sldId id="342" r:id="rId85"/>
    <p:sldId id="357" r:id="rId86"/>
    <p:sldId id="313" r:id="rId87"/>
    <p:sldId id="348" r:id="rId88"/>
    <p:sldId id="349" r:id="rId89"/>
    <p:sldId id="350" r:id="rId90"/>
    <p:sldId id="352" r:id="rId91"/>
    <p:sldId id="351" r:id="rId92"/>
    <p:sldId id="354" r:id="rId93"/>
    <p:sldId id="365" r:id="rId94"/>
    <p:sldId id="339" r:id="rId95"/>
    <p:sldId id="320" r:id="rId96"/>
    <p:sldId id="362" r:id="rId97"/>
    <p:sldId id="363" r:id="rId98"/>
    <p:sldId id="331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1926128-3BA5-478E-A47B-062727BF8DC3}">
          <p14:sldIdLst>
            <p14:sldId id="268"/>
            <p14:sldId id="366"/>
            <p14:sldId id="368"/>
            <p14:sldId id="369"/>
            <p14:sldId id="367"/>
          </p14:sldIdLst>
        </p14:section>
        <p14:section name="Mit jelent az, hogy agilis?" id="{EC2890AF-6247-4CFE-973F-585802606A68}">
          <p14:sldIdLst>
            <p14:sldId id="256"/>
            <p14:sldId id="257"/>
            <p14:sldId id="277"/>
            <p14:sldId id="372"/>
            <p14:sldId id="373"/>
            <p14:sldId id="374"/>
            <p14:sldId id="279"/>
            <p14:sldId id="371"/>
            <p14:sldId id="281"/>
            <p14:sldId id="280"/>
            <p14:sldId id="382"/>
          </p14:sldIdLst>
        </p14:section>
        <p14:section name="Miért van szükségünk agilitásra?" id="{9C3ACF41-D1BE-405D-899E-CED0947FB4C5}">
          <p14:sldIdLst>
            <p14:sldId id="282"/>
            <p14:sldId id="284"/>
            <p14:sldId id="289"/>
            <p14:sldId id="285"/>
            <p14:sldId id="296"/>
          </p14:sldIdLst>
        </p14:section>
        <p14:section name="Agilis alapelvek és kiáltvány" id="{BC037431-B7DF-409E-B37D-902E4577F764}">
          <p14:sldIdLst>
            <p14:sldId id="332"/>
            <p14:sldId id="370"/>
            <p14:sldId id="283"/>
            <p14:sldId id="286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Mire jó, miért és mikor használjuk?" id="{D848E04D-FF7B-45B6-A761-698F97932EC9}">
          <p14:sldIdLst>
            <p14:sldId id="333"/>
            <p14:sldId id="288"/>
            <p14:sldId id="297"/>
            <p14:sldId id="298"/>
            <p14:sldId id="356"/>
          </p14:sldIdLst>
        </p14:section>
        <p14:section name="Waterfall, agilis, hibrid megközelítés" id="{EB94C154-B4B6-4531-ADF6-872A39EFCF39}">
          <p14:sldIdLst>
            <p14:sldId id="334"/>
            <p14:sldId id="299"/>
            <p14:sldId id="301"/>
            <p14:sldId id="302"/>
            <p14:sldId id="303"/>
            <p14:sldId id="305"/>
            <p14:sldId id="306"/>
            <p14:sldId id="355"/>
            <p14:sldId id="359"/>
          </p14:sldIdLst>
        </p14:section>
        <p14:section name="Agilis keretrendszerek" id="{4791DA81-2D85-4E09-A2A8-F85D3EA0B5A2}">
          <p14:sldIdLst>
            <p14:sldId id="335"/>
            <p14:sldId id="310"/>
            <p14:sldId id="380"/>
            <p14:sldId id="381"/>
            <p14:sldId id="375"/>
            <p14:sldId id="376"/>
            <p14:sldId id="358"/>
            <p14:sldId id="308"/>
            <p14:sldId id="377"/>
            <p14:sldId id="378"/>
            <p14:sldId id="309"/>
            <p14:sldId id="312"/>
            <p14:sldId id="383"/>
            <p14:sldId id="384"/>
            <p14:sldId id="387"/>
            <p14:sldId id="385"/>
            <p14:sldId id="311"/>
            <p14:sldId id="364"/>
          </p14:sldIdLst>
        </p14:section>
        <p14:section name="Mi kell az agilis(abb) működéshez" id="{A1BA39CA-F5BA-4277-9C44-6730AA7FCFBC}">
          <p14:sldIdLst>
            <p14:sldId id="336"/>
            <p14:sldId id="315"/>
            <p14:sldId id="316"/>
            <p14:sldId id="317"/>
            <p14:sldId id="344"/>
            <p14:sldId id="345"/>
            <p14:sldId id="346"/>
            <p14:sldId id="318"/>
            <p14:sldId id="319"/>
            <p14:sldId id="314"/>
            <p14:sldId id="343"/>
            <p14:sldId id="360"/>
          </p14:sldIdLst>
        </p14:section>
        <p14:section name="Szerepek, érdekek és felelősségek" id="{6CBAAD7F-C0BE-437A-AB3F-1DC8F588D8A1}">
          <p14:sldIdLst>
            <p14:sldId id="337"/>
            <p14:sldId id="321"/>
            <p14:sldId id="322"/>
            <p14:sldId id="340"/>
            <p14:sldId id="323"/>
            <p14:sldId id="341"/>
            <p14:sldId id="361"/>
          </p14:sldIdLst>
        </p14:section>
        <p14:section name="Hogyan építsünk agilis projektet?" id="{A9A46774-7E94-4CE2-8676-DF111D8C994C}">
          <p14:sldIdLst>
            <p14:sldId id="338"/>
            <p14:sldId id="342"/>
            <p14:sldId id="357"/>
            <p14:sldId id="313"/>
            <p14:sldId id="348"/>
            <p14:sldId id="349"/>
            <p14:sldId id="350"/>
            <p14:sldId id="352"/>
            <p14:sldId id="351"/>
            <p14:sldId id="354"/>
            <p14:sldId id="365"/>
          </p14:sldIdLst>
        </p14:section>
        <p14:section name="Foglaljuk össze" id="{8199F12C-CEEF-4E05-BD70-DBB6ECB9DE79}">
          <p14:sldIdLst>
            <p14:sldId id="339"/>
            <p14:sldId id="320"/>
            <p14:sldId id="362"/>
            <p14:sldId id="363"/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B4B3"/>
    <a:srgbClr val="000000"/>
    <a:srgbClr val="FFFFCC"/>
    <a:srgbClr val="3C3C3B"/>
    <a:srgbClr val="5CB680"/>
    <a:srgbClr val="3EB49C"/>
    <a:srgbClr val="434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–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35" autoAdjust="0"/>
    <p:restoredTop sz="93846" autoAdjust="0"/>
  </p:normalViewPr>
  <p:slideViewPr>
    <p:cSldViewPr>
      <p:cViewPr varScale="1">
        <p:scale>
          <a:sx n="136" d="100"/>
          <a:sy n="136" d="100"/>
        </p:scale>
        <p:origin x="216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3855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6sigma.us/manufacturing/just-in-time-production-system-jit/" TargetMode="External"/><Relationship Id="rId13" Type="http://schemas.openxmlformats.org/officeDocument/2006/relationships/hyperlink" Target="https://www.6sigma.us/six-sigma-articles/two-sample-t-test/" TargetMode="External"/><Relationship Id="rId3" Type="http://schemas.openxmlformats.org/officeDocument/2006/relationships/hyperlink" Target="https://www.6sigma.us/lean-six-sigma-articles/waste-not-want-not-determining-muda/" TargetMode="External"/><Relationship Id="rId7" Type="http://schemas.openxmlformats.org/officeDocument/2006/relationships/hyperlink" Target="https://www.6sigma.us/kaizen/kaizen-pursuing-continuous-improvement/" TargetMode="External"/><Relationship Id="rId12" Type="http://schemas.openxmlformats.org/officeDocument/2006/relationships/hyperlink" Target="https://www.6sigma.us/etc/what-is-ishikawa-fishbone-diagram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6sigma.us/lean-tools/lean-techniques-kanban-pull-system-the-only-guide-you-need/" TargetMode="External"/><Relationship Id="rId11" Type="http://schemas.openxmlformats.org/officeDocument/2006/relationships/hyperlink" Target="https://www.6sigma.us/process-mapping/process-mapping-implementation-and-its-benefits/" TargetMode="External"/><Relationship Id="rId5" Type="http://schemas.openxmlformats.org/officeDocument/2006/relationships/hyperlink" Target="https://www.6sigma.us/six-sigma-articles/understanding-5ss-of-kaizen/" TargetMode="External"/><Relationship Id="rId10" Type="http://schemas.openxmlformats.org/officeDocument/2006/relationships/hyperlink" Target="https://www.6sigma.us/dmaic-process/" TargetMode="External"/><Relationship Id="rId4" Type="http://schemas.openxmlformats.org/officeDocument/2006/relationships/hyperlink" Target="https://www.6sigma.us/six-sigma-articles/beginners-guide-to-value-stream-mapping-vsm/" TargetMode="External"/><Relationship Id="rId9" Type="http://schemas.openxmlformats.org/officeDocument/2006/relationships/hyperlink" Target="https://www.6sigma.us/six-sigma-articles/understanding-basics-lean-process-improvement/" TargetMode="External"/><Relationship Id="rId14" Type="http://schemas.openxmlformats.org/officeDocument/2006/relationships/hyperlink" Target="https://www.6sigma.us/process-improvement/control-charts-six-sigma-ultimate-guide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5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F19049-65DE-CCE3-C674-BC547DAFF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BE11F8-9AC4-2485-7D2A-60DDD1699F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CDBB6-B357-6981-BC25-A2CDD484D6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latinLnBrk="0"/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It focuses on eliminating waste (known as “</a:t>
            </a:r>
            <a:r>
              <a:rPr lang="en-GB" b="0" i="0" u="sng" dirty="0">
                <a:solidFill>
                  <a:srgbClr val="191A19"/>
                </a:solidFill>
                <a:effectLst/>
                <a:latin typeface="Roboto" panose="02000000000000000000" pitchFamily="2" charset="0"/>
                <a:hlinkClick r:id="rId3"/>
              </a:rPr>
              <a:t>muda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” in Japanese) and creating value for the customer. The core lean principles include: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Value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Identify and focus on activities that create value from the customer’s perspective.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Value Stream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Map the entire process flow to identify and eliminate non-value-adding activities.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Flow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Ensure a smooth and continuous flow of materials and information throughout the value stream.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Pull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Produce only what is needed when it is needed, based on customer demand.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Perfection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Continuously improve processes by eliminating waste and pursuing perfection</a:t>
            </a:r>
          </a:p>
          <a:p>
            <a:pPr algn="l">
              <a:buFont typeface="+mj-lt"/>
              <a:buAutoNum type="arabicPeriod"/>
            </a:pPr>
            <a:endParaRPr lang="en-GB" b="0" i="0" dirty="0">
              <a:solidFill>
                <a:srgbClr val="191A19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Lean techniques, such as 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4"/>
              </a:rPr>
              <a:t>value stream mapping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5"/>
              </a:rPr>
              <a:t>5S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 (sort, straighten, shine, standardize, sustain), kanban (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6"/>
              </a:rPr>
              <a:t>pull system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), kaizen (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7"/>
              </a:rPr>
              <a:t>continuous improvement),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 and 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8"/>
              </a:rPr>
              <a:t>just-in-time (JIT) production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, are employed to achieve these principles.</a:t>
            </a:r>
          </a:p>
          <a:p>
            <a:endParaRPr lang="hu-HU" dirty="0"/>
          </a:p>
          <a:p>
            <a:endParaRPr lang="hu-HU" dirty="0"/>
          </a:p>
          <a:p>
            <a:pPr algn="l" latinLnBrk="0"/>
            <a:r>
              <a:rPr lang="en-GB" b="0" i="0" dirty="0">
                <a:solidFill>
                  <a:srgbClr val="191A19"/>
                </a:solidFill>
                <a:effectLst/>
                <a:latin typeface="Roboto" panose="020F0502020204030204" pitchFamily="34" charset="0"/>
              </a:rPr>
              <a:t>Six Sigma is a data-driven, disciplined approach to </a:t>
            </a:r>
            <a:r>
              <a:rPr lang="en-GB" b="0" i="0" u="sng" dirty="0">
                <a:solidFill>
                  <a:srgbClr val="191A19"/>
                </a:solidFill>
                <a:effectLst/>
                <a:latin typeface="Roboto" panose="020F0502020204030204" pitchFamily="34" charset="0"/>
                <a:hlinkClick r:id="rId9"/>
              </a:rPr>
              <a:t>process improvement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F0502020204030204" pitchFamily="34" charset="0"/>
              </a:rPr>
              <a:t> that aims to reduce defects and variations in processes.</a:t>
            </a:r>
          </a:p>
          <a:p>
            <a:pPr algn="l" latinLnBrk="0"/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It was developed by Motorola in the 1980s and later popularized by companies like General Electric. The Six Sigma methodology follows the </a:t>
            </a:r>
            <a:r>
              <a:rPr lang="en-GB" b="0" i="0" u="sng" dirty="0">
                <a:solidFill>
                  <a:srgbClr val="191A19"/>
                </a:solidFill>
                <a:effectLst/>
                <a:latin typeface="Roboto" panose="02000000000000000000" pitchFamily="2" charset="0"/>
                <a:hlinkClick r:id="rId10"/>
              </a:rPr>
              <a:t>DMAIC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 (Define, Measure, </a:t>
            </a:r>
            <a:r>
              <a:rPr lang="en-GB" b="0" i="0" dirty="0" err="1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Analyze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, Improve, Control) cycle: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Define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Clearly define the problem, customer requirements, and project goals.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Measure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Collect data and measure the current process performance.</a:t>
            </a:r>
          </a:p>
          <a:p>
            <a:pPr algn="l">
              <a:buFont typeface="+mj-lt"/>
              <a:buAutoNum type="arabicPeriod"/>
            </a:pPr>
            <a:r>
              <a:rPr lang="en-GB" b="1" i="0" dirty="0" err="1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Analyze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</a:t>
            </a:r>
            <a:r>
              <a:rPr lang="en-GB" b="0" i="0" dirty="0" err="1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Analyze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 the data to identify the root causes of defects or variations.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Improve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Develop and implement solutions to eliminate root causes.</a:t>
            </a:r>
          </a:p>
          <a:p>
            <a:pPr algn="l">
              <a:buFont typeface="+mj-lt"/>
              <a:buAutoNum type="arabicPeriod"/>
            </a:pPr>
            <a:r>
              <a:rPr lang="en-GB" b="1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Control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: Establish controls to sustain the improvements and monitor performance.</a:t>
            </a:r>
          </a:p>
          <a:p>
            <a:pPr algn="l">
              <a:buFont typeface="+mj-lt"/>
              <a:buAutoNum type="arabicPeriod"/>
            </a:pPr>
            <a:endParaRPr lang="en-GB" b="0" i="0" dirty="0">
              <a:solidFill>
                <a:srgbClr val="191A19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+mj-lt"/>
              <a:buAutoNum type="arabicPeriod"/>
            </a:pP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Six Sigma utilizes various statistical and analytical tools, such as 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11"/>
              </a:rPr>
              <a:t>process mapping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12"/>
              </a:rPr>
              <a:t>cause-and-effect diagrams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, 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13"/>
              </a:rPr>
              <a:t>hypothesis testing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, and </a:t>
            </a:r>
            <a:r>
              <a:rPr lang="en-GB" b="0" i="0" u="sng" dirty="0">
                <a:effectLst/>
                <a:latin typeface="Roboto" panose="02000000000000000000" pitchFamily="2" charset="0"/>
                <a:hlinkClick r:id="rId14"/>
              </a:rPr>
              <a:t>control charts</a:t>
            </a:r>
            <a:r>
              <a:rPr lang="en-GB" b="0" i="0" dirty="0">
                <a:solidFill>
                  <a:srgbClr val="191A19"/>
                </a:solidFill>
                <a:effectLst/>
                <a:latin typeface="Roboto" panose="02000000000000000000" pitchFamily="2" charset="0"/>
              </a:rPr>
              <a:t>, to identify and eliminate defects and variations in processes.</a:t>
            </a:r>
          </a:p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86628-2061-906C-BFDD-C4C22A5811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09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479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22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19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926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700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644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21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203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15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79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üzleti</a:t>
            </a:r>
            <a:r>
              <a:rPr lang="en-GB" dirty="0"/>
              <a:t> </a:t>
            </a:r>
            <a:r>
              <a:rPr lang="en-GB" dirty="0" err="1"/>
              <a:t>prioritások</a:t>
            </a:r>
            <a:r>
              <a:rPr lang="en-GB" dirty="0"/>
              <a:t> </a:t>
            </a:r>
            <a:r>
              <a:rPr lang="en-GB" dirty="0" err="1"/>
              <a:t>tisztán</a:t>
            </a:r>
            <a:r>
              <a:rPr lang="en-GB" dirty="0"/>
              <a:t> </a:t>
            </a:r>
            <a:r>
              <a:rPr lang="en-GB" dirty="0" err="1"/>
              <a:t>látása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Termék-szemlélet</a:t>
            </a:r>
            <a:r>
              <a:rPr lang="en-GB" dirty="0"/>
              <a:t>, </a:t>
            </a:r>
            <a:r>
              <a:rPr lang="en-GB" dirty="0" err="1"/>
              <a:t>szállíts</a:t>
            </a:r>
            <a:r>
              <a:rPr lang="en-GB" dirty="0"/>
              <a:t> </a:t>
            </a:r>
            <a:r>
              <a:rPr lang="en-GB" dirty="0" err="1"/>
              <a:t>gyakran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tanulj</a:t>
            </a:r>
            <a:r>
              <a:rPr lang="en-GB" dirty="0"/>
              <a:t> belőle</a:t>
            </a:r>
          </a:p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Rugalmasság</a:t>
            </a:r>
            <a:r>
              <a:rPr lang="en-GB" dirty="0"/>
              <a:t>, </a:t>
            </a:r>
            <a:r>
              <a:rPr lang="en-GB" dirty="0" err="1"/>
              <a:t>empirizmus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64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üzleti</a:t>
            </a:r>
            <a:r>
              <a:rPr lang="en-GB" dirty="0"/>
              <a:t> </a:t>
            </a:r>
            <a:r>
              <a:rPr lang="en-GB" dirty="0" err="1"/>
              <a:t>prioritások</a:t>
            </a:r>
            <a:r>
              <a:rPr lang="en-GB" dirty="0"/>
              <a:t> </a:t>
            </a:r>
            <a:r>
              <a:rPr lang="en-GB" dirty="0" err="1"/>
              <a:t>tisztán</a:t>
            </a:r>
            <a:r>
              <a:rPr lang="en-GB" dirty="0"/>
              <a:t> </a:t>
            </a:r>
            <a:r>
              <a:rPr lang="en-GB" dirty="0" err="1"/>
              <a:t>látása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Termék-szemlélet</a:t>
            </a:r>
            <a:r>
              <a:rPr lang="en-GB" dirty="0"/>
              <a:t>, </a:t>
            </a:r>
            <a:r>
              <a:rPr lang="en-GB" dirty="0" err="1"/>
              <a:t>szállíts</a:t>
            </a:r>
            <a:r>
              <a:rPr lang="en-GB" dirty="0"/>
              <a:t> </a:t>
            </a:r>
            <a:r>
              <a:rPr lang="en-GB" dirty="0" err="1"/>
              <a:t>gyakran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tanulj</a:t>
            </a:r>
            <a:r>
              <a:rPr lang="en-GB" dirty="0"/>
              <a:t> belőle</a:t>
            </a:r>
          </a:p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Rugalmasság</a:t>
            </a:r>
            <a:r>
              <a:rPr lang="en-GB" dirty="0"/>
              <a:t>, </a:t>
            </a:r>
            <a:r>
              <a:rPr lang="en-GB" dirty="0" err="1"/>
              <a:t>empirizmus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083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üzleti</a:t>
            </a:r>
            <a:r>
              <a:rPr lang="en-GB" dirty="0"/>
              <a:t> </a:t>
            </a:r>
            <a:r>
              <a:rPr lang="en-GB" dirty="0" err="1"/>
              <a:t>prioritások</a:t>
            </a:r>
            <a:r>
              <a:rPr lang="en-GB" dirty="0"/>
              <a:t> </a:t>
            </a:r>
            <a:r>
              <a:rPr lang="en-GB" dirty="0" err="1"/>
              <a:t>tisztán</a:t>
            </a:r>
            <a:r>
              <a:rPr lang="en-GB" dirty="0"/>
              <a:t> </a:t>
            </a:r>
            <a:r>
              <a:rPr lang="en-GB" dirty="0" err="1"/>
              <a:t>látása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Termék-szemlélet</a:t>
            </a:r>
            <a:r>
              <a:rPr lang="en-GB" dirty="0"/>
              <a:t>, </a:t>
            </a:r>
            <a:r>
              <a:rPr lang="en-GB" dirty="0" err="1"/>
              <a:t>szállíts</a:t>
            </a:r>
            <a:r>
              <a:rPr lang="en-GB" dirty="0"/>
              <a:t> </a:t>
            </a:r>
            <a:r>
              <a:rPr lang="en-GB" dirty="0" err="1"/>
              <a:t>gyakran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tanulj</a:t>
            </a:r>
            <a:r>
              <a:rPr lang="en-GB" dirty="0"/>
              <a:t> belőle</a:t>
            </a:r>
          </a:p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Rugalmasság</a:t>
            </a:r>
            <a:r>
              <a:rPr lang="en-GB" dirty="0"/>
              <a:t>, </a:t>
            </a:r>
            <a:r>
              <a:rPr lang="en-GB" dirty="0" err="1"/>
              <a:t>empirizmus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65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üzleti</a:t>
            </a:r>
            <a:r>
              <a:rPr lang="en-GB" dirty="0"/>
              <a:t> </a:t>
            </a:r>
            <a:r>
              <a:rPr lang="en-GB" dirty="0" err="1"/>
              <a:t>prioritások</a:t>
            </a:r>
            <a:r>
              <a:rPr lang="en-GB" dirty="0"/>
              <a:t> </a:t>
            </a:r>
            <a:r>
              <a:rPr lang="en-GB" dirty="0" err="1"/>
              <a:t>tisztán</a:t>
            </a:r>
            <a:r>
              <a:rPr lang="en-GB" dirty="0"/>
              <a:t> </a:t>
            </a:r>
            <a:r>
              <a:rPr lang="en-GB" dirty="0" err="1"/>
              <a:t>látása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Termék-szemlélet</a:t>
            </a:r>
            <a:r>
              <a:rPr lang="en-GB" dirty="0"/>
              <a:t>, </a:t>
            </a:r>
            <a:r>
              <a:rPr lang="en-GB" dirty="0" err="1"/>
              <a:t>szállíts</a:t>
            </a:r>
            <a:r>
              <a:rPr lang="en-GB" dirty="0"/>
              <a:t> </a:t>
            </a:r>
            <a:r>
              <a:rPr lang="en-GB" dirty="0" err="1"/>
              <a:t>gyakran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tanulj</a:t>
            </a:r>
            <a:r>
              <a:rPr lang="en-GB" dirty="0"/>
              <a:t> belőle</a:t>
            </a:r>
          </a:p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Rugalmasság</a:t>
            </a:r>
            <a:r>
              <a:rPr lang="en-GB" dirty="0"/>
              <a:t>, </a:t>
            </a:r>
            <a:r>
              <a:rPr lang="en-GB" dirty="0" err="1"/>
              <a:t>empirizmus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0844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üzleti</a:t>
            </a:r>
            <a:r>
              <a:rPr lang="en-GB" dirty="0"/>
              <a:t> </a:t>
            </a:r>
            <a:r>
              <a:rPr lang="en-GB" dirty="0" err="1"/>
              <a:t>prioritások</a:t>
            </a:r>
            <a:r>
              <a:rPr lang="en-GB" dirty="0"/>
              <a:t> </a:t>
            </a:r>
            <a:r>
              <a:rPr lang="en-GB" dirty="0" err="1"/>
              <a:t>tisztán</a:t>
            </a:r>
            <a:r>
              <a:rPr lang="en-GB" dirty="0"/>
              <a:t> </a:t>
            </a:r>
            <a:r>
              <a:rPr lang="en-GB" dirty="0" err="1"/>
              <a:t>látása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Termék-szemlélet</a:t>
            </a:r>
            <a:r>
              <a:rPr lang="en-GB" dirty="0"/>
              <a:t>, </a:t>
            </a:r>
            <a:r>
              <a:rPr lang="en-GB" dirty="0" err="1"/>
              <a:t>szállíts</a:t>
            </a:r>
            <a:r>
              <a:rPr lang="en-GB" dirty="0"/>
              <a:t> </a:t>
            </a:r>
            <a:r>
              <a:rPr lang="en-GB" dirty="0" err="1"/>
              <a:t>gyakran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tanulj</a:t>
            </a:r>
            <a:r>
              <a:rPr lang="en-GB" dirty="0"/>
              <a:t> belőle</a:t>
            </a:r>
          </a:p>
          <a:p>
            <a:pPr marL="228600" indent="-228600">
              <a:buAutoNum type="arabicPeriod"/>
            </a:pPr>
            <a:r>
              <a:rPr lang="en-GB" dirty="0" err="1"/>
              <a:t>Követelmények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 err="1"/>
              <a:t>Rugalmasság</a:t>
            </a:r>
            <a:r>
              <a:rPr lang="en-GB" dirty="0"/>
              <a:t>, </a:t>
            </a:r>
            <a:r>
              <a:rPr lang="en-GB" dirty="0" err="1"/>
              <a:t>empirizmus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319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270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04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799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382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311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24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792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454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3042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310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31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25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822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225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88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0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253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00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D7ADD-E679-82B1-5D07-8A5ECCF4B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171EA-BB5E-E559-C1E3-16A2815805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38B75-8950-D106-F73A-C22188E13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E152FF-470E-F868-BD7E-08542DBE3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589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CBDAE-04E1-ED1E-D422-A2ACE0A0F1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5FC6AB-CA8D-42BB-D65F-7FAE66A93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1DA71-1AE0-218C-46FE-4EEADBD07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/>
              <a:t>Heijunka</a:t>
            </a:r>
            <a:r>
              <a:rPr lang="hu-HU" dirty="0"/>
              <a:t>: </a:t>
            </a:r>
            <a:r>
              <a:rPr lang="hu-HU" dirty="0" err="1"/>
              <a:t>leveling</a:t>
            </a:r>
            <a:endParaRPr lang="hu-HU" dirty="0"/>
          </a:p>
          <a:p>
            <a:r>
              <a:rPr lang="hu-HU" dirty="0" err="1"/>
              <a:t>Poka</a:t>
            </a:r>
            <a:r>
              <a:rPr lang="hu-HU" dirty="0"/>
              <a:t> </a:t>
            </a:r>
            <a:r>
              <a:rPr lang="hu-HU" dirty="0" err="1"/>
              <a:t>yoke</a:t>
            </a:r>
            <a:r>
              <a:rPr lang="hu-HU" dirty="0"/>
              <a:t> – </a:t>
            </a:r>
            <a:r>
              <a:rPr lang="hu-HU" dirty="0" err="1"/>
              <a:t>mistake</a:t>
            </a:r>
            <a:r>
              <a:rPr lang="hu-HU" dirty="0"/>
              <a:t> </a:t>
            </a:r>
            <a:r>
              <a:rPr lang="hu-HU" dirty="0" err="1"/>
              <a:t>proofing</a:t>
            </a:r>
            <a:endParaRPr lang="hu-HU" dirty="0"/>
          </a:p>
          <a:p>
            <a:r>
              <a:rPr lang="hu-HU" dirty="0" err="1"/>
              <a:t>Jidoka</a:t>
            </a:r>
            <a:r>
              <a:rPr lang="hu-HU" dirty="0"/>
              <a:t> – </a:t>
            </a:r>
            <a:r>
              <a:rPr lang="hu-HU" dirty="0" err="1"/>
              <a:t>autonomation</a:t>
            </a:r>
            <a:endParaRPr lang="hu-HU" dirty="0"/>
          </a:p>
          <a:p>
            <a:r>
              <a:rPr lang="hu-HU" dirty="0" err="1"/>
              <a:t>Kaizen</a:t>
            </a:r>
            <a:r>
              <a:rPr lang="hu-HU" dirty="0"/>
              <a:t> – </a:t>
            </a:r>
            <a:r>
              <a:rPr lang="hu-HU" dirty="0" err="1"/>
              <a:t>change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better</a:t>
            </a:r>
            <a:endParaRPr lang="hu-HU" dirty="0"/>
          </a:p>
          <a:p>
            <a:pPr algn="just">
              <a:spcAft>
                <a:spcPts val="750"/>
              </a:spcAft>
            </a:pPr>
            <a:r>
              <a:rPr lang="hu-HU" dirty="0"/>
              <a:t>5s: </a:t>
            </a:r>
            <a:r>
              <a:rPr lang="hu-HU" dirty="0" err="1"/>
              <a:t>workplace</a:t>
            </a:r>
            <a:r>
              <a:rPr lang="hu-HU" dirty="0"/>
              <a:t>: </a:t>
            </a:r>
          </a:p>
          <a:p>
            <a:pPr algn="just">
              <a:spcAft>
                <a:spcPts val="750"/>
              </a:spcAft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The 5S stands for: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Sort (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Seiri</a:t>
            </a: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):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 Categorise essential and nonessential components and remove the unneeded parts.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Set in Order (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Seiton</a:t>
            </a: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):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Ensuring that each item is placed in the correct place for ease of use.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Shine (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Seiso</a:t>
            </a: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):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Cleaning up the workstation so that the debris is removed and identifying the error in the system becomes easy.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Standardise (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seiketsu</a:t>
            </a: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):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Creating a set of standards for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Seiri,seiton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Seiso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to work in proper condition.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Sustain (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shitsuke</a:t>
            </a:r>
            <a:r>
              <a:rPr lang="en-GB" b="1" i="0" dirty="0">
                <a:solidFill>
                  <a:srgbClr val="000000"/>
                </a:solidFill>
                <a:effectLst/>
                <a:latin typeface="Helvetica" pitchFamily="2" charset="0"/>
              </a:rPr>
              <a:t>):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Maintaining and sustaining the above 4S practices so that the 5S tool can meet its long term goal.</a:t>
            </a:r>
          </a:p>
          <a:p>
            <a:br>
              <a:rPr lang="en-GB" dirty="0"/>
            </a:br>
            <a:endParaRPr lang="hu-HU" dirty="0"/>
          </a:p>
          <a:p>
            <a:pPr algn="just">
              <a:spcAft>
                <a:spcPts val="750"/>
              </a:spcAft>
            </a:pPr>
            <a:r>
              <a:rPr lang="hu-HU" dirty="0" err="1"/>
              <a:t>Hoshin</a:t>
            </a:r>
            <a:r>
              <a:rPr lang="hu-HU" dirty="0"/>
              <a:t> </a:t>
            </a:r>
            <a:r>
              <a:rPr lang="hu-HU" dirty="0" err="1"/>
              <a:t>kanri</a:t>
            </a:r>
            <a:r>
              <a:rPr lang="hu-HU" dirty="0"/>
              <a:t>: </a:t>
            </a:r>
          </a:p>
          <a:p>
            <a:pPr algn="just">
              <a:spcAft>
                <a:spcPts val="750"/>
              </a:spcAft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The seven steps included in the Hoshin </a:t>
            </a:r>
            <a:r>
              <a:rPr lang="en-GB" b="0" i="0" dirty="0" err="1">
                <a:solidFill>
                  <a:srgbClr val="000000"/>
                </a:solidFill>
                <a:effectLst/>
                <a:latin typeface="Helvetica" pitchFamily="2" charset="0"/>
              </a:rPr>
              <a:t>Kanri</a:t>
            </a: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 approach include: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Setting up an organisational vision: Identifying the current and future goals to be implemented.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Developing breakthrough objectives: Key objectives likely to create a competitive edge for the company through its achievement. These breakthrough objectives are more long term objectives and need the effort of everyone included in the process to meet the goals.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Establish annual objectives: The goals are broken down into a yearly plan to be completed.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Deciding on metres for the measuring of the objectives.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Implementation: After the deployment now, the next step is to carry out the actual execution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Monthly review: Progress of the plan is checked each month to understand where the improvements need to be done</a:t>
            </a:r>
          </a:p>
          <a:p>
            <a:pPr algn="just"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Helvetica" pitchFamily="2" charset="0"/>
              </a:rPr>
              <a:t>Annual review: Review will be conducted to ensure whether the annual plan objectives have been achieved</a:t>
            </a:r>
          </a:p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31396-9AFB-B5AB-3AC5-481E310D3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989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290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178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21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9868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59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652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75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308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DD2EEE-0F85-AA30-8D2E-2F2228F75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EB99A-0806-A558-BE16-EC2371D75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B79902-B6DE-5A7C-02AA-8361C0472F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EC255-5A95-55ED-DC6E-98F47E10CC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5935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880B8-0BB1-74E1-6D6E-1BFA28F7F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2EB429-091B-424E-174B-7065921F19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CA1A37-46D8-3BF6-D68F-D4EFC2C74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4EF664-B751-18B0-7C51-AE197E445D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652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46820-D969-69F0-CD2C-D327F4B72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206126-751F-B569-9838-5D9FE2BB21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BDD988-897D-C327-E873-2DB3A5D057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6527B-B9BE-E767-59CE-6550A1AB4C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493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76C83-1F3B-6A24-883E-FAB43C58E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2254A3-F5A1-9DB5-2B49-85E89D118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833720-EE61-6745-599B-ED08EC8E2C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CB73F-1FCA-DA0F-BAD2-F5C832670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401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2055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79373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41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996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60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1931 – 443,2 m </a:t>
            </a:r>
            <a:r>
              <a:rPr lang="en-GB" dirty="0" err="1"/>
              <a:t>magas</a:t>
            </a:r>
            <a:r>
              <a:rPr lang="en-GB" dirty="0"/>
              <a:t>, 1930 Március 17-én indult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építése</a:t>
            </a:r>
            <a:r>
              <a:rPr lang="en-GB" dirty="0"/>
              <a:t>, New </a:t>
            </a:r>
            <a:r>
              <a:rPr lang="en-GB" dirty="0" err="1"/>
              <a:t>Yorkban</a:t>
            </a:r>
            <a:r>
              <a:rPr lang="en-GB" dirty="0"/>
              <a:t>. 13 </a:t>
            </a:r>
            <a:r>
              <a:rPr lang="en-GB" dirty="0" err="1"/>
              <a:t>hónap</a:t>
            </a:r>
            <a:r>
              <a:rPr lang="en-GB" dirty="0"/>
              <a:t> alatt </a:t>
            </a:r>
            <a:r>
              <a:rPr lang="en-GB" dirty="0" err="1"/>
              <a:t>építették</a:t>
            </a:r>
            <a:r>
              <a:rPr lang="en-GB" dirty="0"/>
              <a:t> meg. </a:t>
            </a:r>
            <a:r>
              <a:rPr lang="en-GB" dirty="0" err="1"/>
              <a:t>Felbontották</a:t>
            </a:r>
            <a:r>
              <a:rPr lang="en-GB" dirty="0"/>
              <a:t>, </a:t>
            </a:r>
            <a:r>
              <a:rPr lang="en-GB" dirty="0" err="1"/>
              <a:t>szakaszolták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építést</a:t>
            </a:r>
            <a:r>
              <a:rPr lang="en-GB" dirty="0"/>
              <a:t>, </a:t>
            </a:r>
            <a:r>
              <a:rPr lang="en-GB" dirty="0" err="1"/>
              <a:t>először</a:t>
            </a:r>
            <a:r>
              <a:rPr lang="en-GB" dirty="0"/>
              <a:t> a vas </a:t>
            </a:r>
            <a:r>
              <a:rPr lang="en-GB" dirty="0" err="1"/>
              <a:t>szerkezetet</a:t>
            </a:r>
            <a:r>
              <a:rPr lang="en-GB" dirty="0"/>
              <a:t>, </a:t>
            </a:r>
            <a:r>
              <a:rPr lang="en-GB" dirty="0" err="1"/>
              <a:t>majd</a:t>
            </a:r>
            <a:r>
              <a:rPr lang="en-GB" dirty="0"/>
              <a:t> a </a:t>
            </a:r>
            <a:r>
              <a:rPr lang="en-GB" dirty="0" err="1"/>
              <a:t>vasbetont</a:t>
            </a:r>
            <a:r>
              <a:rPr lang="en-GB" dirty="0"/>
              <a:t>, </a:t>
            </a:r>
            <a:r>
              <a:rPr lang="en-GB" dirty="0" err="1"/>
              <a:t>később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ablakokat</a:t>
            </a:r>
            <a:r>
              <a:rPr lang="en-GB" dirty="0"/>
              <a:t>, </a:t>
            </a:r>
            <a:r>
              <a:rPr lang="en-GB" dirty="0" err="1"/>
              <a:t>majd</a:t>
            </a:r>
            <a:r>
              <a:rPr lang="en-GB" dirty="0"/>
              <a:t> a </a:t>
            </a:r>
            <a:r>
              <a:rPr lang="en-GB" dirty="0" err="1"/>
              <a:t>belső</a:t>
            </a:r>
            <a:r>
              <a:rPr lang="en-GB" dirty="0"/>
              <a:t> </a:t>
            </a:r>
            <a:r>
              <a:rPr lang="en-GB" dirty="0" err="1"/>
              <a:t>kialakítást</a:t>
            </a:r>
            <a:r>
              <a:rPr lang="en-GB" dirty="0"/>
              <a:t> </a:t>
            </a:r>
            <a:r>
              <a:rPr lang="en-GB" dirty="0" err="1"/>
              <a:t>építették</a:t>
            </a:r>
            <a:r>
              <a:rPr lang="en-GB" dirty="0"/>
              <a:t> meg. A </a:t>
            </a:r>
            <a:r>
              <a:rPr lang="en-GB" dirty="0" err="1"/>
              <a:t>közös</a:t>
            </a:r>
            <a:r>
              <a:rPr lang="en-GB" dirty="0"/>
              <a:t> </a:t>
            </a:r>
            <a:r>
              <a:rPr lang="en-GB" dirty="0" err="1"/>
              <a:t>pont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acél</a:t>
            </a:r>
            <a:r>
              <a:rPr lang="en-GB" dirty="0"/>
              <a:t> </a:t>
            </a:r>
            <a:r>
              <a:rPr lang="en-GB" dirty="0" err="1"/>
              <a:t>szerkezet</a:t>
            </a:r>
            <a:r>
              <a:rPr lang="en-GB" dirty="0"/>
              <a:t> volt, </a:t>
            </a:r>
            <a:r>
              <a:rPr lang="en-GB" dirty="0" err="1"/>
              <a:t>így</a:t>
            </a:r>
            <a:r>
              <a:rPr lang="en-GB" dirty="0"/>
              <a:t> </a:t>
            </a:r>
            <a:r>
              <a:rPr lang="en-GB" dirty="0" err="1"/>
              <a:t>ezt</a:t>
            </a:r>
            <a:r>
              <a:rPr lang="en-GB" dirty="0"/>
              <a:t> </a:t>
            </a:r>
            <a:r>
              <a:rPr lang="en-GB" dirty="0" err="1"/>
              <a:t>emeletről</a:t>
            </a:r>
            <a:r>
              <a:rPr lang="en-GB" dirty="0"/>
              <a:t> </a:t>
            </a:r>
            <a:r>
              <a:rPr lang="en-GB" dirty="0" err="1"/>
              <a:t>emeletre</a:t>
            </a:r>
            <a:r>
              <a:rPr lang="en-GB" dirty="0"/>
              <a:t> </a:t>
            </a:r>
            <a:r>
              <a:rPr lang="en-GB" dirty="0" err="1"/>
              <a:t>építették</a:t>
            </a:r>
            <a:r>
              <a:rPr lang="en-GB" dirty="0"/>
              <a:t> meg. </a:t>
            </a:r>
            <a:r>
              <a:rPr lang="en-GB" dirty="0" err="1"/>
              <a:t>Emeletenként</a:t>
            </a:r>
            <a:r>
              <a:rPr lang="en-GB" dirty="0"/>
              <a:t> </a:t>
            </a:r>
            <a:r>
              <a:rPr lang="en-GB" dirty="0" err="1"/>
              <a:t>haladtak</a:t>
            </a:r>
            <a:r>
              <a:rPr lang="en-GB" dirty="0"/>
              <a:t>, </a:t>
            </a:r>
            <a:r>
              <a:rPr lang="en-GB" dirty="0" err="1"/>
              <a:t>először</a:t>
            </a:r>
            <a:r>
              <a:rPr lang="en-GB" dirty="0"/>
              <a:t> </a:t>
            </a:r>
            <a:r>
              <a:rPr lang="en-GB" dirty="0" err="1"/>
              <a:t>csak</a:t>
            </a:r>
            <a:r>
              <a:rPr lang="en-GB" dirty="0"/>
              <a:t> 1 </a:t>
            </a:r>
            <a:r>
              <a:rPr lang="en-GB" dirty="0" err="1"/>
              <a:t>emeletet</a:t>
            </a:r>
            <a:r>
              <a:rPr lang="en-GB" dirty="0"/>
              <a:t> </a:t>
            </a:r>
            <a:r>
              <a:rPr lang="en-GB" dirty="0" err="1"/>
              <a:t>építettek</a:t>
            </a:r>
            <a:r>
              <a:rPr lang="en-GB" dirty="0"/>
              <a:t> meg </a:t>
            </a:r>
            <a:r>
              <a:rPr lang="en-GB" dirty="0" err="1"/>
              <a:t>szinte</a:t>
            </a:r>
            <a:r>
              <a:rPr lang="en-GB" dirty="0"/>
              <a:t> </a:t>
            </a:r>
            <a:r>
              <a:rPr lang="en-GB" dirty="0" err="1"/>
              <a:t>teljes</a:t>
            </a:r>
            <a:r>
              <a:rPr lang="en-GB" dirty="0"/>
              <a:t> </a:t>
            </a:r>
            <a:r>
              <a:rPr lang="en-GB" dirty="0" err="1"/>
              <a:t>egészében</a:t>
            </a:r>
            <a:r>
              <a:rPr lang="en-GB" dirty="0"/>
              <a:t> </a:t>
            </a:r>
            <a:r>
              <a:rPr lang="en-GB" dirty="0" err="1"/>
              <a:t>majd</a:t>
            </a:r>
            <a:r>
              <a:rPr lang="en-GB" dirty="0"/>
              <a:t> </a:t>
            </a:r>
            <a:r>
              <a:rPr lang="en-GB" dirty="0" err="1"/>
              <a:t>haladtak</a:t>
            </a:r>
            <a:r>
              <a:rPr lang="en-GB" dirty="0"/>
              <a:t> </a:t>
            </a:r>
            <a:r>
              <a:rPr lang="en-GB" dirty="0" err="1"/>
              <a:t>tovább</a:t>
            </a:r>
            <a:r>
              <a:rPr lang="en-GB" dirty="0"/>
              <a:t>. Minden nap </a:t>
            </a:r>
            <a:r>
              <a:rPr lang="en-GB" dirty="0" err="1"/>
              <a:t>késlekedéssel</a:t>
            </a:r>
            <a:r>
              <a:rPr lang="en-GB" dirty="0"/>
              <a:t> 10.000 dollar </a:t>
            </a:r>
            <a:r>
              <a:rPr lang="en-GB" dirty="0" err="1"/>
              <a:t>veszteség</a:t>
            </a:r>
            <a:r>
              <a:rPr lang="en-GB" dirty="0"/>
              <a:t> </a:t>
            </a:r>
            <a:r>
              <a:rPr lang="en-GB" dirty="0" err="1"/>
              <a:t>lett</a:t>
            </a:r>
            <a:r>
              <a:rPr lang="en-GB" dirty="0"/>
              <a:t> </a:t>
            </a:r>
            <a:r>
              <a:rPr lang="en-GB" dirty="0" err="1"/>
              <a:t>volna</a:t>
            </a:r>
            <a:r>
              <a:rPr lang="en-GB" dirty="0"/>
              <a:t>, </a:t>
            </a:r>
            <a:r>
              <a:rPr lang="en-GB" dirty="0" err="1"/>
              <a:t>így</a:t>
            </a:r>
            <a:r>
              <a:rPr lang="en-GB" dirty="0"/>
              <a:t> </a:t>
            </a:r>
            <a:r>
              <a:rPr lang="en-GB" dirty="0" err="1"/>
              <a:t>kialakítottak</a:t>
            </a:r>
            <a:r>
              <a:rPr lang="en-GB" dirty="0"/>
              <a:t> </a:t>
            </a:r>
            <a:r>
              <a:rPr lang="en-GB" dirty="0" err="1"/>
              <a:t>egy</a:t>
            </a:r>
            <a:r>
              <a:rPr lang="en-GB" dirty="0"/>
              <a:t> </a:t>
            </a:r>
            <a:r>
              <a:rPr lang="en-GB" dirty="0" err="1"/>
              <a:t>közlekedő</a:t>
            </a:r>
            <a:r>
              <a:rPr lang="en-GB" dirty="0"/>
              <a:t> </a:t>
            </a:r>
            <a:r>
              <a:rPr lang="en-GB" dirty="0" err="1"/>
              <a:t>alagutat</a:t>
            </a:r>
            <a:r>
              <a:rPr lang="en-GB" dirty="0"/>
              <a:t>, </a:t>
            </a:r>
            <a:r>
              <a:rPr lang="en-GB" dirty="0" err="1"/>
              <a:t>ahol</a:t>
            </a:r>
            <a:r>
              <a:rPr lang="en-GB" dirty="0"/>
              <a:t> a </a:t>
            </a:r>
            <a:r>
              <a:rPr lang="en-GB" dirty="0" err="1"/>
              <a:t>nyersanyagot</a:t>
            </a:r>
            <a:r>
              <a:rPr lang="en-GB" dirty="0"/>
              <a:t> </a:t>
            </a:r>
            <a:r>
              <a:rPr lang="en-GB" dirty="0" err="1"/>
              <a:t>gyorsan</a:t>
            </a:r>
            <a:r>
              <a:rPr lang="en-GB" dirty="0"/>
              <a:t> a megfelelő </a:t>
            </a:r>
            <a:r>
              <a:rPr lang="en-GB" dirty="0" err="1"/>
              <a:t>emeletre</a:t>
            </a:r>
            <a:r>
              <a:rPr lang="en-GB" dirty="0"/>
              <a:t> </a:t>
            </a:r>
            <a:r>
              <a:rPr lang="en-GB" dirty="0" err="1"/>
              <a:t>szállították</a:t>
            </a:r>
            <a:r>
              <a:rPr lang="en-GB" dirty="0"/>
              <a:t>. 1931. </a:t>
            </a:r>
            <a:r>
              <a:rPr lang="en-GB" dirty="0" err="1"/>
              <a:t>Május</a:t>
            </a:r>
            <a:r>
              <a:rPr lang="en-GB" dirty="0"/>
              <a:t> 1-jén </a:t>
            </a:r>
            <a:r>
              <a:rPr lang="en-GB" dirty="0" err="1"/>
              <a:t>nyitottak</a:t>
            </a:r>
            <a:r>
              <a:rPr lang="en-GB" dirty="0"/>
              <a:t> meg, fix </a:t>
            </a:r>
            <a:r>
              <a:rPr lang="en-GB" dirty="0" err="1"/>
              <a:t>határidőre</a:t>
            </a:r>
            <a:r>
              <a:rPr lang="en-GB" dirty="0"/>
              <a:t> </a:t>
            </a:r>
            <a:r>
              <a:rPr lang="en-GB" dirty="0" err="1"/>
              <a:t>kész</a:t>
            </a:r>
            <a:r>
              <a:rPr lang="en-GB" dirty="0"/>
              <a:t> </a:t>
            </a:r>
            <a:r>
              <a:rPr lang="en-GB" dirty="0" err="1"/>
              <a:t>lett</a:t>
            </a:r>
            <a:r>
              <a:rPr lang="en-GB" dirty="0"/>
              <a:t>. </a:t>
            </a:r>
            <a:r>
              <a:rPr lang="en-GB" dirty="0" err="1"/>
              <a:t>Úgy</a:t>
            </a:r>
            <a:r>
              <a:rPr lang="en-GB" dirty="0"/>
              <a:t> </a:t>
            </a:r>
            <a:r>
              <a:rPr lang="en-GB" dirty="0" err="1"/>
              <a:t>alakították</a:t>
            </a:r>
            <a:r>
              <a:rPr lang="en-GB" dirty="0"/>
              <a:t> ki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épületet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magát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építési</a:t>
            </a:r>
            <a:r>
              <a:rPr lang="en-GB" dirty="0"/>
              <a:t> </a:t>
            </a:r>
            <a:r>
              <a:rPr lang="en-GB" dirty="0" err="1"/>
              <a:t>folyamatot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kész</a:t>
            </a:r>
            <a:r>
              <a:rPr lang="en-GB" dirty="0"/>
              <a:t> </a:t>
            </a:r>
            <a:r>
              <a:rPr lang="en-GB" dirty="0" err="1"/>
              <a:t>legyenek</a:t>
            </a:r>
            <a:r>
              <a:rPr lang="en-GB" dirty="0"/>
              <a:t>. A feature-</a:t>
            </a:r>
            <a:r>
              <a:rPr lang="en-GB" dirty="0" err="1"/>
              <a:t>ökből</a:t>
            </a:r>
            <a:r>
              <a:rPr lang="en-GB" dirty="0"/>
              <a:t> </a:t>
            </a:r>
            <a:r>
              <a:rPr lang="en-GB" dirty="0" err="1"/>
              <a:t>pedig</a:t>
            </a:r>
            <a:r>
              <a:rPr lang="en-GB" dirty="0"/>
              <a:t> </a:t>
            </a:r>
            <a:r>
              <a:rPr lang="en-GB" dirty="0" err="1"/>
              <a:t>leadtak</a:t>
            </a:r>
            <a:r>
              <a:rPr lang="en-GB" dirty="0"/>
              <a:t>.</a:t>
            </a:r>
          </a:p>
          <a:p>
            <a:r>
              <a:rPr lang="en-GB" dirty="0"/>
              <a:t>1943 – Lockheed Martin: </a:t>
            </a:r>
            <a:r>
              <a:rPr lang="en-GB" dirty="0" err="1"/>
              <a:t>bürokrácia</a:t>
            </a:r>
            <a:r>
              <a:rPr lang="en-GB" dirty="0"/>
              <a:t> </a:t>
            </a:r>
            <a:r>
              <a:rPr lang="en-GB" dirty="0" err="1"/>
              <a:t>megöli</a:t>
            </a:r>
            <a:r>
              <a:rPr lang="en-GB" dirty="0"/>
              <a:t> a </a:t>
            </a:r>
            <a:r>
              <a:rPr lang="en-GB" dirty="0" err="1"/>
              <a:t>kreativitást</a:t>
            </a:r>
            <a:r>
              <a:rPr lang="en-GB" dirty="0"/>
              <a:t>, </a:t>
            </a:r>
            <a:r>
              <a:rPr lang="en-GB" dirty="0" err="1"/>
              <a:t>önálló</a:t>
            </a:r>
            <a:r>
              <a:rPr lang="en-GB" dirty="0"/>
              <a:t> </a:t>
            </a:r>
            <a:r>
              <a:rPr lang="en-GB" dirty="0" err="1"/>
              <a:t>csapatot</a:t>
            </a:r>
            <a:r>
              <a:rPr lang="en-GB" dirty="0"/>
              <a:t> </a:t>
            </a:r>
            <a:r>
              <a:rPr lang="en-GB" dirty="0" err="1"/>
              <a:t>hoztak</a:t>
            </a:r>
            <a:r>
              <a:rPr lang="en-GB" dirty="0"/>
              <a:t> </a:t>
            </a:r>
            <a:r>
              <a:rPr lang="en-GB" dirty="0" err="1"/>
              <a:t>létre</a:t>
            </a:r>
            <a:r>
              <a:rPr lang="en-GB" dirty="0"/>
              <a:t>, </a:t>
            </a:r>
            <a:r>
              <a:rPr lang="en-GB" dirty="0" err="1"/>
              <a:t>magas</a:t>
            </a:r>
            <a:r>
              <a:rPr lang="en-GB" dirty="0"/>
              <a:t> </a:t>
            </a:r>
            <a:r>
              <a:rPr lang="en-GB" dirty="0" err="1"/>
              <a:t>autonómiával</a:t>
            </a:r>
            <a:r>
              <a:rPr lang="en-GB" dirty="0"/>
              <a:t>. Kelly Johnson 14 </a:t>
            </a:r>
            <a:r>
              <a:rPr lang="en-GB" dirty="0" err="1"/>
              <a:t>szabályt</a:t>
            </a:r>
            <a:r>
              <a:rPr lang="en-GB" dirty="0"/>
              <a:t> </a:t>
            </a:r>
            <a:r>
              <a:rPr lang="en-GB" dirty="0" err="1"/>
              <a:t>állított</a:t>
            </a:r>
            <a:r>
              <a:rPr lang="en-GB" dirty="0"/>
              <a:t> a </a:t>
            </a:r>
            <a:r>
              <a:rPr lang="en-GB" dirty="0" err="1"/>
              <a:t>projektekre</a:t>
            </a:r>
            <a:r>
              <a:rPr lang="en-GB" dirty="0"/>
              <a:t>. </a:t>
            </a:r>
            <a:r>
              <a:rPr lang="en-GB" dirty="0" err="1"/>
              <a:t>Például</a:t>
            </a:r>
            <a:r>
              <a:rPr lang="en-GB" dirty="0"/>
              <a:t> </a:t>
            </a:r>
            <a:r>
              <a:rPr lang="en-GB" dirty="0" err="1"/>
              <a:t>definiált</a:t>
            </a:r>
            <a:r>
              <a:rPr lang="en-GB" dirty="0"/>
              <a:t> </a:t>
            </a:r>
            <a:r>
              <a:rPr lang="en-GB" dirty="0" err="1"/>
              <a:t>egyfajta</a:t>
            </a:r>
            <a:r>
              <a:rPr lang="en-GB" dirty="0"/>
              <a:t> Product </a:t>
            </a:r>
            <a:r>
              <a:rPr lang="en-GB" dirty="0" err="1"/>
              <a:t>Owneri</a:t>
            </a:r>
            <a:r>
              <a:rPr lang="en-GB" dirty="0"/>
              <a:t> </a:t>
            </a:r>
            <a:r>
              <a:rPr lang="en-GB" dirty="0" err="1"/>
              <a:t>szerepkört</a:t>
            </a:r>
            <a:r>
              <a:rPr lang="en-GB" dirty="0"/>
              <a:t>, </a:t>
            </a:r>
            <a:r>
              <a:rPr lang="en-GB" dirty="0" err="1"/>
              <a:t>aki</a:t>
            </a:r>
            <a:r>
              <a:rPr lang="en-GB" dirty="0"/>
              <a:t> </a:t>
            </a:r>
            <a:r>
              <a:rPr lang="en-GB" dirty="0" err="1"/>
              <a:t>jelent</a:t>
            </a:r>
            <a:r>
              <a:rPr lang="en-GB" dirty="0"/>
              <a:t> a </a:t>
            </a:r>
            <a:r>
              <a:rPr lang="en-GB" dirty="0" err="1"/>
              <a:t>menedzsment</a:t>
            </a:r>
            <a:r>
              <a:rPr lang="en-GB" dirty="0"/>
              <a:t> felé, a </a:t>
            </a:r>
            <a:r>
              <a:rPr lang="en-GB" dirty="0" err="1"/>
              <a:t>változások</a:t>
            </a:r>
            <a:r>
              <a:rPr lang="en-GB" dirty="0"/>
              <a:t> </a:t>
            </a:r>
            <a:r>
              <a:rPr lang="en-GB" dirty="0" err="1"/>
              <a:t>kezelésére</a:t>
            </a:r>
            <a:r>
              <a:rPr lang="en-GB" dirty="0"/>
              <a:t> </a:t>
            </a:r>
            <a:r>
              <a:rPr lang="en-GB" dirty="0" err="1"/>
              <a:t>egy</a:t>
            </a:r>
            <a:r>
              <a:rPr lang="en-GB" dirty="0"/>
              <a:t> </a:t>
            </a:r>
            <a:r>
              <a:rPr lang="en-GB" dirty="0" err="1"/>
              <a:t>pofonegyszerű</a:t>
            </a:r>
            <a:r>
              <a:rPr lang="en-GB" dirty="0"/>
              <a:t> release </a:t>
            </a:r>
            <a:r>
              <a:rPr lang="en-GB" dirty="0" err="1"/>
              <a:t>módszert</a:t>
            </a:r>
            <a:r>
              <a:rPr lang="en-GB" dirty="0"/>
              <a:t> </a:t>
            </a:r>
            <a:r>
              <a:rPr lang="en-GB" dirty="0" err="1"/>
              <a:t>vezetett</a:t>
            </a:r>
            <a:r>
              <a:rPr lang="en-GB" dirty="0"/>
              <a:t> be, </a:t>
            </a:r>
            <a:r>
              <a:rPr lang="en-GB" dirty="0" err="1"/>
              <a:t>havi</a:t>
            </a:r>
            <a:r>
              <a:rPr lang="en-GB" dirty="0"/>
              <a:t> </a:t>
            </a:r>
            <a:r>
              <a:rPr lang="en-GB" dirty="0" err="1"/>
              <a:t>költség</a:t>
            </a:r>
            <a:r>
              <a:rPr lang="en-GB" dirty="0"/>
              <a:t> review-kat (demo), ne </a:t>
            </a:r>
            <a:r>
              <a:rPr lang="en-GB" dirty="0" err="1"/>
              <a:t>teszteljenek</a:t>
            </a:r>
            <a:r>
              <a:rPr lang="en-GB" dirty="0"/>
              <a:t> </a:t>
            </a:r>
            <a:r>
              <a:rPr lang="en-GB" dirty="0" err="1"/>
              <a:t>feleslegesen</a:t>
            </a:r>
            <a:r>
              <a:rPr lang="en-GB" dirty="0"/>
              <a:t> </a:t>
            </a:r>
            <a:r>
              <a:rPr lang="en-GB" dirty="0" err="1"/>
              <a:t>valamit</a:t>
            </a:r>
            <a:r>
              <a:rPr lang="en-GB" dirty="0"/>
              <a:t>, </a:t>
            </a:r>
            <a:r>
              <a:rPr lang="en-GB" dirty="0" err="1"/>
              <a:t>amit</a:t>
            </a:r>
            <a:r>
              <a:rPr lang="en-GB" dirty="0"/>
              <a:t> a </a:t>
            </a:r>
            <a:r>
              <a:rPr lang="en-GB" dirty="0" err="1"/>
              <a:t>hadsereg</a:t>
            </a:r>
            <a:r>
              <a:rPr lang="en-GB" dirty="0"/>
              <a:t> </a:t>
            </a:r>
            <a:r>
              <a:rPr lang="en-GB" dirty="0" err="1"/>
              <a:t>korábban</a:t>
            </a:r>
            <a:r>
              <a:rPr lang="en-GB" dirty="0"/>
              <a:t> </a:t>
            </a:r>
            <a:r>
              <a:rPr lang="en-GB" dirty="0" err="1"/>
              <a:t>már</a:t>
            </a:r>
            <a:r>
              <a:rPr lang="en-GB" dirty="0"/>
              <a:t> </a:t>
            </a:r>
            <a:r>
              <a:rPr lang="en-GB" dirty="0" err="1"/>
              <a:t>letesztelt</a:t>
            </a:r>
            <a:r>
              <a:rPr lang="en-GB" dirty="0"/>
              <a:t> (ne </a:t>
            </a:r>
            <a:r>
              <a:rPr lang="en-GB" dirty="0" err="1"/>
              <a:t>termeljenek</a:t>
            </a:r>
            <a:r>
              <a:rPr lang="en-GB" dirty="0"/>
              <a:t> </a:t>
            </a:r>
            <a:r>
              <a:rPr lang="en-GB" dirty="0" err="1"/>
              <a:t>szemetet</a:t>
            </a:r>
            <a:r>
              <a:rPr lang="en-GB" dirty="0"/>
              <a:t>). </a:t>
            </a:r>
            <a:r>
              <a:rPr lang="en-GB" dirty="0" err="1"/>
              <a:t>Közös</a:t>
            </a:r>
            <a:r>
              <a:rPr lang="en-GB" dirty="0"/>
              <a:t> </a:t>
            </a:r>
            <a:r>
              <a:rPr lang="en-GB" dirty="0" err="1"/>
              <a:t>bizalomnak</a:t>
            </a:r>
            <a:r>
              <a:rPr lang="en-GB" dirty="0"/>
              <a:t> </a:t>
            </a:r>
            <a:r>
              <a:rPr lang="en-GB" dirty="0" err="1"/>
              <a:t>kell</a:t>
            </a:r>
            <a:r>
              <a:rPr lang="en-GB" dirty="0"/>
              <a:t> Lennie a </a:t>
            </a:r>
            <a:r>
              <a:rPr lang="en-GB" dirty="0" err="1"/>
              <a:t>szerződéses</a:t>
            </a:r>
            <a:r>
              <a:rPr lang="en-GB" dirty="0"/>
              <a:t> </a:t>
            </a:r>
            <a:r>
              <a:rPr lang="en-GB" dirty="0" err="1"/>
              <a:t>partnerek</a:t>
            </a:r>
            <a:r>
              <a:rPr lang="en-GB" dirty="0"/>
              <a:t>, a </a:t>
            </a:r>
            <a:r>
              <a:rPr lang="en-GB" dirty="0" err="1"/>
              <a:t>megrendelő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átvevő</a:t>
            </a:r>
            <a:r>
              <a:rPr lang="en-GB" dirty="0"/>
              <a:t> </a:t>
            </a:r>
            <a:r>
              <a:rPr lang="en-GB" dirty="0" err="1"/>
              <a:t>között</a:t>
            </a:r>
            <a:r>
              <a:rPr lang="en-GB" dirty="0"/>
              <a:t>. </a:t>
            </a:r>
          </a:p>
          <a:p>
            <a:r>
              <a:rPr lang="en-GB" dirty="0"/>
              <a:t>1956 – 9 </a:t>
            </a:r>
            <a:r>
              <a:rPr lang="en-GB" dirty="0" err="1"/>
              <a:t>lvre</a:t>
            </a:r>
            <a:r>
              <a:rPr lang="en-GB" dirty="0"/>
              <a:t> </a:t>
            </a:r>
            <a:r>
              <a:rPr lang="en-GB" dirty="0" err="1"/>
              <a:t>tervezték</a:t>
            </a:r>
            <a:r>
              <a:rPr lang="en-GB" dirty="0"/>
              <a:t> a </a:t>
            </a:r>
            <a:r>
              <a:rPr lang="en-GB" dirty="0" err="1"/>
              <a:t>projektet</a:t>
            </a:r>
            <a:r>
              <a:rPr lang="en-GB" dirty="0"/>
              <a:t>, de </a:t>
            </a:r>
            <a:r>
              <a:rPr lang="en-GB" dirty="0" err="1"/>
              <a:t>végül</a:t>
            </a:r>
            <a:r>
              <a:rPr lang="en-GB" dirty="0"/>
              <a:t> 3 </a:t>
            </a:r>
            <a:r>
              <a:rPr lang="en-GB" dirty="0" err="1"/>
              <a:t>év</a:t>
            </a:r>
            <a:r>
              <a:rPr lang="en-GB" dirty="0"/>
              <a:t> alatt </a:t>
            </a:r>
            <a:r>
              <a:rPr lang="en-GB" dirty="0" err="1"/>
              <a:t>teljesült</a:t>
            </a:r>
            <a:r>
              <a:rPr lang="en-GB" dirty="0"/>
              <a:t>. A </a:t>
            </a:r>
            <a:r>
              <a:rPr lang="en-GB" dirty="0" err="1"/>
              <a:t>műszak</a:t>
            </a:r>
            <a:r>
              <a:rPr lang="en-GB" dirty="0"/>
              <a:t> </a:t>
            </a:r>
            <a:r>
              <a:rPr lang="en-GB" dirty="0" err="1"/>
              <a:t>vezető</a:t>
            </a:r>
            <a:r>
              <a:rPr lang="en-GB" dirty="0"/>
              <a:t> </a:t>
            </a:r>
            <a:r>
              <a:rPr lang="en-GB" dirty="0" err="1"/>
              <a:t>autonómiát</a:t>
            </a:r>
            <a:r>
              <a:rPr lang="en-GB" dirty="0"/>
              <a:t> </a:t>
            </a:r>
            <a:r>
              <a:rPr lang="en-GB" dirty="0" err="1"/>
              <a:t>kapott</a:t>
            </a:r>
            <a:r>
              <a:rPr lang="en-GB" dirty="0"/>
              <a:t>, product </a:t>
            </a:r>
            <a:r>
              <a:rPr lang="en-GB" dirty="0" err="1"/>
              <a:t>Ownerként</a:t>
            </a:r>
            <a:r>
              <a:rPr lang="en-GB" dirty="0"/>
              <a:t> </a:t>
            </a:r>
            <a:r>
              <a:rPr lang="en-GB" dirty="0" err="1"/>
              <a:t>lépett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. </a:t>
            </a:r>
            <a:r>
              <a:rPr lang="en-GB" dirty="0" err="1"/>
              <a:t>Először</a:t>
            </a:r>
            <a:r>
              <a:rPr lang="en-GB" dirty="0"/>
              <a:t> </a:t>
            </a:r>
            <a:r>
              <a:rPr lang="en-GB" dirty="0" err="1"/>
              <a:t>egy</a:t>
            </a:r>
            <a:r>
              <a:rPr lang="en-GB" dirty="0"/>
              <a:t> </a:t>
            </a:r>
            <a:r>
              <a:rPr lang="en-GB" dirty="0" err="1"/>
              <a:t>prototípust</a:t>
            </a:r>
            <a:r>
              <a:rPr lang="en-GB" dirty="0"/>
              <a:t> </a:t>
            </a:r>
            <a:r>
              <a:rPr lang="en-GB" dirty="0" err="1"/>
              <a:t>építettek</a:t>
            </a:r>
            <a:r>
              <a:rPr lang="en-GB" dirty="0"/>
              <a:t>, </a:t>
            </a:r>
            <a:r>
              <a:rPr lang="en-GB" dirty="0" err="1"/>
              <a:t>majd</a:t>
            </a:r>
            <a:r>
              <a:rPr lang="en-GB" dirty="0"/>
              <a:t> </a:t>
            </a:r>
            <a:r>
              <a:rPr lang="en-GB" dirty="0" err="1"/>
              <a:t>levonták</a:t>
            </a:r>
            <a:r>
              <a:rPr lang="en-GB" dirty="0"/>
              <a:t> a </a:t>
            </a:r>
            <a:r>
              <a:rPr lang="en-GB" dirty="0" err="1"/>
              <a:t>következtetéseket</a:t>
            </a:r>
            <a:r>
              <a:rPr lang="en-GB" dirty="0"/>
              <a:t>, </a:t>
            </a:r>
            <a:r>
              <a:rPr lang="en-GB" dirty="0" err="1"/>
              <a:t>bővíteték</a:t>
            </a:r>
            <a:r>
              <a:rPr lang="en-GB" dirty="0"/>
              <a:t> </a:t>
            </a:r>
            <a:r>
              <a:rPr lang="en-GB" dirty="0" err="1"/>
              <a:t>funkciókkal</a:t>
            </a:r>
            <a:r>
              <a:rPr lang="en-GB" dirty="0"/>
              <a:t>, míg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érte</a:t>
            </a:r>
            <a:r>
              <a:rPr lang="en-GB" dirty="0"/>
              <a:t> a </a:t>
            </a:r>
            <a:r>
              <a:rPr lang="en-GB" dirty="0" err="1"/>
              <a:t>végleges</a:t>
            </a:r>
            <a:r>
              <a:rPr lang="en-GB" dirty="0"/>
              <a:t> format. </a:t>
            </a:r>
            <a:r>
              <a:rPr lang="en-GB" dirty="0" err="1"/>
              <a:t>Midnen</a:t>
            </a:r>
            <a:r>
              <a:rPr lang="en-GB" dirty="0"/>
              <a:t> </a:t>
            </a:r>
            <a:r>
              <a:rPr lang="en-GB" dirty="0" err="1"/>
              <a:t>résztvevőnek</a:t>
            </a:r>
            <a:r>
              <a:rPr lang="en-GB" dirty="0"/>
              <a:t> </a:t>
            </a:r>
            <a:r>
              <a:rPr lang="en-GB" dirty="0" err="1"/>
              <a:t>teljes</a:t>
            </a:r>
            <a:r>
              <a:rPr lang="en-GB" dirty="0"/>
              <a:t> </a:t>
            </a:r>
            <a:r>
              <a:rPr lang="en-GB" dirty="0" err="1"/>
              <a:t>autonómiája</a:t>
            </a:r>
            <a:r>
              <a:rPr lang="en-GB" dirty="0"/>
              <a:t> volt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építik</a:t>
            </a:r>
            <a:r>
              <a:rPr lang="en-GB" dirty="0"/>
              <a:t> a saját </a:t>
            </a:r>
            <a:r>
              <a:rPr lang="en-GB" dirty="0" err="1"/>
              <a:t>komponensüket</a:t>
            </a:r>
            <a:r>
              <a:rPr lang="en-GB" dirty="0"/>
              <a:t>, </a:t>
            </a:r>
            <a:r>
              <a:rPr lang="en-GB" dirty="0" err="1"/>
              <a:t>önszerveződő</a:t>
            </a:r>
            <a:r>
              <a:rPr lang="en-GB" dirty="0"/>
              <a:t> </a:t>
            </a:r>
            <a:r>
              <a:rPr lang="en-GB" dirty="0" err="1"/>
              <a:t>csapataik</a:t>
            </a:r>
            <a:r>
              <a:rPr lang="en-GB" dirty="0"/>
              <a:t> </a:t>
            </a:r>
            <a:r>
              <a:rPr lang="en-GB" dirty="0" err="1"/>
              <a:t>voltak</a:t>
            </a:r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617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821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397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141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77339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8732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702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885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4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MVP: 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Minimum Viable Product,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azaz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minimálisan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életképes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termék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.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Ez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i="0" dirty="0">
                <a:effectLst/>
                <a:latin typeface="Myriad Pro" panose="020B0503030403020204" pitchFamily="34" charset="0"/>
              </a:rPr>
              <a:t>a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termék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olyan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változata</a:t>
            </a:r>
            <a:r>
              <a:rPr lang="en-GB" i="0" dirty="0">
                <a:effectLst/>
                <a:latin typeface="Myriad Pro" panose="020B0503030403020204" pitchFamily="34" charset="0"/>
              </a:rPr>
              <a:t>,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amely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éppen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elegendő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funkcióval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rendelkezik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ahhoz</a:t>
            </a:r>
            <a:r>
              <a:rPr lang="en-GB" i="0" dirty="0">
                <a:effectLst/>
                <a:latin typeface="Myriad Pro" panose="020B0503030403020204" pitchFamily="34" charset="0"/>
              </a:rPr>
              <a:t>,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hogy</a:t>
            </a:r>
            <a:r>
              <a:rPr lang="en-GB" i="0" dirty="0">
                <a:effectLst/>
                <a:latin typeface="Myriad Pro" panose="020B0503030403020204" pitchFamily="34" charset="0"/>
              </a:rPr>
              <a:t> a korai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vásárlók</a:t>
            </a:r>
            <a:r>
              <a:rPr lang="en-GB" i="0" dirty="0">
                <a:effectLst/>
                <a:latin typeface="Myriad Pro" panose="020B0503030403020204" pitchFamily="34" charset="0"/>
              </a:rPr>
              <a:t> is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felhasználhassák</a:t>
            </a:r>
            <a:r>
              <a:rPr lang="en-GB" i="0" dirty="0">
                <a:effectLst/>
                <a:latin typeface="Myriad Pro" panose="020B0503030403020204" pitchFamily="34" charset="0"/>
              </a:rPr>
              <a:t>,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és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visszajelzést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adhassanak</a:t>
            </a:r>
            <a:r>
              <a:rPr lang="en-GB" i="0" dirty="0">
                <a:effectLst/>
                <a:latin typeface="Myriad Pro" panose="020B0503030403020204" pitchFamily="34" charset="0"/>
              </a:rPr>
              <a:t> a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jövőbeli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termékfejlesztéshez</a:t>
            </a:r>
            <a:r>
              <a:rPr lang="en-GB" i="0" dirty="0">
                <a:effectLst/>
                <a:latin typeface="Myriad Pro" panose="020B0503030403020204" pitchFamily="34" charset="0"/>
              </a:rPr>
              <a:t>.</a:t>
            </a:r>
            <a:endParaRPr lang="hu-HU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Összefügg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az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inkrementális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(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és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iteratív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)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megközelítéssel</a:t>
            </a:r>
            <a:endParaRPr lang="en-GB" sz="11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Először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életképes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protípust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építünk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,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majd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ezt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bővítjük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funkciókkal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(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nem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dobjuk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ki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feltétlenül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)</a:t>
            </a: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Mindig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egyre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jobb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és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jobb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terméket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építve</a:t>
            </a:r>
            <a:endParaRPr lang="en-GB" sz="11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Az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ügyféligényt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egyre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jobban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kiszolgálva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,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egyre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elégedettebb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megrendelővel</a:t>
            </a:r>
            <a:endParaRPr lang="en-GB" sz="11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Folyamatosan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fejlesztve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akár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korábban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b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</a:b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meglévő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funkciókat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Vagy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teljesen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elengedve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a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nem</a:t>
            </a:r>
            <a:r>
              <a:rPr lang="en-GB" sz="11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1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életképeseket</a:t>
            </a:r>
            <a:endParaRPr lang="en-GB" sz="11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3663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89702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717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1931 – 443,2 m </a:t>
            </a:r>
            <a:r>
              <a:rPr lang="en-GB" dirty="0" err="1"/>
              <a:t>magas</a:t>
            </a:r>
            <a:r>
              <a:rPr lang="en-GB" dirty="0"/>
              <a:t>, 1930 Március 17-én indult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építése</a:t>
            </a:r>
            <a:r>
              <a:rPr lang="en-GB" dirty="0"/>
              <a:t>, New </a:t>
            </a:r>
            <a:r>
              <a:rPr lang="en-GB" dirty="0" err="1"/>
              <a:t>Yorkban</a:t>
            </a:r>
            <a:r>
              <a:rPr lang="en-GB" dirty="0"/>
              <a:t>. 13 </a:t>
            </a:r>
            <a:r>
              <a:rPr lang="en-GB" dirty="0" err="1"/>
              <a:t>hónap</a:t>
            </a:r>
            <a:r>
              <a:rPr lang="en-GB" dirty="0"/>
              <a:t> alatt </a:t>
            </a:r>
            <a:r>
              <a:rPr lang="en-GB" dirty="0" err="1"/>
              <a:t>építették</a:t>
            </a:r>
            <a:r>
              <a:rPr lang="en-GB" dirty="0"/>
              <a:t> meg. </a:t>
            </a:r>
            <a:r>
              <a:rPr lang="en-GB" dirty="0" err="1"/>
              <a:t>Felbontották</a:t>
            </a:r>
            <a:r>
              <a:rPr lang="en-GB" dirty="0"/>
              <a:t>, </a:t>
            </a:r>
            <a:r>
              <a:rPr lang="en-GB" dirty="0" err="1"/>
              <a:t>szakaszolták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építést</a:t>
            </a:r>
            <a:r>
              <a:rPr lang="en-GB" dirty="0"/>
              <a:t>, </a:t>
            </a:r>
            <a:r>
              <a:rPr lang="en-GB" dirty="0" err="1"/>
              <a:t>először</a:t>
            </a:r>
            <a:r>
              <a:rPr lang="en-GB" dirty="0"/>
              <a:t> a vas </a:t>
            </a:r>
            <a:r>
              <a:rPr lang="en-GB" dirty="0" err="1"/>
              <a:t>szerkezetet</a:t>
            </a:r>
            <a:r>
              <a:rPr lang="en-GB" dirty="0"/>
              <a:t>, </a:t>
            </a:r>
            <a:r>
              <a:rPr lang="en-GB" dirty="0" err="1"/>
              <a:t>majd</a:t>
            </a:r>
            <a:r>
              <a:rPr lang="en-GB" dirty="0"/>
              <a:t> a </a:t>
            </a:r>
            <a:r>
              <a:rPr lang="en-GB" dirty="0" err="1"/>
              <a:t>vasbetont</a:t>
            </a:r>
            <a:r>
              <a:rPr lang="en-GB" dirty="0"/>
              <a:t>, </a:t>
            </a:r>
            <a:r>
              <a:rPr lang="en-GB" dirty="0" err="1"/>
              <a:t>később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ablakokat</a:t>
            </a:r>
            <a:r>
              <a:rPr lang="en-GB" dirty="0"/>
              <a:t>, </a:t>
            </a:r>
            <a:r>
              <a:rPr lang="en-GB" dirty="0" err="1"/>
              <a:t>majd</a:t>
            </a:r>
            <a:r>
              <a:rPr lang="en-GB" dirty="0"/>
              <a:t> a </a:t>
            </a:r>
            <a:r>
              <a:rPr lang="en-GB" dirty="0" err="1"/>
              <a:t>belső</a:t>
            </a:r>
            <a:r>
              <a:rPr lang="en-GB" dirty="0"/>
              <a:t> </a:t>
            </a:r>
            <a:r>
              <a:rPr lang="en-GB" dirty="0" err="1"/>
              <a:t>kialakítást</a:t>
            </a:r>
            <a:r>
              <a:rPr lang="en-GB" dirty="0"/>
              <a:t> </a:t>
            </a:r>
            <a:r>
              <a:rPr lang="en-GB" dirty="0" err="1"/>
              <a:t>építették</a:t>
            </a:r>
            <a:r>
              <a:rPr lang="en-GB" dirty="0"/>
              <a:t> meg. A </a:t>
            </a:r>
            <a:r>
              <a:rPr lang="en-GB" dirty="0" err="1"/>
              <a:t>közös</a:t>
            </a:r>
            <a:r>
              <a:rPr lang="en-GB" dirty="0"/>
              <a:t> </a:t>
            </a:r>
            <a:r>
              <a:rPr lang="en-GB" dirty="0" err="1"/>
              <a:t>pont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acél</a:t>
            </a:r>
            <a:r>
              <a:rPr lang="en-GB" dirty="0"/>
              <a:t> </a:t>
            </a:r>
            <a:r>
              <a:rPr lang="en-GB" dirty="0" err="1"/>
              <a:t>szerkezet</a:t>
            </a:r>
            <a:r>
              <a:rPr lang="en-GB" dirty="0"/>
              <a:t> volt, </a:t>
            </a:r>
            <a:r>
              <a:rPr lang="en-GB" dirty="0" err="1"/>
              <a:t>így</a:t>
            </a:r>
            <a:r>
              <a:rPr lang="en-GB" dirty="0"/>
              <a:t> </a:t>
            </a:r>
            <a:r>
              <a:rPr lang="en-GB" dirty="0" err="1"/>
              <a:t>ezt</a:t>
            </a:r>
            <a:r>
              <a:rPr lang="en-GB" dirty="0"/>
              <a:t> </a:t>
            </a:r>
            <a:r>
              <a:rPr lang="en-GB" dirty="0" err="1"/>
              <a:t>emeletről</a:t>
            </a:r>
            <a:r>
              <a:rPr lang="en-GB" dirty="0"/>
              <a:t> </a:t>
            </a:r>
            <a:r>
              <a:rPr lang="en-GB" dirty="0" err="1"/>
              <a:t>emeletre</a:t>
            </a:r>
            <a:r>
              <a:rPr lang="en-GB" dirty="0"/>
              <a:t> </a:t>
            </a:r>
            <a:r>
              <a:rPr lang="en-GB" dirty="0" err="1"/>
              <a:t>építették</a:t>
            </a:r>
            <a:r>
              <a:rPr lang="en-GB" dirty="0"/>
              <a:t> meg. </a:t>
            </a:r>
            <a:r>
              <a:rPr lang="en-GB" dirty="0" err="1"/>
              <a:t>Emeletenként</a:t>
            </a:r>
            <a:r>
              <a:rPr lang="en-GB" dirty="0"/>
              <a:t> </a:t>
            </a:r>
            <a:r>
              <a:rPr lang="en-GB" dirty="0" err="1"/>
              <a:t>haladtak</a:t>
            </a:r>
            <a:r>
              <a:rPr lang="en-GB" dirty="0"/>
              <a:t>, </a:t>
            </a:r>
            <a:r>
              <a:rPr lang="en-GB" dirty="0" err="1"/>
              <a:t>először</a:t>
            </a:r>
            <a:r>
              <a:rPr lang="en-GB" dirty="0"/>
              <a:t> </a:t>
            </a:r>
            <a:r>
              <a:rPr lang="en-GB" dirty="0" err="1"/>
              <a:t>csak</a:t>
            </a:r>
            <a:r>
              <a:rPr lang="en-GB" dirty="0"/>
              <a:t> 1 </a:t>
            </a:r>
            <a:r>
              <a:rPr lang="en-GB" dirty="0" err="1"/>
              <a:t>emeletet</a:t>
            </a:r>
            <a:r>
              <a:rPr lang="en-GB" dirty="0"/>
              <a:t> </a:t>
            </a:r>
            <a:r>
              <a:rPr lang="en-GB" dirty="0" err="1"/>
              <a:t>építettek</a:t>
            </a:r>
            <a:r>
              <a:rPr lang="en-GB" dirty="0"/>
              <a:t> meg </a:t>
            </a:r>
            <a:r>
              <a:rPr lang="en-GB" dirty="0" err="1"/>
              <a:t>szinte</a:t>
            </a:r>
            <a:r>
              <a:rPr lang="en-GB" dirty="0"/>
              <a:t> </a:t>
            </a:r>
            <a:r>
              <a:rPr lang="en-GB" dirty="0" err="1"/>
              <a:t>teljes</a:t>
            </a:r>
            <a:r>
              <a:rPr lang="en-GB" dirty="0"/>
              <a:t> </a:t>
            </a:r>
            <a:r>
              <a:rPr lang="en-GB" dirty="0" err="1"/>
              <a:t>egészében</a:t>
            </a:r>
            <a:r>
              <a:rPr lang="en-GB" dirty="0"/>
              <a:t> </a:t>
            </a:r>
            <a:r>
              <a:rPr lang="en-GB" dirty="0" err="1"/>
              <a:t>majd</a:t>
            </a:r>
            <a:r>
              <a:rPr lang="en-GB" dirty="0"/>
              <a:t> </a:t>
            </a:r>
            <a:r>
              <a:rPr lang="en-GB" dirty="0" err="1"/>
              <a:t>haladtak</a:t>
            </a:r>
            <a:r>
              <a:rPr lang="en-GB" dirty="0"/>
              <a:t> </a:t>
            </a:r>
            <a:r>
              <a:rPr lang="en-GB" dirty="0" err="1"/>
              <a:t>tovább</a:t>
            </a:r>
            <a:r>
              <a:rPr lang="en-GB" dirty="0"/>
              <a:t>. Minden nap </a:t>
            </a:r>
            <a:r>
              <a:rPr lang="en-GB" dirty="0" err="1"/>
              <a:t>késlekedéssel</a:t>
            </a:r>
            <a:r>
              <a:rPr lang="en-GB" dirty="0"/>
              <a:t> 10.000 dollar </a:t>
            </a:r>
            <a:r>
              <a:rPr lang="en-GB" dirty="0" err="1"/>
              <a:t>veszteség</a:t>
            </a:r>
            <a:r>
              <a:rPr lang="en-GB" dirty="0"/>
              <a:t> </a:t>
            </a:r>
            <a:r>
              <a:rPr lang="en-GB" dirty="0" err="1"/>
              <a:t>lett</a:t>
            </a:r>
            <a:r>
              <a:rPr lang="en-GB" dirty="0"/>
              <a:t> </a:t>
            </a:r>
            <a:r>
              <a:rPr lang="en-GB" dirty="0" err="1"/>
              <a:t>volna</a:t>
            </a:r>
            <a:r>
              <a:rPr lang="en-GB" dirty="0"/>
              <a:t>, </a:t>
            </a:r>
            <a:r>
              <a:rPr lang="en-GB" dirty="0" err="1"/>
              <a:t>így</a:t>
            </a:r>
            <a:r>
              <a:rPr lang="en-GB" dirty="0"/>
              <a:t> </a:t>
            </a:r>
            <a:r>
              <a:rPr lang="en-GB" dirty="0" err="1"/>
              <a:t>kialakítottak</a:t>
            </a:r>
            <a:r>
              <a:rPr lang="en-GB" dirty="0"/>
              <a:t> </a:t>
            </a:r>
            <a:r>
              <a:rPr lang="en-GB" dirty="0" err="1"/>
              <a:t>egy</a:t>
            </a:r>
            <a:r>
              <a:rPr lang="en-GB" dirty="0"/>
              <a:t> </a:t>
            </a:r>
            <a:r>
              <a:rPr lang="en-GB" dirty="0" err="1"/>
              <a:t>közlekedő</a:t>
            </a:r>
            <a:r>
              <a:rPr lang="en-GB" dirty="0"/>
              <a:t> </a:t>
            </a:r>
            <a:r>
              <a:rPr lang="en-GB" dirty="0" err="1"/>
              <a:t>alagutat</a:t>
            </a:r>
            <a:r>
              <a:rPr lang="en-GB" dirty="0"/>
              <a:t>, </a:t>
            </a:r>
            <a:r>
              <a:rPr lang="en-GB" dirty="0" err="1"/>
              <a:t>ahol</a:t>
            </a:r>
            <a:r>
              <a:rPr lang="en-GB" dirty="0"/>
              <a:t> a </a:t>
            </a:r>
            <a:r>
              <a:rPr lang="en-GB" dirty="0" err="1"/>
              <a:t>nyersanyagot</a:t>
            </a:r>
            <a:r>
              <a:rPr lang="en-GB" dirty="0"/>
              <a:t> </a:t>
            </a:r>
            <a:r>
              <a:rPr lang="en-GB" dirty="0" err="1"/>
              <a:t>gyorsan</a:t>
            </a:r>
            <a:r>
              <a:rPr lang="en-GB" dirty="0"/>
              <a:t> a megfelelő </a:t>
            </a:r>
            <a:r>
              <a:rPr lang="en-GB" dirty="0" err="1"/>
              <a:t>emeletre</a:t>
            </a:r>
            <a:r>
              <a:rPr lang="en-GB" dirty="0"/>
              <a:t> </a:t>
            </a:r>
            <a:r>
              <a:rPr lang="en-GB" dirty="0" err="1"/>
              <a:t>szállították</a:t>
            </a:r>
            <a:r>
              <a:rPr lang="en-GB" dirty="0"/>
              <a:t>. 1931. </a:t>
            </a:r>
            <a:r>
              <a:rPr lang="en-GB" dirty="0" err="1"/>
              <a:t>Május</a:t>
            </a:r>
            <a:r>
              <a:rPr lang="en-GB" dirty="0"/>
              <a:t> 1-jén </a:t>
            </a:r>
            <a:r>
              <a:rPr lang="en-GB" dirty="0" err="1"/>
              <a:t>nyitottak</a:t>
            </a:r>
            <a:r>
              <a:rPr lang="en-GB" dirty="0"/>
              <a:t> meg, fix </a:t>
            </a:r>
            <a:r>
              <a:rPr lang="en-GB" dirty="0" err="1"/>
              <a:t>határidőre</a:t>
            </a:r>
            <a:r>
              <a:rPr lang="en-GB" dirty="0"/>
              <a:t> </a:t>
            </a:r>
            <a:r>
              <a:rPr lang="en-GB" dirty="0" err="1"/>
              <a:t>kész</a:t>
            </a:r>
            <a:r>
              <a:rPr lang="en-GB" dirty="0"/>
              <a:t> </a:t>
            </a:r>
            <a:r>
              <a:rPr lang="en-GB" dirty="0" err="1"/>
              <a:t>lett</a:t>
            </a:r>
            <a:r>
              <a:rPr lang="en-GB" dirty="0"/>
              <a:t>. </a:t>
            </a:r>
            <a:r>
              <a:rPr lang="en-GB" dirty="0" err="1"/>
              <a:t>Úgy</a:t>
            </a:r>
            <a:r>
              <a:rPr lang="en-GB" dirty="0"/>
              <a:t> </a:t>
            </a:r>
            <a:r>
              <a:rPr lang="en-GB" dirty="0" err="1"/>
              <a:t>alakították</a:t>
            </a:r>
            <a:r>
              <a:rPr lang="en-GB" dirty="0"/>
              <a:t> ki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épületet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magát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építési</a:t>
            </a:r>
            <a:r>
              <a:rPr lang="en-GB" dirty="0"/>
              <a:t> </a:t>
            </a:r>
            <a:r>
              <a:rPr lang="en-GB" dirty="0" err="1"/>
              <a:t>folyamatot</a:t>
            </a:r>
            <a:r>
              <a:rPr lang="en-GB" dirty="0"/>
              <a:t>,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kész</a:t>
            </a:r>
            <a:r>
              <a:rPr lang="en-GB" dirty="0"/>
              <a:t> </a:t>
            </a:r>
            <a:r>
              <a:rPr lang="en-GB" dirty="0" err="1"/>
              <a:t>legyenek</a:t>
            </a:r>
            <a:r>
              <a:rPr lang="en-GB" dirty="0"/>
              <a:t>. A feature-</a:t>
            </a:r>
            <a:r>
              <a:rPr lang="en-GB" dirty="0" err="1"/>
              <a:t>ökből</a:t>
            </a:r>
            <a:r>
              <a:rPr lang="en-GB" dirty="0"/>
              <a:t> </a:t>
            </a:r>
            <a:r>
              <a:rPr lang="en-GB" dirty="0" err="1"/>
              <a:t>pedig</a:t>
            </a:r>
            <a:r>
              <a:rPr lang="en-GB" dirty="0"/>
              <a:t> </a:t>
            </a:r>
            <a:r>
              <a:rPr lang="en-GB" dirty="0" err="1"/>
              <a:t>leadtak</a:t>
            </a:r>
            <a:r>
              <a:rPr lang="en-GB" dirty="0"/>
              <a:t>.</a:t>
            </a:r>
          </a:p>
          <a:p>
            <a:r>
              <a:rPr lang="en-GB" dirty="0"/>
              <a:t>1943 – Lockheed Martin: </a:t>
            </a:r>
            <a:r>
              <a:rPr lang="en-GB" dirty="0" err="1"/>
              <a:t>bürokrácia</a:t>
            </a:r>
            <a:r>
              <a:rPr lang="en-GB" dirty="0"/>
              <a:t> </a:t>
            </a:r>
            <a:r>
              <a:rPr lang="en-GB" dirty="0" err="1"/>
              <a:t>megöli</a:t>
            </a:r>
            <a:r>
              <a:rPr lang="en-GB" dirty="0"/>
              <a:t> a </a:t>
            </a:r>
            <a:r>
              <a:rPr lang="en-GB" dirty="0" err="1"/>
              <a:t>kreativitást</a:t>
            </a:r>
            <a:r>
              <a:rPr lang="en-GB" dirty="0"/>
              <a:t>, </a:t>
            </a:r>
            <a:r>
              <a:rPr lang="en-GB" dirty="0" err="1"/>
              <a:t>önálló</a:t>
            </a:r>
            <a:r>
              <a:rPr lang="en-GB" dirty="0"/>
              <a:t> </a:t>
            </a:r>
            <a:r>
              <a:rPr lang="en-GB" dirty="0" err="1"/>
              <a:t>csapatot</a:t>
            </a:r>
            <a:r>
              <a:rPr lang="en-GB" dirty="0"/>
              <a:t> </a:t>
            </a:r>
            <a:r>
              <a:rPr lang="en-GB" dirty="0" err="1"/>
              <a:t>hoztak</a:t>
            </a:r>
            <a:r>
              <a:rPr lang="en-GB" dirty="0"/>
              <a:t> </a:t>
            </a:r>
            <a:r>
              <a:rPr lang="en-GB" dirty="0" err="1"/>
              <a:t>létre</a:t>
            </a:r>
            <a:r>
              <a:rPr lang="en-GB" dirty="0"/>
              <a:t>, </a:t>
            </a:r>
            <a:r>
              <a:rPr lang="en-GB" dirty="0" err="1"/>
              <a:t>magas</a:t>
            </a:r>
            <a:r>
              <a:rPr lang="en-GB" dirty="0"/>
              <a:t> </a:t>
            </a:r>
            <a:r>
              <a:rPr lang="en-GB" dirty="0" err="1"/>
              <a:t>autonómiával</a:t>
            </a:r>
            <a:r>
              <a:rPr lang="en-GB" dirty="0"/>
              <a:t>. Kelly Johnson 14 </a:t>
            </a:r>
            <a:r>
              <a:rPr lang="en-GB" dirty="0" err="1"/>
              <a:t>szabályt</a:t>
            </a:r>
            <a:r>
              <a:rPr lang="en-GB" dirty="0"/>
              <a:t> </a:t>
            </a:r>
            <a:r>
              <a:rPr lang="en-GB" dirty="0" err="1"/>
              <a:t>állított</a:t>
            </a:r>
            <a:r>
              <a:rPr lang="en-GB" dirty="0"/>
              <a:t> a </a:t>
            </a:r>
            <a:r>
              <a:rPr lang="en-GB" dirty="0" err="1"/>
              <a:t>projektekre</a:t>
            </a:r>
            <a:r>
              <a:rPr lang="en-GB" dirty="0"/>
              <a:t>. </a:t>
            </a:r>
            <a:r>
              <a:rPr lang="en-GB" dirty="0" err="1"/>
              <a:t>Például</a:t>
            </a:r>
            <a:r>
              <a:rPr lang="en-GB" dirty="0"/>
              <a:t> </a:t>
            </a:r>
            <a:r>
              <a:rPr lang="en-GB" dirty="0" err="1"/>
              <a:t>definiált</a:t>
            </a:r>
            <a:r>
              <a:rPr lang="en-GB" dirty="0"/>
              <a:t> </a:t>
            </a:r>
            <a:r>
              <a:rPr lang="en-GB" dirty="0" err="1"/>
              <a:t>egyfajta</a:t>
            </a:r>
            <a:r>
              <a:rPr lang="en-GB" dirty="0"/>
              <a:t> Product </a:t>
            </a:r>
            <a:r>
              <a:rPr lang="en-GB" dirty="0" err="1"/>
              <a:t>Owneri</a:t>
            </a:r>
            <a:r>
              <a:rPr lang="en-GB" dirty="0"/>
              <a:t> </a:t>
            </a:r>
            <a:r>
              <a:rPr lang="en-GB" dirty="0" err="1"/>
              <a:t>szerepkört</a:t>
            </a:r>
            <a:r>
              <a:rPr lang="en-GB" dirty="0"/>
              <a:t>, </a:t>
            </a:r>
            <a:r>
              <a:rPr lang="en-GB" dirty="0" err="1"/>
              <a:t>aki</a:t>
            </a:r>
            <a:r>
              <a:rPr lang="en-GB" dirty="0"/>
              <a:t> </a:t>
            </a:r>
            <a:r>
              <a:rPr lang="en-GB" dirty="0" err="1"/>
              <a:t>jelent</a:t>
            </a:r>
            <a:r>
              <a:rPr lang="en-GB" dirty="0"/>
              <a:t> a </a:t>
            </a:r>
            <a:r>
              <a:rPr lang="en-GB" dirty="0" err="1"/>
              <a:t>menedzsment</a:t>
            </a:r>
            <a:r>
              <a:rPr lang="en-GB" dirty="0"/>
              <a:t> felé, a </a:t>
            </a:r>
            <a:r>
              <a:rPr lang="en-GB" dirty="0" err="1"/>
              <a:t>változások</a:t>
            </a:r>
            <a:r>
              <a:rPr lang="en-GB" dirty="0"/>
              <a:t> </a:t>
            </a:r>
            <a:r>
              <a:rPr lang="en-GB" dirty="0" err="1"/>
              <a:t>kezelésére</a:t>
            </a:r>
            <a:r>
              <a:rPr lang="en-GB" dirty="0"/>
              <a:t> </a:t>
            </a:r>
            <a:r>
              <a:rPr lang="en-GB" dirty="0" err="1"/>
              <a:t>egy</a:t>
            </a:r>
            <a:r>
              <a:rPr lang="en-GB" dirty="0"/>
              <a:t> </a:t>
            </a:r>
            <a:r>
              <a:rPr lang="en-GB" dirty="0" err="1"/>
              <a:t>pofonegyszerű</a:t>
            </a:r>
            <a:r>
              <a:rPr lang="en-GB" dirty="0"/>
              <a:t> release </a:t>
            </a:r>
            <a:r>
              <a:rPr lang="en-GB" dirty="0" err="1"/>
              <a:t>módszert</a:t>
            </a:r>
            <a:r>
              <a:rPr lang="en-GB" dirty="0"/>
              <a:t> </a:t>
            </a:r>
            <a:r>
              <a:rPr lang="en-GB" dirty="0" err="1"/>
              <a:t>vezetett</a:t>
            </a:r>
            <a:r>
              <a:rPr lang="en-GB" dirty="0"/>
              <a:t> be, </a:t>
            </a:r>
            <a:r>
              <a:rPr lang="en-GB" dirty="0" err="1"/>
              <a:t>havi</a:t>
            </a:r>
            <a:r>
              <a:rPr lang="en-GB" dirty="0"/>
              <a:t> </a:t>
            </a:r>
            <a:r>
              <a:rPr lang="en-GB" dirty="0" err="1"/>
              <a:t>költség</a:t>
            </a:r>
            <a:r>
              <a:rPr lang="en-GB" dirty="0"/>
              <a:t> review-kat (demo), ne </a:t>
            </a:r>
            <a:r>
              <a:rPr lang="en-GB" dirty="0" err="1"/>
              <a:t>teszteljenek</a:t>
            </a:r>
            <a:r>
              <a:rPr lang="en-GB" dirty="0"/>
              <a:t> </a:t>
            </a:r>
            <a:r>
              <a:rPr lang="en-GB" dirty="0" err="1"/>
              <a:t>feleslegesen</a:t>
            </a:r>
            <a:r>
              <a:rPr lang="en-GB" dirty="0"/>
              <a:t> </a:t>
            </a:r>
            <a:r>
              <a:rPr lang="en-GB" dirty="0" err="1"/>
              <a:t>valamit</a:t>
            </a:r>
            <a:r>
              <a:rPr lang="en-GB" dirty="0"/>
              <a:t>, </a:t>
            </a:r>
            <a:r>
              <a:rPr lang="en-GB" dirty="0" err="1"/>
              <a:t>amit</a:t>
            </a:r>
            <a:r>
              <a:rPr lang="en-GB" dirty="0"/>
              <a:t> a </a:t>
            </a:r>
            <a:r>
              <a:rPr lang="en-GB" dirty="0" err="1"/>
              <a:t>hadsereg</a:t>
            </a:r>
            <a:r>
              <a:rPr lang="en-GB" dirty="0"/>
              <a:t> </a:t>
            </a:r>
            <a:r>
              <a:rPr lang="en-GB" dirty="0" err="1"/>
              <a:t>korábban</a:t>
            </a:r>
            <a:r>
              <a:rPr lang="en-GB" dirty="0"/>
              <a:t> </a:t>
            </a:r>
            <a:r>
              <a:rPr lang="en-GB" dirty="0" err="1"/>
              <a:t>már</a:t>
            </a:r>
            <a:r>
              <a:rPr lang="en-GB" dirty="0"/>
              <a:t> </a:t>
            </a:r>
            <a:r>
              <a:rPr lang="en-GB" dirty="0" err="1"/>
              <a:t>letesztelt</a:t>
            </a:r>
            <a:r>
              <a:rPr lang="en-GB" dirty="0"/>
              <a:t> (ne </a:t>
            </a:r>
            <a:r>
              <a:rPr lang="en-GB" dirty="0" err="1"/>
              <a:t>termeljenek</a:t>
            </a:r>
            <a:r>
              <a:rPr lang="en-GB" dirty="0"/>
              <a:t> </a:t>
            </a:r>
            <a:r>
              <a:rPr lang="en-GB" dirty="0" err="1"/>
              <a:t>szemetet</a:t>
            </a:r>
            <a:r>
              <a:rPr lang="en-GB" dirty="0"/>
              <a:t>). </a:t>
            </a:r>
            <a:r>
              <a:rPr lang="en-GB" dirty="0" err="1"/>
              <a:t>Közös</a:t>
            </a:r>
            <a:r>
              <a:rPr lang="en-GB" dirty="0"/>
              <a:t> </a:t>
            </a:r>
            <a:r>
              <a:rPr lang="en-GB" dirty="0" err="1"/>
              <a:t>bizalomnak</a:t>
            </a:r>
            <a:r>
              <a:rPr lang="en-GB" dirty="0"/>
              <a:t> </a:t>
            </a:r>
            <a:r>
              <a:rPr lang="en-GB" dirty="0" err="1"/>
              <a:t>kell</a:t>
            </a:r>
            <a:r>
              <a:rPr lang="en-GB" dirty="0"/>
              <a:t> Lennie a </a:t>
            </a:r>
            <a:r>
              <a:rPr lang="en-GB" dirty="0" err="1"/>
              <a:t>szerződéses</a:t>
            </a:r>
            <a:r>
              <a:rPr lang="en-GB" dirty="0"/>
              <a:t> </a:t>
            </a:r>
            <a:r>
              <a:rPr lang="en-GB" dirty="0" err="1"/>
              <a:t>partnerek</a:t>
            </a:r>
            <a:r>
              <a:rPr lang="en-GB" dirty="0"/>
              <a:t>, a </a:t>
            </a:r>
            <a:r>
              <a:rPr lang="en-GB" dirty="0" err="1"/>
              <a:t>megrendelő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az</a:t>
            </a:r>
            <a:r>
              <a:rPr lang="en-GB" dirty="0"/>
              <a:t> </a:t>
            </a:r>
            <a:r>
              <a:rPr lang="en-GB" dirty="0" err="1"/>
              <a:t>átvevő</a:t>
            </a:r>
            <a:r>
              <a:rPr lang="en-GB" dirty="0"/>
              <a:t> </a:t>
            </a:r>
            <a:r>
              <a:rPr lang="en-GB" dirty="0" err="1"/>
              <a:t>között</a:t>
            </a:r>
            <a:r>
              <a:rPr lang="en-GB" dirty="0"/>
              <a:t>. </a:t>
            </a:r>
          </a:p>
          <a:p>
            <a:r>
              <a:rPr lang="en-GB" dirty="0"/>
              <a:t>1956 – 9 </a:t>
            </a:r>
            <a:r>
              <a:rPr lang="en-GB" dirty="0" err="1"/>
              <a:t>lvre</a:t>
            </a:r>
            <a:r>
              <a:rPr lang="en-GB" dirty="0"/>
              <a:t> </a:t>
            </a:r>
            <a:r>
              <a:rPr lang="en-GB" dirty="0" err="1"/>
              <a:t>tervezték</a:t>
            </a:r>
            <a:r>
              <a:rPr lang="en-GB" dirty="0"/>
              <a:t> a </a:t>
            </a:r>
            <a:r>
              <a:rPr lang="en-GB" dirty="0" err="1"/>
              <a:t>projektet</a:t>
            </a:r>
            <a:r>
              <a:rPr lang="en-GB" dirty="0"/>
              <a:t>, de </a:t>
            </a:r>
            <a:r>
              <a:rPr lang="en-GB" dirty="0" err="1"/>
              <a:t>végül</a:t>
            </a:r>
            <a:r>
              <a:rPr lang="en-GB" dirty="0"/>
              <a:t> 3 </a:t>
            </a:r>
            <a:r>
              <a:rPr lang="en-GB" dirty="0" err="1"/>
              <a:t>év</a:t>
            </a:r>
            <a:r>
              <a:rPr lang="en-GB" dirty="0"/>
              <a:t> alatt </a:t>
            </a:r>
            <a:r>
              <a:rPr lang="en-GB" dirty="0" err="1"/>
              <a:t>teljesült</a:t>
            </a:r>
            <a:r>
              <a:rPr lang="en-GB" dirty="0"/>
              <a:t>. A </a:t>
            </a:r>
            <a:r>
              <a:rPr lang="en-GB" dirty="0" err="1"/>
              <a:t>műszak</a:t>
            </a:r>
            <a:r>
              <a:rPr lang="en-GB" dirty="0"/>
              <a:t> </a:t>
            </a:r>
            <a:r>
              <a:rPr lang="en-GB" dirty="0" err="1"/>
              <a:t>vezető</a:t>
            </a:r>
            <a:r>
              <a:rPr lang="en-GB" dirty="0"/>
              <a:t> </a:t>
            </a:r>
            <a:r>
              <a:rPr lang="en-GB" dirty="0" err="1"/>
              <a:t>autonómiát</a:t>
            </a:r>
            <a:r>
              <a:rPr lang="en-GB" dirty="0"/>
              <a:t> </a:t>
            </a:r>
            <a:r>
              <a:rPr lang="en-GB" dirty="0" err="1"/>
              <a:t>kapott</a:t>
            </a:r>
            <a:r>
              <a:rPr lang="en-GB" dirty="0"/>
              <a:t>, product </a:t>
            </a:r>
            <a:r>
              <a:rPr lang="en-GB" dirty="0" err="1"/>
              <a:t>Ownerként</a:t>
            </a:r>
            <a:r>
              <a:rPr lang="en-GB" dirty="0"/>
              <a:t> </a:t>
            </a:r>
            <a:r>
              <a:rPr lang="en-GB" dirty="0" err="1"/>
              <a:t>lépett</a:t>
            </a:r>
            <a:r>
              <a:rPr lang="en-GB" dirty="0"/>
              <a:t> </a:t>
            </a:r>
            <a:r>
              <a:rPr lang="en-GB" dirty="0" err="1"/>
              <a:t>fel</a:t>
            </a:r>
            <a:r>
              <a:rPr lang="en-GB" dirty="0"/>
              <a:t>. </a:t>
            </a:r>
            <a:r>
              <a:rPr lang="en-GB" dirty="0" err="1"/>
              <a:t>Először</a:t>
            </a:r>
            <a:r>
              <a:rPr lang="en-GB" dirty="0"/>
              <a:t> </a:t>
            </a:r>
            <a:r>
              <a:rPr lang="en-GB" dirty="0" err="1"/>
              <a:t>egy</a:t>
            </a:r>
            <a:r>
              <a:rPr lang="en-GB" dirty="0"/>
              <a:t> </a:t>
            </a:r>
            <a:r>
              <a:rPr lang="en-GB" dirty="0" err="1"/>
              <a:t>prototípust</a:t>
            </a:r>
            <a:r>
              <a:rPr lang="en-GB" dirty="0"/>
              <a:t> </a:t>
            </a:r>
            <a:r>
              <a:rPr lang="en-GB" dirty="0" err="1"/>
              <a:t>építettek</a:t>
            </a:r>
            <a:r>
              <a:rPr lang="en-GB" dirty="0"/>
              <a:t>, </a:t>
            </a:r>
            <a:r>
              <a:rPr lang="en-GB" dirty="0" err="1"/>
              <a:t>majd</a:t>
            </a:r>
            <a:r>
              <a:rPr lang="en-GB" dirty="0"/>
              <a:t> </a:t>
            </a:r>
            <a:r>
              <a:rPr lang="en-GB" dirty="0" err="1"/>
              <a:t>levonták</a:t>
            </a:r>
            <a:r>
              <a:rPr lang="en-GB" dirty="0"/>
              <a:t> a </a:t>
            </a:r>
            <a:r>
              <a:rPr lang="en-GB" dirty="0" err="1"/>
              <a:t>következtetéseket</a:t>
            </a:r>
            <a:r>
              <a:rPr lang="en-GB" dirty="0"/>
              <a:t>, </a:t>
            </a:r>
            <a:r>
              <a:rPr lang="en-GB" dirty="0" err="1"/>
              <a:t>bővíteték</a:t>
            </a:r>
            <a:r>
              <a:rPr lang="en-GB" dirty="0"/>
              <a:t> </a:t>
            </a:r>
            <a:r>
              <a:rPr lang="en-GB" dirty="0" err="1"/>
              <a:t>funkciókkal</a:t>
            </a:r>
            <a:r>
              <a:rPr lang="en-GB" dirty="0"/>
              <a:t>, míg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nem</a:t>
            </a:r>
            <a:r>
              <a:rPr lang="en-GB" dirty="0"/>
              <a:t> </a:t>
            </a:r>
            <a:r>
              <a:rPr lang="en-GB" dirty="0" err="1"/>
              <a:t>érte</a:t>
            </a:r>
            <a:r>
              <a:rPr lang="en-GB" dirty="0"/>
              <a:t> a </a:t>
            </a:r>
            <a:r>
              <a:rPr lang="en-GB" dirty="0" err="1"/>
              <a:t>végleges</a:t>
            </a:r>
            <a:r>
              <a:rPr lang="en-GB" dirty="0"/>
              <a:t> format. </a:t>
            </a:r>
            <a:r>
              <a:rPr lang="en-GB" dirty="0" err="1"/>
              <a:t>Midnen</a:t>
            </a:r>
            <a:r>
              <a:rPr lang="en-GB" dirty="0"/>
              <a:t> </a:t>
            </a:r>
            <a:r>
              <a:rPr lang="en-GB" dirty="0" err="1"/>
              <a:t>résztvevőnek</a:t>
            </a:r>
            <a:r>
              <a:rPr lang="en-GB" dirty="0"/>
              <a:t> </a:t>
            </a:r>
            <a:r>
              <a:rPr lang="en-GB" dirty="0" err="1"/>
              <a:t>teljes</a:t>
            </a:r>
            <a:r>
              <a:rPr lang="en-GB" dirty="0"/>
              <a:t> </a:t>
            </a:r>
            <a:r>
              <a:rPr lang="en-GB" dirty="0" err="1"/>
              <a:t>autonómiája</a:t>
            </a:r>
            <a:r>
              <a:rPr lang="en-GB" dirty="0"/>
              <a:t> volt </a:t>
            </a:r>
            <a:r>
              <a:rPr lang="en-GB" dirty="0" err="1"/>
              <a:t>hogy</a:t>
            </a:r>
            <a:r>
              <a:rPr lang="en-GB" dirty="0"/>
              <a:t> </a:t>
            </a:r>
            <a:r>
              <a:rPr lang="en-GB" dirty="0" err="1"/>
              <a:t>építik</a:t>
            </a:r>
            <a:r>
              <a:rPr lang="en-GB" dirty="0"/>
              <a:t> a saját </a:t>
            </a:r>
            <a:r>
              <a:rPr lang="en-GB" dirty="0" err="1"/>
              <a:t>komponensüket</a:t>
            </a:r>
            <a:r>
              <a:rPr lang="en-GB" dirty="0"/>
              <a:t>, </a:t>
            </a:r>
            <a:r>
              <a:rPr lang="en-GB" dirty="0" err="1"/>
              <a:t>önszerveződő</a:t>
            </a:r>
            <a:r>
              <a:rPr lang="en-GB" dirty="0"/>
              <a:t> </a:t>
            </a:r>
            <a:r>
              <a:rPr lang="en-GB" dirty="0" err="1"/>
              <a:t>csapataik</a:t>
            </a:r>
            <a:r>
              <a:rPr lang="en-GB" dirty="0"/>
              <a:t> </a:t>
            </a:r>
            <a:r>
              <a:rPr lang="en-GB" dirty="0" err="1"/>
              <a:t>voltak</a:t>
            </a:r>
            <a:endParaRPr lang="hu-HU" dirty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661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41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2062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778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337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1857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3227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1936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602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30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822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4155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Mindenki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számára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elérhető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feladatlista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(pl. Ms Teams, Trello, Jira, Asana,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ClickUp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Szerepkörök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definiálása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betöltése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Product Owner, Agile coach/Scrum master</a:t>
            </a:r>
          </a:p>
          <a:p>
            <a:pPr marL="428625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Backlog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struktúra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ügyféllel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közösen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vízió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prioritás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célok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meghatározása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tisztázása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intenzív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ügyfélkommunikáció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szintű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bevezetése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stand-up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momentum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fenntartása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érdekében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mint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egyfajta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sűrűbb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státuszolás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Iterációk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daily stand-up, demo,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retrospektít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2-4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hetes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átfutással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Retrospektív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adott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időszakokra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vonatkozóan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Kanban board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emellett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upok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tartása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2874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Mindenki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számára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elérhető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feladatlista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(pl. Ms Teams, Trello, Jira, Asana,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ClickUp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Szerepkörök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definiálása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betöltése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Product Owner, Agile coach/Scrum master</a:t>
            </a:r>
          </a:p>
          <a:p>
            <a:pPr marL="428625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Backlog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struktúra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ügyféllel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közösen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vízió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prioritás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célok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meghatározása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tisztázása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intenzív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ügyfélkommunikáció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szintű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bevezetése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stand-up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momentum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fenntartása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érdekében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mint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egyfajta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sűrűbb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státuszolás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Iterációk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daily stand-up, demo,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retrospektít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2-4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hetes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átfutással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Retrospektív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adott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időszakokra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vonatkozóan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Kanban board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emellett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upok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tartása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7734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Mindenki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számára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elérhető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feladatlista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(pl. Ms Teams, Trello, Jira, Asana,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ClickUp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Szerepkörök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definiálása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betöltése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Product Owner, Agile coach/Scrum master</a:t>
            </a:r>
          </a:p>
          <a:p>
            <a:pPr marL="428625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Backlog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struktúra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ügyféllel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közösen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vízió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prioritás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célok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meghatározása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tisztázása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intenzív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ügyfélkommunikáció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szintű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bevezetése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stand-up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momentum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fenntartása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érdekében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mint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egyfajta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sűrűbb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státuszolás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Iterációk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daily stand-up, demo,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retrospektít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2-4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hetes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átfutással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Retrospektív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adott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időszakokra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vonatkozóan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Kanban board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emellett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upok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tartása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703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Mindenki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számára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elérhető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feladatlista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(pl. Ms Teams, Trello, Jira, Asana,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ClickUp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Szerepkörök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definiálása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betöltése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Product Owner, Agile coach/Scrum master</a:t>
            </a:r>
          </a:p>
          <a:p>
            <a:pPr marL="428625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Backlog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struktúra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ügyféllel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közösen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vízió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prioritás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célok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meghatározása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tisztázása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intenzív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ügyfélkommunikáció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szintű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bevezetése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stand-up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momentum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fenntartása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érdekében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mint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egyfajta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sűrűbb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státuszolás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Iterációk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daily stand-up, demo,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retrospektít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2-4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hetes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átfutással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Retrospektív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adott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időszakokra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vonatkozóan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Kanban board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emellett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upok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tartása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1212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00636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1136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772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405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515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10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93798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4368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3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/>
          <p:cNvSpPr/>
          <p:nvPr/>
        </p:nvSpPr>
        <p:spPr bwMode="invGray">
          <a:xfrm>
            <a:off x="0" y="3717695"/>
            <a:ext cx="12192000" cy="2103120"/>
          </a:xfrm>
          <a:prstGeom prst="rect">
            <a:avLst/>
          </a:prstGeom>
          <a:solidFill>
            <a:schemeClr val="bg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84" y="3717695"/>
            <a:ext cx="10515598" cy="1158446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384" y="5013176"/>
            <a:ext cx="10515598" cy="4748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678DEE8-2824-682C-CE27-78D32DD3B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10"/>
            <a:ext cx="2652832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0515600" cy="1145224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5400" b="1">
                <a:solidFill>
                  <a:srgbClr val="3C3C3B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1pPr>
            <a:lvl2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2pPr>
            <a:lvl3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3pPr>
            <a:lvl4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4pPr>
            <a:lvl5pPr>
              <a:buClr>
                <a:srgbClr val="3EB49C"/>
              </a:buClr>
              <a:buSzPct val="130000"/>
              <a:defRPr>
                <a:solidFill>
                  <a:srgbClr val="3C3C3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C565936-C7B7-455B-818A-5FD510EDD3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237313"/>
            <a:ext cx="1209278" cy="52503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1384" y="3717695"/>
            <a:ext cx="10515598" cy="1158446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384" y="5013176"/>
            <a:ext cx="10515598" cy="474836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678DEE8-2824-682C-CE27-78D32DD3B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10"/>
            <a:ext cx="2652832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4238"/>
            <a:ext cx="10515600" cy="1145224"/>
          </a:xfr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771"/>
            <a:ext cx="10515600" cy="11452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Date Placeholder 2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/>
          <a:lstStyle/>
          <a:p>
            <a:fld id="{B0FE2824-C2A0-4931-BB32-60B24BDBB3CC}" type="datetimeFigureOut">
              <a:rPr lang="en-US" smtClean="0"/>
              <a:t>2/7/25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FCF6FB7-A267-E8A6-7D43-4EC9FE30742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237313"/>
            <a:ext cx="1209278" cy="5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3C3C3B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2000" kern="1200">
          <a:solidFill>
            <a:srgbClr val="3C3C3B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1800" kern="1200">
          <a:solidFill>
            <a:srgbClr val="3C3C3B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1600" kern="1200">
          <a:solidFill>
            <a:srgbClr val="3C3C3B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1400" kern="1200">
          <a:solidFill>
            <a:srgbClr val="3C3C3B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rgbClr val="3EB49C"/>
        </a:buClr>
        <a:buSzPct val="130000"/>
        <a:buFont typeface="Arial" panose="020B0604020202020204" pitchFamily="34" charset="0"/>
        <a:buChar char="•"/>
        <a:defRPr sz="1400" kern="1200">
          <a:solidFill>
            <a:srgbClr val="3C3C3B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gilemanifesto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7" Type="http://schemas.openxmlformats.org/officeDocument/2006/relationships/tags" Target="../tags/tag7.xml"/><Relationship Id="rId71" Type="http://schemas.openxmlformats.org/officeDocument/2006/relationships/notesSlide" Target="../notesSlides/notesSlide3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66" Type="http://schemas.openxmlformats.org/officeDocument/2006/relationships/tags" Target="../tags/tag66.xml"/><Relationship Id="rId5" Type="http://schemas.openxmlformats.org/officeDocument/2006/relationships/tags" Target="../tags/tag5.xml"/><Relationship Id="rId61" Type="http://schemas.openxmlformats.org/officeDocument/2006/relationships/tags" Target="../tags/tag61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56" Type="http://schemas.openxmlformats.org/officeDocument/2006/relationships/tags" Target="../tags/tag56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image" Target="../media/image52.png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lean.org/explore-lean/what-is-lean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crumguides.org/docs/scrumguide/v2020/2020-Scrum-Guide-US.pdf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err="1">
                <a:latin typeface="Myriad Pro Black" panose="020B0903030403020204" pitchFamily="34" charset="0"/>
              </a:rPr>
              <a:t>Bevezetés</a:t>
            </a:r>
            <a:r>
              <a:rPr lang="en-US" sz="6000" dirty="0">
                <a:latin typeface="Myriad Pro Black" panose="020B0903030403020204" pitchFamily="34" charset="0"/>
              </a:rPr>
              <a:t> </a:t>
            </a:r>
            <a:r>
              <a:rPr lang="en-US" sz="6000" dirty="0" err="1">
                <a:latin typeface="Myriad Pro Black" panose="020B0903030403020204" pitchFamily="34" charset="0"/>
              </a:rPr>
              <a:t>az</a:t>
            </a:r>
            <a:r>
              <a:rPr lang="en-US" sz="6000" dirty="0">
                <a:latin typeface="Myriad Pro Black" panose="020B0903030403020204" pitchFamily="34" charset="0"/>
              </a:rPr>
              <a:t> </a:t>
            </a:r>
            <a:r>
              <a:rPr lang="en-US" sz="6000" dirty="0" err="1">
                <a:latin typeface="Myriad Pro Black" panose="020B0903030403020204" pitchFamily="34" charset="0"/>
              </a:rPr>
              <a:t>agilitásba</a:t>
            </a:r>
            <a:endParaRPr lang="en-US" sz="6000" dirty="0">
              <a:latin typeface="Myriad Pro Black" panose="020B090303040302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DECC1B-52FF-B874-8C9E-25CF14F58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376" y="5301208"/>
            <a:ext cx="10515598" cy="474836"/>
          </a:xfrm>
        </p:spPr>
        <p:txBody>
          <a:bodyPr/>
          <a:lstStyle/>
          <a:p>
            <a:r>
              <a:rPr lang="en-GB" sz="2400" dirty="0">
                <a:latin typeface="Myriad Pro" panose="020B0503030403020204" pitchFamily="34" charset="0"/>
              </a:rPr>
              <a:t>Csépányi Tamás | </a:t>
            </a:r>
            <a:r>
              <a:rPr lang="en-GB" sz="2400" dirty="0" err="1">
                <a:latin typeface="Myriad Pro" panose="020B0503030403020204" pitchFamily="34" charset="0"/>
              </a:rPr>
              <a:t>Projektmenedzser</a:t>
            </a:r>
            <a:r>
              <a:rPr lang="en-GB" sz="2400" dirty="0">
                <a:latin typeface="Myriad Pro" panose="020B0503030403020204" pitchFamily="34" charset="0"/>
              </a:rPr>
              <a:t>, SCRUM Master, PMP®, PSM, SSM</a:t>
            </a:r>
            <a:endParaRPr lang="hu-HU" sz="24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0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4665"/>
            <a:ext cx="10515600" cy="114522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Majd</a:t>
            </a:r>
            <a:r>
              <a:rPr lang="en-US" dirty="0">
                <a:latin typeface="Myriad Pro Black" panose="020B0903030403020204" pitchFamily="34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03FC4-6CD8-EB58-0E15-9DBAC9C3C2C7}"/>
              </a:ext>
            </a:extLst>
          </p:cNvPr>
          <p:cNvSpPr txBox="1"/>
          <p:nvPr/>
        </p:nvSpPr>
        <p:spPr>
          <a:xfrm>
            <a:off x="838200" y="1916832"/>
            <a:ext cx="4767485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>
                <a:schemeClr val="dk1"/>
              </a:buClr>
              <a:buSzPct val="100000"/>
            </a:pPr>
            <a:r>
              <a:rPr lang="hu-H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Információs forradalom (21. század)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Repetitív feladatokat gépek is el tudják végezni (robotok) – olcsóbbak, kevesebb pihenő, nincs betegség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Hangsúly: együttműködés, közös alkotás és információmegosztás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„</a:t>
            </a:r>
            <a:r>
              <a:rPr lang="hu-HU" sz="1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Knowledge</a:t>
            </a:r>
            <a:r>
              <a:rPr lang="hu-H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hu-HU" sz="14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worker</a:t>
            </a:r>
            <a:r>
              <a:rPr lang="hu-H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 – Tudás-alapú munkások: tudás birtoklása, speciális szakértelem, annak átadási képessége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Akinél a tudás, annál a hatalom: </a:t>
            </a:r>
            <a:r>
              <a:rPr lang="hu-H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innovációk, új termékek, hatékonyabb előállítás, olcsóbb termelés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Nem csak IT, hanem: jog, mérnöki területek, tudósok, üzleti tudás, tanárok, orvosok, kreatívok...</a:t>
            </a:r>
          </a:p>
          <a:p>
            <a:pPr>
              <a:spcBef>
                <a:spcPts val="450"/>
              </a:spcBef>
              <a:buClr>
                <a:schemeClr val="dk1"/>
              </a:buClr>
              <a:buSzPct val="100000"/>
            </a:pPr>
            <a:endParaRPr lang="hu-HU"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924C843-5B66-C7EF-1FD5-2893A2654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4201836"/>
              </p:ext>
            </p:extLst>
          </p:nvPr>
        </p:nvGraphicFramePr>
        <p:xfrm>
          <a:off x="6074283" y="1795534"/>
          <a:ext cx="5760640" cy="4538391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3855635391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2239498214"/>
                    </a:ext>
                  </a:extLst>
                </a:gridCol>
              </a:tblGrid>
              <a:tr h="436764">
                <a:tc>
                  <a:txBody>
                    <a:bodyPr/>
                    <a:lstStyle/>
                    <a:p>
                      <a:pPr algn="ctr"/>
                      <a:r>
                        <a:rPr lang="en-HU" sz="1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Ipari munkavégzés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4B4B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400" dirty="0">
                          <a:solidFill>
                            <a:schemeClr val="tx1"/>
                          </a:solidFill>
                          <a:latin typeface="Montserrat" pitchFamily="2" charset="77"/>
                        </a:rPr>
                        <a:t>Tudás alapú munkavégzés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24B4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663479"/>
                  </a:ext>
                </a:extLst>
              </a:tr>
              <a:tr h="436764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Látható munkavégzés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Láthatatlan munkavégzés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305967"/>
                  </a:ext>
                </a:extLst>
              </a:tr>
              <a:tr h="436764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Állandó munka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Folyamatosan változó munka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266517"/>
                  </a:ext>
                </a:extLst>
              </a:tr>
              <a:tr h="436764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Működés biztosítása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Hatékonyságjavítítás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656274"/>
                  </a:ext>
                </a:extLst>
              </a:tr>
              <a:tr h="593866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Alacsony szabadságfok:  Strukturált, kevés döntés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Magas szabadságfok:</a:t>
                      </a:r>
                      <a:b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</a:br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Strukturálatlan, sok döntés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3552275"/>
                  </a:ext>
                </a:extLst>
              </a:tr>
              <a:tr h="436764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Utasítás alapú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Autonómia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3688798"/>
                  </a:ext>
                </a:extLst>
              </a:tr>
              <a:tr h="436764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“Mondjuk meg a feladatot”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“Találjuk ki a feladatot”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0562369"/>
                  </a:ext>
                </a:extLst>
              </a:tr>
              <a:tr h="436764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Mennyiség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Minőség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516263"/>
                  </a:ext>
                </a:extLst>
              </a:tr>
              <a:tr h="450413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Egyértelmű mérhetőség I/O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Folyamatos tanulás ♾️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1743893"/>
                  </a:ext>
                </a:extLst>
              </a:tr>
              <a:tr h="436764"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Élőmunka = költség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U" sz="1100" dirty="0">
                          <a:solidFill>
                            <a:sysClr val="windowText" lastClr="000000"/>
                          </a:solidFill>
                          <a:latin typeface="Montserrat" pitchFamily="2" charset="77"/>
                        </a:rPr>
                        <a:t>Élőmunka = erőforrás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32890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029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Így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jutunk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el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oda</a:t>
            </a:r>
            <a:r>
              <a:rPr lang="en-US" dirty="0">
                <a:latin typeface="Myriad Pro Black" panose="020B0903030403020204" pitchFamily="34" charset="0"/>
              </a:rPr>
              <a:t>, </a:t>
            </a:r>
            <a:r>
              <a:rPr lang="en-US" dirty="0" err="1">
                <a:latin typeface="Myriad Pro Black" panose="020B0903030403020204" pitchFamily="34" charset="0"/>
              </a:rPr>
              <a:t>hogy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05D646-EBB9-BB17-A72D-C83878AF3018}"/>
              </a:ext>
            </a:extLst>
          </p:cNvPr>
          <p:cNvSpPr txBox="1"/>
          <p:nvPr/>
        </p:nvSpPr>
        <p:spPr>
          <a:xfrm>
            <a:off x="6559100" y="1628800"/>
            <a:ext cx="5369548" cy="4480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>
                <a:schemeClr val="dk1"/>
              </a:buClr>
              <a:buSzPct val="100000"/>
            </a:pPr>
            <a:r>
              <a:rPr lang="hu-HU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Információs forradalom (21. század)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endParaRPr lang="hu-HU" sz="16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Mivel a kommunikáció, együttműködés és az információmegosztás a legfontosabb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„munka” fogalma és határai sokkal kevésbé definiálhatók, mint korábban</a:t>
            </a:r>
            <a:b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6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pl.: „készíts egy cipőt” </a:t>
            </a:r>
            <a:r>
              <a:rPr lang="hu-HU" sz="1600" i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vs</a:t>
            </a:r>
            <a:r>
              <a:rPr lang="hu-HU" sz="1600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 „írj egy publikációt”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 hagyományos menedzsment módszerek egyre több frusztrációt okoztak</a:t>
            </a:r>
            <a:b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pl.: sikertelen projektek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Felismerték, hogy nehéz egymást követő egyértelmű lépéseket meghatározni a projektekben</a:t>
            </a: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Néhány úttörő elkezdett kísérletezni agilisabb megközelítésekkel...</a:t>
            </a:r>
          </a:p>
          <a:p>
            <a:pPr>
              <a:spcBef>
                <a:spcPts val="450"/>
              </a:spcBef>
              <a:buClr>
                <a:schemeClr val="dk1"/>
              </a:buClr>
              <a:buSzPct val="100000"/>
            </a:pPr>
            <a:endParaRPr lang="hu-HU" sz="1400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Picture 4" descr="What is Agile Software Development?">
            <a:extLst>
              <a:ext uri="{FF2B5EF4-FFF2-40B4-BE49-F238E27FC236}">
                <a16:creationId xmlns:a16="http://schemas.microsoft.com/office/drawing/2014/main" id="{E1F5A352-9766-6A95-D8DE-8A1FE700E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35" y="1916832"/>
            <a:ext cx="5084519" cy="3389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8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Láttunk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már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ilyet</a:t>
            </a:r>
            <a:r>
              <a:rPr lang="en-US" dirty="0">
                <a:latin typeface="Myriad Pro Black" panose="020B0903030403020204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412776"/>
            <a:ext cx="8352928" cy="5184576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Myriad Pro" panose="020B0503030403020204" pitchFamily="34" charset="0"/>
              </a:rPr>
              <a:t>1931 – Empire State Building (USA, New York) </a:t>
            </a:r>
            <a:r>
              <a:rPr lang="en-US" b="1" dirty="0" err="1">
                <a:latin typeface="Myriad Pro" panose="020B0503030403020204" pitchFamily="34" charset="0"/>
              </a:rPr>
              <a:t>építése</a:t>
            </a:r>
            <a:endParaRPr lang="en-US" b="1" dirty="0">
              <a:latin typeface="Myriad Pro" panose="020B0503030403020204" pitchFamily="34" charset="0"/>
            </a:endParaRP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>
                <a:latin typeface="Myriad Pro" panose="020B0503030403020204" pitchFamily="34" charset="0"/>
              </a:rPr>
              <a:t>443,2m </a:t>
            </a:r>
            <a:r>
              <a:rPr lang="en-US" dirty="0" err="1">
                <a:latin typeface="Myriad Pro" panose="020B0503030403020204" pitchFamily="34" charset="0"/>
              </a:rPr>
              <a:t>felhőkarcoló</a:t>
            </a:r>
            <a:r>
              <a:rPr lang="en-US" dirty="0">
                <a:latin typeface="Myriad Pro" panose="020B0503030403020204" pitchFamily="34" charset="0"/>
              </a:rPr>
              <a:t> </a:t>
            </a: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>
                <a:latin typeface="Myriad Pro" panose="020B0503030403020204" pitchFamily="34" charset="0"/>
              </a:rPr>
              <a:t>1930.03.17 - 1931.05.01(13 </a:t>
            </a:r>
            <a:r>
              <a:rPr lang="en-US" dirty="0" err="1">
                <a:latin typeface="Myriad Pro" panose="020B0503030403020204" pitchFamily="34" charset="0"/>
              </a:rPr>
              <a:t>hónap</a:t>
            </a:r>
            <a:r>
              <a:rPr lang="en-US" dirty="0">
                <a:latin typeface="Myriad Pro" panose="020B0503030403020204" pitchFamily="34" charset="0"/>
              </a:rPr>
              <a:t>, 1,1 </a:t>
            </a:r>
            <a:r>
              <a:rPr lang="en-US" dirty="0" err="1">
                <a:latin typeface="Myriad Pro" panose="020B0503030403020204" pitchFamily="34" charset="0"/>
              </a:rPr>
              <a:t>emelet</a:t>
            </a:r>
            <a:r>
              <a:rPr lang="en-US" dirty="0">
                <a:latin typeface="Myriad Pro" panose="020B0503030403020204" pitchFamily="34" charset="0"/>
              </a:rPr>
              <a:t>/nap!)</a:t>
            </a: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Szakaszolás</a:t>
            </a:r>
            <a:r>
              <a:rPr lang="en-US" dirty="0">
                <a:latin typeface="Myriad Pro" panose="020B0503030403020204" pitchFamily="34" charset="0"/>
              </a:rPr>
              <a:t> (</a:t>
            </a:r>
            <a:r>
              <a:rPr lang="en-US" dirty="0" err="1">
                <a:latin typeface="Myriad Pro" panose="020B0503030403020204" pitchFamily="34" charset="0"/>
              </a:rPr>
              <a:t>inkrementális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kivitelezés</a:t>
            </a:r>
            <a:r>
              <a:rPr lang="en-US" dirty="0">
                <a:latin typeface="Myriad Pro" panose="020B0503030403020204" pitchFamily="34" charset="0"/>
              </a:rPr>
              <a:t>)</a:t>
            </a:r>
          </a:p>
          <a:p>
            <a:pPr marL="845820" lvl="2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US" dirty="0">
                <a:latin typeface="Myriad Pro" panose="020B0503030403020204" pitchFamily="34" charset="0"/>
              </a:rPr>
              <a:t>vas </a:t>
            </a:r>
            <a:r>
              <a:rPr lang="en-US" dirty="0" err="1">
                <a:latin typeface="Myriad Pro" panose="020B0503030403020204" pitchFamily="34" charset="0"/>
              </a:rPr>
              <a:t>szerkezet</a:t>
            </a:r>
            <a:endParaRPr lang="en-US" dirty="0">
              <a:latin typeface="Myriad Pro" panose="020B0503030403020204" pitchFamily="34" charset="0"/>
            </a:endParaRPr>
          </a:p>
          <a:p>
            <a:pPr marL="845820" lvl="2" indent="-3429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 err="1">
                <a:latin typeface="Myriad Pro" panose="020B0503030403020204" pitchFamily="34" charset="0"/>
              </a:rPr>
              <a:t>betonozás</a:t>
            </a:r>
            <a:endParaRPr lang="en-US" dirty="0">
              <a:latin typeface="Myriad Pro" panose="020B0503030403020204" pitchFamily="34" charset="0"/>
            </a:endParaRPr>
          </a:p>
          <a:p>
            <a:pPr marL="845820" lvl="2" indent="-3429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 err="1">
                <a:latin typeface="Myriad Pro" panose="020B0503030403020204" pitchFamily="34" charset="0"/>
              </a:rPr>
              <a:t>külső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szerkezet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ablakok</a:t>
            </a:r>
            <a:endParaRPr lang="en-US" dirty="0">
              <a:latin typeface="Myriad Pro" panose="020B0503030403020204" pitchFamily="34" charset="0"/>
            </a:endParaRPr>
          </a:p>
          <a:p>
            <a:pPr marL="845820" lvl="2" indent="-342900">
              <a:spcBef>
                <a:spcPts val="0"/>
              </a:spcBef>
              <a:buSzPct val="100000"/>
              <a:buFont typeface="+mj-lt"/>
              <a:buAutoNum type="arabicPeriod"/>
            </a:pPr>
            <a:r>
              <a:rPr lang="en-US" dirty="0" err="1">
                <a:latin typeface="Myriad Pro" panose="020B0503030403020204" pitchFamily="34" charset="0"/>
              </a:rPr>
              <a:t>homlokzat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belső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kialakítás</a:t>
            </a:r>
            <a:endParaRPr lang="en-US" dirty="0">
              <a:latin typeface="Myriad Pro" panose="020B0503030403020204" pitchFamily="34" charset="0"/>
            </a:endParaRPr>
          </a:p>
          <a:p>
            <a:r>
              <a:rPr lang="en-US" b="1" dirty="0">
                <a:latin typeface="Myriad Pro" panose="020B0503030403020204" pitchFamily="34" charset="0"/>
              </a:rPr>
              <a:t>1943 – Lockheed Martin (USA) </a:t>
            </a:r>
            <a:r>
              <a:rPr lang="en-US" b="1" dirty="0" err="1">
                <a:latin typeface="Myriad Pro" panose="020B0503030403020204" pitchFamily="34" charset="0"/>
              </a:rPr>
              <a:t>fejlesztési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projektek</a:t>
            </a:r>
            <a:endParaRPr lang="en-US" b="1" dirty="0">
              <a:latin typeface="Myriad Pro" panose="020B0503030403020204" pitchFamily="34" charset="0"/>
            </a:endParaRP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Bürokrácia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megöli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kreativitást</a:t>
            </a:r>
            <a:r>
              <a:rPr lang="en-US" dirty="0">
                <a:latin typeface="Myriad Pro" panose="020B0503030403020204" pitchFamily="34" charset="0"/>
              </a:rPr>
              <a:t>: Product Owner </a:t>
            </a:r>
            <a:r>
              <a:rPr lang="en-US" dirty="0" err="1">
                <a:latin typeface="Myriad Pro" panose="020B0503030403020204" pitchFamily="34" charset="0"/>
              </a:rPr>
              <a:t>szerepkör</a:t>
            </a:r>
            <a:endParaRPr lang="en-US" dirty="0">
              <a:latin typeface="Myriad Pro" panose="020B0503030403020204" pitchFamily="34" charset="0"/>
            </a:endParaRP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Menedzsmenttel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egy</a:t>
            </a:r>
            <a:r>
              <a:rPr lang="en-US" dirty="0">
                <a:latin typeface="Myriad Pro" panose="020B0503030403020204" pitchFamily="34" charset="0"/>
              </a:rPr>
              <a:t> ember </a:t>
            </a:r>
            <a:r>
              <a:rPr lang="en-US" dirty="0" err="1">
                <a:latin typeface="Myriad Pro" panose="020B0503030403020204" pitchFamily="34" charset="0"/>
              </a:rPr>
              <a:t>tartja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kapcsolatot</a:t>
            </a:r>
            <a:endParaRPr lang="en-US" dirty="0">
              <a:latin typeface="Myriad Pro" panose="020B0503030403020204" pitchFamily="34" charset="0"/>
            </a:endParaRP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Mindenki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együtt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dolgozott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alvállalkozók</a:t>
            </a:r>
            <a:r>
              <a:rPr lang="en-US" dirty="0">
                <a:latin typeface="Myriad Pro" panose="020B0503030403020204" pitchFamily="34" charset="0"/>
              </a:rPr>
              <a:t> is!</a:t>
            </a:r>
          </a:p>
          <a:p>
            <a:r>
              <a:rPr lang="en-US" b="1" dirty="0">
                <a:latin typeface="Myriad Pro" panose="020B0503030403020204" pitchFamily="34" charset="0"/>
              </a:rPr>
              <a:t>1956 – Polaris </a:t>
            </a:r>
            <a:r>
              <a:rPr lang="en-US" b="1" dirty="0" err="1">
                <a:latin typeface="Myriad Pro" panose="020B0503030403020204" pitchFamily="34" charset="0"/>
              </a:rPr>
              <a:t>tengeralattjáró</a:t>
            </a:r>
            <a:r>
              <a:rPr lang="en-US" b="1" dirty="0">
                <a:latin typeface="Myriad Pro" panose="020B0503030403020204" pitchFamily="34" charset="0"/>
              </a:rPr>
              <a:t> projekt </a:t>
            </a:r>
            <a:r>
              <a:rPr lang="en-US" b="1" dirty="0" err="1">
                <a:latin typeface="Myriad Pro" panose="020B0503030403020204" pitchFamily="34" charset="0"/>
              </a:rPr>
              <a:t>fejlesztések</a:t>
            </a:r>
            <a:endParaRPr lang="en-US" b="1" dirty="0">
              <a:latin typeface="Myriad Pro" panose="020B0503030403020204" pitchFamily="34" charset="0"/>
            </a:endParaRP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>
                <a:latin typeface="Myriad Pro" panose="020B0503030403020204" pitchFamily="34" charset="0"/>
              </a:rPr>
              <a:t>MVP </a:t>
            </a:r>
            <a:r>
              <a:rPr lang="en-US" dirty="0" err="1">
                <a:latin typeface="Myriad Pro" panose="020B0503030403020204" pitchFamily="34" charset="0"/>
              </a:rPr>
              <a:t>elv</a:t>
            </a:r>
            <a:r>
              <a:rPr lang="en-US" dirty="0">
                <a:latin typeface="Myriad Pro" panose="020B0503030403020204" pitchFamily="34" charset="0"/>
              </a:rPr>
              <a:t>: </a:t>
            </a:r>
            <a:r>
              <a:rPr lang="en-US" dirty="0" err="1">
                <a:latin typeface="Myriad Pro" panose="020B0503030403020204" pitchFamily="34" charset="0"/>
              </a:rPr>
              <a:t>prototípus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majd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továbbfejlesztés</a:t>
            </a:r>
            <a:endParaRPr lang="en-US" dirty="0">
              <a:latin typeface="Myriad Pro" panose="020B0503030403020204" pitchFamily="34" charset="0"/>
            </a:endParaRP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Autonóm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mérnöki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csapat</a:t>
            </a:r>
            <a:endParaRPr lang="en-US" dirty="0">
              <a:latin typeface="Myriad Pro" panose="020B0503030403020204" pitchFamily="34" charset="0"/>
            </a:endParaRPr>
          </a:p>
          <a:p>
            <a:pPr lvl="1">
              <a:lnSpc>
                <a:spcPct val="124000"/>
              </a:lnSpc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Önszerveződő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csapatok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endParaRPr lang="en-US" b="1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2050" name="Picture 2" descr="Construction of the Empire State Building (Willis and Friedman 1998). |  Download Scientific Diagram">
            <a:extLst>
              <a:ext uri="{FF2B5EF4-FFF2-40B4-BE49-F238E27FC236}">
                <a16:creationId xmlns:a16="http://schemas.microsoft.com/office/drawing/2014/main" id="{4811F459-619B-0CD3-27EB-0E6F3194D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01490"/>
            <a:ext cx="2135094" cy="269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Today in History - February 27, 1910 - Birthdate of Clarence &quot;Kelly&quot;  Johnson, Aeronautical Engineer - Super Sabre Society">
            <a:extLst>
              <a:ext uri="{FF2B5EF4-FFF2-40B4-BE49-F238E27FC236}">
                <a16:creationId xmlns:a16="http://schemas.microsoft.com/office/drawing/2014/main" id="{72853B35-6F58-F5CE-7964-4038A92C9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435" y="2348880"/>
            <a:ext cx="1944216" cy="2449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A Brief History of U.S. Navy Fleet Ballistic Missiles and Submarines">
            <a:extLst>
              <a:ext uri="{FF2B5EF4-FFF2-40B4-BE49-F238E27FC236}">
                <a16:creationId xmlns:a16="http://schemas.microsoft.com/office/drawing/2014/main" id="{BE7852FA-C9D3-E22C-03B8-3B266668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437112"/>
            <a:ext cx="2520280" cy="2051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40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hétköznapok</a:t>
            </a:r>
            <a:r>
              <a:rPr lang="en-US" dirty="0">
                <a:latin typeface="Myriad Pro Black" panose="020B0903030403020204" pitchFamily="34" charset="0"/>
              </a:rPr>
              <a:t>?</a:t>
            </a:r>
          </a:p>
        </p:txBody>
      </p:sp>
      <p:pic>
        <p:nvPicPr>
          <p:cNvPr id="6" name="Picture 2" descr="Baby Steps Images: Browse 59,603 Stock Photos &amp; Vectors Free Download with  Trial | Shutterstock">
            <a:extLst>
              <a:ext uri="{FF2B5EF4-FFF2-40B4-BE49-F238E27FC236}">
                <a16:creationId xmlns:a16="http://schemas.microsoft.com/office/drawing/2014/main" id="{5C431599-CB07-22A9-A87A-83AB09125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6"/>
          <a:stretch/>
        </p:blipFill>
        <p:spPr bwMode="auto">
          <a:xfrm rot="21326359">
            <a:off x="699633" y="2018034"/>
            <a:ext cx="4269385" cy="28219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The Ease of Route Optimization - ZenduWork">
            <a:extLst>
              <a:ext uri="{FF2B5EF4-FFF2-40B4-BE49-F238E27FC236}">
                <a16:creationId xmlns:a16="http://schemas.microsoft.com/office/drawing/2014/main" id="{585C9B14-E2EE-460D-D385-9CEDD17584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4"/>
          <a:stretch/>
        </p:blipFill>
        <p:spPr bwMode="auto">
          <a:xfrm rot="173561">
            <a:off x="4892430" y="1386512"/>
            <a:ext cx="4763907" cy="3853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2" descr="80+ Fun Painting Ideas To Save You From Creative Blocks">
            <a:extLst>
              <a:ext uri="{FF2B5EF4-FFF2-40B4-BE49-F238E27FC236}">
                <a16:creationId xmlns:a16="http://schemas.microsoft.com/office/drawing/2014/main" id="{C5A6A2C4-4A98-6334-42A8-F88687D29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541">
            <a:off x="1845052" y="1463635"/>
            <a:ext cx="5660596" cy="3773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27C12-F14D-BCEA-3AD1-34CA78CE0732}"/>
              </a:ext>
            </a:extLst>
          </p:cNvPr>
          <p:cNvSpPr txBox="1"/>
          <p:nvPr/>
        </p:nvSpPr>
        <p:spPr>
          <a:xfrm>
            <a:off x="4289367" y="2128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U" dirty="0"/>
          </a:p>
        </p:txBody>
      </p:sp>
      <p:pic>
        <p:nvPicPr>
          <p:cNvPr id="10" name="Picture 10" descr="Beginner's guide to music production: Everything you need to know">
            <a:extLst>
              <a:ext uri="{FF2B5EF4-FFF2-40B4-BE49-F238E27FC236}">
                <a16:creationId xmlns:a16="http://schemas.microsoft.com/office/drawing/2014/main" id="{04B04931-ED8D-98E9-DB57-9C97A0495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678" y="1628800"/>
            <a:ext cx="5976999" cy="4482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4" descr="The Health Benefits of Writing a Letter | Sharp HealthCare">
            <a:extLst>
              <a:ext uri="{FF2B5EF4-FFF2-40B4-BE49-F238E27FC236}">
                <a16:creationId xmlns:a16="http://schemas.microsoft.com/office/drawing/2014/main" id="{6E9A0D30-10EE-B04B-2AA0-304B70884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940" y="2639837"/>
            <a:ext cx="6376341" cy="3589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6" descr="Step by step tutorials on drawing biology diagrams. | Human digestive system,  Digestive system diagram, Digestive system">
            <a:extLst>
              <a:ext uri="{FF2B5EF4-FFF2-40B4-BE49-F238E27FC236}">
                <a16:creationId xmlns:a16="http://schemas.microsoft.com/office/drawing/2014/main" id="{7607F244-0298-F933-B90A-0F71E88867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01"/>
          <a:stretch/>
        </p:blipFill>
        <p:spPr bwMode="auto">
          <a:xfrm rot="523361">
            <a:off x="7722795" y="1619617"/>
            <a:ext cx="2572544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6" descr="Air Travel Packing Tips Frequent Flyers Use in 2023">
            <a:extLst>
              <a:ext uri="{FF2B5EF4-FFF2-40B4-BE49-F238E27FC236}">
                <a16:creationId xmlns:a16="http://schemas.microsoft.com/office/drawing/2014/main" id="{EA44B396-68F1-ADDE-B890-39950398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29" y="1495462"/>
            <a:ext cx="7027599" cy="4674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41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Leannel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kezdődött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minden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484784"/>
            <a:ext cx="8064896" cy="4608512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Myriad Pro" panose="020B0503030403020204" pitchFamily="34" charset="0"/>
              </a:rPr>
              <a:t>Toyota – Toyota Production System (TPS) </a:t>
            </a:r>
            <a:r>
              <a:rPr lang="en-US" sz="2400" dirty="0">
                <a:latin typeface="Myriad Pro" panose="020B0503030403020204" pitchFamily="34" charset="0"/>
              </a:rPr>
              <a:t>1948-1975</a:t>
            </a: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Hatékonyabb</a:t>
            </a:r>
            <a:r>
              <a:rPr lang="en-US" dirty="0">
                <a:latin typeface="Myriad Pro" panose="020B0503030403020204" pitchFamily="34" charset="0"/>
              </a:rPr>
              <a:t> (</a:t>
            </a:r>
            <a:r>
              <a:rPr lang="en-US" dirty="0" err="1">
                <a:latin typeface="Myriad Pro" panose="020B0503030403020204" pitchFamily="34" charset="0"/>
              </a:rPr>
              <a:t>olcsóbb</a:t>
            </a:r>
            <a:r>
              <a:rPr lang="en-US" dirty="0">
                <a:latin typeface="Myriad Pro" panose="020B0503030403020204" pitchFamily="34" charset="0"/>
              </a:rPr>
              <a:t>) </a:t>
            </a:r>
            <a:r>
              <a:rPr lang="en-US" dirty="0" err="1">
                <a:latin typeface="Myriad Pro" panose="020B0503030403020204" pitchFamily="34" charset="0"/>
              </a:rPr>
              <a:t>autógyártás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Minimalizáljuk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felesleget</a:t>
            </a:r>
            <a:r>
              <a:rPr lang="en-US" dirty="0">
                <a:latin typeface="Myriad Pro" panose="020B0503030403020204" pitchFamily="34" charset="0"/>
              </a:rPr>
              <a:t> (</a:t>
            </a:r>
            <a:r>
              <a:rPr lang="en-US" dirty="0" err="1">
                <a:latin typeface="Myriad Pro" panose="020B0503030403020204" pitchFamily="34" charset="0"/>
              </a:rPr>
              <a:t>szemetet</a:t>
            </a:r>
            <a:r>
              <a:rPr lang="en-US" dirty="0">
                <a:latin typeface="Myriad Pro" panose="020B0503030403020204" pitchFamily="34" charset="0"/>
              </a:rPr>
              <a:t>)</a:t>
            </a:r>
            <a:endParaRPr lang="en-US" sz="2000" dirty="0">
              <a:latin typeface="Myriad Pro" panose="020B0503030403020204" pitchFamily="34" charset="0"/>
            </a:endParaRPr>
          </a:p>
          <a:p>
            <a:pPr lvl="2"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Hibás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termék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raktárra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gyártás</a:t>
            </a:r>
            <a:r>
              <a:rPr lang="en-US" dirty="0">
                <a:latin typeface="Myriad Pro" panose="020B0503030403020204" pitchFamily="34" charset="0"/>
              </a:rPr>
              <a:t>, </a:t>
            </a:r>
          </a:p>
          <a:p>
            <a:pPr lvl="2"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Felesleges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mozdulatok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folyamatok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szállítás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felesleges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várakozás</a:t>
            </a:r>
            <a:endParaRPr lang="en-US" sz="1800" dirty="0">
              <a:latin typeface="Myriad Pro" panose="020B0503030403020204" pitchFamily="34" charset="0"/>
            </a:endParaRPr>
          </a:p>
          <a:p>
            <a:r>
              <a:rPr lang="en-US" sz="2400" dirty="0">
                <a:latin typeface="Myriad Pro" panose="020B0503030403020204" pitchFamily="34" charset="0"/>
              </a:rPr>
              <a:t>Lean </a:t>
            </a:r>
            <a:r>
              <a:rPr lang="en-US" sz="2400" dirty="0" err="1">
                <a:latin typeface="Myriad Pro" panose="020B0503030403020204" pitchFamily="34" charset="0"/>
              </a:rPr>
              <a:t>fókusz</a:t>
            </a:r>
            <a:endParaRPr lang="en-US" sz="2400" dirty="0">
              <a:latin typeface="Myriad Pro" panose="020B0503030403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kiszámítható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környezeten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reprodukálható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eredményeken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b="1" dirty="0" err="1">
                <a:latin typeface="Myriad Pro" panose="020B0503030403020204" pitchFamily="34" charset="0"/>
              </a:rPr>
              <a:t>folyamatokban</a:t>
            </a:r>
            <a:endParaRPr lang="en-US" b="1" dirty="0">
              <a:latin typeface="Myriad Pro" panose="020B0503030403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repetitív</a:t>
            </a:r>
            <a:r>
              <a:rPr lang="en-US" dirty="0">
                <a:latin typeface="Myriad Pro" panose="020B0503030403020204" pitchFamily="34" charset="0"/>
              </a:rPr>
              <a:t>: </a:t>
            </a:r>
            <a:r>
              <a:rPr lang="en-US" b="1" dirty="0" err="1">
                <a:latin typeface="Myriad Pro" panose="020B0503030403020204" pitchFamily="34" charset="0"/>
              </a:rPr>
              <a:t>tökéletesre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törekvés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dirty="0">
                <a:latin typeface="Myriad Pro" panose="020B0503030403020204" pitchFamily="34" charset="0"/>
              </a:rPr>
              <a:t>a </a:t>
            </a:r>
            <a:r>
              <a:rPr lang="en-US" dirty="0" err="1">
                <a:latin typeface="Myriad Pro" panose="020B0503030403020204" pitchFamily="34" charset="0"/>
              </a:rPr>
              <a:t>folyamatban</a:t>
            </a:r>
            <a:endParaRPr lang="en-US" dirty="0">
              <a:latin typeface="Myriad Pro" panose="020B0503030403020204" pitchFamily="34" charset="0"/>
            </a:endParaRPr>
          </a:p>
          <a:p>
            <a:r>
              <a:rPr lang="en-US" sz="2400" dirty="0">
                <a:latin typeface="Myriad Pro" panose="020B0503030403020204" pitchFamily="34" charset="0"/>
              </a:rPr>
              <a:t>Agile </a:t>
            </a:r>
            <a:r>
              <a:rPr lang="en-US" sz="2400" dirty="0" err="1">
                <a:latin typeface="Myriad Pro" panose="020B0503030403020204" pitchFamily="34" charset="0"/>
              </a:rPr>
              <a:t>fókusz</a:t>
            </a:r>
            <a:endParaRPr lang="en-US" sz="2400" dirty="0">
              <a:latin typeface="Myriad Pro" panose="020B0503030403020204" pitchFamily="34" charset="0"/>
            </a:endParaRPr>
          </a:p>
          <a:p>
            <a:pPr lvl="1">
              <a:spcBef>
                <a:spcPts val="0"/>
              </a:spcBef>
            </a:pPr>
            <a:r>
              <a:rPr lang="en-US" b="1" dirty="0" err="1">
                <a:latin typeface="Myriad Pro" panose="020B0503030403020204" pitchFamily="34" charset="0"/>
              </a:rPr>
              <a:t>ügyfél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elégedettségen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b="1" dirty="0" err="1">
                <a:latin typeface="Myriad Pro" panose="020B0503030403020204" pitchFamily="34" charset="0"/>
              </a:rPr>
              <a:t>terméken</a:t>
            </a:r>
            <a:r>
              <a:rPr lang="en-US" dirty="0">
                <a:latin typeface="Myriad Pro" panose="020B0503030403020204" pitchFamily="34" charset="0"/>
              </a:rPr>
              <a:t> van</a:t>
            </a:r>
          </a:p>
          <a:p>
            <a:pPr lvl="1">
              <a:spcBef>
                <a:spcPts val="0"/>
              </a:spcBef>
            </a:pPr>
            <a:r>
              <a:rPr lang="en-US" dirty="0" err="1">
                <a:latin typeface="Myriad Pro" panose="020B0503030403020204" pitchFamily="34" charset="0"/>
              </a:rPr>
              <a:t>hibázzunk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gyorsan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tanuljunk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belőle</a:t>
            </a:r>
            <a:r>
              <a:rPr lang="en-US" dirty="0">
                <a:latin typeface="Myriad Pro" panose="020B0503030403020204" pitchFamily="34" charset="0"/>
              </a:rPr>
              <a:t>!</a:t>
            </a:r>
          </a:p>
          <a:p>
            <a:pPr lvl="1">
              <a:spcBef>
                <a:spcPts val="0"/>
              </a:spcBef>
            </a:pPr>
            <a:endParaRPr lang="en-US" sz="2000" dirty="0">
              <a:latin typeface="Myriad Pro" panose="020B0503030403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 err="1">
                <a:latin typeface="Myriad Pro" panose="020B0503030403020204" pitchFamily="34" charset="0"/>
              </a:rPr>
              <a:t>Példa</a:t>
            </a:r>
            <a:r>
              <a:rPr lang="en-US" sz="2400" dirty="0">
                <a:latin typeface="Myriad Pro" panose="020B0503030403020204" pitchFamily="34" charset="0"/>
              </a:rPr>
              <a:t>: McDonald’s</a:t>
            </a:r>
          </a:p>
        </p:txBody>
      </p:sp>
      <p:pic>
        <p:nvPicPr>
          <p:cNvPr id="3076" name="Picture 4" descr="Five Principles of Lean Manufacturing">
            <a:extLst>
              <a:ext uri="{FF2B5EF4-FFF2-40B4-BE49-F238E27FC236}">
                <a16:creationId xmlns:a16="http://schemas.microsoft.com/office/drawing/2014/main" id="{808400B3-D22A-B8D7-3748-4D467522F5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9" r="13693"/>
          <a:stretch/>
        </p:blipFill>
        <p:spPr bwMode="auto">
          <a:xfrm>
            <a:off x="8416301" y="1145224"/>
            <a:ext cx="2880321" cy="2649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6C972-A99E-D649-BD67-143120BF26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18"/>
          <a:stretch/>
        </p:blipFill>
        <p:spPr>
          <a:xfrm>
            <a:off x="7176120" y="4134679"/>
            <a:ext cx="4887037" cy="254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4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Lean vs. Agile</a:t>
            </a:r>
          </a:p>
        </p:txBody>
      </p:sp>
      <p:pic>
        <p:nvPicPr>
          <p:cNvPr id="3080" name="Picture 8" descr="Difference between Agile and Lean, Scrum and Kanban | Kanban, Agile,  Systems thinking">
            <a:extLst>
              <a:ext uri="{FF2B5EF4-FFF2-40B4-BE49-F238E27FC236}">
                <a16:creationId xmlns:a16="http://schemas.microsoft.com/office/drawing/2014/main" id="{E5C643EB-3EB8-CA97-9FF4-3B86D74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196752"/>
            <a:ext cx="960106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0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2E555-8A3F-8A32-B0DD-F6914316D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663A-B27F-D54C-C6D6-48B161D8E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Lean vs. Six Sigma</a:t>
            </a:r>
          </a:p>
        </p:txBody>
      </p:sp>
      <p:pic>
        <p:nvPicPr>
          <p:cNvPr id="3074" name="Picture 2" descr="Lean vs Six Sigma Methodologies. Which One to Pick? - SixSigma.us">
            <a:extLst>
              <a:ext uri="{FF2B5EF4-FFF2-40B4-BE49-F238E27FC236}">
                <a16:creationId xmlns:a16="http://schemas.microsoft.com/office/drawing/2014/main" id="{62AF84FB-BA65-603C-F91D-D77BF0E037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50"/>
          <a:stretch/>
        </p:blipFill>
        <p:spPr bwMode="auto">
          <a:xfrm>
            <a:off x="2193131" y="2276872"/>
            <a:ext cx="7805737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24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325406" cy="795405"/>
          </a:xfrm>
        </p:spPr>
        <p:txBody>
          <a:bodyPr/>
          <a:lstStyle/>
          <a:p>
            <a:r>
              <a:rPr lang="en-US" sz="4800" b="1" dirty="0">
                <a:latin typeface="Myriad Pro" panose="020B0503030403020204" pitchFamily="34" charset="0"/>
              </a:rPr>
              <a:t>2. </a:t>
            </a:r>
            <a:r>
              <a:rPr lang="en-US" sz="4800" b="1" dirty="0" err="1">
                <a:latin typeface="Myriad Pro" panose="020B0503030403020204" pitchFamily="34" charset="0"/>
              </a:rPr>
              <a:t>Miért</a:t>
            </a:r>
            <a:r>
              <a:rPr lang="en-US" sz="4800" b="1" dirty="0">
                <a:latin typeface="Myriad Pro" panose="020B0503030403020204" pitchFamily="34" charset="0"/>
              </a:rPr>
              <a:t> van </a:t>
            </a:r>
            <a:r>
              <a:rPr lang="en-US" sz="4800" b="1" dirty="0" err="1">
                <a:latin typeface="Myriad Pro" panose="020B0503030403020204" pitchFamily="34" charset="0"/>
              </a:rPr>
              <a:t>szükségünk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agilitásra</a:t>
            </a:r>
            <a:r>
              <a:rPr lang="en-US" sz="4800" b="1" dirty="0">
                <a:latin typeface="Myriad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009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Nem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látunk</a:t>
            </a:r>
            <a:r>
              <a:rPr lang="en-US" dirty="0">
                <a:latin typeface="Myriad Pro Black" panose="020B0903030403020204" pitchFamily="34" charset="0"/>
              </a:rPr>
              <a:t> a </a:t>
            </a:r>
            <a:r>
              <a:rPr lang="en-US" dirty="0" err="1">
                <a:latin typeface="Myriad Pro Black" panose="020B0903030403020204" pitchFamily="34" charset="0"/>
              </a:rPr>
              <a:t>jövőbe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340768"/>
            <a:ext cx="705678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Myriad Pro" panose="020B0503030403020204" pitchFamily="34" charset="0"/>
              </a:rPr>
              <a:t>Bizonytalanság</a:t>
            </a:r>
            <a:r>
              <a:rPr lang="en-US" sz="2400" b="1" dirty="0">
                <a:latin typeface="Myriad Pro" panose="020B0503030403020204" pitchFamily="34" charset="0"/>
              </a:rPr>
              <a:t> </a:t>
            </a:r>
            <a:r>
              <a:rPr lang="en-US" sz="2400" b="1" dirty="0" err="1">
                <a:latin typeface="Myriad Pro" panose="020B0503030403020204" pitchFamily="34" charset="0"/>
              </a:rPr>
              <a:t>tölcsér</a:t>
            </a:r>
            <a:r>
              <a:rPr lang="en-US" sz="2400" b="1" dirty="0">
                <a:latin typeface="Myriad Pro" panose="020B0503030403020204" pitchFamily="34" charset="0"/>
              </a:rPr>
              <a:t> (cone of uncertainty)</a:t>
            </a: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Minél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távolabb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tervezünk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annál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bizonytalanabb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kimenet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Annál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nehezebb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pontosan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tervezni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>
                <a:latin typeface="Myriad Pro" panose="020B0503030403020204" pitchFamily="34" charset="0"/>
              </a:rPr>
              <a:t>Hosszú </a:t>
            </a:r>
            <a:r>
              <a:rPr lang="en-US" dirty="0" err="1">
                <a:latin typeface="Myriad Pro" panose="020B0503030403020204" pitchFamily="34" charset="0"/>
              </a:rPr>
              <a:t>távon</a:t>
            </a:r>
            <a:r>
              <a:rPr lang="en-US" dirty="0">
                <a:latin typeface="Myriad Pro" panose="020B0503030403020204" pitchFamily="34" charset="0"/>
              </a:rPr>
              <a:t>: </a:t>
            </a:r>
            <a:r>
              <a:rPr lang="en-US" dirty="0" err="1">
                <a:latin typeface="Myriad Pro" panose="020B0503030403020204" pitchFamily="34" charset="0"/>
              </a:rPr>
              <a:t>víziót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állítsunk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konkrét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elképzelés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helyett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Szakaszoljuk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terveket</a:t>
            </a:r>
            <a:r>
              <a:rPr lang="en-US" dirty="0">
                <a:latin typeface="Myriad Pro" panose="020B0503030403020204" pitchFamily="34" charset="0"/>
              </a:rPr>
              <a:t> (</a:t>
            </a:r>
            <a:r>
              <a:rPr lang="en-US" dirty="0" err="1">
                <a:latin typeface="Myriad Pro" panose="020B0503030403020204" pitchFamily="34" charset="0"/>
              </a:rPr>
              <a:t>többszintű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tervezés</a:t>
            </a:r>
            <a:r>
              <a:rPr lang="en-US" dirty="0">
                <a:latin typeface="Myriad Pro" panose="020B0503030403020204" pitchFamily="34" charset="0"/>
              </a:rPr>
              <a:t>)</a:t>
            </a:r>
            <a:endParaRPr lang="en-US" sz="2400" b="1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sz="2400" b="1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AD4C6F-550C-3873-B279-E9D8E1319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268760"/>
            <a:ext cx="4260931" cy="223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20E6A0-8BB7-4EC3-2DF7-55EA8635A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3647524"/>
            <a:ext cx="4758757" cy="295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Változtatni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drága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lehet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168" y="1592643"/>
            <a:ext cx="5852393" cy="4347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Myriad Pro" panose="020B0503030403020204" pitchFamily="34" charset="0"/>
              </a:rPr>
              <a:t>Változtatás</a:t>
            </a:r>
            <a:r>
              <a:rPr lang="en-US" sz="2400" b="1" dirty="0">
                <a:latin typeface="Myriad Pro" panose="020B0503030403020204" pitchFamily="34" charset="0"/>
              </a:rPr>
              <a:t> </a:t>
            </a:r>
            <a:r>
              <a:rPr lang="en-US" sz="2400" b="1" dirty="0" err="1">
                <a:latin typeface="Myriad Pro" panose="020B0503030403020204" pitchFamily="34" charset="0"/>
              </a:rPr>
              <a:t>költsége</a:t>
            </a:r>
            <a:r>
              <a:rPr lang="en-US" sz="2400" b="1" dirty="0">
                <a:latin typeface="Myriad Pro" panose="020B0503030403020204" pitchFamily="34" charset="0"/>
              </a:rPr>
              <a:t> (cost of change)</a:t>
            </a:r>
          </a:p>
          <a:p>
            <a:pPr lvl="1"/>
            <a:r>
              <a:rPr lang="en-US" b="1" dirty="0" err="1">
                <a:latin typeface="Myriad Pro" panose="020B0503030403020204" pitchFamily="34" charset="0"/>
              </a:rPr>
              <a:t>Minél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korábbi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szakaszában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vagyunk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egy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projektnek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br>
              <a:rPr lang="en-US" dirty="0">
                <a:latin typeface="Myriad Pro" panose="020B0503030403020204" pitchFamily="34" charset="0"/>
              </a:rPr>
            </a:br>
            <a:r>
              <a:rPr lang="en-US" b="1" dirty="0" err="1">
                <a:latin typeface="Myriad Pro" panose="020B0503030403020204" pitchFamily="34" charset="0"/>
              </a:rPr>
              <a:t>annál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könnyebb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változtatni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b="1" dirty="0" err="1">
                <a:latin typeface="Myriad Pro" panose="020B0503030403020204" pitchFamily="34" charset="0"/>
              </a:rPr>
              <a:t>Minél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korábbi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szakaszában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vagyunk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egy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projektnek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br>
              <a:rPr lang="en-US" dirty="0">
                <a:latin typeface="Myriad Pro" panose="020B0503030403020204" pitchFamily="34" charset="0"/>
              </a:rPr>
            </a:br>
            <a:r>
              <a:rPr lang="en-US" b="1" dirty="0" err="1">
                <a:latin typeface="Myriad Pro" panose="020B0503030403020204" pitchFamily="34" charset="0"/>
              </a:rPr>
              <a:t>annál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olcsóbb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változtatni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Eleinte</a:t>
            </a:r>
            <a:r>
              <a:rPr lang="en-US" dirty="0">
                <a:latin typeface="Myriad Pro" panose="020B0503030403020204" pitchFamily="34" charset="0"/>
              </a:rPr>
              <a:t>: </a:t>
            </a:r>
            <a:r>
              <a:rPr lang="en-US" dirty="0" err="1">
                <a:latin typeface="Myriad Pro" panose="020B0503030403020204" pitchFamily="34" charset="0"/>
              </a:rPr>
              <a:t>ismerkedünk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környezettel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erőviszonyokkal</a:t>
            </a:r>
            <a:r>
              <a:rPr lang="en-US" dirty="0">
                <a:latin typeface="Myriad Pro" panose="020B0503030403020204" pitchFamily="34" charset="0"/>
              </a:rPr>
              <a:t>, projekt </a:t>
            </a:r>
            <a:r>
              <a:rPr lang="en-US" dirty="0" err="1">
                <a:latin typeface="Myriad Pro" panose="020B0503030403020204" pitchFamily="34" charset="0"/>
              </a:rPr>
              <a:t>terjedelmével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technológiával</a:t>
            </a:r>
            <a:r>
              <a:rPr lang="en-US" dirty="0">
                <a:latin typeface="Myriad Pro" panose="020B0503030403020204" pitchFamily="34" charset="0"/>
              </a:rPr>
              <a:t>…</a:t>
            </a:r>
            <a:r>
              <a:rPr lang="en-US" dirty="0" err="1">
                <a:latin typeface="Myriad Pro" panose="020B0503030403020204" pitchFamily="34" charset="0"/>
              </a:rPr>
              <a:t>stb</a:t>
            </a:r>
            <a:r>
              <a:rPr lang="en-US" dirty="0">
                <a:latin typeface="Myriad Pro" panose="020B0503030403020204" pitchFamily="34" charset="0"/>
              </a:rPr>
              <a:t>.</a:t>
            </a: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Később</a:t>
            </a:r>
            <a:r>
              <a:rPr lang="en-US" dirty="0">
                <a:latin typeface="Myriad Pro" panose="020B0503030403020204" pitchFamily="34" charset="0"/>
              </a:rPr>
              <a:t>: </a:t>
            </a:r>
            <a:r>
              <a:rPr lang="en-US" dirty="0" err="1">
                <a:latin typeface="Myriad Pro" panose="020B0503030403020204" pitchFamily="34" charset="0"/>
              </a:rPr>
              <a:t>nagyobb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hatásunk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lehet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pusztán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helyismeretből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fakadóan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Mikor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szeretnénk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hogy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kiderüljön</a:t>
            </a:r>
            <a:r>
              <a:rPr lang="en-US" dirty="0">
                <a:latin typeface="Myriad Pro" panose="020B0503030403020204" pitchFamily="34" charset="0"/>
              </a:rPr>
              <a:t>: </a:t>
            </a:r>
            <a:br>
              <a:rPr lang="en-US" dirty="0">
                <a:latin typeface="Myriad Pro" panose="020B0503030403020204" pitchFamily="34" charset="0"/>
              </a:rPr>
            </a:br>
            <a:r>
              <a:rPr lang="en-US" i="1" dirty="0">
                <a:latin typeface="Myriad Pro" panose="020B0503030403020204" pitchFamily="34" charset="0"/>
              </a:rPr>
              <a:t>“</a:t>
            </a:r>
            <a:r>
              <a:rPr lang="en-US" i="1" dirty="0" err="1">
                <a:latin typeface="Myriad Pro" panose="020B0503030403020204" pitchFamily="34" charset="0"/>
              </a:rPr>
              <a:t>Nem</a:t>
            </a:r>
            <a:r>
              <a:rPr lang="en-US" i="1" dirty="0">
                <a:latin typeface="Myriad Pro" panose="020B0503030403020204" pitchFamily="34" charset="0"/>
              </a:rPr>
              <a:t> is </a:t>
            </a:r>
            <a:r>
              <a:rPr lang="en-US" i="1" dirty="0" err="1">
                <a:latin typeface="Myriad Pro" panose="020B0503030403020204" pitchFamily="34" charset="0"/>
              </a:rPr>
              <a:t>kell</a:t>
            </a:r>
            <a:r>
              <a:rPr lang="en-US" i="1" dirty="0">
                <a:latin typeface="Myriad Pro" panose="020B0503030403020204" pitchFamily="34" charset="0"/>
              </a:rPr>
              <a:t> </a:t>
            </a:r>
            <a:r>
              <a:rPr lang="en-US" i="1" dirty="0" err="1">
                <a:latin typeface="Myriad Pro" panose="020B0503030403020204" pitchFamily="34" charset="0"/>
              </a:rPr>
              <a:t>az</a:t>
            </a:r>
            <a:r>
              <a:rPr lang="en-US" i="1" dirty="0">
                <a:latin typeface="Myriad Pro" panose="020B0503030403020204" pitchFamily="34" charset="0"/>
              </a:rPr>
              <a:t> a </a:t>
            </a:r>
            <a:r>
              <a:rPr lang="en-US" i="1" dirty="0" err="1">
                <a:latin typeface="Myriad Pro" panose="020B0503030403020204" pitchFamily="34" charset="0"/>
              </a:rPr>
              <a:t>fal</a:t>
            </a:r>
            <a:r>
              <a:rPr lang="en-US" i="1" dirty="0">
                <a:latin typeface="Myriad Pro" panose="020B0503030403020204" pitchFamily="34" charset="0"/>
              </a:rPr>
              <a:t> a </a:t>
            </a:r>
            <a:r>
              <a:rPr lang="en-US" i="1" dirty="0" err="1">
                <a:latin typeface="Myriad Pro" panose="020B0503030403020204" pitchFamily="34" charset="0"/>
              </a:rPr>
              <a:t>nappali</a:t>
            </a:r>
            <a:r>
              <a:rPr lang="en-US" i="1" dirty="0">
                <a:latin typeface="Myriad Pro" panose="020B0503030403020204" pitchFamily="34" charset="0"/>
              </a:rPr>
              <a:t> </a:t>
            </a:r>
            <a:r>
              <a:rPr lang="en-US" i="1" dirty="0" err="1">
                <a:latin typeface="Myriad Pro" panose="020B0503030403020204" pitchFamily="34" charset="0"/>
              </a:rPr>
              <a:t>és</a:t>
            </a:r>
            <a:r>
              <a:rPr lang="en-US" i="1" dirty="0">
                <a:latin typeface="Myriad Pro" panose="020B0503030403020204" pitchFamily="34" charset="0"/>
              </a:rPr>
              <a:t> </a:t>
            </a:r>
            <a:r>
              <a:rPr lang="en-US" i="1" dirty="0" err="1">
                <a:latin typeface="Myriad Pro" panose="020B0503030403020204" pitchFamily="34" charset="0"/>
              </a:rPr>
              <a:t>az</a:t>
            </a:r>
            <a:r>
              <a:rPr lang="en-US" i="1" dirty="0">
                <a:latin typeface="Myriad Pro" panose="020B0503030403020204" pitchFamily="34" charset="0"/>
              </a:rPr>
              <a:t> </a:t>
            </a:r>
            <a:r>
              <a:rPr lang="en-US" i="1" dirty="0" err="1">
                <a:latin typeface="Myriad Pro" panose="020B0503030403020204" pitchFamily="34" charset="0"/>
              </a:rPr>
              <a:t>étkező</a:t>
            </a:r>
            <a:r>
              <a:rPr lang="en-US" i="1" dirty="0">
                <a:latin typeface="Myriad Pro" panose="020B0503030403020204" pitchFamily="34" charset="0"/>
              </a:rPr>
              <a:t> </a:t>
            </a:r>
            <a:r>
              <a:rPr lang="en-US" i="1" dirty="0" err="1">
                <a:latin typeface="Myriad Pro" panose="020B0503030403020204" pitchFamily="34" charset="0"/>
              </a:rPr>
              <a:t>közé</a:t>
            </a:r>
            <a:r>
              <a:rPr lang="en-US" i="1" dirty="0">
                <a:latin typeface="Myriad Pro" panose="020B0503030403020204" pitchFamily="34" charset="0"/>
              </a:rPr>
              <a:t>?”</a:t>
            </a: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Empirizmus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átláthatóság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adaptáció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Hibázzunk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gyorsan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tanuljunk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belőle</a:t>
            </a:r>
            <a:r>
              <a:rPr lang="en-US" dirty="0">
                <a:latin typeface="Myriad Pro" panose="020B0503030403020204" pitchFamily="34" charset="0"/>
              </a:rPr>
              <a:t>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4EAAFA-75C9-9322-2CD0-E6BFF8CB3DEC}"/>
              </a:ext>
            </a:extLst>
          </p:cNvPr>
          <p:cNvGrpSpPr/>
          <p:nvPr/>
        </p:nvGrpSpPr>
        <p:grpSpPr>
          <a:xfrm>
            <a:off x="6312024" y="2473106"/>
            <a:ext cx="5750663" cy="3774637"/>
            <a:chOff x="6071290" y="2801408"/>
            <a:chExt cx="5750663" cy="3774637"/>
          </a:xfrm>
        </p:grpSpPr>
        <p:pic>
          <p:nvPicPr>
            <p:cNvPr id="4098" name="Picture 2" descr="The Cost of Changes - A.W. Hooker - A.W. Hooker Quantity Surveyors / Cost  Consultants Toronto">
              <a:extLst>
                <a:ext uri="{FF2B5EF4-FFF2-40B4-BE49-F238E27FC236}">
                  <a16:creationId xmlns:a16="http://schemas.microsoft.com/office/drawing/2014/main" id="{E1FAD4FA-ED0A-4FC2-6CB7-CB106D271A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6040" y="2996952"/>
              <a:ext cx="5365913" cy="3425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51F273-D784-2BD2-847E-002EE98B460E}"/>
                </a:ext>
              </a:extLst>
            </p:cNvPr>
            <p:cNvSpPr txBox="1"/>
            <p:nvPr/>
          </p:nvSpPr>
          <p:spPr>
            <a:xfrm>
              <a:off x="8421588" y="6268268"/>
              <a:ext cx="12505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3C3C3B"/>
                  </a:solidFill>
                  <a:latin typeface="Myriad Pro" panose="020B0503030403020204" pitchFamily="34" charset="0"/>
                </a:rPr>
                <a:t>Time/Progress</a:t>
              </a:r>
              <a:endParaRPr lang="hu-HU" sz="1400" dirty="0">
                <a:solidFill>
                  <a:srgbClr val="3C3C3B"/>
                </a:solidFill>
                <a:latin typeface="Myriad Pro" panose="020B0503030403020204" pitchFamily="34" charset="0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F5E66B-CC2C-4E08-0B1C-BA5B1519D104}"/>
                </a:ext>
              </a:extLst>
            </p:cNvPr>
            <p:cNvCxnSpPr/>
            <p:nvPr/>
          </p:nvCxnSpPr>
          <p:spPr>
            <a:xfrm flipV="1">
              <a:off x="6456040" y="2801408"/>
              <a:ext cx="0" cy="3147872"/>
            </a:xfrm>
            <a:prstGeom prst="line">
              <a:avLst/>
            </a:prstGeom>
            <a:ln w="19050">
              <a:solidFill>
                <a:schemeClr val="tx1">
                  <a:lumMod val="8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A482B6-0660-E1DC-2E69-06993F15217D}"/>
                </a:ext>
              </a:extLst>
            </p:cNvPr>
            <p:cNvSpPr txBox="1"/>
            <p:nvPr/>
          </p:nvSpPr>
          <p:spPr>
            <a:xfrm rot="16200000">
              <a:off x="5510720" y="4133586"/>
              <a:ext cx="14289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rgbClr val="3C3C3B"/>
                  </a:solidFill>
                  <a:latin typeface="Myriad Pro" panose="020B0503030403020204" pitchFamily="34" charset="0"/>
                </a:rPr>
                <a:t>Cost/Complexity</a:t>
              </a:r>
              <a:endParaRPr lang="hu-HU" sz="1400" dirty="0">
                <a:solidFill>
                  <a:srgbClr val="3C3C3B"/>
                </a:solidFill>
                <a:latin typeface="Myriad Pro" panose="020B05030304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50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Néhány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dolog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rólam</a:t>
            </a:r>
            <a:r>
              <a:rPr lang="en-US" dirty="0">
                <a:latin typeface="Myriad Pro Black" panose="020B0903030403020204" pitchFamily="34" charset="0"/>
              </a:rPr>
              <a:t>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340768"/>
            <a:ext cx="8064896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Csépányi Tamás – </a:t>
            </a:r>
            <a:r>
              <a:rPr lang="en-US" b="1" dirty="0" err="1">
                <a:solidFill>
                  <a:schemeClr val="bg1"/>
                </a:solidFill>
                <a:latin typeface="Myriad Pro" panose="020B0503030403020204" pitchFamily="34" charset="0"/>
              </a:rPr>
              <a:t>projektvezető</a:t>
            </a:r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, Scrum Master PMP®, PSM, SSM</a:t>
            </a:r>
          </a:p>
          <a:p>
            <a:pPr marL="571500" indent="-571500" fontAlgn="base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10+ </a:t>
            </a:r>
            <a:r>
              <a:rPr lang="hu-HU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év projektmenedzsment</a:t>
            </a:r>
            <a:endParaRPr lang="en-GB" dirty="0">
              <a:solidFill>
                <a:schemeClr val="bg1"/>
              </a:solidFill>
              <a:latin typeface="Montserrat" panose="00000500000000000000" pitchFamily="2" charset="-18"/>
              <a:ea typeface="Gotham Pro"/>
              <a:cs typeface="Gotham Pro"/>
            </a:endParaRPr>
          </a:p>
          <a:p>
            <a:pPr marL="571500" indent="-571500" fontAlgn="base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8+</a:t>
            </a:r>
            <a:r>
              <a:rPr lang="hu-HU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 év agilis tapasztalat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 (SCRUM, </a:t>
            </a:r>
            <a:r>
              <a:rPr lang="en-GB" dirty="0" err="1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KanBan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, Lean, </a:t>
            </a:r>
            <a:r>
              <a:rPr lang="en-GB" dirty="0" err="1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SAFe</a:t>
            </a:r>
            <a:r>
              <a:rPr lang="en-GB" dirty="0">
                <a:solidFill>
                  <a:schemeClr val="bg1"/>
                </a:solidFill>
                <a:latin typeface="Montserrat" panose="00000500000000000000" pitchFamily="2" charset="-18"/>
                <a:ea typeface="Gotham Pro"/>
                <a:cs typeface="Gotham Pro"/>
              </a:rPr>
              <a:t>)</a:t>
            </a: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Széles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projekt-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portfólió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, a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szerverterem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építéstől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a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szoftverfejlesztésig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Kutatás-fejlesztési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projektek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ipari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környezetben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IT ServiceDesk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fejlesztés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a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szervezet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hatékonyságának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növelése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Mesterséges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intelligencia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alapú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ügyfélkiszolgálási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rendszerek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(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webshop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)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fejlesztése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Ütőképes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csapatok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formálása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kultúra-formálás</a:t>
            </a:r>
            <a:endParaRPr lang="en-GB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marL="571500" lvl="2" indent="-571500" fontAlgn="base">
              <a:lnSpc>
                <a:spcPct val="100000"/>
              </a:lnSpc>
              <a:spcBef>
                <a:spcPts val="1200"/>
              </a:spcBef>
            </a:pP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3-27 fős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csapatok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vezetése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, </a:t>
            </a:r>
            <a:r>
              <a:rPr lang="en-GB" sz="2000" dirty="0" err="1">
                <a:solidFill>
                  <a:schemeClr val="bg1"/>
                </a:solidFill>
                <a:latin typeface="Montserrat" panose="00000500000000000000" pitchFamily="2" charset="-18"/>
              </a:rPr>
              <a:t>agilis</a:t>
            </a:r>
            <a:r>
              <a:rPr lang="en-GB" sz="2000" dirty="0">
                <a:solidFill>
                  <a:schemeClr val="bg1"/>
                </a:solidFill>
                <a:latin typeface="Montserrat" panose="00000500000000000000" pitchFamily="2" charset="-18"/>
              </a:rPr>
              <a:t> coaching</a:t>
            </a:r>
            <a:endParaRPr lang="hu-HU" sz="2000" dirty="0">
              <a:solidFill>
                <a:schemeClr val="bg1"/>
              </a:solidFill>
              <a:latin typeface="Montserrat" panose="00000500000000000000" pitchFamily="2" charset="-18"/>
            </a:endParaRPr>
          </a:p>
          <a:p>
            <a:pPr lvl="1"/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11" name="Picture 10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B438D37C-202F-9320-19D1-C2929676A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484784"/>
            <a:ext cx="2976330" cy="4464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338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sikertényezői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B193E2E-519D-995B-716B-1B49D9194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484784"/>
            <a:ext cx="7056784" cy="518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err="1">
                <a:latin typeface="Myriad Pro" panose="020B0503030403020204" pitchFamily="34" charset="0"/>
              </a:rPr>
              <a:t>Projektek</a:t>
            </a:r>
            <a:r>
              <a:rPr lang="en-US" sz="2400" b="1" dirty="0">
                <a:latin typeface="Myriad Pro" panose="020B0503030403020204" pitchFamily="34" charset="0"/>
              </a:rPr>
              <a:t> </a:t>
            </a:r>
            <a:r>
              <a:rPr lang="en-US" sz="2400" b="1" dirty="0" err="1">
                <a:latin typeface="Myriad Pro" panose="020B0503030403020204" pitchFamily="34" charset="0"/>
              </a:rPr>
              <a:t>sikerességét</a:t>
            </a:r>
            <a:r>
              <a:rPr lang="en-US" sz="2400" b="1" dirty="0">
                <a:latin typeface="Myriad Pro" panose="020B0503030403020204" pitchFamily="34" charset="0"/>
              </a:rPr>
              <a:t> </a:t>
            </a:r>
            <a:r>
              <a:rPr lang="en-US" sz="2400" b="1" dirty="0" err="1">
                <a:latin typeface="Myriad Pro" panose="020B0503030403020204" pitchFamily="34" charset="0"/>
              </a:rPr>
              <a:t>leginkább</a:t>
            </a:r>
            <a:r>
              <a:rPr lang="en-US" sz="2400" b="1" dirty="0">
                <a:latin typeface="Myriad Pro" panose="020B0503030403020204" pitchFamily="34" charset="0"/>
              </a:rPr>
              <a:t> </a:t>
            </a:r>
            <a:r>
              <a:rPr lang="en-US" sz="2400" b="1" dirty="0" err="1">
                <a:latin typeface="Myriad Pro" panose="020B0503030403020204" pitchFamily="34" charset="0"/>
              </a:rPr>
              <a:t>befolyásoló</a:t>
            </a:r>
            <a:r>
              <a:rPr lang="en-US" sz="2400" b="1" dirty="0">
                <a:latin typeface="Myriad Pro" panose="020B0503030403020204" pitchFamily="34" charset="0"/>
              </a:rPr>
              <a:t> </a:t>
            </a:r>
            <a:r>
              <a:rPr lang="en-US" sz="2400" b="1" dirty="0" err="1">
                <a:latin typeface="Myriad Pro" panose="020B0503030403020204" pitchFamily="34" charset="0"/>
              </a:rPr>
              <a:t>tényezők</a:t>
            </a:r>
            <a:endParaRPr lang="en-US" sz="2400" b="1" dirty="0">
              <a:latin typeface="Myriad Pro" panose="020B0503030403020204" pitchFamily="34" charset="0"/>
            </a:endParaRPr>
          </a:p>
          <a:p>
            <a:pPr marL="571500" lvl="1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US" sz="1600" dirty="0" err="1">
                <a:latin typeface="Myriad Pro" panose="020B0503030403020204" pitchFamily="34" charset="0"/>
              </a:rPr>
              <a:t>Végfelhasználók</a:t>
            </a:r>
            <a:r>
              <a:rPr lang="en-US" sz="1600" dirty="0">
                <a:latin typeface="Myriad Pro" panose="020B0503030403020204" pitchFamily="34" charset="0"/>
              </a:rPr>
              <a:t> </a:t>
            </a:r>
            <a:r>
              <a:rPr lang="en-US" sz="1600" dirty="0" err="1">
                <a:latin typeface="Myriad Pro" panose="020B0503030403020204" pitchFamily="34" charset="0"/>
              </a:rPr>
              <a:t>bevonása</a:t>
            </a:r>
            <a:endParaRPr lang="en-US" sz="1600" dirty="0">
              <a:latin typeface="Myriad Pro" panose="020B0503030403020204" pitchFamily="34" charset="0"/>
            </a:endParaRPr>
          </a:p>
          <a:p>
            <a:pPr marL="571500" lvl="1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US" sz="1600" dirty="0" err="1">
                <a:latin typeface="Myriad Pro" panose="020B0503030403020204" pitchFamily="34" charset="0"/>
              </a:rPr>
              <a:t>Világos</a:t>
            </a:r>
            <a:r>
              <a:rPr lang="en-US" sz="1600" dirty="0">
                <a:latin typeface="Myriad Pro" panose="020B0503030403020204" pitchFamily="34" charset="0"/>
              </a:rPr>
              <a:t> </a:t>
            </a:r>
            <a:r>
              <a:rPr lang="en-US" sz="1600" dirty="0" err="1">
                <a:latin typeface="Myriad Pro" panose="020B0503030403020204" pitchFamily="34" charset="0"/>
              </a:rPr>
              <a:t>követelmények</a:t>
            </a:r>
            <a:r>
              <a:rPr lang="en-US" sz="1600" dirty="0">
                <a:latin typeface="Myriad Pro" panose="020B0503030403020204" pitchFamily="34" charset="0"/>
              </a:rPr>
              <a:t> (</a:t>
            </a:r>
            <a:r>
              <a:rPr lang="en-US" sz="1600" dirty="0" err="1">
                <a:latin typeface="Myriad Pro" panose="020B0503030403020204" pitchFamily="34" charset="0"/>
              </a:rPr>
              <a:t>stabil</a:t>
            </a:r>
            <a:r>
              <a:rPr lang="en-US" sz="1600" dirty="0">
                <a:latin typeface="Myriad Pro" panose="020B0503030403020204" pitchFamily="34" charset="0"/>
              </a:rPr>
              <a:t> </a:t>
            </a:r>
            <a:r>
              <a:rPr lang="en-US" sz="1600" dirty="0" err="1">
                <a:latin typeface="Myriad Pro" panose="020B0503030403020204" pitchFamily="34" charset="0"/>
              </a:rPr>
              <a:t>prioritások</a:t>
            </a:r>
            <a:r>
              <a:rPr lang="en-US" sz="1600" dirty="0">
                <a:latin typeface="Myriad Pro" panose="020B0503030403020204" pitchFamily="34" charset="0"/>
              </a:rPr>
              <a:t>, </a:t>
            </a:r>
            <a:r>
              <a:rPr lang="en-US" sz="1600" dirty="0" err="1">
                <a:latin typeface="Myriad Pro" panose="020B0503030403020204" pitchFamily="34" charset="0"/>
              </a:rPr>
              <a:t>vízió</a:t>
            </a:r>
            <a:r>
              <a:rPr lang="en-US" sz="1600" dirty="0">
                <a:latin typeface="Myriad Pro" panose="020B0503030403020204" pitchFamily="34" charset="0"/>
              </a:rPr>
              <a:t> </a:t>
            </a:r>
            <a:r>
              <a:rPr lang="en-US" sz="1600" dirty="0" err="1">
                <a:latin typeface="Myriad Pro" panose="020B0503030403020204" pitchFamily="34" charset="0"/>
              </a:rPr>
              <a:t>és</a:t>
            </a:r>
            <a:r>
              <a:rPr lang="en-US" sz="1600" dirty="0">
                <a:latin typeface="Myriad Pro" panose="020B0503030403020204" pitchFamily="34" charset="0"/>
              </a:rPr>
              <a:t> </a:t>
            </a:r>
            <a:r>
              <a:rPr lang="en-US" sz="1600" dirty="0" err="1">
                <a:latin typeface="Myriad Pro" panose="020B0503030403020204" pitchFamily="34" charset="0"/>
              </a:rPr>
              <a:t>célok</a:t>
            </a:r>
            <a:r>
              <a:rPr lang="en-US" sz="1600" dirty="0">
                <a:latin typeface="Myriad Pro" panose="020B0503030403020204" pitchFamily="34" charset="0"/>
              </a:rPr>
              <a:t>)</a:t>
            </a:r>
          </a:p>
          <a:p>
            <a:pPr marL="571500" lvl="1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US" sz="1600" dirty="0" err="1">
                <a:latin typeface="Myriad Pro" panose="020B0503030403020204" pitchFamily="34" charset="0"/>
              </a:rPr>
              <a:t>Menedzsment</a:t>
            </a:r>
            <a:r>
              <a:rPr lang="en-US" sz="1600" dirty="0">
                <a:latin typeface="Myriad Pro" panose="020B0503030403020204" pitchFamily="34" charset="0"/>
              </a:rPr>
              <a:t> </a:t>
            </a:r>
            <a:r>
              <a:rPr lang="en-US" sz="1600" dirty="0" err="1">
                <a:latin typeface="Myriad Pro" panose="020B0503030403020204" pitchFamily="34" charset="0"/>
              </a:rPr>
              <a:t>támogatás</a:t>
            </a:r>
            <a:endParaRPr lang="en-US" sz="1600" dirty="0">
              <a:latin typeface="Myriad Pro" panose="020B0503030403020204" pitchFamily="34" charset="0"/>
            </a:endParaRPr>
          </a:p>
          <a:p>
            <a:pPr marL="571500" lvl="1" indent="-342900">
              <a:spcBef>
                <a:spcPts val="600"/>
              </a:spcBef>
              <a:buSzPct val="100000"/>
              <a:buFont typeface="+mj-lt"/>
              <a:buAutoNum type="arabicPeriod"/>
            </a:pPr>
            <a:r>
              <a:rPr lang="en-US" sz="1600" dirty="0" err="1">
                <a:latin typeface="Myriad Pro" panose="020B0503030403020204" pitchFamily="34" charset="0"/>
              </a:rPr>
              <a:t>Megfelelő</a:t>
            </a:r>
            <a:r>
              <a:rPr lang="en-US" sz="1600" dirty="0">
                <a:latin typeface="Myriad Pro" panose="020B0503030403020204" pitchFamily="34" charset="0"/>
              </a:rPr>
              <a:t> </a:t>
            </a:r>
            <a:r>
              <a:rPr lang="en-US" sz="1600" dirty="0" err="1">
                <a:latin typeface="Myriad Pro" panose="020B0503030403020204" pitchFamily="34" charset="0"/>
              </a:rPr>
              <a:t>kommunikáció</a:t>
            </a:r>
            <a:endParaRPr lang="en-US" sz="1600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sz="2400" b="1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US" dirty="0">
              <a:latin typeface="Myriad Pro" panose="020B0503030403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1A7F140-A62F-B995-0771-CFF852BFB89B}"/>
              </a:ext>
            </a:extLst>
          </p:cNvPr>
          <p:cNvGrpSpPr/>
          <p:nvPr/>
        </p:nvGrpSpPr>
        <p:grpSpPr>
          <a:xfrm>
            <a:off x="7155759" y="1556792"/>
            <a:ext cx="4954604" cy="4553984"/>
            <a:chOff x="7155759" y="1556792"/>
            <a:chExt cx="4954604" cy="4553984"/>
          </a:xfrm>
        </p:grpSpPr>
        <p:pic>
          <p:nvPicPr>
            <p:cNvPr id="4" name="Picture 3" descr="Chart&#10;&#10;Description automatically generated">
              <a:extLst>
                <a:ext uri="{FF2B5EF4-FFF2-40B4-BE49-F238E27FC236}">
                  <a16:creationId xmlns:a16="http://schemas.microsoft.com/office/drawing/2014/main" id="{59092069-1EEF-4BC0-D26A-7BAD1FFE6B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5759" y="1556792"/>
              <a:ext cx="4954604" cy="455398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1CBE7-9CC7-FFA1-0042-F3F40C71BD7B}"/>
                </a:ext>
              </a:extLst>
            </p:cNvPr>
            <p:cNvSpPr/>
            <p:nvPr/>
          </p:nvSpPr>
          <p:spPr>
            <a:xfrm>
              <a:off x="7176120" y="2060848"/>
              <a:ext cx="4680520" cy="1217232"/>
            </a:xfrm>
            <a:custGeom>
              <a:avLst/>
              <a:gdLst>
                <a:gd name="connsiteX0" fmla="*/ 0 w 4680520"/>
                <a:gd name="connsiteY0" fmla="*/ 0 h 1217232"/>
                <a:gd name="connsiteX1" fmla="*/ 491455 w 4680520"/>
                <a:gd name="connsiteY1" fmla="*/ 0 h 1217232"/>
                <a:gd name="connsiteX2" fmla="*/ 1123325 w 4680520"/>
                <a:gd name="connsiteY2" fmla="*/ 0 h 1217232"/>
                <a:gd name="connsiteX3" fmla="*/ 1755195 w 4680520"/>
                <a:gd name="connsiteY3" fmla="*/ 0 h 1217232"/>
                <a:gd name="connsiteX4" fmla="*/ 2293455 w 4680520"/>
                <a:gd name="connsiteY4" fmla="*/ 0 h 1217232"/>
                <a:gd name="connsiteX5" fmla="*/ 2831715 w 4680520"/>
                <a:gd name="connsiteY5" fmla="*/ 0 h 1217232"/>
                <a:gd name="connsiteX6" fmla="*/ 3510390 w 4680520"/>
                <a:gd name="connsiteY6" fmla="*/ 0 h 1217232"/>
                <a:gd name="connsiteX7" fmla="*/ 4680520 w 4680520"/>
                <a:gd name="connsiteY7" fmla="*/ 0 h 1217232"/>
                <a:gd name="connsiteX8" fmla="*/ 4680520 w 4680520"/>
                <a:gd name="connsiteY8" fmla="*/ 393572 h 1217232"/>
                <a:gd name="connsiteX9" fmla="*/ 4680520 w 4680520"/>
                <a:gd name="connsiteY9" fmla="*/ 811488 h 1217232"/>
                <a:gd name="connsiteX10" fmla="*/ 4680520 w 4680520"/>
                <a:gd name="connsiteY10" fmla="*/ 1217232 h 1217232"/>
                <a:gd name="connsiteX11" fmla="*/ 4048650 w 4680520"/>
                <a:gd name="connsiteY11" fmla="*/ 1217232 h 1217232"/>
                <a:gd name="connsiteX12" fmla="*/ 3369974 w 4680520"/>
                <a:gd name="connsiteY12" fmla="*/ 1217232 h 1217232"/>
                <a:gd name="connsiteX13" fmla="*/ 2831715 w 4680520"/>
                <a:gd name="connsiteY13" fmla="*/ 1217232 h 1217232"/>
                <a:gd name="connsiteX14" fmla="*/ 2387065 w 4680520"/>
                <a:gd name="connsiteY14" fmla="*/ 1217232 h 1217232"/>
                <a:gd name="connsiteX15" fmla="*/ 1895611 w 4680520"/>
                <a:gd name="connsiteY15" fmla="*/ 1217232 h 1217232"/>
                <a:gd name="connsiteX16" fmla="*/ 1404156 w 4680520"/>
                <a:gd name="connsiteY16" fmla="*/ 1217232 h 1217232"/>
                <a:gd name="connsiteX17" fmla="*/ 819091 w 4680520"/>
                <a:gd name="connsiteY17" fmla="*/ 1217232 h 1217232"/>
                <a:gd name="connsiteX18" fmla="*/ 0 w 4680520"/>
                <a:gd name="connsiteY18" fmla="*/ 1217232 h 1217232"/>
                <a:gd name="connsiteX19" fmla="*/ 0 w 4680520"/>
                <a:gd name="connsiteY19" fmla="*/ 799316 h 1217232"/>
                <a:gd name="connsiteX20" fmla="*/ 0 w 4680520"/>
                <a:gd name="connsiteY20" fmla="*/ 430089 h 1217232"/>
                <a:gd name="connsiteX21" fmla="*/ 0 w 4680520"/>
                <a:gd name="connsiteY21" fmla="*/ 0 h 1217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80520" h="1217232" extrusionOk="0">
                  <a:moveTo>
                    <a:pt x="0" y="0"/>
                  </a:moveTo>
                  <a:cubicBezTo>
                    <a:pt x="238233" y="-41461"/>
                    <a:pt x="268997" y="50272"/>
                    <a:pt x="491455" y="0"/>
                  </a:cubicBezTo>
                  <a:cubicBezTo>
                    <a:pt x="713914" y="-50272"/>
                    <a:pt x="910932" y="26404"/>
                    <a:pt x="1123325" y="0"/>
                  </a:cubicBezTo>
                  <a:cubicBezTo>
                    <a:pt x="1335718" y="-26404"/>
                    <a:pt x="1516156" y="1340"/>
                    <a:pt x="1755195" y="0"/>
                  </a:cubicBezTo>
                  <a:cubicBezTo>
                    <a:pt x="1994234" y="-1340"/>
                    <a:pt x="2158914" y="9731"/>
                    <a:pt x="2293455" y="0"/>
                  </a:cubicBezTo>
                  <a:cubicBezTo>
                    <a:pt x="2427996" y="-9731"/>
                    <a:pt x="2596442" y="45595"/>
                    <a:pt x="2831715" y="0"/>
                  </a:cubicBezTo>
                  <a:cubicBezTo>
                    <a:pt x="3066988" y="-45595"/>
                    <a:pt x="3320848" y="70100"/>
                    <a:pt x="3510390" y="0"/>
                  </a:cubicBezTo>
                  <a:cubicBezTo>
                    <a:pt x="3699933" y="-70100"/>
                    <a:pt x="4325776" y="46926"/>
                    <a:pt x="4680520" y="0"/>
                  </a:cubicBezTo>
                  <a:cubicBezTo>
                    <a:pt x="4693539" y="186886"/>
                    <a:pt x="4648388" y="310907"/>
                    <a:pt x="4680520" y="393572"/>
                  </a:cubicBezTo>
                  <a:cubicBezTo>
                    <a:pt x="4712652" y="476237"/>
                    <a:pt x="4663937" y="705333"/>
                    <a:pt x="4680520" y="811488"/>
                  </a:cubicBezTo>
                  <a:cubicBezTo>
                    <a:pt x="4697103" y="917643"/>
                    <a:pt x="4637074" y="1134153"/>
                    <a:pt x="4680520" y="1217232"/>
                  </a:cubicBezTo>
                  <a:cubicBezTo>
                    <a:pt x="4428384" y="1287753"/>
                    <a:pt x="4313641" y="1157327"/>
                    <a:pt x="4048650" y="1217232"/>
                  </a:cubicBezTo>
                  <a:cubicBezTo>
                    <a:pt x="3783659" y="1277137"/>
                    <a:pt x="3517173" y="1140248"/>
                    <a:pt x="3369974" y="1217232"/>
                  </a:cubicBezTo>
                  <a:cubicBezTo>
                    <a:pt x="3222775" y="1294216"/>
                    <a:pt x="3072560" y="1169654"/>
                    <a:pt x="2831715" y="1217232"/>
                  </a:cubicBezTo>
                  <a:cubicBezTo>
                    <a:pt x="2590870" y="1264810"/>
                    <a:pt x="2544932" y="1215084"/>
                    <a:pt x="2387065" y="1217232"/>
                  </a:cubicBezTo>
                  <a:cubicBezTo>
                    <a:pt x="2229198" y="1219380"/>
                    <a:pt x="2113641" y="1167939"/>
                    <a:pt x="1895611" y="1217232"/>
                  </a:cubicBezTo>
                  <a:cubicBezTo>
                    <a:pt x="1677581" y="1266525"/>
                    <a:pt x="1638599" y="1197423"/>
                    <a:pt x="1404156" y="1217232"/>
                  </a:cubicBezTo>
                  <a:cubicBezTo>
                    <a:pt x="1169713" y="1237041"/>
                    <a:pt x="989317" y="1160998"/>
                    <a:pt x="819091" y="1217232"/>
                  </a:cubicBezTo>
                  <a:cubicBezTo>
                    <a:pt x="648865" y="1273466"/>
                    <a:pt x="271222" y="1161861"/>
                    <a:pt x="0" y="1217232"/>
                  </a:cubicBezTo>
                  <a:cubicBezTo>
                    <a:pt x="-21560" y="1123844"/>
                    <a:pt x="1436" y="911227"/>
                    <a:pt x="0" y="799316"/>
                  </a:cubicBezTo>
                  <a:cubicBezTo>
                    <a:pt x="-1436" y="687405"/>
                    <a:pt x="35072" y="527232"/>
                    <a:pt x="0" y="430089"/>
                  </a:cubicBezTo>
                  <a:cubicBezTo>
                    <a:pt x="-35072" y="332946"/>
                    <a:pt x="19825" y="103937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246037433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569B2C-55DF-2103-B9E7-C23ED3DBE1AC}"/>
              </a:ext>
            </a:extLst>
          </p:cNvPr>
          <p:cNvGrpSpPr/>
          <p:nvPr/>
        </p:nvGrpSpPr>
        <p:grpSpPr>
          <a:xfrm>
            <a:off x="1434146" y="3717032"/>
            <a:ext cx="5609688" cy="2832828"/>
            <a:chOff x="1434146" y="3717032"/>
            <a:chExt cx="5609688" cy="2832828"/>
          </a:xfrm>
        </p:grpSpPr>
        <p:pic>
          <p:nvPicPr>
            <p:cNvPr id="5" name="Picture 4" descr="Chart, bar chart&#10;&#10;Description automatically generated">
              <a:extLst>
                <a:ext uri="{FF2B5EF4-FFF2-40B4-BE49-F238E27FC236}">
                  <a16:creationId xmlns:a16="http://schemas.microsoft.com/office/drawing/2014/main" id="{3D3CA08B-D594-2211-DBB7-89AF5F4FA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0" r="6089" b="33117"/>
            <a:stretch/>
          </p:blipFill>
          <p:spPr>
            <a:xfrm>
              <a:off x="1434146" y="3717032"/>
              <a:ext cx="5609688" cy="283282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5DCE2D-A554-A60E-9730-6688C1ABFDA1}"/>
                </a:ext>
              </a:extLst>
            </p:cNvPr>
            <p:cNvSpPr/>
            <p:nvPr/>
          </p:nvSpPr>
          <p:spPr>
            <a:xfrm>
              <a:off x="1991544" y="4869160"/>
              <a:ext cx="4494893" cy="1025592"/>
            </a:xfrm>
            <a:custGeom>
              <a:avLst/>
              <a:gdLst>
                <a:gd name="connsiteX0" fmla="*/ 0 w 4494893"/>
                <a:gd name="connsiteY0" fmla="*/ 0 h 1025592"/>
                <a:gd name="connsiteX1" fmla="*/ 471964 w 4494893"/>
                <a:gd name="connsiteY1" fmla="*/ 0 h 1025592"/>
                <a:gd name="connsiteX2" fmla="*/ 1078774 w 4494893"/>
                <a:gd name="connsiteY2" fmla="*/ 0 h 1025592"/>
                <a:gd name="connsiteX3" fmla="*/ 1685585 w 4494893"/>
                <a:gd name="connsiteY3" fmla="*/ 0 h 1025592"/>
                <a:gd name="connsiteX4" fmla="*/ 2202498 w 4494893"/>
                <a:gd name="connsiteY4" fmla="*/ 0 h 1025592"/>
                <a:gd name="connsiteX5" fmla="*/ 2719410 w 4494893"/>
                <a:gd name="connsiteY5" fmla="*/ 0 h 1025592"/>
                <a:gd name="connsiteX6" fmla="*/ 3371170 w 4494893"/>
                <a:gd name="connsiteY6" fmla="*/ 0 h 1025592"/>
                <a:gd name="connsiteX7" fmla="*/ 4494893 w 4494893"/>
                <a:gd name="connsiteY7" fmla="*/ 0 h 1025592"/>
                <a:gd name="connsiteX8" fmla="*/ 4494893 w 4494893"/>
                <a:gd name="connsiteY8" fmla="*/ 502540 h 1025592"/>
                <a:gd name="connsiteX9" fmla="*/ 4494893 w 4494893"/>
                <a:gd name="connsiteY9" fmla="*/ 1025592 h 1025592"/>
                <a:gd name="connsiteX10" fmla="*/ 4067878 w 4494893"/>
                <a:gd name="connsiteY10" fmla="*/ 1025592 h 1025592"/>
                <a:gd name="connsiteX11" fmla="*/ 3416119 w 4494893"/>
                <a:gd name="connsiteY11" fmla="*/ 1025592 h 1025592"/>
                <a:gd name="connsiteX12" fmla="*/ 2764359 w 4494893"/>
                <a:gd name="connsiteY12" fmla="*/ 1025592 h 1025592"/>
                <a:gd name="connsiteX13" fmla="*/ 2247447 w 4494893"/>
                <a:gd name="connsiteY13" fmla="*/ 1025592 h 1025592"/>
                <a:gd name="connsiteX14" fmla="*/ 1820432 w 4494893"/>
                <a:gd name="connsiteY14" fmla="*/ 1025592 h 1025592"/>
                <a:gd name="connsiteX15" fmla="*/ 1348468 w 4494893"/>
                <a:gd name="connsiteY15" fmla="*/ 1025592 h 1025592"/>
                <a:gd name="connsiteX16" fmla="*/ 876504 w 4494893"/>
                <a:gd name="connsiteY16" fmla="*/ 1025592 h 1025592"/>
                <a:gd name="connsiteX17" fmla="*/ 0 w 4494893"/>
                <a:gd name="connsiteY17" fmla="*/ 1025592 h 1025592"/>
                <a:gd name="connsiteX18" fmla="*/ 0 w 4494893"/>
                <a:gd name="connsiteY18" fmla="*/ 512796 h 1025592"/>
                <a:gd name="connsiteX19" fmla="*/ 0 w 4494893"/>
                <a:gd name="connsiteY19" fmla="*/ 0 h 102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494893" h="1025592" extrusionOk="0">
                  <a:moveTo>
                    <a:pt x="0" y="0"/>
                  </a:moveTo>
                  <a:cubicBezTo>
                    <a:pt x="149532" y="-44646"/>
                    <a:pt x="257290" y="22774"/>
                    <a:pt x="471964" y="0"/>
                  </a:cubicBezTo>
                  <a:cubicBezTo>
                    <a:pt x="686638" y="-22774"/>
                    <a:pt x="824463" y="22108"/>
                    <a:pt x="1078774" y="0"/>
                  </a:cubicBezTo>
                  <a:cubicBezTo>
                    <a:pt x="1333085" y="-22108"/>
                    <a:pt x="1432886" y="32179"/>
                    <a:pt x="1685585" y="0"/>
                  </a:cubicBezTo>
                  <a:cubicBezTo>
                    <a:pt x="1938284" y="-32179"/>
                    <a:pt x="1972414" y="51505"/>
                    <a:pt x="2202498" y="0"/>
                  </a:cubicBezTo>
                  <a:cubicBezTo>
                    <a:pt x="2432582" y="-51505"/>
                    <a:pt x="2461798" y="19633"/>
                    <a:pt x="2719410" y="0"/>
                  </a:cubicBezTo>
                  <a:cubicBezTo>
                    <a:pt x="2977022" y="-19633"/>
                    <a:pt x="3059393" y="76185"/>
                    <a:pt x="3371170" y="0"/>
                  </a:cubicBezTo>
                  <a:cubicBezTo>
                    <a:pt x="3682947" y="-76185"/>
                    <a:pt x="4085090" y="96448"/>
                    <a:pt x="4494893" y="0"/>
                  </a:cubicBezTo>
                  <a:cubicBezTo>
                    <a:pt x="4514056" y="102681"/>
                    <a:pt x="4450157" y="373459"/>
                    <a:pt x="4494893" y="502540"/>
                  </a:cubicBezTo>
                  <a:cubicBezTo>
                    <a:pt x="4539629" y="631621"/>
                    <a:pt x="4486089" y="879190"/>
                    <a:pt x="4494893" y="1025592"/>
                  </a:cubicBezTo>
                  <a:cubicBezTo>
                    <a:pt x="4364578" y="1059529"/>
                    <a:pt x="4191374" y="985375"/>
                    <a:pt x="4067878" y="1025592"/>
                  </a:cubicBezTo>
                  <a:cubicBezTo>
                    <a:pt x="3944383" y="1065809"/>
                    <a:pt x="3574230" y="1001182"/>
                    <a:pt x="3416119" y="1025592"/>
                  </a:cubicBezTo>
                  <a:cubicBezTo>
                    <a:pt x="3258008" y="1050002"/>
                    <a:pt x="2944195" y="1021364"/>
                    <a:pt x="2764359" y="1025592"/>
                  </a:cubicBezTo>
                  <a:cubicBezTo>
                    <a:pt x="2584523" y="1029820"/>
                    <a:pt x="2372605" y="1023188"/>
                    <a:pt x="2247447" y="1025592"/>
                  </a:cubicBezTo>
                  <a:cubicBezTo>
                    <a:pt x="2122289" y="1027996"/>
                    <a:pt x="1986319" y="982201"/>
                    <a:pt x="1820432" y="1025592"/>
                  </a:cubicBezTo>
                  <a:cubicBezTo>
                    <a:pt x="1654545" y="1068983"/>
                    <a:pt x="1486845" y="1014536"/>
                    <a:pt x="1348468" y="1025592"/>
                  </a:cubicBezTo>
                  <a:cubicBezTo>
                    <a:pt x="1210091" y="1036648"/>
                    <a:pt x="1071553" y="977920"/>
                    <a:pt x="876504" y="1025592"/>
                  </a:cubicBezTo>
                  <a:cubicBezTo>
                    <a:pt x="681455" y="1073264"/>
                    <a:pt x="202935" y="941403"/>
                    <a:pt x="0" y="1025592"/>
                  </a:cubicBezTo>
                  <a:cubicBezTo>
                    <a:pt x="-14978" y="851514"/>
                    <a:pt x="43021" y="640173"/>
                    <a:pt x="0" y="512796"/>
                  </a:cubicBezTo>
                  <a:cubicBezTo>
                    <a:pt x="-43021" y="385419"/>
                    <a:pt x="8742" y="178259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246037433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7925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Komplex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változékony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környezet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3747A1-3AD9-FADF-2AA3-395767A9B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040" y="1628800"/>
            <a:ext cx="5328592" cy="41233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605141-E6D4-6199-8EA2-889395855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0" y="1700808"/>
            <a:ext cx="5597745" cy="44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8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325406" cy="795405"/>
          </a:xfrm>
        </p:spPr>
        <p:txBody>
          <a:bodyPr/>
          <a:lstStyle/>
          <a:p>
            <a:r>
              <a:rPr lang="en-US" sz="4800" b="1" dirty="0">
                <a:latin typeface="Myriad Pro" panose="020B0503030403020204" pitchFamily="34" charset="0"/>
              </a:rPr>
              <a:t>3. </a:t>
            </a:r>
            <a:r>
              <a:rPr lang="en-US" sz="4800" b="1" dirty="0" err="1">
                <a:latin typeface="Myriad Pro" panose="020B0503030403020204" pitchFamily="34" charset="0"/>
              </a:rPr>
              <a:t>Agilis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alapelvek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és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kiáltvány</a:t>
            </a:r>
            <a:endParaRPr lang="en-US" sz="48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44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Helyezzük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kontextusba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3522F03-8AA7-3065-3948-B8A3086D9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55" y="1772816"/>
            <a:ext cx="11125893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4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Helyezzük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kontextusba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E995015-BDCD-E63A-25A1-955AD7792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056" y="1700808"/>
            <a:ext cx="5381338" cy="41764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sz="3300" b="1" dirty="0" err="1">
                <a:latin typeface="Myriad Pro" panose="020B0503030403020204" pitchFamily="34" charset="0"/>
              </a:rPr>
              <a:t>Értékek</a:t>
            </a:r>
            <a:r>
              <a:rPr lang="en-GB" sz="3300" b="1" dirty="0">
                <a:latin typeface="Myriad Pro" panose="020B0503030403020204" pitchFamily="34" charset="0"/>
              </a:rPr>
              <a:t> </a:t>
            </a:r>
            <a:r>
              <a:rPr lang="en-GB" sz="3300" b="1" dirty="0" err="1">
                <a:latin typeface="Myriad Pro" panose="020B0503030403020204" pitchFamily="34" charset="0"/>
              </a:rPr>
              <a:t>és</a:t>
            </a:r>
            <a:r>
              <a:rPr lang="en-GB" sz="3300" b="1" dirty="0">
                <a:latin typeface="Myriad Pro" panose="020B0503030403020204" pitchFamily="34" charset="0"/>
              </a:rPr>
              <a:t> </a:t>
            </a:r>
            <a:r>
              <a:rPr lang="en-GB" sz="3300" b="1" dirty="0" err="1">
                <a:latin typeface="Myriad Pro" panose="020B0503030403020204" pitchFamily="34" charset="0"/>
              </a:rPr>
              <a:t>alapelvek</a:t>
            </a:r>
            <a:endParaRPr lang="en-GB" sz="3300" b="1" dirty="0">
              <a:latin typeface="Myriad Pro" panose="020B0503030403020204" pitchFamily="34" charset="0"/>
            </a:endParaRPr>
          </a:p>
          <a:p>
            <a:pPr lvl="1"/>
            <a:r>
              <a:rPr lang="en-GB" sz="2400" dirty="0">
                <a:latin typeface="Myriad Pro" panose="020B0503030403020204" pitchFamily="34" charset="0"/>
              </a:rPr>
              <a:t>4 </a:t>
            </a:r>
            <a:r>
              <a:rPr lang="en-GB" sz="2400" dirty="0" err="1">
                <a:latin typeface="Myriad Pro" panose="020B0503030403020204" pitchFamily="34" charset="0"/>
              </a:rPr>
              <a:t>érték</a:t>
            </a:r>
            <a:endParaRPr lang="en-GB" sz="2400" dirty="0">
              <a:latin typeface="Myriad Pro" panose="020B0503030403020204" pitchFamily="34" charset="0"/>
            </a:endParaRPr>
          </a:p>
          <a:p>
            <a:pPr lvl="1"/>
            <a:r>
              <a:rPr lang="en-GB" sz="2400" dirty="0">
                <a:latin typeface="Myriad Pro" panose="020B0503030403020204" pitchFamily="34" charset="0"/>
              </a:rPr>
              <a:t>12 </a:t>
            </a:r>
            <a:r>
              <a:rPr lang="en-GB" sz="2400" dirty="0" err="1">
                <a:latin typeface="Myriad Pro" panose="020B0503030403020204" pitchFamily="34" charset="0"/>
              </a:rPr>
              <a:t>alapelv</a:t>
            </a:r>
            <a:endParaRPr lang="en-GB" sz="2400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n-GB" sz="3300" b="1" dirty="0" err="1">
                <a:latin typeface="Myriad Pro" panose="020B0503030403020204" pitchFamily="34" charset="0"/>
              </a:rPr>
              <a:t>Keretrendszer</a:t>
            </a:r>
            <a:endParaRPr lang="en-GB" sz="3300" b="1" dirty="0">
              <a:latin typeface="Myriad Pro" panose="020B0503030403020204" pitchFamily="34" charset="0"/>
            </a:endParaRPr>
          </a:p>
          <a:p>
            <a:pPr lvl="1"/>
            <a:r>
              <a:rPr lang="en-GB" sz="2400" dirty="0" err="1">
                <a:latin typeface="Myriad Pro" panose="020B0503030403020204" pitchFamily="34" charset="0"/>
              </a:rPr>
              <a:t>Agilis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elvek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megtestesülése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leírások</a:t>
            </a:r>
            <a:r>
              <a:rPr lang="en-GB" sz="2400" dirty="0">
                <a:latin typeface="Myriad Pro" panose="020B0503030403020204" pitchFamily="34" charset="0"/>
              </a:rPr>
              <a:t>, </a:t>
            </a:r>
            <a:r>
              <a:rPr lang="en-GB" sz="2400" dirty="0" err="1">
                <a:latin typeface="Myriad Pro" panose="020B0503030403020204" pitchFamily="34" charset="0"/>
              </a:rPr>
              <a:t>követendő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folyamatok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formájában</a:t>
            </a:r>
            <a:endParaRPr lang="en-GB" sz="2400" dirty="0">
              <a:latin typeface="Myriad Pro" panose="020B0503030403020204" pitchFamily="34" charset="0"/>
            </a:endParaRPr>
          </a:p>
          <a:p>
            <a:pPr lvl="1"/>
            <a:r>
              <a:rPr lang="en-GB" sz="2400" dirty="0">
                <a:latin typeface="Myriad Pro" panose="020B0503030403020204" pitchFamily="34" charset="0"/>
              </a:rPr>
              <a:t>Magas </a:t>
            </a:r>
            <a:r>
              <a:rPr lang="en-GB" sz="2400" dirty="0" err="1">
                <a:latin typeface="Myriad Pro" panose="020B0503030403020204" pitchFamily="34" charset="0"/>
              </a:rPr>
              <a:t>szintű</a:t>
            </a:r>
            <a:r>
              <a:rPr lang="en-GB" sz="2400" dirty="0">
                <a:latin typeface="Myriad Pro" panose="020B0503030403020204" pitchFamily="34" charset="0"/>
              </a:rPr>
              <a:t>, </a:t>
            </a:r>
            <a:r>
              <a:rPr lang="en-GB" sz="2400" dirty="0" err="1">
                <a:latin typeface="Myriad Pro" panose="020B0503030403020204" pitchFamily="34" charset="0"/>
              </a:rPr>
              <a:t>összefoglaló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jellegű</a:t>
            </a:r>
            <a:endParaRPr lang="en-GB" sz="2400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n-GB" sz="3300" b="1" dirty="0" err="1">
                <a:latin typeface="Myriad Pro" panose="020B0503030403020204" pitchFamily="34" charset="0"/>
              </a:rPr>
              <a:t>Eszközök</a:t>
            </a:r>
            <a:r>
              <a:rPr lang="en-GB" sz="3300" b="1" dirty="0">
                <a:latin typeface="Myriad Pro" panose="020B0503030403020204" pitchFamily="34" charset="0"/>
              </a:rPr>
              <a:t>, </a:t>
            </a:r>
            <a:r>
              <a:rPr lang="en-GB" sz="3300" b="1" dirty="0" err="1">
                <a:latin typeface="Myriad Pro" panose="020B0503030403020204" pitchFamily="34" charset="0"/>
              </a:rPr>
              <a:t>gyakorlatok</a:t>
            </a:r>
            <a:endParaRPr lang="en-GB" sz="3300" b="1" dirty="0">
              <a:latin typeface="Myriad Pro" panose="020B0503030403020204" pitchFamily="34" charset="0"/>
            </a:endParaRPr>
          </a:p>
          <a:p>
            <a:pPr lvl="1"/>
            <a:r>
              <a:rPr lang="en-GB" sz="2400" dirty="0" err="1">
                <a:latin typeface="Myriad Pro" panose="020B0503030403020204" pitchFamily="34" charset="0"/>
              </a:rPr>
              <a:t>Konkrét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gyakorlatok</a:t>
            </a:r>
            <a:r>
              <a:rPr lang="en-GB" sz="2400" dirty="0">
                <a:latin typeface="Myriad Pro" panose="020B0503030403020204" pitchFamily="34" charset="0"/>
              </a:rPr>
              <a:t>, </a:t>
            </a:r>
            <a:r>
              <a:rPr lang="en-GB" sz="2400" dirty="0" err="1">
                <a:latin typeface="Myriad Pro" panose="020B0503030403020204" pitchFamily="34" charset="0"/>
              </a:rPr>
              <a:t>melyeket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használva</a:t>
            </a:r>
            <a:r>
              <a:rPr lang="en-GB" sz="2400" dirty="0">
                <a:latin typeface="Myriad Pro" panose="020B0503030403020204" pitchFamily="34" charset="0"/>
              </a:rPr>
              <a:t> “</a:t>
            </a:r>
            <a:r>
              <a:rPr lang="en-GB" sz="2400" dirty="0" err="1">
                <a:latin typeface="Myriad Pro" panose="020B0503030403020204" pitchFamily="34" charset="0"/>
              </a:rPr>
              <a:t>agilizálhatjuk</a:t>
            </a:r>
            <a:r>
              <a:rPr lang="en-GB" sz="2400" dirty="0">
                <a:latin typeface="Myriad Pro" panose="020B0503030403020204" pitchFamily="34" charset="0"/>
              </a:rPr>
              <a:t>” a </a:t>
            </a:r>
            <a:r>
              <a:rPr lang="en-GB" sz="2400" dirty="0" err="1">
                <a:latin typeface="Myriad Pro" panose="020B0503030403020204" pitchFamily="34" charset="0"/>
              </a:rPr>
              <a:t>működést</a:t>
            </a:r>
            <a:endParaRPr lang="en-GB" sz="2400" dirty="0">
              <a:latin typeface="Myriad Pro" panose="020B0503030403020204" pitchFamily="34" charset="0"/>
            </a:endParaRPr>
          </a:p>
          <a:p>
            <a:pPr lvl="1"/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Segítenek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gyarorlatba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átülteni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az</a:t>
            </a:r>
            <a:r>
              <a:rPr lang="en-GB" sz="2400" dirty="0">
                <a:latin typeface="Myriad Pro" panose="020B0503030403020204" pitchFamily="34" charset="0"/>
              </a:rPr>
              <a:t> </a:t>
            </a:r>
            <a:r>
              <a:rPr lang="en-GB" sz="2400" dirty="0" err="1">
                <a:latin typeface="Myriad Pro" panose="020B0503030403020204" pitchFamily="34" charset="0"/>
              </a:rPr>
              <a:t>értékeket</a:t>
            </a:r>
            <a:endParaRPr lang="en-GB" sz="2400" dirty="0">
              <a:solidFill>
                <a:schemeClr val="tx1"/>
              </a:solidFill>
              <a:latin typeface="Montserrat" panose="00000500000000000000" pitchFamily="2" charset="-18"/>
            </a:endParaRPr>
          </a:p>
        </p:txBody>
      </p:sp>
      <p:pic>
        <p:nvPicPr>
          <p:cNvPr id="3" name="Picture 2" descr="agile pyramid - My agile Partner Scrum">
            <a:extLst>
              <a:ext uri="{FF2B5EF4-FFF2-40B4-BE49-F238E27FC236}">
                <a16:creationId xmlns:a16="http://schemas.microsoft.com/office/drawing/2014/main" id="{53D5BEA8-9314-E646-0D9C-981BEBE48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2181"/>
          <a:stretch/>
        </p:blipFill>
        <p:spPr bwMode="auto">
          <a:xfrm>
            <a:off x="-21704" y="1556792"/>
            <a:ext cx="638772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1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Az </a:t>
            </a:r>
            <a:r>
              <a:rPr lang="en-US" dirty="0" err="1">
                <a:latin typeface="Myriad Pro Black" panose="020B0903030403020204" pitchFamily="34" charset="0"/>
              </a:rPr>
              <a:t>agilitás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legfőbb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aspektusai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612109"/>
            <a:ext cx="7056784" cy="478676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 err="1">
                <a:latin typeface="Myriad Pro" panose="020B0503030403020204" pitchFamily="34" charset="0"/>
              </a:rPr>
              <a:t>Fókuszálj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az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értékteremtésre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és</a:t>
            </a:r>
            <a:r>
              <a:rPr lang="en-US" b="1" dirty="0">
                <a:latin typeface="Myriad Pro" panose="020B0503030403020204" pitchFamily="34" charset="0"/>
              </a:rPr>
              <a:t> a </a:t>
            </a:r>
            <a:r>
              <a:rPr lang="en-US" b="1" dirty="0" err="1">
                <a:latin typeface="Myriad Pro" panose="020B0503030403020204" pitchFamily="34" charset="0"/>
              </a:rPr>
              <a:t>felhasználókra</a:t>
            </a:r>
            <a:endParaRPr lang="en-US" b="1" dirty="0">
              <a:latin typeface="Myriad Pro" panose="020B0503030403020204" pitchFamily="34" charset="0"/>
            </a:endParaRPr>
          </a:p>
          <a:p>
            <a:pPr marL="720725" lvl="1"/>
            <a:r>
              <a:rPr lang="en-US" dirty="0" err="1">
                <a:latin typeface="Myriad Pro" panose="020B0503030403020204" pitchFamily="34" charset="0"/>
              </a:rPr>
              <a:t>Kommunikáció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bevonás</a:t>
            </a:r>
            <a:endParaRPr lang="en-US" dirty="0">
              <a:latin typeface="Myriad Pro" panose="020B05030304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>
                <a:latin typeface="Myriad Pro" panose="020B0503030403020204" pitchFamily="34" charset="0"/>
              </a:rPr>
              <a:t>Oszd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fel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kisebb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darabokra</a:t>
            </a:r>
            <a:r>
              <a:rPr lang="en-US" b="1" dirty="0">
                <a:latin typeface="Myriad Pro" panose="020B0503030403020204" pitchFamily="34" charset="0"/>
              </a:rPr>
              <a:t> a </a:t>
            </a:r>
            <a:r>
              <a:rPr lang="en-US" b="1" dirty="0" err="1">
                <a:latin typeface="Myriad Pro" panose="020B0503030403020204" pitchFamily="34" charset="0"/>
              </a:rPr>
              <a:t>teljesítést</a:t>
            </a:r>
            <a:endParaRPr lang="en-US" b="1" dirty="0">
              <a:latin typeface="Myriad Pro" panose="020B0503030403020204" pitchFamily="34" charset="0"/>
            </a:endParaRPr>
          </a:p>
          <a:p>
            <a:pPr marL="720725" lvl="1" indent="-276225"/>
            <a:r>
              <a:rPr lang="en-US" dirty="0" err="1">
                <a:latin typeface="Myriad Pro" panose="020B0503030403020204" pitchFamily="34" charset="0"/>
              </a:rPr>
              <a:t>Inkrementális</a:t>
            </a:r>
            <a:endParaRPr lang="en-US" dirty="0">
              <a:latin typeface="Myriad Pro" panose="020B0503030403020204" pitchFamily="34" charset="0"/>
            </a:endParaRPr>
          </a:p>
          <a:p>
            <a:pPr marL="720725" lvl="1" indent="-276225"/>
            <a:r>
              <a:rPr lang="en-US" dirty="0" err="1">
                <a:latin typeface="Myriad Pro" panose="020B0503030403020204" pitchFamily="34" charset="0"/>
              </a:rPr>
              <a:t>Iteratív</a:t>
            </a:r>
            <a:endParaRPr lang="en-US" dirty="0">
              <a:latin typeface="Myriad Pro" panose="020B0503030403020204" pitchFamily="34" charset="0"/>
            </a:endParaRPr>
          </a:p>
          <a:p>
            <a:pPr marL="720725" lvl="1" indent="-276225"/>
            <a:r>
              <a:rPr lang="en-US" dirty="0" err="1">
                <a:latin typeface="Myriad Pro" panose="020B0503030403020204" pitchFamily="34" charset="0"/>
              </a:rPr>
              <a:t>Inkrementális</a:t>
            </a:r>
            <a:r>
              <a:rPr lang="en-US" dirty="0">
                <a:latin typeface="Myriad Pro" panose="020B0503030403020204" pitchFamily="34" charset="0"/>
              </a:rPr>
              <a:t> ÉS </a:t>
            </a:r>
            <a:r>
              <a:rPr lang="en-US" dirty="0" err="1">
                <a:latin typeface="Myriad Pro" panose="020B0503030403020204" pitchFamily="34" charset="0"/>
              </a:rPr>
              <a:t>Iteratív</a:t>
            </a:r>
            <a:endParaRPr lang="en-US" dirty="0">
              <a:latin typeface="Myriad Pro" panose="020B0503030403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b="1" dirty="0" err="1">
                <a:latin typeface="Myriad Pro" panose="020B0503030403020204" pitchFamily="34" charset="0"/>
              </a:rPr>
              <a:t>Folyamatosan</a:t>
            </a:r>
            <a:r>
              <a:rPr lang="en-US" b="1" dirty="0">
                <a:latin typeface="Myriad Pro" panose="020B0503030403020204" pitchFamily="34" charset="0"/>
              </a:rPr>
              <a:t> </a:t>
            </a:r>
            <a:r>
              <a:rPr lang="en-US" b="1" dirty="0" err="1">
                <a:latin typeface="Myriad Pro" panose="020B0503030403020204" pitchFamily="34" charset="0"/>
              </a:rPr>
              <a:t>fejlessz</a:t>
            </a:r>
            <a:endParaRPr lang="en-US" b="1" dirty="0">
              <a:latin typeface="Myriad Pro" panose="020B0503030403020204" pitchFamily="34" charset="0"/>
            </a:endParaRPr>
          </a:p>
          <a:p>
            <a:pPr marL="720725" lvl="1" indent="-276225"/>
            <a:r>
              <a:rPr lang="en-US" dirty="0" err="1">
                <a:latin typeface="Myriad Pro" panose="020B0503030403020204" pitchFamily="34" charset="0"/>
              </a:rPr>
              <a:t>Időről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időre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nézz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rá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működésre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javíts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rajtuk</a:t>
            </a:r>
            <a:endParaRPr lang="en-US" dirty="0">
              <a:latin typeface="Myriad Pro" panose="020B0503030403020204" pitchFamily="34" charset="0"/>
            </a:endParaRPr>
          </a:p>
          <a:p>
            <a:pPr marL="720725" lvl="1" indent="-276225"/>
            <a:r>
              <a:rPr lang="en-US" dirty="0" err="1">
                <a:latin typeface="Myriad Pro" panose="020B0503030403020204" pitchFamily="34" charset="0"/>
              </a:rPr>
              <a:t>Tapasztalatiság</a:t>
            </a:r>
            <a:r>
              <a:rPr lang="en-US" dirty="0">
                <a:latin typeface="Myriad Pro" panose="020B0503030403020204" pitchFamily="34" charset="0"/>
              </a:rPr>
              <a:t> (</a:t>
            </a:r>
            <a:r>
              <a:rPr lang="en-US" dirty="0" err="1">
                <a:latin typeface="Myriad Pro" panose="020B0503030403020204" pitchFamily="34" charset="0"/>
              </a:rPr>
              <a:t>empirizmus</a:t>
            </a:r>
            <a:r>
              <a:rPr lang="en-US" dirty="0">
                <a:latin typeface="Myriad Pro" panose="020B0503030403020204" pitchFamily="34" charset="0"/>
              </a:rPr>
              <a:t>)</a:t>
            </a:r>
          </a:p>
          <a:p>
            <a:pPr marL="949325" lvl="2" indent="-276225"/>
            <a:r>
              <a:rPr lang="en-US" dirty="0" err="1">
                <a:latin typeface="Myriad Pro" panose="020B0503030403020204" pitchFamily="34" charset="0"/>
              </a:rPr>
              <a:t>Átláthatóság</a:t>
            </a:r>
            <a:r>
              <a:rPr lang="en-US" dirty="0">
                <a:latin typeface="Myriad Pro" panose="020B0503030403020204" pitchFamily="34" charset="0"/>
              </a:rPr>
              <a:t> (</a:t>
            </a:r>
            <a:r>
              <a:rPr lang="en-US" dirty="0" err="1">
                <a:latin typeface="Myriad Pro" panose="020B0503030403020204" pitchFamily="34" charset="0"/>
              </a:rPr>
              <a:t>transzparencia</a:t>
            </a:r>
            <a:r>
              <a:rPr lang="en-US" dirty="0">
                <a:latin typeface="Myriad Pro" panose="020B0503030403020204" pitchFamily="34" charset="0"/>
              </a:rPr>
              <a:t>)</a:t>
            </a:r>
          </a:p>
          <a:p>
            <a:pPr marL="949325" lvl="2" indent="-276225"/>
            <a:r>
              <a:rPr lang="en-US" dirty="0" err="1">
                <a:latin typeface="Myriad Pro" panose="020B0503030403020204" pitchFamily="34" charset="0"/>
              </a:rPr>
              <a:t>Megfigyelés</a:t>
            </a:r>
            <a:endParaRPr lang="en-US" dirty="0">
              <a:latin typeface="Myriad Pro" panose="020B0503030403020204" pitchFamily="34" charset="0"/>
            </a:endParaRPr>
          </a:p>
          <a:p>
            <a:pPr marL="949325" lvl="2" indent="-276225"/>
            <a:r>
              <a:rPr lang="en-US" dirty="0" err="1">
                <a:latin typeface="Myriad Pro" panose="020B0503030403020204" pitchFamily="34" charset="0"/>
              </a:rPr>
              <a:t>Alkalmazkodás</a:t>
            </a:r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16A2929-9783-0312-DF83-4CB8DAC4E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23" y="1385931"/>
            <a:ext cx="4848354" cy="130977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EF47E9C1-6F90-348C-ECD3-0CC680854D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245" y="2695710"/>
            <a:ext cx="4851306" cy="1309779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BDC48C63-E32B-FA20-856C-C0C997F433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t="3016" r="56" b="3934"/>
          <a:stretch/>
        </p:blipFill>
        <p:spPr>
          <a:xfrm>
            <a:off x="7248899" y="4281827"/>
            <a:ext cx="4770700" cy="222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Az </a:t>
            </a:r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kiáltvány</a:t>
            </a:r>
            <a:r>
              <a:rPr lang="en-US" dirty="0">
                <a:latin typeface="Myriad Pro Black" panose="020B0903030403020204" pitchFamily="34" charset="0"/>
              </a:rPr>
              <a:t> (4 </a:t>
            </a:r>
            <a:r>
              <a:rPr lang="en-US" dirty="0" err="1">
                <a:latin typeface="Myriad Pro Black" panose="020B0903030403020204" pitchFamily="34" charset="0"/>
              </a:rPr>
              <a:t>érték</a:t>
            </a:r>
            <a:r>
              <a:rPr lang="en-US" dirty="0">
                <a:latin typeface="Myriad Pro Black" panose="020B0903030403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613410"/>
            <a:ext cx="5976664" cy="5184576"/>
          </a:xfrm>
        </p:spPr>
        <p:txBody>
          <a:bodyPr>
            <a:normAutofit/>
          </a:bodyPr>
          <a:lstStyle/>
          <a:p>
            <a:pPr marL="285750" lvl="1" indent="-285750"/>
            <a:r>
              <a:rPr lang="en-US" sz="2000" dirty="0">
                <a:latin typeface="Myriad Pro" panose="020B0503030403020204" pitchFamily="34" charset="0"/>
              </a:rPr>
              <a:t>2001 </a:t>
            </a:r>
            <a:r>
              <a:rPr lang="en-US" sz="2000" dirty="0" err="1">
                <a:latin typeface="Myriad Pro" panose="020B0503030403020204" pitchFamily="34" charset="0"/>
              </a:rPr>
              <a:t>február</a:t>
            </a:r>
            <a:r>
              <a:rPr lang="en-US" sz="2000" dirty="0">
                <a:latin typeface="Myriad Pro" panose="020B0503030403020204" pitchFamily="34" charset="0"/>
              </a:rPr>
              <a:t> – Snowbird, Utah, USA, 17 </a:t>
            </a:r>
            <a:r>
              <a:rPr lang="en-US" sz="2000" dirty="0" err="1">
                <a:latin typeface="Myriad Pro" panose="020B0503030403020204" pitchFamily="34" charset="0"/>
              </a:rPr>
              <a:t>fejlesztő</a:t>
            </a:r>
            <a:endParaRPr lang="en-US" sz="2000" dirty="0">
              <a:latin typeface="Myriad Pro" panose="020B0503030403020204" pitchFamily="34" charset="0"/>
            </a:endParaRPr>
          </a:p>
          <a:p>
            <a:pPr marL="266700" lvl="1" indent="-266700"/>
            <a:r>
              <a:rPr lang="en-GB" sz="2000" dirty="0">
                <a:latin typeface="Myriad Pro" panose="020B0503030403020204" pitchFamily="34" charset="0"/>
                <a:ea typeface="Gotham Pro"/>
                <a:cs typeface="Gotham Pro"/>
                <a:hlinkClick r:id="rId3"/>
              </a:rPr>
              <a:t>Agile Manifesto </a:t>
            </a:r>
            <a:r>
              <a:rPr lang="en-GB" sz="2000" dirty="0">
                <a:latin typeface="Myriad Pro" panose="020B0503030403020204" pitchFamily="34" charset="0"/>
                <a:ea typeface="Gotham Pro"/>
                <a:cs typeface="Gotham Pro"/>
              </a:rPr>
              <a:t>– </a:t>
            </a:r>
            <a:r>
              <a:rPr lang="en-GB" sz="2000" dirty="0" err="1">
                <a:latin typeface="Myriad Pro" panose="020B0503030403020204" pitchFamily="34" charset="0"/>
                <a:ea typeface="Gotham Pro"/>
                <a:cs typeface="Gotham Pro"/>
              </a:rPr>
              <a:t>Agilis</a:t>
            </a:r>
            <a:r>
              <a:rPr lang="en-GB" sz="20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2000" dirty="0" err="1">
                <a:latin typeface="Myriad Pro" panose="020B0503030403020204" pitchFamily="34" charset="0"/>
                <a:ea typeface="Gotham Pro"/>
                <a:cs typeface="Gotham Pro"/>
              </a:rPr>
              <a:t>kiáltvány</a:t>
            </a:r>
            <a:endParaRPr lang="en-GB" sz="20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266700" lvl="1" indent="-266700"/>
            <a:r>
              <a:rPr lang="hu-HU" sz="2000" dirty="0">
                <a:latin typeface="Myriad Pro" panose="020B0503030403020204" pitchFamily="34" charset="0"/>
                <a:ea typeface="Gotham Pro"/>
                <a:cs typeface="Gotham Pro"/>
              </a:rPr>
              <a:t>E munka eredményeképpen megtanultuk értékelni:</a:t>
            </a:r>
            <a:endParaRPr lang="en-GB" sz="20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71500" lvl="1" indent="-342900">
              <a:spcBef>
                <a:spcPts val="2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000" b="1" dirty="0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hu-HU" sz="20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hu-HU" sz="2000" b="1" dirty="0">
                <a:latin typeface="Myriad Pro" panose="020B0503030403020204" pitchFamily="34" charset="0"/>
                <a:ea typeface="Gotham Pro"/>
                <a:cs typeface="Gotham Pro"/>
              </a:rPr>
              <a:t>egyének</a:t>
            </a:r>
            <a:r>
              <a:rPr lang="hu-HU" sz="2000" dirty="0">
                <a:latin typeface="Myriad Pro" panose="020B0503030403020204" pitchFamily="34" charset="0"/>
                <a:ea typeface="Gotham Pro"/>
                <a:cs typeface="Gotham Pro"/>
              </a:rPr>
              <a:t>et</a:t>
            </a:r>
            <a:r>
              <a:rPr lang="hu-HU" sz="2000" b="1" dirty="0">
                <a:latin typeface="Myriad Pro" panose="020B0503030403020204" pitchFamily="34" charset="0"/>
                <a:ea typeface="Gotham Pro"/>
                <a:cs typeface="Gotham Pro"/>
              </a:rPr>
              <a:t> és a személyes kommunikációt </a:t>
            </a:r>
            <a:r>
              <a:rPr lang="hu-HU" sz="2000" dirty="0">
                <a:latin typeface="Myriad Pro" panose="020B0503030403020204" pitchFamily="34" charset="0"/>
                <a:ea typeface="Gotham Pro"/>
                <a:cs typeface="Gotham Pro"/>
              </a:rPr>
              <a:t>a módszertanokkal és eszközökkel szemben;</a:t>
            </a:r>
          </a:p>
          <a:p>
            <a:pPr marL="571500" lvl="1" indent="-3429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000" b="1" dirty="0">
                <a:latin typeface="Myriad Pro" panose="020B0503030403020204" pitchFamily="34" charset="0"/>
                <a:ea typeface="Gotham Pro"/>
                <a:cs typeface="Gotham Pro"/>
              </a:rPr>
              <a:t>A működő szoftvert </a:t>
            </a:r>
            <a:r>
              <a:rPr lang="hu-HU" sz="2000" dirty="0">
                <a:latin typeface="Myriad Pro" panose="020B0503030403020204" pitchFamily="34" charset="0"/>
                <a:ea typeface="Gotham Pro"/>
                <a:cs typeface="Gotham Pro"/>
              </a:rPr>
              <a:t>az átfogó dokumentációval szemben;</a:t>
            </a:r>
          </a:p>
          <a:p>
            <a:pPr marL="571500" lvl="1" indent="-3429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2000" b="1" dirty="0">
                <a:latin typeface="Myriad Pro" panose="020B0503030403020204" pitchFamily="34" charset="0"/>
                <a:ea typeface="Gotham Pro"/>
                <a:cs typeface="Gotham Pro"/>
              </a:rPr>
              <a:t>A </a:t>
            </a:r>
            <a:r>
              <a:rPr lang="hu-HU" sz="2000" b="1" dirty="0">
                <a:latin typeface="Myriad Pro" panose="020B0503030403020204" pitchFamily="34" charset="0"/>
                <a:ea typeface="Gotham Pro"/>
                <a:cs typeface="Gotham Pro"/>
              </a:rPr>
              <a:t>megrendelővel történő együttműködést </a:t>
            </a:r>
            <a:r>
              <a:rPr lang="hu-HU" sz="2000" dirty="0">
                <a:latin typeface="Myriad Pro" panose="020B0503030403020204" pitchFamily="34" charset="0"/>
                <a:ea typeface="Gotham Pro"/>
                <a:cs typeface="Gotham Pro"/>
              </a:rPr>
              <a:t>a szerződéses egyeztetéssel szemben</a:t>
            </a:r>
            <a:endParaRPr lang="hu-HU" sz="2000" b="1" dirty="0">
              <a:latin typeface="Myriad Pro" panose="020B0503030403020204" pitchFamily="34" charset="0"/>
            </a:endParaRPr>
          </a:p>
          <a:p>
            <a:pPr marL="571500" lvl="1" indent="-342900"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hu-HU" sz="2000" b="1" dirty="0">
                <a:latin typeface="Myriad Pro" panose="020B0503030403020204" pitchFamily="34" charset="0"/>
                <a:ea typeface="Gotham Pro"/>
                <a:cs typeface="Gotham Pro"/>
              </a:rPr>
              <a:t>A változás iránti készséget</a:t>
            </a:r>
            <a:r>
              <a:rPr lang="hu-HU" sz="2000" dirty="0">
                <a:latin typeface="Myriad Pro" panose="020B0503030403020204" pitchFamily="34" charset="0"/>
                <a:ea typeface="Gotham Pro"/>
                <a:cs typeface="Gotham Pro"/>
              </a:rPr>
              <a:t> a tervek szolgai követésével szemben</a:t>
            </a:r>
          </a:p>
        </p:txBody>
      </p:sp>
      <p:pic>
        <p:nvPicPr>
          <p:cNvPr id="5124" name="Picture 4" descr="18 Years of Agile Manifesto for Software Development #1: History by Jim  Highsmith - Agile Lounge">
            <a:extLst>
              <a:ext uri="{FF2B5EF4-FFF2-40B4-BE49-F238E27FC236}">
                <a16:creationId xmlns:a16="http://schemas.microsoft.com/office/drawing/2014/main" id="{AFF472FF-F5DD-4093-7B19-D9EF5EFA5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5202">
            <a:off x="7173871" y="1332572"/>
            <a:ext cx="3108679" cy="2331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A Behind the Scenes Look at the Writing of the Agile Manifesto – Kaizenko">
            <a:extLst>
              <a:ext uri="{FF2B5EF4-FFF2-40B4-BE49-F238E27FC236}">
                <a16:creationId xmlns:a16="http://schemas.microsoft.com/office/drawing/2014/main" id="{79C203E6-F245-9C55-E35D-1C288BBDC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7556">
            <a:off x="8220915" y="3061345"/>
            <a:ext cx="3468644" cy="195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1B48C2CF-C06A-FBBB-B05F-B7296B680AF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20856" r="14680" b="22263"/>
          <a:stretch/>
        </p:blipFill>
        <p:spPr>
          <a:xfrm rot="243810">
            <a:off x="7081888" y="4371370"/>
            <a:ext cx="475252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307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Mit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üzen</a:t>
            </a:r>
            <a:r>
              <a:rPr lang="en-US" dirty="0">
                <a:latin typeface="Myriad Pro Black" panose="020B0903030403020204" pitchFamily="34" charset="0"/>
              </a:rPr>
              <a:t> a </a:t>
            </a:r>
            <a:r>
              <a:rPr lang="en-US" dirty="0" err="1">
                <a:latin typeface="Myriad Pro Black" panose="020B0903030403020204" pitchFamily="34" charset="0"/>
              </a:rPr>
              <a:t>kiáltvány</a:t>
            </a:r>
            <a:r>
              <a:rPr lang="en-US" dirty="0">
                <a:latin typeface="Myriad Pro Black" panose="020B0903030403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712" y="1484784"/>
            <a:ext cx="8352928" cy="5184576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hu-HU" dirty="0">
                <a:latin typeface="Myriad Pro" panose="020B0503030403020204" pitchFamily="34" charset="0"/>
              </a:rPr>
              <a:t>A </a:t>
            </a:r>
            <a:r>
              <a:rPr lang="hu-HU" b="1" dirty="0">
                <a:latin typeface="Myriad Pro" panose="020B0503030403020204" pitchFamily="34" charset="0"/>
              </a:rPr>
              <a:t>személyes beszélgetés </a:t>
            </a:r>
            <a:r>
              <a:rPr lang="en-GB" dirty="0" err="1">
                <a:latin typeface="Myriad Pro" panose="020B0503030403020204" pitchFamily="34" charset="0"/>
              </a:rPr>
              <a:t>és</a:t>
            </a:r>
            <a:r>
              <a:rPr lang="en-GB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folyamatos</a:t>
            </a:r>
            <a:r>
              <a:rPr lang="en-GB" b="1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kapcsolat</a:t>
            </a:r>
            <a:r>
              <a:rPr lang="en-GB" b="1" dirty="0">
                <a:latin typeface="Myriad Pro" panose="020B0503030403020204" pitchFamily="34" charset="0"/>
              </a:rPr>
              <a:t> </a:t>
            </a:r>
            <a:r>
              <a:rPr lang="hu-HU" dirty="0">
                <a:latin typeface="Myriad Pro" panose="020B0503030403020204" pitchFamily="34" charset="0"/>
              </a:rPr>
              <a:t>sokkal többet segít, mint a személytelen dokumentumok</a:t>
            </a:r>
            <a:r>
              <a:rPr lang="en-GB" dirty="0">
                <a:latin typeface="Myriad Pro" panose="020B0503030403020204" pitchFamily="34" charset="0"/>
              </a:rPr>
              <a:t> </a:t>
            </a:r>
            <a:r>
              <a:rPr lang="en-GB" dirty="0" err="1">
                <a:latin typeface="Myriad Pro" panose="020B0503030403020204" pitchFamily="34" charset="0"/>
              </a:rPr>
              <a:t>oda</a:t>
            </a:r>
            <a:r>
              <a:rPr lang="en-GB" dirty="0">
                <a:latin typeface="Myriad Pro" panose="020B0503030403020204" pitchFamily="34" charset="0"/>
              </a:rPr>
              <a:t>-vissza </a:t>
            </a:r>
            <a:r>
              <a:rPr lang="en-GB" dirty="0" err="1">
                <a:latin typeface="Myriad Pro" panose="020B0503030403020204" pitchFamily="34" charset="0"/>
              </a:rPr>
              <a:t>frissítgetése</a:t>
            </a:r>
            <a:endParaRPr lang="en-GB" dirty="0">
              <a:latin typeface="Myriad Pro" panose="020B05030304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dirty="0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hu-HU" b="1" dirty="0">
                <a:latin typeface="Myriad Pro" panose="020B0503030403020204" pitchFamily="34" charset="0"/>
                <a:ea typeface="Gotham Pro"/>
                <a:cs typeface="Gotham Pro"/>
              </a:rPr>
              <a:t> működő szoftver </a:t>
            </a:r>
            <a:r>
              <a:rPr lang="hu-HU" dirty="0">
                <a:latin typeface="Myriad Pro" panose="020B0503030403020204" pitchFamily="34" charset="0"/>
                <a:ea typeface="Gotham Pro"/>
                <a:cs typeface="Gotham Pro"/>
              </a:rPr>
              <a:t>fontosabb a dokumentumnál. A dokumentumokat később is el lehet készíteni.</a:t>
            </a:r>
            <a:endParaRPr lang="hu-HU" dirty="0">
              <a:latin typeface="Myriad Pro" panose="020B05030304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dirty="0">
                <a:latin typeface="Myriad Pro" panose="020B0503030403020204" pitchFamily="34" charset="0"/>
                <a:ea typeface="Gotham Pro"/>
                <a:cs typeface="Gotham Pro"/>
              </a:rPr>
              <a:t>Szerződésre szükség van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a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megállapodás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kereteinek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rögzítéséhez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azonban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>
                <a:latin typeface="Myriad Pro" panose="020B0503030403020204" pitchFamily="34" charset="0"/>
              </a:rPr>
              <a:t>a </a:t>
            </a:r>
            <a:r>
              <a:rPr lang="en-GB" b="1" dirty="0" err="1">
                <a:latin typeface="Myriad Pro" panose="020B0503030403020204" pitchFamily="34" charset="0"/>
              </a:rPr>
              <a:t>pontos</a:t>
            </a:r>
            <a:r>
              <a:rPr lang="en-GB" b="1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igények</a:t>
            </a:r>
            <a:r>
              <a:rPr lang="en-GB" b="1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később</a:t>
            </a:r>
            <a:r>
              <a:rPr lang="en-GB" b="1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módosulhatnak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ezért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inkább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kommunikáljunk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sűrűn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építsünk</a:t>
            </a:r>
            <a:r>
              <a:rPr lang="en-GB" b="1" dirty="0">
                <a:latin typeface="Myriad Pro" panose="020B0503030403020204" pitchFamily="34" charset="0"/>
              </a:rPr>
              <a:t> ki </a:t>
            </a:r>
            <a:r>
              <a:rPr lang="en-GB" b="1" dirty="0" err="1">
                <a:latin typeface="Myriad Pro" panose="020B0503030403020204" pitchFamily="34" charset="0"/>
              </a:rPr>
              <a:t>jó</a:t>
            </a:r>
            <a:r>
              <a:rPr lang="en-GB" b="1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kapcsolatot</a:t>
            </a:r>
            <a:r>
              <a:rPr lang="en-GB" b="1" dirty="0">
                <a:latin typeface="Myriad Pro" panose="020B0503030403020204" pitchFamily="34" charset="0"/>
              </a:rPr>
              <a:t> a </a:t>
            </a:r>
            <a:r>
              <a:rPr lang="en-GB" b="1" dirty="0" err="1">
                <a:latin typeface="Myriad Pro" panose="020B0503030403020204" pitchFamily="34" charset="0"/>
              </a:rPr>
              <a:t>megrendelővel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  <a:endParaRPr lang="hu-HU" sz="2000" dirty="0">
              <a:latin typeface="Myriad Pro" panose="020B05030304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hu-HU" dirty="0">
                <a:latin typeface="Myriad Pro" panose="020B0503030403020204" pitchFamily="34" charset="0"/>
                <a:ea typeface="Gotham Pro"/>
                <a:cs typeface="Gotham Pro"/>
              </a:rPr>
              <a:t>Ahelyett, hogy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pontos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de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talán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Gotham Pro"/>
                <a:cs typeface="Gotham Pro"/>
              </a:rPr>
              <a:t>elavult</a:t>
            </a:r>
            <a:r>
              <a:rPr lang="en-GB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hu-HU" dirty="0">
                <a:latin typeface="Myriad Pro" panose="020B0503030403020204" pitchFamily="34" charset="0"/>
                <a:ea typeface="Gotham Pro"/>
                <a:cs typeface="Gotham Pro"/>
              </a:rPr>
              <a:t>terv bármi áron is követésre kerüljön, inkább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számítsunk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rá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hogy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módosítani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kell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majd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>
                <a:latin typeface="Myriad Pro" panose="020B0503030403020204" pitchFamily="34" charset="0"/>
              </a:rPr>
              <a:t>Tegyük</a:t>
            </a:r>
            <a:r>
              <a:rPr lang="en-GB" dirty="0">
                <a:latin typeface="Myriad Pro" panose="020B0503030403020204" pitchFamily="34" charset="0"/>
              </a:rPr>
              <a:t> a </a:t>
            </a:r>
            <a:r>
              <a:rPr lang="en-GB" b="1" dirty="0" err="1">
                <a:latin typeface="Myriad Pro" panose="020B0503030403020204" pitchFamily="34" charset="0"/>
              </a:rPr>
              <a:t>folyamat</a:t>
            </a:r>
            <a:r>
              <a:rPr lang="en-GB" b="1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részévé</a:t>
            </a:r>
            <a:r>
              <a:rPr lang="en-GB" b="1" dirty="0">
                <a:latin typeface="Myriad Pro" panose="020B0503030403020204" pitchFamily="34" charset="0"/>
              </a:rPr>
              <a:t> a </a:t>
            </a:r>
            <a:r>
              <a:rPr lang="en-GB" b="1" dirty="0" err="1">
                <a:latin typeface="Myriad Pro" panose="020B0503030403020204" pitchFamily="34" charset="0"/>
              </a:rPr>
              <a:t>változást</a:t>
            </a:r>
            <a:r>
              <a:rPr lang="en-GB" b="1" dirty="0">
                <a:latin typeface="Myriad Pro" panose="020B0503030403020204" pitchFamily="34" charset="0"/>
              </a:rPr>
              <a:t> </a:t>
            </a:r>
            <a:r>
              <a:rPr lang="en-GB" dirty="0" err="1">
                <a:latin typeface="Myriad Pro" panose="020B0503030403020204" pitchFamily="34" charset="0"/>
              </a:rPr>
              <a:t>és</a:t>
            </a:r>
            <a:r>
              <a:rPr lang="en-GB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daraboljuk</a:t>
            </a:r>
            <a:r>
              <a:rPr lang="en-GB" dirty="0">
                <a:latin typeface="Myriad Pro" panose="020B0503030403020204" pitchFamily="34" charset="0"/>
              </a:rPr>
              <a:t> </a:t>
            </a:r>
            <a:r>
              <a:rPr lang="en-GB" dirty="0" err="1">
                <a:latin typeface="Myriad Pro" panose="020B0503030403020204" pitchFamily="34" charset="0"/>
              </a:rPr>
              <a:t>jól</a:t>
            </a:r>
            <a:r>
              <a:rPr lang="en-GB" dirty="0">
                <a:latin typeface="Myriad Pro" panose="020B0503030403020204" pitchFamily="34" charset="0"/>
              </a:rPr>
              <a:t> </a:t>
            </a:r>
            <a:r>
              <a:rPr lang="en-GB" dirty="0" err="1">
                <a:latin typeface="Myriad Pro" panose="020B0503030403020204" pitchFamily="34" charset="0"/>
              </a:rPr>
              <a:t>belátható</a:t>
            </a:r>
            <a:r>
              <a:rPr lang="en-GB" dirty="0">
                <a:latin typeface="Myriad Pro" panose="020B0503030403020204" pitchFamily="34" charset="0"/>
              </a:rPr>
              <a:t> </a:t>
            </a:r>
            <a:r>
              <a:rPr lang="en-GB" b="1" dirty="0" err="1">
                <a:latin typeface="Myriad Pro" panose="020B0503030403020204" pitchFamily="34" charset="0"/>
              </a:rPr>
              <a:t>időtávokra</a:t>
            </a:r>
            <a:r>
              <a:rPr lang="en-GB" b="1" dirty="0">
                <a:latin typeface="Myriad Pro" panose="020B0503030403020204" pitchFamily="34" charset="0"/>
              </a:rPr>
              <a:t> a </a:t>
            </a:r>
            <a:r>
              <a:rPr lang="en-GB" b="1" dirty="0" err="1">
                <a:latin typeface="Myriad Pro" panose="020B0503030403020204" pitchFamily="34" charset="0"/>
              </a:rPr>
              <a:t>teljesítést</a:t>
            </a:r>
            <a:endParaRPr lang="hu-HU" b="1" dirty="0">
              <a:latin typeface="Myriad Pro" panose="020B0503030403020204" pitchFamily="34" charset="0"/>
            </a:endParaRPr>
          </a:p>
        </p:txBody>
      </p:sp>
      <p:pic>
        <p:nvPicPr>
          <p:cNvPr id="6146" name="Picture 2" descr="Nervenzusammenbruch Anrichte gnädige Frau key takeaways icon Menge von  Konvergieren Versteckt">
            <a:extLst>
              <a:ext uri="{FF2B5EF4-FFF2-40B4-BE49-F238E27FC236}">
                <a16:creationId xmlns:a16="http://schemas.microsoft.com/office/drawing/2014/main" id="{87421F52-2190-000A-17D8-AC14F55F8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640" y="1340768"/>
            <a:ext cx="3240360" cy="322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7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alapelvek</a:t>
            </a:r>
            <a:r>
              <a:rPr lang="en-US" dirty="0">
                <a:latin typeface="Myriad Pro Black" panose="020B0903030403020204" pitchFamily="34" charset="0"/>
              </a:rPr>
              <a:t> (12)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840" y="1556792"/>
            <a:ext cx="9211568" cy="489654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Legfontosabb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 a számunkra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az ügyfél elégedettsége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, amit értékes szoftver mielőbbi és folyamatos szállításával vívunk ki.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 </a:t>
            </a:r>
            <a:endParaRPr lang="en-GB" b="1" dirty="0">
              <a:latin typeface="Montserrat" panose="00000500000000000000" pitchFamily="2" charset="-18"/>
              <a:ea typeface="Gotham Pro"/>
              <a:cs typeface="Gotham Pro"/>
            </a:endParaRPr>
          </a:p>
          <a:p>
            <a:pPr marL="457200" indent="-457200">
              <a:spcBef>
                <a:spcPts val="4200"/>
              </a:spcBef>
              <a:buFont typeface="+mj-lt"/>
              <a:buAutoNum type="arabicPeriod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Üdvözöljük a változó követelményeket 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akár a fejlesztés vége felé is. Az agilis eljárások a változásból versenyelőnyt kovácsolnak az ügyfél számára.</a:t>
            </a:r>
          </a:p>
          <a:p>
            <a:pPr marL="457200" indent="-457200">
              <a:spcBef>
                <a:spcPts val="4200"/>
              </a:spcBef>
              <a:buFont typeface="+mj-lt"/>
              <a:buAutoNum type="arabicPeriod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Szállíts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működő szoftvert gyakran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, azaz néhány hetente vagy havonta, előnyben részesítve a rövidebb időtartamot.</a:t>
            </a:r>
          </a:p>
          <a:p>
            <a:pPr marL="457200" indent="-457200">
              <a:spcBef>
                <a:spcPts val="4200"/>
              </a:spcBef>
              <a:buFont typeface="+mj-lt"/>
              <a:buAutoNum type="arabicPeriod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Az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üzleti szakembereknek és a fejlesztőknek együtt kell dolgozniuk 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naponta, a projekt teljes időtartamában.</a:t>
            </a:r>
          </a:p>
          <a:p>
            <a:endParaRPr lang="hu-HU" dirty="0">
              <a:solidFill>
                <a:schemeClr val="tx1"/>
              </a:solidFill>
              <a:latin typeface="Montserrat" panose="00000500000000000000" pitchFamily="2" charset="-18"/>
              <a:ea typeface="Gotham Pro"/>
              <a:cs typeface="Gotham Pro"/>
            </a:endParaRPr>
          </a:p>
        </p:txBody>
      </p:sp>
      <p:pic>
        <p:nvPicPr>
          <p:cNvPr id="7172" name="Picture 4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477A23FE-CE5F-6E9B-3791-1973A97382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 t="12752" r="83155" b="57060"/>
          <a:stretch/>
        </p:blipFill>
        <p:spPr bwMode="auto">
          <a:xfrm>
            <a:off x="1014592" y="1457559"/>
            <a:ext cx="70435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45037B0C-EF9A-7008-DEA2-C1B7012D43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3" t="12563" r="64563" b="55938"/>
          <a:stretch/>
        </p:blipFill>
        <p:spPr bwMode="auto">
          <a:xfrm>
            <a:off x="946620" y="2499161"/>
            <a:ext cx="8625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C765E760-7132-E8B1-AF4D-F1A680351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8" t="11938" r="51181" b="55250"/>
          <a:stretch/>
        </p:blipFill>
        <p:spPr bwMode="auto">
          <a:xfrm>
            <a:off x="1071818" y="3861048"/>
            <a:ext cx="612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E1C8FE67-C489-8B91-1F39-6AF1D888E2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5" t="14151" r="36416" b="56562"/>
          <a:stretch/>
        </p:blipFill>
        <p:spPr bwMode="auto">
          <a:xfrm>
            <a:off x="1071807" y="5013176"/>
            <a:ext cx="60502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12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alapelvek</a:t>
            </a:r>
            <a:r>
              <a:rPr lang="en-US" dirty="0">
                <a:latin typeface="Myriad Pro Black" panose="020B0903030403020204" pitchFamily="34" charset="0"/>
              </a:rPr>
              <a:t> (12)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840" y="1556792"/>
            <a:ext cx="9674776" cy="489654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Építsd a projekteket motivált egyénekre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. Biztosítsd a számukra szükséges környezetet és támogatást, és bízz meg bennük, hogy elvégzik a feladatot.</a:t>
            </a:r>
          </a:p>
          <a:p>
            <a:pPr marL="457200" indent="-457200">
              <a:spcBef>
                <a:spcPts val="4200"/>
              </a:spcBef>
              <a:buFont typeface="+mj-lt"/>
              <a:buAutoNum type="arabicPeriod" startAt="5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A leghatékonyabb 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és leghatásosabb módszer az információ átadására a fejlesztői csapat felé és azon belül a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személyes beszélgetés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.</a:t>
            </a:r>
          </a:p>
          <a:p>
            <a:pPr marL="457200" indent="-457200">
              <a:spcBef>
                <a:spcPts val="4200"/>
              </a:spcBef>
              <a:buFont typeface="+mj-lt"/>
              <a:buAutoNum type="arabicPeriod" startAt="5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A működő szoftver 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az előrehaladás elsődleges mércéje.</a:t>
            </a:r>
          </a:p>
          <a:p>
            <a:pPr marL="457200" indent="-457200">
              <a:spcBef>
                <a:spcPts val="5400"/>
              </a:spcBef>
              <a:buFont typeface="+mj-lt"/>
              <a:buAutoNum type="arabicPeriod" startAt="5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A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z agilis eljárások szorgalmazzák a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fenntartható fejlesztést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. </a:t>
            </a:r>
            <a:b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</a:b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A szponzoroknak, a fejlesztőknek és a felhasználóknak képesnek kell lenniük arra, hogy korlátlan ideig fenn tudjanak tartani egy állandó ütemet.</a:t>
            </a:r>
          </a:p>
          <a:p>
            <a:endParaRPr lang="hu-HU" dirty="0">
              <a:solidFill>
                <a:schemeClr val="tx1"/>
              </a:solidFill>
              <a:latin typeface="Montserrat" panose="00000500000000000000" pitchFamily="2" charset="-18"/>
              <a:ea typeface="Gotham Pro"/>
              <a:cs typeface="Gotham Pro"/>
            </a:endParaRPr>
          </a:p>
        </p:txBody>
      </p:sp>
      <p:pic>
        <p:nvPicPr>
          <p:cNvPr id="8194" name="Picture 2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3042CBAD-D9CA-5586-2316-D11585C6B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3" t="14064" r="21448" b="57062"/>
          <a:stretch/>
        </p:blipFill>
        <p:spPr bwMode="auto">
          <a:xfrm>
            <a:off x="1045576" y="1488417"/>
            <a:ext cx="572727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5FEAFA94-A74A-9905-CF7A-EB2FA0274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7" t="14563" r="6161" b="56563"/>
          <a:stretch/>
        </p:blipFill>
        <p:spPr bwMode="auto">
          <a:xfrm>
            <a:off x="1048985" y="2827697"/>
            <a:ext cx="581932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CCF57824-875A-A5E0-C107-CD47E1CBD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56563" r="84256" b="15875"/>
          <a:stretch/>
        </p:blipFill>
        <p:spPr bwMode="auto">
          <a:xfrm>
            <a:off x="1039951" y="3947336"/>
            <a:ext cx="6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B4782242-EE59-D77A-0506-CAE350827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2" t="56563" r="67128" b="15875"/>
          <a:stretch/>
        </p:blipFill>
        <p:spPr bwMode="auto">
          <a:xfrm>
            <a:off x="997094" y="5063798"/>
            <a:ext cx="685713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20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9C3995-460C-049B-4F06-563B09CADD06}"/>
              </a:ext>
            </a:extLst>
          </p:cNvPr>
          <p:cNvSpPr/>
          <p:nvPr/>
        </p:nvSpPr>
        <p:spPr>
          <a:xfrm>
            <a:off x="263352" y="1268760"/>
            <a:ext cx="11712624" cy="482453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1340768"/>
            <a:ext cx="6120680" cy="720080"/>
          </a:xfrm>
        </p:spPr>
        <p:txBody>
          <a:bodyPr>
            <a:normAutofit fontScale="90000"/>
          </a:bodyPr>
          <a:lstStyle/>
          <a:p>
            <a:r>
              <a:rPr lang="en-US" sz="4400" dirty="0" err="1">
                <a:latin typeface="Myriad Pro Black" panose="020B0903030403020204" pitchFamily="34" charset="0"/>
              </a:rPr>
              <a:t>Néhány</a:t>
            </a:r>
            <a:r>
              <a:rPr lang="en-US" sz="4400" dirty="0">
                <a:latin typeface="Myriad Pro Black" panose="020B0903030403020204" pitchFamily="34" charset="0"/>
              </a:rPr>
              <a:t> </a:t>
            </a:r>
            <a:r>
              <a:rPr lang="en-US" sz="4400" dirty="0" err="1">
                <a:latin typeface="Myriad Pro Black" panose="020B0903030403020204" pitchFamily="34" charset="0"/>
              </a:rPr>
              <a:t>dolog</a:t>
            </a:r>
            <a:r>
              <a:rPr lang="en-US" sz="4400" dirty="0">
                <a:latin typeface="Myriad Pro Black" panose="020B0903030403020204" pitchFamily="34" charset="0"/>
              </a:rPr>
              <a:t> </a:t>
            </a:r>
            <a:r>
              <a:rPr lang="en-US" sz="4400" dirty="0" err="1">
                <a:latin typeface="Myriad Pro Black" panose="020B0903030403020204" pitchFamily="34" charset="0"/>
              </a:rPr>
              <a:t>rólatok</a:t>
            </a:r>
            <a:r>
              <a:rPr lang="en-US" sz="4400" dirty="0">
                <a:latin typeface="Myriad Pro Black" panose="020B0903030403020204" pitchFamily="34" charset="0"/>
              </a:rPr>
              <a:t>…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5E8657-5352-C7A3-D78C-94334F80A7F3}"/>
              </a:ext>
            </a:extLst>
          </p:cNvPr>
          <p:cNvGrpSpPr/>
          <p:nvPr/>
        </p:nvGrpSpPr>
        <p:grpSpPr>
          <a:xfrm>
            <a:off x="839416" y="2132856"/>
            <a:ext cx="10128448" cy="3817253"/>
            <a:chOff x="839416" y="2047488"/>
            <a:chExt cx="10128448" cy="3902940"/>
          </a:xfrm>
        </p:grpSpPr>
        <p:pic>
          <p:nvPicPr>
            <p:cNvPr id="1028" name="Picture 4" descr="No photo description available.">
              <a:extLst>
                <a:ext uri="{FF2B5EF4-FFF2-40B4-BE49-F238E27FC236}">
                  <a16:creationId xmlns:a16="http://schemas.microsoft.com/office/drawing/2014/main" id="{B66507A1-4236-CB21-E9AC-8EC2CEC85D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85" b="13232"/>
            <a:stretch/>
          </p:blipFill>
          <p:spPr bwMode="auto">
            <a:xfrm>
              <a:off x="839416" y="2047488"/>
              <a:ext cx="10128448" cy="3888432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EB9CBF-5333-7650-33AF-9B10ED76023B}"/>
                </a:ext>
              </a:extLst>
            </p:cNvPr>
            <p:cNvSpPr txBox="1"/>
            <p:nvPr/>
          </p:nvSpPr>
          <p:spPr>
            <a:xfrm>
              <a:off x="2423592" y="5289589"/>
              <a:ext cx="2376264" cy="66083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3600" b="1" i="0" dirty="0">
                  <a:solidFill>
                    <a:schemeClr val="bg1"/>
                  </a:solidFill>
                  <a:effectLst/>
                  <a:latin typeface="MentiText"/>
                </a:rPr>
                <a:t>6127 0756</a:t>
              </a:r>
              <a:endParaRPr lang="hu-HU" sz="36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6C6906-92C1-6479-7749-096C839CC7E3}"/>
                </a:ext>
              </a:extLst>
            </p:cNvPr>
            <p:cNvSpPr/>
            <p:nvPr/>
          </p:nvSpPr>
          <p:spPr>
            <a:xfrm>
              <a:off x="2711624" y="3861048"/>
              <a:ext cx="936104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100" b="1" i="0" dirty="0">
                  <a:solidFill>
                    <a:schemeClr val="bg1"/>
                  </a:solidFill>
                  <a:effectLst/>
                  <a:latin typeface="MentiText"/>
                </a:rPr>
                <a:t>6127 0756</a:t>
              </a:r>
              <a:endParaRPr lang="hu-HU" sz="11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9218" name="Picture 2">
            <a:extLst>
              <a:ext uri="{FF2B5EF4-FFF2-40B4-BE49-F238E27FC236}">
                <a16:creationId xmlns:a16="http://schemas.microsoft.com/office/drawing/2014/main" id="{67D4219B-7DF9-C277-1D39-EDFF9E829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16" y="2191504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90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alapelvek</a:t>
            </a:r>
            <a:r>
              <a:rPr lang="en-US" dirty="0">
                <a:latin typeface="Myriad Pro Black" panose="020B0903030403020204" pitchFamily="34" charset="0"/>
              </a:rPr>
              <a:t> (12)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528" y="1628800"/>
            <a:ext cx="9674776" cy="489654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en-GB" b="1" dirty="0">
                <a:latin typeface="Montserrat" panose="00000500000000000000" pitchFamily="2" charset="-18"/>
                <a:ea typeface="Gotham Pro"/>
                <a:cs typeface="Gotham Pro"/>
              </a:rPr>
              <a:t>F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olyamatos figyelem 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a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technikai kiválóságra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 és a jó termék-tervezésre fokozza az agilitást.</a:t>
            </a:r>
          </a:p>
          <a:p>
            <a:pPr marL="457200" indent="-457200">
              <a:spcBef>
                <a:spcPts val="4800"/>
              </a:spcBef>
              <a:buFont typeface="+mj-lt"/>
              <a:buAutoNum type="arabicPeriod" startAt="9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Elengedhetetlen az egyszerűség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, azaz az el nem végzett munkamennyiség maximalizálásának művészete.</a:t>
            </a:r>
          </a:p>
          <a:p>
            <a:pPr marL="457200" indent="-457200">
              <a:spcBef>
                <a:spcPts val="4800"/>
              </a:spcBef>
              <a:buFont typeface="+mj-lt"/>
              <a:buAutoNum type="arabicPeriod" startAt="9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A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 legjobb architektúrák, követelmények és megoldások az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önszerveződő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csapatoktól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 erednek.</a:t>
            </a:r>
          </a:p>
          <a:p>
            <a:pPr marL="457200" indent="-457200">
              <a:spcBef>
                <a:spcPts val="4800"/>
              </a:spcBef>
              <a:buFont typeface="+mj-lt"/>
              <a:buAutoNum type="arabicPeriod" startAt="9"/>
            </a:pP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A csapat rendszeres időközönként 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felülvizsgálja, hogyan válhat eredményesebbé, majd ehhez </a:t>
            </a:r>
            <a:r>
              <a:rPr lang="hu-HU" b="1" dirty="0">
                <a:latin typeface="Montserrat" panose="00000500000000000000" pitchFamily="2" charset="-18"/>
                <a:ea typeface="Gotham Pro"/>
                <a:cs typeface="Gotham Pro"/>
              </a:rPr>
              <a:t>hangolja és igazítja viselkedését</a:t>
            </a:r>
            <a:r>
              <a:rPr lang="hu-HU" dirty="0">
                <a:latin typeface="Montserrat" panose="00000500000000000000" pitchFamily="2" charset="-18"/>
                <a:ea typeface="Gotham Pro"/>
                <a:cs typeface="Gotham Pro"/>
              </a:rPr>
              <a:t>.</a:t>
            </a:r>
          </a:p>
          <a:p>
            <a:endParaRPr lang="hu-HU" dirty="0">
              <a:solidFill>
                <a:schemeClr val="tx1"/>
              </a:solidFill>
              <a:latin typeface="Montserrat" panose="00000500000000000000" pitchFamily="2" charset="-18"/>
              <a:ea typeface="Gotham Pro"/>
              <a:cs typeface="Gotham Pro"/>
            </a:endParaRPr>
          </a:p>
        </p:txBody>
      </p:sp>
      <p:pic>
        <p:nvPicPr>
          <p:cNvPr id="9218" name="Picture 2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1CE24EAA-A3B3-626A-0B55-80DBA1E4C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59" t="57467" r="52953" b="16283"/>
          <a:stretch/>
        </p:blipFill>
        <p:spPr bwMode="auto">
          <a:xfrm>
            <a:off x="1021798" y="1458690"/>
            <a:ext cx="54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876EC475-CCFB-1375-09FB-B40CF7F14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5" t="56563" r="37597" b="19813"/>
          <a:stretch/>
        </p:blipFill>
        <p:spPr bwMode="auto">
          <a:xfrm>
            <a:off x="911798" y="2626242"/>
            <a:ext cx="65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DCB2A64D-A386-B953-D03A-5E3A5D9C6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1" t="56563" r="21060" b="15875"/>
          <a:stretch/>
        </p:blipFill>
        <p:spPr bwMode="auto">
          <a:xfrm>
            <a:off x="906073" y="3781758"/>
            <a:ext cx="685725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he 12 Key Principles of Agile Methodology | by Brocoders | Brocoders Team  | Medium">
            <a:extLst>
              <a:ext uri="{FF2B5EF4-FFF2-40B4-BE49-F238E27FC236}">
                <a16:creationId xmlns:a16="http://schemas.microsoft.com/office/drawing/2014/main" id="{A17DE954-ABFD-C2D1-C3CD-C9158E0B5C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36" t="56563" r="6295" b="15875"/>
          <a:stretch/>
        </p:blipFill>
        <p:spPr bwMode="auto">
          <a:xfrm>
            <a:off x="991798" y="4949310"/>
            <a:ext cx="6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14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Értékek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alapelvek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kapcsolata</a:t>
            </a:r>
            <a:endParaRPr lang="en-US" dirty="0">
              <a:latin typeface="Myriad Pro Black" panose="020B0903030403020204" pitchFamily="34" charset="0"/>
            </a:endParaRP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9E4F0E3C-54F6-F22F-BEF5-B720CAD6C3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127989"/>
              </p:ext>
            </p:extLst>
          </p:nvPr>
        </p:nvGraphicFramePr>
        <p:xfrm>
          <a:off x="695400" y="1196752"/>
          <a:ext cx="11017224" cy="518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3828">
                  <a:extLst>
                    <a:ext uri="{9D8B030D-6E8A-4147-A177-3AD203B41FA5}">
                      <a16:colId xmlns:a16="http://schemas.microsoft.com/office/drawing/2014/main" val="542475513"/>
                    </a:ext>
                  </a:extLst>
                </a:gridCol>
                <a:gridCol w="8083396">
                  <a:extLst>
                    <a:ext uri="{9D8B030D-6E8A-4147-A177-3AD203B41FA5}">
                      <a16:colId xmlns:a16="http://schemas.microsoft.com/office/drawing/2014/main" val="255631915"/>
                    </a:ext>
                  </a:extLst>
                </a:gridCol>
              </a:tblGrid>
              <a:tr h="392013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Agilis</a:t>
                      </a:r>
                      <a:r>
                        <a:rPr lang="en-GB" sz="20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értékek</a:t>
                      </a:r>
                      <a:endParaRPr lang="en-GB" sz="2000" b="1" dirty="0">
                        <a:solidFill>
                          <a:srgbClr val="3C3C3B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EB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Agilis</a:t>
                      </a:r>
                      <a:r>
                        <a:rPr lang="en-GB" sz="20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alapelvek</a:t>
                      </a:r>
                      <a:endParaRPr lang="en-GB" sz="2000" b="1" dirty="0">
                        <a:solidFill>
                          <a:srgbClr val="3C3C3B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182880" marR="182880" marT="91440" marB="9144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3EB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979685"/>
                  </a:ext>
                </a:extLst>
              </a:tr>
              <a:tr h="1030762">
                <a:tc>
                  <a:txBody>
                    <a:bodyPr/>
                    <a:lstStyle/>
                    <a:p>
                      <a:pPr algn="l"/>
                      <a:r>
                        <a:rPr lang="hu-HU" sz="14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Az</a:t>
                      </a:r>
                      <a:r>
                        <a:rPr lang="hu-HU" sz="14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r>
                        <a:rPr lang="hu-HU" sz="14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egyének</a:t>
                      </a:r>
                      <a:r>
                        <a:rPr lang="hu-HU" sz="14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et</a:t>
                      </a:r>
                      <a:r>
                        <a:rPr lang="hu-HU" sz="14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 és a személyes kommunikációt </a:t>
                      </a:r>
                      <a:r>
                        <a:rPr lang="hu-HU" sz="14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módszertanokkal és eszközökkel szemben</a:t>
                      </a:r>
                      <a:endParaRPr lang="en-GB" sz="1400" dirty="0">
                        <a:solidFill>
                          <a:srgbClr val="3C3C3B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182880" marR="182880" marT="91440" marB="91440" anchor="ctr">
                    <a:lnT w="12700" cap="flat" cmpd="sng" algn="ctr">
                      <a:solidFill>
                        <a:srgbClr val="3EB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#5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Építsd a projekteket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motivált egyénekre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. Biztosítsd a számukra szükséges környezetet és támogatást, és bízz meg bennük, hogy elvégzik a feladatot.</a:t>
                      </a:r>
                    </a:p>
                    <a:p>
                      <a:pPr marL="266700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#6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leghatékonyabb és leghatásosabb módszer az információ átadására a fejlesztői csapat felé és azon belül a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személyes beszélgetés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.</a:t>
                      </a:r>
                    </a:p>
                    <a:p>
                      <a:pPr marL="266700" marR="0" lvl="0" indent="-165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#11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legjobb architektúrák, követelmények és megoldások az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önszerveződő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csapatoktól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 erednek.</a:t>
                      </a:r>
                    </a:p>
                  </a:txBody>
                  <a:tcPr marL="182880" marR="182880" marT="91440" marB="91440">
                    <a:lnT w="12700" cap="flat" cmpd="sng" algn="ctr">
                      <a:solidFill>
                        <a:srgbClr val="3EB49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2171977"/>
                  </a:ext>
                </a:extLst>
              </a:tr>
              <a:tr h="8878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14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</a:t>
                      </a:r>
                      <a:r>
                        <a:rPr lang="hu-HU" sz="14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működő szoftvert </a:t>
                      </a:r>
                      <a:r>
                        <a:rPr lang="hu-HU" sz="14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az átfogó dokumentációval szemben;</a:t>
                      </a:r>
                    </a:p>
                  </a:txBody>
                  <a:tcPr marL="182880" marR="182880" marT="91440" marB="91440" anchor="ctr">
                    <a:lnT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6700" indent="-177800" algn="l">
                        <a:spcBef>
                          <a:spcPts val="300"/>
                        </a:spcBef>
                        <a:buClr>
                          <a:srgbClr val="3EB49C"/>
                        </a:buClr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#1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Legfontosabb a számunkra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az ügyfél elégedettsége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, amit értékes szoftver mielőbbi és folyamatos szállításával vívunk ki</a:t>
                      </a:r>
                      <a:endParaRPr lang="en-GB" sz="1200" dirty="0">
                        <a:solidFill>
                          <a:srgbClr val="3C3C3B"/>
                        </a:solidFill>
                        <a:latin typeface="Myriad Pro" panose="020B0503030403020204" pitchFamily="34" charset="0"/>
                        <a:ea typeface="Gotham Pro"/>
                        <a:cs typeface="Gotham Pro"/>
                      </a:endParaRP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#3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Szállíts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működő szoftvert gyakran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, azaz néhány hetente vagy havonta, előnyben részesítve a rövidebb időtartamot.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#7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működő szoftver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az előrehaladás elsődleges mércéje.</a:t>
                      </a:r>
                    </a:p>
                  </a:txBody>
                  <a:tcPr marL="182880" marR="182880" marT="91440" marB="91440">
                    <a:lnT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60304"/>
                  </a:ext>
                </a:extLst>
              </a:tr>
              <a:tr h="1030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4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M</a:t>
                      </a:r>
                      <a:r>
                        <a:rPr lang="hu-HU" sz="14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egrendelővel történő együttműködést </a:t>
                      </a:r>
                      <a:r>
                        <a:rPr lang="hu-HU" sz="14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szerződéses egyeztetéssel szemben;</a:t>
                      </a:r>
                    </a:p>
                  </a:txBody>
                  <a:tcPr marL="182880" marR="182880" marT="91440" marB="91440" anchor="ctr">
                    <a:lnT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#4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Az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üzleti szakembereknek és a fejlesztőknek együtt kell dolgozniuk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naponta, a projekt teljes időtartamában.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#8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Az agilis eljárások szorgalmazzák a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fenntartható fejlesztést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. </a:t>
                      </a:r>
                      <a:b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</a:b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szponzoroknak, a fejlesztőknek és a felhasználóknak képesnek kell lenniük arra, hogy korlátlan ideig fenn tudjanak tartani egy állandó ütemet.</a:t>
                      </a:r>
                      <a:endParaRPr lang="en-GB" sz="1200" dirty="0">
                        <a:solidFill>
                          <a:srgbClr val="3C3C3B"/>
                        </a:solidFill>
                        <a:latin typeface="Myriad Pro" panose="020B0503030403020204" pitchFamily="34" charset="0"/>
                        <a:ea typeface="Gotham Pro"/>
                        <a:cs typeface="Gotham Pro"/>
                      </a:endParaRP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#9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folyamatos figyelem a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technikai kiválóságra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 és a jó termék-tervezésre fokozza az agilitást.</a:t>
                      </a:r>
                    </a:p>
                  </a:txBody>
                  <a:tcPr marL="182880" marR="182880" marT="91440" marB="91440">
                    <a:lnT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9091182"/>
                  </a:ext>
                </a:extLst>
              </a:tr>
              <a:tr h="11764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u-HU" sz="14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</a:t>
                      </a:r>
                      <a:r>
                        <a:rPr lang="hu-HU" sz="14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változás iránti készséget</a:t>
                      </a:r>
                      <a:r>
                        <a:rPr lang="hu-HU" sz="14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 a tervek szolgai követésével szemben.</a:t>
                      </a:r>
                    </a:p>
                  </a:txBody>
                  <a:tcPr marL="182880" marR="182880" marT="91440" marB="91440" anchor="ctr">
                    <a:lnT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#2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Üdvözöljük a változó követelményeket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akár a fejlesztés vége felé is. Az agilis eljárások a változásból versenyelőnyt kovácsolnak az ügyfél számára.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#10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Elengedhetetlen az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egyszerűség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, azaz az el nem végzett munkamennyiség maximalizálásának művészete.</a:t>
                      </a:r>
                    </a:p>
                    <a:p>
                      <a:pPr marL="266700" marR="0" lvl="0" indent="-1778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>
                          <a:srgbClr val="3EB49C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</a:rPr>
                        <a:t>#12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A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csapat rendszeres időközönként 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felülvizsgálja, hogyan válhat eredményesebbé, majd ehhez </a:t>
                      </a:r>
                      <a:r>
                        <a:rPr lang="hu-HU" sz="1200" b="1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hangolja és igazítja viselkedését</a:t>
                      </a:r>
                      <a:r>
                        <a:rPr lang="hu-HU" sz="1200" dirty="0">
                          <a:solidFill>
                            <a:srgbClr val="3C3C3B"/>
                          </a:solidFill>
                          <a:latin typeface="Myriad Pro" panose="020B0503030403020204" pitchFamily="34" charset="0"/>
                          <a:ea typeface="Gotham Pro"/>
                          <a:cs typeface="Gotham Pro"/>
                        </a:rPr>
                        <a:t>.</a:t>
                      </a:r>
                    </a:p>
                  </a:txBody>
                  <a:tcPr marL="182880" marR="182880" marT="91440" marB="91440">
                    <a:lnT w="12700" cap="flat" cmpd="sng" algn="ctr">
                      <a:solidFill>
                        <a:srgbClr val="4349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4319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763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325406" cy="795405"/>
          </a:xfrm>
        </p:spPr>
        <p:txBody>
          <a:bodyPr/>
          <a:lstStyle/>
          <a:p>
            <a:r>
              <a:rPr lang="en-US" sz="4800" b="1" dirty="0">
                <a:latin typeface="Myriad Pro" panose="020B0503030403020204" pitchFamily="34" charset="0"/>
              </a:rPr>
              <a:t>4. Mire </a:t>
            </a:r>
            <a:r>
              <a:rPr lang="en-US" sz="4800" b="1" dirty="0" err="1">
                <a:latin typeface="Myriad Pro" panose="020B0503030403020204" pitchFamily="34" charset="0"/>
              </a:rPr>
              <a:t>jó</a:t>
            </a:r>
            <a:r>
              <a:rPr lang="en-US" sz="4800" b="1" dirty="0">
                <a:latin typeface="Myriad Pro" panose="020B0503030403020204" pitchFamily="34" charset="0"/>
              </a:rPr>
              <a:t>, </a:t>
            </a:r>
            <a:r>
              <a:rPr lang="en-US" sz="4800" b="1" dirty="0" err="1">
                <a:latin typeface="Myriad Pro" panose="020B0503030403020204" pitchFamily="34" charset="0"/>
              </a:rPr>
              <a:t>miért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és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mikor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használjuk</a:t>
            </a:r>
            <a:r>
              <a:rPr lang="en-US" sz="4800" b="1" dirty="0">
                <a:latin typeface="Myriad Pro" panose="020B0503030403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17322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98A745-F94B-3EE7-90DC-8926028A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1158569"/>
            <a:ext cx="6402063" cy="512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komplexitása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2104" y="1265974"/>
            <a:ext cx="5040560" cy="4896544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600"/>
              </a:spcBef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Simple - Waterfall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ismert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ismert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  <a:p>
            <a:pPr marL="0" indent="0"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Complicated - Waterfall/Agile (hybrid)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változékonyabb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ismert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  <a:p>
            <a:pPr marL="0" indent="0"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Complicated - Agile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ismert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  <a:p>
            <a:pPr marL="0" indent="0"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Complex - Agile (SCRUM)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változó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változó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  <a:p>
            <a:pPr marL="0" indent="0">
              <a:buSzPts val="2400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Chaotic - Agile (Kanban)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Követelmény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?)</a:t>
            </a:r>
          </a:p>
          <a:p>
            <a:pPr marL="342900" indent="-250825">
              <a:spcBef>
                <a:spcPts val="600"/>
              </a:spcBef>
              <a:buSzPts val="2400"/>
            </a:pP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5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sz="15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(hogyan?)</a:t>
            </a:r>
          </a:p>
        </p:txBody>
      </p:sp>
    </p:spTree>
    <p:extLst>
      <p:ext uri="{BB962C8B-B14F-4D97-AF65-F5344CB8AC3E}">
        <p14:creationId xmlns:p14="http://schemas.microsoft.com/office/powerpoint/2010/main" val="29739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Mikor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miért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használjuk</a:t>
            </a:r>
            <a:r>
              <a:rPr lang="en-US" dirty="0">
                <a:latin typeface="Myriad Pro Black" panose="020B0903030403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416" y="1412776"/>
            <a:ext cx="10945216" cy="4824536"/>
          </a:xfrm>
        </p:spPr>
        <p:txBody>
          <a:bodyPr>
            <a:normAutofit fontScale="92500"/>
          </a:bodyPr>
          <a:lstStyle/>
          <a:p>
            <a:pPr marL="92075" indent="0">
              <a:spcBef>
                <a:spcPts val="600"/>
              </a:spcBef>
              <a:buSzPts val="2400"/>
              <a:buNone/>
            </a:pP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Fontoljuk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meg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agilis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elemek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használatát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amennyiben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…</a:t>
            </a: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Tudás-alapú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projektünk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van </a:t>
            </a: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szeretnénk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gyorsabban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“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kézzel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fogható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”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eredményt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előállítani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bizonytalan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vagy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gyorsan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igényeket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kell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kiszolgálni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kényes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kiemelt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figyelem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övezi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projektet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emiatt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gyakran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kell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információt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adni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stakeholdereknek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szorosabb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státuszolás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szükséges a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projekttagokkal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volatilis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környezet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nehéz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tervezni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időben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erőforrásban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terjedelemben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szeretnénk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jobban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összeszokott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hatékonyabb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csapatot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építeni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megvan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nyitottság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kíváncsiság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érettség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projektcsapatban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nem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állami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vagy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erősen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hierarchikus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szervezetben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viszünk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projektet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0850"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hajlandók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vagyunk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sokat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olvasni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tanulni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témában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hogy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coach-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olni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tudjuk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projektcsapatot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szervezetet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.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türelem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kell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.</a:t>
            </a:r>
          </a:p>
          <a:p>
            <a:pPr marL="542925" indent="-450850">
              <a:spcBef>
                <a:spcPts val="600"/>
              </a:spcBef>
              <a:buSzPts val="2400"/>
            </a:pPr>
            <a:endParaRPr lang="en-GB" sz="24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5949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Mi NEM </a:t>
            </a:r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? </a:t>
            </a:r>
            <a:r>
              <a:rPr lang="en-US" dirty="0" err="1">
                <a:latin typeface="Myriad Pro Black" panose="020B0903030403020204" pitchFamily="34" charset="0"/>
              </a:rPr>
              <a:t>Tévhitek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0890" y="1628800"/>
            <a:ext cx="10801200" cy="4464496"/>
          </a:xfrm>
        </p:spPr>
        <p:txBody>
          <a:bodyPr>
            <a:normAutofit fontScale="25000" lnSpcReduction="20000"/>
          </a:bodyPr>
          <a:lstStyle/>
          <a:p>
            <a:pPr marL="355600" indent="-3556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û"/>
            </a:pP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Agilis projekteket </a:t>
            </a: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nem</a:t>
            </a: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kell tervezni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. </a:t>
            </a:r>
            <a:r>
              <a:rPr lang="en-GB" sz="8800" dirty="0">
                <a:latin typeface="Myriad Pro" panose="020B0503030403020204" pitchFamily="34" charset="0"/>
                <a:ea typeface="Gotham Pro"/>
                <a:cs typeface="Gotham Pro"/>
              </a:rPr>
              <a:t>Amit ma </a:t>
            </a:r>
            <a:r>
              <a:rPr lang="en-GB" sz="8800" dirty="0" err="1">
                <a:latin typeface="Myriad Pro" panose="020B0503030403020204" pitchFamily="34" charset="0"/>
                <a:ea typeface="Gotham Pro"/>
                <a:cs typeface="Gotham Pro"/>
              </a:rPr>
              <a:t>kitalálunk</a:t>
            </a:r>
            <a:r>
              <a:rPr lang="en-GB" sz="8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8800" dirty="0" err="1">
                <a:latin typeface="Myriad Pro" panose="020B0503030403020204" pitchFamily="34" charset="0"/>
                <a:ea typeface="Gotham Pro"/>
                <a:cs typeface="Gotham Pro"/>
              </a:rPr>
              <a:t>holnap</a:t>
            </a:r>
            <a:r>
              <a:rPr lang="en-GB" sz="8800" dirty="0">
                <a:latin typeface="Myriad Pro" panose="020B0503030403020204" pitchFamily="34" charset="0"/>
                <a:ea typeface="Gotham Pro"/>
                <a:cs typeface="Gotham Pro"/>
              </a:rPr>
              <a:t> meg </a:t>
            </a:r>
            <a:r>
              <a:rPr lang="en-GB" sz="8800" dirty="0" err="1">
                <a:latin typeface="Myriad Pro" panose="020B0503030403020204" pitchFamily="34" charset="0"/>
                <a:ea typeface="Gotham Pro"/>
                <a:cs typeface="Gotham Pro"/>
              </a:rPr>
              <a:t>kell</a:t>
            </a:r>
            <a:r>
              <a:rPr lang="en-GB" sz="8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8800" dirty="0" err="1">
                <a:latin typeface="Myriad Pro" panose="020B0503030403020204" pitchFamily="34" charset="0"/>
                <a:ea typeface="Gotham Pro"/>
                <a:cs typeface="Gotham Pro"/>
              </a:rPr>
              <a:t>csinálni</a:t>
            </a:r>
            <a:r>
              <a:rPr lang="en-GB" sz="8800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  <a:endParaRPr lang="hu-HU" sz="88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5600" indent="-3556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û"/>
            </a:pP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Agilis projektet </a:t>
            </a: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nem</a:t>
            </a: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kell dokumentálni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8800" b="1" dirty="0" err="1">
                <a:latin typeface="Myriad Pro" panose="020B0503030403020204" pitchFamily="34" charset="0"/>
                <a:ea typeface="Gotham Pro"/>
                <a:cs typeface="Gotham Pro"/>
              </a:rPr>
              <a:t>hiszen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 a </a:t>
            </a:r>
            <a:r>
              <a:rPr lang="en-GB" sz="8800" b="1" dirty="0" err="1">
                <a:latin typeface="Myriad Pro" panose="020B0503030403020204" pitchFamily="34" charset="0"/>
                <a:ea typeface="Gotham Pro"/>
                <a:cs typeface="Gotham Pro"/>
              </a:rPr>
              <a:t>termék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 a </a:t>
            </a:r>
            <a:r>
              <a:rPr lang="en-GB" sz="8800" b="1" dirty="0" err="1">
                <a:latin typeface="Myriad Pro" panose="020B0503030403020204" pitchFamily="34" charset="0"/>
                <a:ea typeface="Gotham Pro"/>
                <a:cs typeface="Gotham Pro"/>
              </a:rPr>
              <a:t>lényeg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  <a:endParaRPr lang="hu-HU" sz="88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5600" indent="-3556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û"/>
            </a:pP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Igénygazdáknak </a:t>
            </a: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kevesebb munkájuk van </a:t>
            </a: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agilis projekt során</a:t>
            </a:r>
          </a:p>
          <a:p>
            <a:pPr marL="355600" indent="-3556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û"/>
            </a:pP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Minden projektre </a:t>
            </a:r>
            <a:r>
              <a:rPr lang="en-GB" sz="8800" b="1" dirty="0" err="1">
                <a:latin typeface="Myriad Pro" panose="020B0503030403020204" pitchFamily="34" charset="0"/>
                <a:ea typeface="Gotham Pro"/>
                <a:cs typeface="Gotham Pro"/>
              </a:rPr>
              <a:t>lehet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8800" b="1" dirty="0" err="1">
                <a:latin typeface="Myriad Pro" panose="020B0503030403020204" pitchFamily="34" charset="0"/>
                <a:ea typeface="Gotham Pro"/>
                <a:cs typeface="Gotham Pro"/>
              </a:rPr>
              <a:t>alkalmazni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az agilis </a:t>
            </a:r>
            <a:r>
              <a:rPr lang="en-GB" sz="8800" dirty="0" err="1">
                <a:latin typeface="Myriad Pro" panose="020B0503030403020204" pitchFamily="34" charset="0"/>
                <a:ea typeface="Gotham Pro"/>
                <a:cs typeface="Gotham Pro"/>
              </a:rPr>
              <a:t>gyakorlatokat</a:t>
            </a:r>
            <a:endParaRPr lang="hu-HU" sz="8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5600" indent="-3556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û"/>
            </a:pP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Agilis projektben </a:t>
            </a: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nem kell előre célt meghatározni</a:t>
            </a: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, az menet közben kiderül</a:t>
            </a:r>
          </a:p>
          <a:p>
            <a:pPr marL="355600" indent="-3556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û"/>
            </a:pP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Napi stand-upokat tartunk, ezért agilisan működünk</a:t>
            </a:r>
          </a:p>
          <a:p>
            <a:pPr marL="355600" indent="-3556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û"/>
            </a:pPr>
            <a:r>
              <a:rPr lang="hu-HU" sz="8800" b="1" dirty="0">
                <a:latin typeface="Myriad Pro" panose="020B0503030403020204" pitchFamily="34" charset="0"/>
                <a:ea typeface="Gotham Pro"/>
                <a:cs typeface="Gotham Pro"/>
              </a:rPr>
              <a:t>Agilis projektmenedzserként kevesebb munkám </a:t>
            </a:r>
            <a:r>
              <a:rPr lang="hu-HU" sz="8800" dirty="0">
                <a:latin typeface="Myriad Pro" panose="020B0503030403020204" pitchFamily="34" charset="0"/>
                <a:ea typeface="Gotham Pro"/>
                <a:cs typeface="Gotham Pro"/>
              </a:rPr>
              <a:t>lesz agilis projektekben</a:t>
            </a:r>
            <a:endParaRPr lang="en-GB" sz="8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5600" indent="-3556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û"/>
            </a:pP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Az </a:t>
            </a:r>
            <a:r>
              <a:rPr lang="en-GB" sz="8800" b="1" dirty="0" err="1">
                <a:latin typeface="Myriad Pro" panose="020B0503030403020204" pitchFamily="34" charset="0"/>
                <a:ea typeface="Gotham Pro"/>
                <a:cs typeface="Gotham Pro"/>
              </a:rPr>
              <a:t>agilis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8800" b="1" dirty="0" err="1">
                <a:latin typeface="Myriad Pro" panose="020B0503030403020204" pitchFamily="34" charset="0"/>
                <a:ea typeface="Gotham Pro"/>
                <a:cs typeface="Gotham Pro"/>
              </a:rPr>
              <a:t>projektek</a:t>
            </a:r>
            <a:r>
              <a:rPr lang="en-GB" sz="8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8800" b="1" dirty="0" err="1">
                <a:latin typeface="Myriad Pro" panose="020B0503030403020204" pitchFamily="34" charset="0"/>
                <a:ea typeface="Gotham Pro"/>
                <a:cs typeface="Gotham Pro"/>
              </a:rPr>
              <a:t>szervezetlenek</a:t>
            </a:r>
            <a:r>
              <a:rPr lang="en-GB" sz="8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8800" dirty="0" err="1">
                <a:latin typeface="Myriad Pro" panose="020B0503030403020204" pitchFamily="34" charset="0"/>
                <a:ea typeface="Gotham Pro"/>
                <a:cs typeface="Gotham Pro"/>
              </a:rPr>
              <a:t>káosz</a:t>
            </a:r>
            <a:r>
              <a:rPr lang="en-GB" sz="8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8800" dirty="0" err="1">
                <a:latin typeface="Myriad Pro" panose="020B0503030403020204" pitchFamily="34" charset="0"/>
                <a:ea typeface="Gotham Pro"/>
                <a:cs typeface="Gotham Pro"/>
              </a:rPr>
              <a:t>uralkodik</a:t>
            </a:r>
            <a:endParaRPr lang="en-GB" sz="8800" dirty="0"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2467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 err="1">
                <a:latin typeface="Myriad Pro" panose="020B0503030403020204" pitchFamily="34" charset="0"/>
              </a:rPr>
              <a:t>Kérdés</a:t>
            </a:r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r>
              <a:rPr lang="en-US" sz="4800" dirty="0" err="1">
                <a:latin typeface="Myriad Pro" panose="020B0503030403020204" pitchFamily="34" charset="0"/>
              </a:rPr>
              <a:t>Tudtok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még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néhány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példát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mondani</a:t>
            </a:r>
            <a:r>
              <a:rPr lang="en-US" sz="4800" dirty="0">
                <a:latin typeface="Myriad Pro" panose="020B0503030403020204" pitchFamily="34" charset="0"/>
              </a:rPr>
              <a:t>, </a:t>
            </a:r>
            <a:r>
              <a:rPr lang="en-US" sz="4800" dirty="0" err="1">
                <a:latin typeface="Myriad Pro" panose="020B0503030403020204" pitchFamily="34" charset="0"/>
              </a:rPr>
              <a:t>agilis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hitekre</a:t>
            </a:r>
            <a:r>
              <a:rPr lang="en-US" sz="4800" dirty="0">
                <a:latin typeface="Myriad Pro" panose="020B0503030403020204" pitchFamily="34" charset="0"/>
              </a:rPr>
              <a:t>/</a:t>
            </a:r>
            <a:r>
              <a:rPr lang="en-US" sz="4800" dirty="0" err="1">
                <a:latin typeface="Myriad Pro" panose="020B0503030403020204" pitchFamily="34" charset="0"/>
              </a:rPr>
              <a:t>tévhitekre</a:t>
            </a:r>
            <a:r>
              <a:rPr lang="en-US" sz="4800" dirty="0">
                <a:latin typeface="Myriad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359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387" y="4077072"/>
            <a:ext cx="11992317" cy="795405"/>
          </a:xfrm>
        </p:spPr>
        <p:txBody>
          <a:bodyPr/>
          <a:lstStyle/>
          <a:p>
            <a:r>
              <a:rPr lang="en-US" sz="4400" b="1" dirty="0">
                <a:latin typeface="Myriad Pro" panose="020B0503030403020204" pitchFamily="34" charset="0"/>
              </a:rPr>
              <a:t>5. Waterfall, </a:t>
            </a:r>
            <a:r>
              <a:rPr lang="en-US" sz="4400" b="1" dirty="0" err="1">
                <a:latin typeface="Myriad Pro" panose="020B0503030403020204" pitchFamily="34" charset="0"/>
              </a:rPr>
              <a:t>agilis</a:t>
            </a:r>
            <a:r>
              <a:rPr lang="en-US" sz="4400" b="1" dirty="0">
                <a:latin typeface="Myriad Pro" panose="020B0503030403020204" pitchFamily="34" charset="0"/>
              </a:rPr>
              <a:t>, hybrid </a:t>
            </a:r>
            <a:r>
              <a:rPr lang="en-US" sz="4400" b="1" dirty="0" err="1">
                <a:latin typeface="Myriad Pro" panose="020B0503030403020204" pitchFamily="34" charset="0"/>
              </a:rPr>
              <a:t>megközelítések</a:t>
            </a:r>
            <a:endParaRPr lang="en-US" sz="44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4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projektek</a:t>
            </a:r>
            <a:r>
              <a:rPr lang="en-US" dirty="0">
                <a:latin typeface="Myriad Pro Black" panose="020B0903030403020204" pitchFamily="34" charset="0"/>
              </a:rPr>
              <a:t> “</a:t>
            </a:r>
            <a:r>
              <a:rPr lang="en-US" dirty="0" err="1">
                <a:latin typeface="Myriad Pro Black" panose="020B0903030403020204" pitchFamily="34" charset="0"/>
              </a:rPr>
              <a:t>szentháromsága</a:t>
            </a:r>
            <a:r>
              <a:rPr lang="en-US" dirty="0">
                <a:latin typeface="Myriad Pro Black" panose="020B0903030403020204" pitchFamily="34" charset="0"/>
              </a:rPr>
              <a:t>”</a:t>
            </a:r>
          </a:p>
        </p:txBody>
      </p:sp>
      <p:pic>
        <p:nvPicPr>
          <p:cNvPr id="12294" name="Picture 6" descr="Traditional vs Agile Approach">
            <a:extLst>
              <a:ext uri="{FF2B5EF4-FFF2-40B4-BE49-F238E27FC236}">
                <a16:creationId xmlns:a16="http://schemas.microsoft.com/office/drawing/2014/main" id="{3BCE8985-36C5-36B2-242E-762E55AA4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333" y="2200775"/>
            <a:ext cx="9243279" cy="426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92B755-A7E5-426F-D453-A64B3D4E1366}"/>
              </a:ext>
            </a:extLst>
          </p:cNvPr>
          <p:cNvSpPr txBox="1"/>
          <p:nvPr/>
        </p:nvSpPr>
        <p:spPr>
          <a:xfrm>
            <a:off x="751208" y="1340768"/>
            <a:ext cx="101693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3C3C3B"/>
                </a:solidFill>
                <a:effectLst/>
                <a:uFillTx/>
                <a:latin typeface="Myriad Pro" panose="020B0503030403020204" pitchFamily="34" charset="0"/>
                <a:sym typeface="Helvetica"/>
              </a:rPr>
              <a:t>Projekt: 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„A projekt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egy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időben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behatárolt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erőfeszítés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egy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egyedi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termék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,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szolgáltatás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vagy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eredmény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létrehozása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dirty="0" err="1">
                <a:solidFill>
                  <a:srgbClr val="3C3C3B"/>
                </a:solidFill>
                <a:latin typeface="Myriad Pro" panose="020B0503030403020204" pitchFamily="34" charset="0"/>
              </a:rPr>
              <a:t>céljából</a:t>
            </a:r>
            <a:r>
              <a:rPr lang="en-GB" dirty="0">
                <a:solidFill>
                  <a:srgbClr val="3C3C3B"/>
                </a:solidFill>
                <a:latin typeface="Myriad Pro" panose="020B0503030403020204" pitchFamily="34" charset="0"/>
              </a:rPr>
              <a:t>.</a:t>
            </a: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3C3C3B"/>
              </a:solidFill>
              <a:effectLst/>
              <a:uFillTx/>
              <a:latin typeface="Myriad Pro" panose="020B0503030403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412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Waterfall?</a:t>
            </a:r>
            <a:endParaRPr lang="en-US" b="0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6080" y="1387012"/>
            <a:ext cx="5112568" cy="4176464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GB" sz="8000" b="1" dirty="0">
                <a:latin typeface="Myriad Pro" panose="020B0503030403020204" pitchFamily="34" charset="0"/>
                <a:ea typeface="Gotham Pro"/>
                <a:cs typeface="Gotham Pro"/>
              </a:rPr>
              <a:t>Waterfall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A projekt/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megvalósítás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egyes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szakaszai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egymást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követik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6400" dirty="0" err="1">
                <a:latin typeface="Myriad Pro" panose="020B0503030403020204" pitchFamily="34" charset="0"/>
                <a:ea typeface="Gotham Pro"/>
                <a:cs typeface="Gotham Pro"/>
              </a:rPr>
              <a:t>szekvenciálisan</a:t>
            </a:r>
            <a:r>
              <a:rPr lang="en-GB" sz="6400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Például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szoftverfejlesztés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projekt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esetében</a:t>
            </a:r>
            <a:endParaRPr lang="en-GB" sz="72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Igényfelmérés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ügyféligény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) -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elemzés</a:t>
            </a:r>
            <a:endParaRPr lang="en-GB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Tervezés</a:t>
            </a: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Megvalósítás (implementáció)</a:t>
            </a: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Fejlesztések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integrációja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tesztelés</a:t>
            </a:r>
            <a:endParaRPr lang="hu-HU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Telepítés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/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élesítés</a:t>
            </a:r>
            <a:endParaRPr lang="hu-HU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Karbantartás éles üzemben</a:t>
            </a:r>
          </a:p>
          <a:p>
            <a:pPr marL="542925" indent="-450850">
              <a:spcBef>
                <a:spcPts val="600"/>
              </a:spcBef>
              <a:buSzPts val="2400"/>
            </a:pPr>
            <a:endParaRPr lang="en-GB" sz="24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  <p:pic>
        <p:nvPicPr>
          <p:cNvPr id="11272" name="Picture 8" descr="What Is Waterfall Project Management? Definition and Benefits | Indeed.com">
            <a:extLst>
              <a:ext uri="{FF2B5EF4-FFF2-40B4-BE49-F238E27FC236}">
                <a16:creationId xmlns:a16="http://schemas.microsoft.com/office/drawing/2014/main" id="{A748977E-41EE-E00E-608C-DDDD6586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561806"/>
            <a:ext cx="5397219" cy="40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A6717F7-95E5-902F-334C-44AE7F0706F7}"/>
              </a:ext>
            </a:extLst>
          </p:cNvPr>
          <p:cNvSpPr txBox="1">
            <a:spLocks/>
          </p:cNvSpPr>
          <p:nvPr/>
        </p:nvSpPr>
        <p:spPr>
          <a:xfrm>
            <a:off x="1880151" y="5980058"/>
            <a:ext cx="9001000" cy="720080"/>
          </a:xfrm>
          <a:prstGeom prst="rect">
            <a:avLst/>
          </a:prstGeom>
          <a:ln>
            <a:solidFill>
              <a:srgbClr val="5CB68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20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8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6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rgbClr val="3EB49C"/>
              </a:buClr>
              <a:buSzPct val="130000"/>
              <a:buFont typeface="Arial" panose="020B0604020202020204" pitchFamily="34" charset="0"/>
              <a:buChar char="•"/>
              <a:defRPr sz="1400" kern="1200">
                <a:solidFill>
                  <a:srgbClr val="3C3C3B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Probléma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: 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Az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ügyfél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indítástól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számítva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csak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nagyon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későn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találkozik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működő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szoftverrel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ún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.: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eredménytermékkel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. Közben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változhatott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igénye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ami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csak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a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tesztelés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megkezdésekor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derül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ki.</a:t>
            </a:r>
            <a:endParaRPr lang="hu-HU" sz="23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42925" indent="-450850">
              <a:spcBef>
                <a:spcPts val="600"/>
              </a:spcBef>
              <a:buSzPts val="2400"/>
            </a:pPr>
            <a:endParaRPr lang="en-GB" sz="11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8190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9C3995-460C-049B-4F06-563B09CADD06}"/>
              </a:ext>
            </a:extLst>
          </p:cNvPr>
          <p:cNvSpPr/>
          <p:nvPr/>
        </p:nvSpPr>
        <p:spPr>
          <a:xfrm>
            <a:off x="263352" y="1268760"/>
            <a:ext cx="11712624" cy="482453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1268760"/>
            <a:ext cx="5256584" cy="720080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Myriad Pro Black" panose="020B0903030403020204" pitchFamily="34" charset="0"/>
              </a:rPr>
              <a:t>Fontos</a:t>
            </a:r>
            <a:r>
              <a:rPr lang="en-US" sz="4400" dirty="0">
                <a:latin typeface="Myriad Pro Black" panose="020B0903030403020204" pitchFamily="34" charset="0"/>
              </a:rPr>
              <a:t> </a:t>
            </a:r>
            <a:r>
              <a:rPr lang="en-US" sz="4400" dirty="0" err="1">
                <a:latin typeface="Myriad Pro Black" panose="020B0903030403020204" pitchFamily="34" charset="0"/>
              </a:rPr>
              <a:t>tudnivalók</a:t>
            </a:r>
            <a:endParaRPr lang="en-US" sz="4400" dirty="0">
              <a:latin typeface="Myriad Pro Black" panose="020B0903030403020204" pitchFamily="34" charset="0"/>
            </a:endParaRPr>
          </a:p>
        </p:txBody>
      </p:sp>
      <p:sp>
        <p:nvSpPr>
          <p:cNvPr id="7" name="Rectangle: Single Corner Snipped 6">
            <a:extLst>
              <a:ext uri="{FF2B5EF4-FFF2-40B4-BE49-F238E27FC236}">
                <a16:creationId xmlns:a16="http://schemas.microsoft.com/office/drawing/2014/main" id="{E3A3FB11-ED0C-FAD4-E4A1-6E79C2D3EDA4}"/>
              </a:ext>
            </a:extLst>
          </p:cNvPr>
          <p:cNvSpPr/>
          <p:nvPr/>
        </p:nvSpPr>
        <p:spPr>
          <a:xfrm rot="208723">
            <a:off x="951744" y="2128355"/>
            <a:ext cx="2372375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Mindig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némítsd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le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magad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, ha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épp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nem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beszélsz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. </a:t>
            </a:r>
            <a:b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</a:b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Alapból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mindenki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némítva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lesz</a:t>
            </a:r>
            <a:endParaRPr lang="hu-HU" sz="1600" dirty="0">
              <a:solidFill>
                <a:srgbClr val="002060"/>
              </a:solidFill>
              <a:latin typeface="+mj-lt"/>
              <a:cs typeface="Dreaming Outloud Pro" panose="020B0604020202020204" pitchFamily="66" charset="0"/>
            </a:endParaRPr>
          </a:p>
        </p:txBody>
      </p:sp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9F47C0D7-84FE-DB0B-467D-7033A8E4A726}"/>
              </a:ext>
            </a:extLst>
          </p:cNvPr>
          <p:cNvSpPr/>
          <p:nvPr/>
        </p:nvSpPr>
        <p:spPr>
          <a:xfrm rot="21380411">
            <a:off x="2209858" y="4145654"/>
            <a:ext cx="2372375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Ha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szeretnél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,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kapcsolj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kamerát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.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Nem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muszáj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. </a:t>
            </a:r>
            <a:endParaRPr lang="hu-HU" sz="1600" dirty="0">
              <a:solidFill>
                <a:srgbClr val="002060"/>
              </a:solidFill>
              <a:latin typeface="+mj-lt"/>
              <a:cs typeface="Dreaming Outloud Pro" panose="020B0604020202020204" pitchFamily="66" charset="0"/>
            </a:endParaRPr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DD8E1FDE-C4E7-A473-992C-8704150114EA}"/>
              </a:ext>
            </a:extLst>
          </p:cNvPr>
          <p:cNvSpPr/>
          <p:nvPr/>
        </p:nvSpPr>
        <p:spPr>
          <a:xfrm rot="21425503">
            <a:off x="4447404" y="2093955"/>
            <a:ext cx="3450588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Ha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bármilyen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kérdésed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van:</a:t>
            </a:r>
          </a:p>
          <a:p>
            <a:pPr marL="285750" indent="-285750">
              <a:buFontTx/>
              <a:buChar char="-"/>
            </a:pP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Cseten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írd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le</a:t>
            </a:r>
          </a:p>
          <a:p>
            <a:pPr marL="285750" indent="-285750">
              <a:buFontTx/>
              <a:buChar char="-"/>
            </a:pP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A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fejezetek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végén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szóban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is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fel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tudod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tenni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, tudunk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beszélgetni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róla</a:t>
            </a:r>
            <a:endParaRPr lang="hu-HU" sz="1600" dirty="0">
              <a:solidFill>
                <a:srgbClr val="002060"/>
              </a:solidFill>
              <a:latin typeface="+mj-lt"/>
              <a:cs typeface="Dreaming Outloud Pro" panose="020B0604020202020204" pitchFamily="66" charset="0"/>
            </a:endParaRPr>
          </a:p>
        </p:txBody>
      </p:sp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AC297881-405F-695A-20FD-CB70875BF267}"/>
              </a:ext>
            </a:extLst>
          </p:cNvPr>
          <p:cNvSpPr/>
          <p:nvPr/>
        </p:nvSpPr>
        <p:spPr>
          <a:xfrm>
            <a:off x="8472264" y="2058056"/>
            <a:ext cx="3240360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1-1,5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óránként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szüneteket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tartunk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.</a:t>
            </a:r>
            <a:b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</a:b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Ebéd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után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gyakrabban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szünetelünk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</a:rPr>
              <a:t> </a:t>
            </a:r>
            <a:r>
              <a:rPr lang="en-GB" sz="1600" dirty="0">
                <a:solidFill>
                  <a:srgbClr val="002060"/>
                </a:solidFill>
                <a:latin typeface="+mj-lt"/>
                <a:cs typeface="Dreaming Outloud Pro" panose="020B0604020202020204" pitchFamily="66" charset="0"/>
                <a:sym typeface="Wingdings" panose="05000000000000000000" pitchFamily="2" charset="2"/>
              </a:rPr>
              <a:t></a:t>
            </a:r>
            <a:endParaRPr lang="hu-HU" sz="1600" dirty="0">
              <a:solidFill>
                <a:srgbClr val="002060"/>
              </a:solidFill>
              <a:latin typeface="+mj-lt"/>
              <a:cs typeface="Dreaming Outloud Pro" panose="020B0604020202020204" pitchFamily="66" charset="0"/>
            </a:endParaRPr>
          </a:p>
        </p:txBody>
      </p:sp>
      <p:sp>
        <p:nvSpPr>
          <p:cNvPr id="11" name="Rectangle: Single Corner Snipped 10">
            <a:extLst>
              <a:ext uri="{FF2B5EF4-FFF2-40B4-BE49-F238E27FC236}">
                <a16:creationId xmlns:a16="http://schemas.microsoft.com/office/drawing/2014/main" id="{8CAA3021-AC47-A7A3-537B-E0B2D6824759}"/>
              </a:ext>
            </a:extLst>
          </p:cNvPr>
          <p:cNvSpPr/>
          <p:nvPr/>
        </p:nvSpPr>
        <p:spPr>
          <a:xfrm rot="208723">
            <a:off x="7085140" y="4124854"/>
            <a:ext cx="2372375" cy="1820146"/>
          </a:xfrm>
          <a:prstGeom prst="snip1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rgbClr val="002060"/>
                </a:solidFill>
                <a:cs typeface="Dreaming Outloud Pro" panose="020B0604020202020204" pitchFamily="66" charset="0"/>
              </a:rPr>
              <a:t>Bármilyen</a:t>
            </a:r>
            <a:r>
              <a:rPr lang="en-GB" sz="1600" dirty="0">
                <a:solidFill>
                  <a:srgbClr val="002060"/>
                </a:solidFill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cs typeface="Dreaming Outloud Pro" panose="020B0604020202020204" pitchFamily="66" charset="0"/>
              </a:rPr>
              <a:t>technikai</a:t>
            </a:r>
            <a:r>
              <a:rPr lang="en-GB" sz="1600" dirty="0">
                <a:solidFill>
                  <a:srgbClr val="002060"/>
                </a:solidFill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cs typeface="Dreaming Outloud Pro" panose="020B0604020202020204" pitchFamily="66" charset="0"/>
              </a:rPr>
              <a:t>gond</a:t>
            </a:r>
            <a:r>
              <a:rPr lang="en-GB" sz="1600" dirty="0">
                <a:solidFill>
                  <a:srgbClr val="002060"/>
                </a:solidFill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cs typeface="Dreaming Outloud Pro" panose="020B0604020202020204" pitchFamily="66" charset="0"/>
              </a:rPr>
              <a:t>esetén</a:t>
            </a:r>
            <a:r>
              <a:rPr lang="en-GB" sz="1600" dirty="0">
                <a:solidFill>
                  <a:srgbClr val="002060"/>
                </a:solidFill>
                <a:cs typeface="Dreaming Outloud Pro" panose="020B0604020202020204" pitchFamily="66" charset="0"/>
              </a:rPr>
              <a:t> </a:t>
            </a:r>
            <a:r>
              <a:rPr lang="en-GB" sz="1600" dirty="0" err="1">
                <a:solidFill>
                  <a:srgbClr val="002060"/>
                </a:solidFill>
                <a:cs typeface="Dreaming Outloud Pro" panose="020B0604020202020204" pitchFamily="66" charset="0"/>
              </a:rPr>
              <a:t>jelezzétek</a:t>
            </a:r>
            <a:r>
              <a:rPr lang="en-GB" sz="1600" dirty="0">
                <a:solidFill>
                  <a:srgbClr val="002060"/>
                </a:solidFill>
                <a:cs typeface="Dreaming Outloud Pro" panose="020B0604020202020204" pitchFamily="66" charset="0"/>
              </a:rPr>
              <a:t> a </a:t>
            </a:r>
            <a:r>
              <a:rPr lang="en-GB" sz="1600" dirty="0" err="1">
                <a:solidFill>
                  <a:srgbClr val="002060"/>
                </a:solidFill>
                <a:cs typeface="Dreaming Outloud Pro" panose="020B0604020202020204" pitchFamily="66" charset="0"/>
              </a:rPr>
              <a:t>problémát</a:t>
            </a:r>
            <a:endParaRPr lang="hu-HU" sz="1600" dirty="0">
              <a:solidFill>
                <a:srgbClr val="002060"/>
              </a:solidFill>
              <a:cs typeface="Dreaming Outloud Pro" panose="020B06040202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90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208" y="1340768"/>
            <a:ext cx="10515600" cy="482453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Agile (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agilis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A projekt/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megvalósítás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teljes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időszakát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felbontjuk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rövidebb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etapokra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(sprint/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iteráció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),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amelyek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végével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minden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alkalommal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működő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terméket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adunk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át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.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Igényfelméréstől-élesítésig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Például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szoftverfejlesztés</a:t>
            </a:r>
            <a:r>
              <a:rPr lang="en-GB" sz="1800" b="1" dirty="0">
                <a:latin typeface="Myriad Pro" panose="020B0503030403020204" pitchFamily="34" charset="0"/>
                <a:ea typeface="Gotham Pro"/>
                <a:cs typeface="Gotham Pro"/>
              </a:rPr>
              <a:t> projekt </a:t>
            </a:r>
            <a:r>
              <a:rPr lang="en-GB" sz="1800" b="1" dirty="0" err="1">
                <a:latin typeface="Myriad Pro" panose="020B0503030403020204" pitchFamily="34" charset="0"/>
                <a:ea typeface="Gotham Pro"/>
                <a:cs typeface="Gotham Pro"/>
              </a:rPr>
              <a:t>esetében</a:t>
            </a:r>
            <a:endParaRPr lang="en-GB" sz="18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Ugyanolyan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hosszúságú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szakaszokra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bontjuk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a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teljes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projektet</a:t>
            </a:r>
            <a:endParaRPr lang="hu-HU" sz="16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Minden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szakasz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úgy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viselkedik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mint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mini projekt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: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tervezéstől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élesítésig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minden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fázist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tartalmaz</a:t>
            </a:r>
            <a:endParaRPr lang="hu-HU" sz="16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Az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egyes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szakaszok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előzőek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ereményeiRE</a:t>
            </a:r>
            <a:r>
              <a:rPr lang="en-GB" sz="16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b="1" dirty="0" err="1">
                <a:latin typeface="Myriad Pro" panose="020B0503030403020204" pitchFamily="34" charset="0"/>
                <a:ea typeface="Gotham Pro"/>
                <a:cs typeface="Gotham Pro"/>
              </a:rPr>
              <a:t>épülnek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.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Mindig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kicsit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továbbfejlesztett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termékkel</a:t>
            </a:r>
            <a:endParaRPr lang="hu-HU" sz="1600" b="1" dirty="0">
              <a:latin typeface="Myriad Pro" panose="020B0503030403020204" pitchFamily="34" charset="0"/>
              <a:ea typeface="Gotham Pro"/>
              <a:cs typeface="Gotham Pro"/>
            </a:endParaRPr>
          </a:p>
        </p:txBody>
      </p:sp>
      <p:pic>
        <p:nvPicPr>
          <p:cNvPr id="14338" name="Picture 2" descr="project management methodologies you should know">
            <a:extLst>
              <a:ext uri="{FF2B5EF4-FFF2-40B4-BE49-F238E27FC236}">
                <a16:creationId xmlns:a16="http://schemas.microsoft.com/office/drawing/2014/main" id="{BF3EE67B-6384-5FB0-7FBE-C79BBCB3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8" y="3933056"/>
            <a:ext cx="7632848" cy="285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36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Waterfall vs. </a:t>
            </a:r>
            <a:r>
              <a:rPr lang="en-US" dirty="0" err="1">
                <a:latin typeface="Myriad Pro Black" panose="020B0903030403020204" pitchFamily="34" charset="0"/>
              </a:rPr>
              <a:t>Agilis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11270" name="Picture 6" descr="Agile vs Waterfall">
            <a:extLst>
              <a:ext uri="{FF2B5EF4-FFF2-40B4-BE49-F238E27FC236}">
                <a16:creationId xmlns:a16="http://schemas.microsoft.com/office/drawing/2014/main" id="{15B4D69B-866A-7D37-49F6-2604AC972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1484784"/>
            <a:ext cx="924932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3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o alt text provided for this image">
            <a:extLst>
              <a:ext uri="{FF2B5EF4-FFF2-40B4-BE49-F238E27FC236}">
                <a16:creationId xmlns:a16="http://schemas.microsoft.com/office/drawing/2014/main" id="{BE5F11D0-3B45-551F-D638-91AEC2B04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48" y="2276872"/>
            <a:ext cx="7270130" cy="386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Hibrid</a:t>
            </a:r>
            <a:r>
              <a:rPr lang="en-US" dirty="0">
                <a:latin typeface="Myriad Pro Black" panose="020B0903030403020204" pitchFamily="34" charset="0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340768"/>
            <a:ext cx="10715424" cy="504056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GB" sz="8000" b="1" dirty="0" err="1">
                <a:latin typeface="Myriad Pro" panose="020B0503030403020204" pitchFamily="34" charset="0"/>
                <a:ea typeface="Gotham Pro"/>
                <a:cs typeface="Gotham Pro"/>
              </a:rPr>
              <a:t>Hibrid</a:t>
            </a:r>
            <a:endParaRPr lang="en-GB" sz="80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A projekt/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megvalósítás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egyes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szakaszait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agilis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megközelítéssel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felosztjuk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iterációkra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. Minden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iteráció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végén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kész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termékkel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találkozik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az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ügyfél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GB" sz="80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Például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szoftverfejlesztés</a:t>
            </a:r>
            <a:r>
              <a:rPr lang="en-GB" sz="7200" b="1" dirty="0">
                <a:latin typeface="Myriad Pro" panose="020B0503030403020204" pitchFamily="34" charset="0"/>
                <a:ea typeface="Gotham Pro"/>
                <a:cs typeface="Gotham Pro"/>
              </a:rPr>
              <a:t> projekt </a:t>
            </a:r>
            <a:r>
              <a:rPr lang="en-GB" sz="7200" b="1" dirty="0" err="1">
                <a:latin typeface="Myriad Pro" panose="020B0503030403020204" pitchFamily="34" charset="0"/>
                <a:ea typeface="Gotham Pro"/>
                <a:cs typeface="Gotham Pro"/>
              </a:rPr>
              <a:t>esetében</a:t>
            </a:r>
            <a:endParaRPr lang="en-GB" sz="7200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Igényfelmérés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ügyféligény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) -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elemzés</a:t>
            </a:r>
            <a:endParaRPr lang="en-GB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Tervezés</a:t>
            </a: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hu-HU" sz="7200" i="1" dirty="0">
                <a:latin typeface="Myriad Pro" panose="020B0503030403020204" pitchFamily="34" charset="0"/>
                <a:ea typeface="Gotham Pro"/>
                <a:cs typeface="Gotham Pro"/>
              </a:rPr>
              <a:t>Megvalósítás (implementáció)</a:t>
            </a:r>
            <a:r>
              <a:rPr lang="en-GB" sz="7200" i="1" dirty="0">
                <a:latin typeface="Myriad Pro" panose="020B0503030403020204" pitchFamily="34" charset="0"/>
                <a:ea typeface="Gotham Pro"/>
                <a:cs typeface="Gotham Pro"/>
              </a:rPr>
              <a:t> – </a:t>
            </a:r>
            <a:r>
              <a:rPr lang="en-GB" sz="7200" i="1" dirty="0" err="1">
                <a:latin typeface="Myriad Pro" panose="020B0503030403020204" pitchFamily="34" charset="0"/>
                <a:ea typeface="Gotham Pro"/>
                <a:cs typeface="Gotham Pro"/>
              </a:rPr>
              <a:t>agilis</a:t>
            </a:r>
            <a:endParaRPr lang="hu-HU" sz="7200" i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Fejlesztések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integrációja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tesztelés</a:t>
            </a:r>
            <a:endParaRPr lang="hu-HU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Telepítés</a:t>
            </a:r>
            <a:r>
              <a:rPr lang="en-GB" sz="7200" dirty="0">
                <a:latin typeface="Myriad Pro" panose="020B0503030403020204" pitchFamily="34" charset="0"/>
                <a:ea typeface="Gotham Pro"/>
                <a:cs typeface="Gotham Pro"/>
              </a:rPr>
              <a:t>/</a:t>
            </a:r>
            <a:r>
              <a:rPr lang="en-GB" sz="7200" dirty="0" err="1">
                <a:latin typeface="Myriad Pro" panose="020B0503030403020204" pitchFamily="34" charset="0"/>
                <a:ea typeface="Gotham Pro"/>
                <a:cs typeface="Gotham Pro"/>
              </a:rPr>
              <a:t>élesítés</a:t>
            </a:r>
            <a:endParaRPr lang="hu-HU" sz="72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444500" indent="-342900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hu-HU" sz="7200" dirty="0">
                <a:latin typeface="Myriad Pro" panose="020B0503030403020204" pitchFamily="34" charset="0"/>
                <a:ea typeface="Gotham Pro"/>
                <a:cs typeface="Gotham Pro"/>
              </a:rPr>
              <a:t> Karbantartás éles üzemben</a:t>
            </a:r>
          </a:p>
          <a:p>
            <a:pPr marL="542925" indent="-450850">
              <a:spcBef>
                <a:spcPts val="600"/>
              </a:spcBef>
              <a:buSzPts val="2400"/>
            </a:pPr>
            <a:endParaRPr lang="en-GB" sz="2400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73017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Hibrid</a:t>
            </a:r>
            <a:r>
              <a:rPr lang="en-US" dirty="0">
                <a:latin typeface="Myriad Pro Black" panose="020B0903030403020204" pitchFamily="34" charset="0"/>
              </a:rPr>
              <a:t>!</a:t>
            </a:r>
          </a:p>
        </p:txBody>
      </p:sp>
      <p:pic>
        <p:nvPicPr>
          <p:cNvPr id="7" name="Picture 2" descr="Hybrid Agile">
            <a:extLst>
              <a:ext uri="{FF2B5EF4-FFF2-40B4-BE49-F238E27FC236}">
                <a16:creationId xmlns:a16="http://schemas.microsoft.com/office/drawing/2014/main" id="{A21AA078-6FAE-F035-390E-183CC87B0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99"/>
          <a:stretch/>
        </p:blipFill>
        <p:spPr bwMode="auto">
          <a:xfrm>
            <a:off x="503304" y="1700808"/>
            <a:ext cx="1121175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29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Hibrid</a:t>
            </a:r>
            <a:r>
              <a:rPr lang="en-US" dirty="0">
                <a:latin typeface="Myriad Pro Black" panose="020B0903030403020204" pitchFamily="34" charset="0"/>
              </a:rPr>
              <a:t> projekt a </a:t>
            </a:r>
            <a:r>
              <a:rPr lang="en-US" dirty="0" err="1">
                <a:latin typeface="Myriad Pro Black" panose="020B0903030403020204" pitchFamily="34" charset="0"/>
              </a:rPr>
              <a:t>való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életben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OTLSHAPE_SL_94f59384cae540f9991b1c69331a299d_BackgroundRectangle">
            <a:extLst>
              <a:ext uri="{FF2B5EF4-FFF2-40B4-BE49-F238E27FC236}">
                <a16:creationId xmlns:a16="http://schemas.microsoft.com/office/drawing/2014/main" id="{BF840F8F-347F-3C43-2623-AC6EFA15277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9336" y="2343675"/>
            <a:ext cx="11290300" cy="510625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OTLSHAPE_SL_f874aafe5dd04d2195db31c0891e279c_BackgroundRectangle">
            <a:extLst>
              <a:ext uri="{FF2B5EF4-FFF2-40B4-BE49-F238E27FC236}">
                <a16:creationId xmlns:a16="http://schemas.microsoft.com/office/drawing/2014/main" id="{DC7FFE3A-BE90-DCBD-EFE3-9E877DEAA29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9336" y="2917800"/>
            <a:ext cx="112903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OTLSHAPE_SL_d3da3478d7b043878c971fc172bcd3a9_BackgroundRectangle">
            <a:extLst>
              <a:ext uri="{FF2B5EF4-FFF2-40B4-BE49-F238E27FC236}">
                <a16:creationId xmlns:a16="http://schemas.microsoft.com/office/drawing/2014/main" id="{C6CA4309-3BC9-355F-B742-4264B7798F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19336" y="4467200"/>
            <a:ext cx="11290300" cy="6985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OTLSHAPE_SL_4486467e36654e60a1938ff4da4219bd_BackgroundRectangle">
            <a:extLst>
              <a:ext uri="{FF2B5EF4-FFF2-40B4-BE49-F238E27FC236}">
                <a16:creationId xmlns:a16="http://schemas.microsoft.com/office/drawing/2014/main" id="{CAF65BFE-4673-C8B2-63C3-47D9C47C451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9336" y="5229200"/>
            <a:ext cx="11290300" cy="386249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OTLSHAPE_SL2A_d08dfa8921024bab94d17c774514cb83_BackgroundRectangle">
            <a:extLst>
              <a:ext uri="{FF2B5EF4-FFF2-40B4-BE49-F238E27FC236}">
                <a16:creationId xmlns:a16="http://schemas.microsoft.com/office/drawing/2014/main" id="{343CC525-AA8B-B42F-361A-F7C932DB92A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084536" y="3336900"/>
            <a:ext cx="103251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OTLSHAPE_SL2A_074062fc8efa4212ad0b15e265adb3a0_BackgroundRectangle">
            <a:extLst>
              <a:ext uri="{FF2B5EF4-FFF2-40B4-BE49-F238E27FC236}">
                <a16:creationId xmlns:a16="http://schemas.microsoft.com/office/drawing/2014/main" id="{D8240FC0-3498-90A6-57D2-0761FDB0D4F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84536" y="3692500"/>
            <a:ext cx="103251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OTLSHAPE_SL2A_5a6e18f6cdaa4bc4a773fdd5f5a33d42_BackgroundRectangle">
            <a:extLst>
              <a:ext uri="{FF2B5EF4-FFF2-40B4-BE49-F238E27FC236}">
                <a16:creationId xmlns:a16="http://schemas.microsoft.com/office/drawing/2014/main" id="{A8E64CB3-A19A-0F08-526D-39B5B147A8E6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084536" y="4048100"/>
            <a:ext cx="10325100" cy="355600"/>
          </a:xfrm>
          <a:prstGeom prst="rect">
            <a:avLst/>
          </a:prstGeom>
          <a:solidFill>
            <a:srgbClr val="A5A5A5">
              <a:alpha val="20000"/>
            </a:srgbClr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OTLSHAPE_TB_00000000000000000000000000000000_LeftEndCaps">
            <a:extLst>
              <a:ext uri="{FF2B5EF4-FFF2-40B4-BE49-F238E27FC236}">
                <a16:creationId xmlns:a16="http://schemas.microsoft.com/office/drawing/2014/main" id="{1C1BEA12-C755-FFA4-3B5F-DD6071B4198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586271" y="1810444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hu-HU" b="1" spc="-44">
                <a:solidFill>
                  <a:srgbClr val="ED7D31"/>
                </a:solidFill>
                <a:latin typeface="Calibri" panose="020F0502020204030204" pitchFamily="34" charset="0"/>
              </a:rPr>
              <a:t>2017</a:t>
            </a:r>
          </a:p>
        </p:txBody>
      </p:sp>
      <p:sp>
        <p:nvSpPr>
          <p:cNvPr id="12" name="OTLSHAPE_TB_00000000000000000000000000000000_RightEndCaps">
            <a:extLst>
              <a:ext uri="{FF2B5EF4-FFF2-40B4-BE49-F238E27FC236}">
                <a16:creationId xmlns:a16="http://schemas.microsoft.com/office/drawing/2014/main" id="{6E55BB85-7748-C71F-76C6-EE4FD17691E4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1530370" y="1810444"/>
            <a:ext cx="451662" cy="27906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hu-HU" b="1" spc="-44" dirty="0">
                <a:solidFill>
                  <a:srgbClr val="ED7D31"/>
                </a:solidFill>
                <a:latin typeface="Calibri" panose="020F0502020204030204" pitchFamily="34" charset="0"/>
              </a:rPr>
              <a:t>2018</a:t>
            </a:r>
          </a:p>
        </p:txBody>
      </p:sp>
      <p:cxnSp>
        <p:nvCxnSpPr>
          <p:cNvPr id="13" name="OTLSHAPE_SL2AL_00000000000000000000000000000000_ShapeBelow0">
            <a:extLst>
              <a:ext uri="{FF2B5EF4-FFF2-40B4-BE49-F238E27FC236}">
                <a16:creationId xmlns:a16="http://schemas.microsoft.com/office/drawing/2014/main" id="{FD0ABD25-C122-9B4E-32AD-E54FF006CAC5}"/>
              </a:ext>
            </a:extLst>
          </p:cNvPr>
          <p:cNvCxnSpPr/>
          <p:nvPr>
            <p:custDataLst>
              <p:tags r:id="rId10"/>
            </p:custDataLst>
          </p:nvPr>
        </p:nvCxnSpPr>
        <p:spPr>
          <a:xfrm>
            <a:off x="1084536" y="3692500"/>
            <a:ext cx="10318834" cy="0"/>
          </a:xfrm>
          <a:prstGeom prst="line">
            <a:avLst/>
          </a:prstGeom>
          <a:ln w="4763" cap="flat" cmpd="sng" algn="ctr">
            <a:solidFill>
              <a:srgbClr val="4472C4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OTLSHAPE_SL2AL_00000000000000000000000000000000_ShapeBelow1">
            <a:extLst>
              <a:ext uri="{FF2B5EF4-FFF2-40B4-BE49-F238E27FC236}">
                <a16:creationId xmlns:a16="http://schemas.microsoft.com/office/drawing/2014/main" id="{FE491AC4-F85C-C44C-9471-7D2E03F05B2D}"/>
              </a:ext>
            </a:extLst>
          </p:cNvPr>
          <p:cNvCxnSpPr/>
          <p:nvPr>
            <p:custDataLst>
              <p:tags r:id="rId11"/>
            </p:custDataLst>
          </p:nvPr>
        </p:nvCxnSpPr>
        <p:spPr>
          <a:xfrm>
            <a:off x="1084536" y="4048100"/>
            <a:ext cx="10318834" cy="0"/>
          </a:xfrm>
          <a:prstGeom prst="line">
            <a:avLst/>
          </a:prstGeom>
          <a:ln w="4763" cap="flat" cmpd="sng" algn="ctr">
            <a:solidFill>
              <a:srgbClr val="4472C4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TLSHAPE_TB_00000000000000000000000000000000_ScaleContainer">
            <a:extLst>
              <a:ext uri="{FF2B5EF4-FFF2-40B4-BE49-F238E27FC236}">
                <a16:creationId xmlns:a16="http://schemas.microsoft.com/office/drawing/2014/main" id="{66866A2D-F9F1-A4D0-2700-FBBF90312FD0}"/>
              </a:ext>
            </a:extLst>
          </p:cNvPr>
          <p:cNvSpPr/>
          <p:nvPr>
            <p:custDataLst>
              <p:tags r:id="rId12"/>
            </p:custDataLst>
          </p:nvPr>
        </p:nvSpPr>
        <p:spPr>
          <a:xfrm>
            <a:off x="2176736" y="1759475"/>
            <a:ext cx="9232900" cy="381000"/>
          </a:xfrm>
          <a:prstGeom prst="rect">
            <a:avLst/>
          </a:prstGeom>
          <a:gradFill flip="none" rotWithShape="1">
            <a:gsLst>
              <a:gs pos="0">
                <a:srgbClr val="B2B2B2"/>
              </a:gs>
              <a:gs pos="50000">
                <a:srgbClr val="F2F2F2"/>
              </a:gs>
              <a:gs pos="100000">
                <a:srgbClr val="B2B2B2"/>
              </a:gs>
              <a:gs pos="100000">
                <a:srgbClr val="FFFFFF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OTLSHAPE_SL_94f59384cae540f9991b1c69331a299d_HeaderRectangle">
            <a:extLst>
              <a:ext uri="{FF2B5EF4-FFF2-40B4-BE49-F238E27FC236}">
                <a16:creationId xmlns:a16="http://schemas.microsoft.com/office/drawing/2014/main" id="{7A6E668D-2BE7-D147-FDF3-D975CE0BC5AC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119336" y="2343675"/>
            <a:ext cx="1930400" cy="510625"/>
          </a:xfrm>
          <a:prstGeom prst="rect">
            <a:avLst/>
          </a:prstGeom>
          <a:solidFill>
            <a:srgbClr val="4472C4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OTLSHAPE_SL_f874aafe5dd04d2195db31c0891e279c_HeaderRectangle">
            <a:extLst>
              <a:ext uri="{FF2B5EF4-FFF2-40B4-BE49-F238E27FC236}">
                <a16:creationId xmlns:a16="http://schemas.microsoft.com/office/drawing/2014/main" id="{B7E360FD-7CE7-9C0A-E22B-6B32BCDFF90B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119336" y="2917800"/>
            <a:ext cx="1930400" cy="355600"/>
          </a:xfrm>
          <a:prstGeom prst="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OTLSHAPE_SL_22cd05021056480080e1c723b1f21caa_HeaderRectangle">
            <a:extLst>
              <a:ext uri="{FF2B5EF4-FFF2-40B4-BE49-F238E27FC236}">
                <a16:creationId xmlns:a16="http://schemas.microsoft.com/office/drawing/2014/main" id="{5BFA974B-AAFC-1806-6C3F-1FDC13FBC721}"/>
              </a:ext>
            </a:extLst>
          </p:cNvPr>
          <p:cNvSpPr/>
          <p:nvPr>
            <p:custDataLst>
              <p:tags r:id="rId15"/>
            </p:custDataLst>
          </p:nvPr>
        </p:nvSpPr>
        <p:spPr>
          <a:xfrm>
            <a:off x="119336" y="3336900"/>
            <a:ext cx="965200" cy="1066800"/>
          </a:xfrm>
          <a:prstGeom prst="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19" name="OTLSHAPE_SL_d3da3478d7b043878c971fc172bcd3a9_HeaderRectangle">
            <a:extLst>
              <a:ext uri="{FF2B5EF4-FFF2-40B4-BE49-F238E27FC236}">
                <a16:creationId xmlns:a16="http://schemas.microsoft.com/office/drawing/2014/main" id="{386864F7-8591-79E7-2917-718C618BB239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119336" y="4467200"/>
            <a:ext cx="1930400" cy="6985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OTLSHAPE_SL_4486467e36654e60a1938ff4da4219bd_HeaderRectangle">
            <a:extLst>
              <a:ext uri="{FF2B5EF4-FFF2-40B4-BE49-F238E27FC236}">
                <a16:creationId xmlns:a16="http://schemas.microsoft.com/office/drawing/2014/main" id="{3C526EDF-DE4F-5D3D-A20A-B6552C3BD840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119336" y="5229200"/>
            <a:ext cx="1930400" cy="386249"/>
          </a:xfrm>
          <a:prstGeom prst="rect">
            <a:avLst/>
          </a:prstGeom>
          <a:solidFill>
            <a:srgbClr val="44546A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OTLSHAPE_SL2A_d08dfa8921024bab94d17c774514cb83_HeaderRectangle">
            <a:extLst>
              <a:ext uri="{FF2B5EF4-FFF2-40B4-BE49-F238E27FC236}">
                <a16:creationId xmlns:a16="http://schemas.microsoft.com/office/drawing/2014/main" id="{924C48C0-C0B5-8C25-A465-C457C97988C8}"/>
              </a:ext>
            </a:extLst>
          </p:cNvPr>
          <p:cNvSpPr/>
          <p:nvPr>
            <p:custDataLst>
              <p:tags r:id="rId18"/>
            </p:custDataLst>
          </p:nvPr>
        </p:nvSpPr>
        <p:spPr>
          <a:xfrm>
            <a:off x="1084536" y="3336900"/>
            <a:ext cx="965200" cy="355600"/>
          </a:xfrm>
          <a:prstGeom prst="rect">
            <a:avLst/>
          </a:prstGeom>
          <a:solidFill>
            <a:srgbClr val="70AD47">
              <a:alpha val="24706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OTLSHAPE_SL2A_074062fc8efa4212ad0b15e265adb3a0_HeaderRectangle">
            <a:extLst>
              <a:ext uri="{FF2B5EF4-FFF2-40B4-BE49-F238E27FC236}">
                <a16:creationId xmlns:a16="http://schemas.microsoft.com/office/drawing/2014/main" id="{579E0723-C7A6-AD64-56FD-8027D87B8B67}"/>
              </a:ext>
            </a:extLst>
          </p:cNvPr>
          <p:cNvSpPr/>
          <p:nvPr>
            <p:custDataLst>
              <p:tags r:id="rId19"/>
            </p:custDataLst>
          </p:nvPr>
        </p:nvSpPr>
        <p:spPr>
          <a:xfrm>
            <a:off x="1084536" y="3692500"/>
            <a:ext cx="965200" cy="355600"/>
          </a:xfrm>
          <a:prstGeom prst="rect">
            <a:avLst/>
          </a:prstGeom>
          <a:solidFill>
            <a:srgbClr val="70AD47">
              <a:alpha val="24706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OTLSHAPE_SL2A_5a6e18f6cdaa4bc4a773fdd5f5a33d42_HeaderRectangle">
            <a:extLst>
              <a:ext uri="{FF2B5EF4-FFF2-40B4-BE49-F238E27FC236}">
                <a16:creationId xmlns:a16="http://schemas.microsoft.com/office/drawing/2014/main" id="{36D937C9-7B8A-D8E0-F91C-81FD5DB3FC9A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1084536" y="4048100"/>
            <a:ext cx="965200" cy="355600"/>
          </a:xfrm>
          <a:prstGeom prst="rect">
            <a:avLst/>
          </a:prstGeom>
          <a:solidFill>
            <a:srgbClr val="70AD47">
              <a:alpha val="24706"/>
            </a:srgbClr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4" name="OTLSHAPE_G_00000000000000000000000000000000_ShapeBelow0">
            <a:extLst>
              <a:ext uri="{FF2B5EF4-FFF2-40B4-BE49-F238E27FC236}">
                <a16:creationId xmlns:a16="http://schemas.microsoft.com/office/drawing/2014/main" id="{DD99B244-C184-C902-8014-9BC5FCC2F6EC}"/>
              </a:ext>
            </a:extLst>
          </p:cNvPr>
          <p:cNvCxnSpPr/>
          <p:nvPr>
            <p:custDataLst>
              <p:tags r:id="rId21"/>
            </p:custDataLst>
          </p:nvPr>
        </p:nvCxnSpPr>
        <p:spPr>
          <a:xfrm>
            <a:off x="3497920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OTLSHAPE_G_00000000000000000000000000000000_ShapeBelow1">
            <a:extLst>
              <a:ext uri="{FF2B5EF4-FFF2-40B4-BE49-F238E27FC236}">
                <a16:creationId xmlns:a16="http://schemas.microsoft.com/office/drawing/2014/main" id="{7C194B9A-E983-693E-70E1-41DC6C06437E}"/>
              </a:ext>
            </a:extLst>
          </p:cNvPr>
          <p:cNvCxnSpPr/>
          <p:nvPr>
            <p:custDataLst>
              <p:tags r:id="rId22"/>
            </p:custDataLst>
          </p:nvPr>
        </p:nvCxnSpPr>
        <p:spPr>
          <a:xfrm>
            <a:off x="4775788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OTLSHAPE_G_00000000000000000000000000000000_ShapeBelow2">
            <a:extLst>
              <a:ext uri="{FF2B5EF4-FFF2-40B4-BE49-F238E27FC236}">
                <a16:creationId xmlns:a16="http://schemas.microsoft.com/office/drawing/2014/main" id="{4883F013-A9C9-2ACD-5F3A-FC16BCD474EF}"/>
              </a:ext>
            </a:extLst>
          </p:cNvPr>
          <p:cNvCxnSpPr/>
          <p:nvPr>
            <p:custDataLst>
              <p:tags r:id="rId23"/>
            </p:custDataLst>
          </p:nvPr>
        </p:nvCxnSpPr>
        <p:spPr>
          <a:xfrm>
            <a:off x="6096973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OTLSHAPE_G_00000000000000000000000000000000_ShapeBelow3">
            <a:extLst>
              <a:ext uri="{FF2B5EF4-FFF2-40B4-BE49-F238E27FC236}">
                <a16:creationId xmlns:a16="http://schemas.microsoft.com/office/drawing/2014/main" id="{604BD5C2-82C8-9798-C5DE-595EF33965A3}"/>
              </a:ext>
            </a:extLst>
          </p:cNvPr>
          <p:cNvCxnSpPr/>
          <p:nvPr>
            <p:custDataLst>
              <p:tags r:id="rId24"/>
            </p:custDataLst>
          </p:nvPr>
        </p:nvCxnSpPr>
        <p:spPr>
          <a:xfrm>
            <a:off x="7418157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OTLSHAPE_G_00000000000000000000000000000000_ShapeBelow4">
            <a:extLst>
              <a:ext uri="{FF2B5EF4-FFF2-40B4-BE49-F238E27FC236}">
                <a16:creationId xmlns:a16="http://schemas.microsoft.com/office/drawing/2014/main" id="{DF006011-832E-B3E6-7E2F-740039A80102}"/>
              </a:ext>
            </a:extLst>
          </p:cNvPr>
          <p:cNvCxnSpPr/>
          <p:nvPr>
            <p:custDataLst>
              <p:tags r:id="rId25"/>
            </p:custDataLst>
          </p:nvPr>
        </p:nvCxnSpPr>
        <p:spPr>
          <a:xfrm>
            <a:off x="8761001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OTLSHAPE_G_00000000000000000000000000000000_ShapeBelow5">
            <a:extLst>
              <a:ext uri="{FF2B5EF4-FFF2-40B4-BE49-F238E27FC236}">
                <a16:creationId xmlns:a16="http://schemas.microsoft.com/office/drawing/2014/main" id="{DCD4C323-6A50-3489-57E5-249D0A56EE42}"/>
              </a:ext>
            </a:extLst>
          </p:cNvPr>
          <p:cNvCxnSpPr/>
          <p:nvPr>
            <p:custDataLst>
              <p:tags r:id="rId26"/>
            </p:custDataLst>
          </p:nvPr>
        </p:nvCxnSpPr>
        <p:spPr>
          <a:xfrm>
            <a:off x="10082186" y="2140474"/>
            <a:ext cx="0" cy="3474974"/>
          </a:xfrm>
          <a:prstGeom prst="line">
            <a:avLst/>
          </a:prstGeom>
          <a:ln w="4763" cap="flat" cmpd="sng" algn="ctr">
            <a:solidFill>
              <a:srgbClr val="5B9BD5">
                <a:alpha val="14902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TLSHAPE_SLT_e70025be1a574cc8b1115bce50d92d3a_Shape">
            <a:extLst>
              <a:ext uri="{FF2B5EF4-FFF2-40B4-BE49-F238E27FC236}">
                <a16:creationId xmlns:a16="http://schemas.microsoft.com/office/drawing/2014/main" id="{100A9F8D-BEBF-1DDB-0968-4534CA5243CE}"/>
              </a:ext>
            </a:extLst>
          </p:cNvPr>
          <p:cNvSpPr/>
          <p:nvPr>
            <p:custDataLst>
              <p:tags r:id="rId27"/>
            </p:custDataLst>
          </p:nvPr>
        </p:nvSpPr>
        <p:spPr>
          <a:xfrm>
            <a:off x="2517470" y="2460244"/>
            <a:ext cx="660400" cy="279400"/>
          </a:xfrm>
          <a:prstGeom prst="rect">
            <a:avLst/>
          </a:prstGeom>
          <a:solidFill>
            <a:srgbClr val="4472C4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OTLSHAPE_SLT_5746d189a8824310bfb90e2e50a44fe5_Shape">
            <a:extLst>
              <a:ext uri="{FF2B5EF4-FFF2-40B4-BE49-F238E27FC236}">
                <a16:creationId xmlns:a16="http://schemas.microsoft.com/office/drawing/2014/main" id="{289F9397-F425-E9D7-0B8D-B392DB13A21E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3497921" y="2955900"/>
            <a:ext cx="330200" cy="279400"/>
          </a:xfrm>
          <a:prstGeom prst="rect">
            <a:avLst/>
          </a:prstGeom>
          <a:solidFill>
            <a:srgbClr val="ED7D3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OTLSHAPE_SLT_365b16f432ab4121ab8033fe3555e624_Shape">
            <a:extLst>
              <a:ext uri="{FF2B5EF4-FFF2-40B4-BE49-F238E27FC236}">
                <a16:creationId xmlns:a16="http://schemas.microsoft.com/office/drawing/2014/main" id="{CA7E15EB-0991-2BA5-506C-85733367677F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3801143" y="3375000"/>
            <a:ext cx="1778000" cy="279400"/>
          </a:xfrm>
          <a:prstGeom prst="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OTLSHAPE_SLT_926adc3081d344ffaf22f0078b784993_Shape">
            <a:extLst>
              <a:ext uri="{FF2B5EF4-FFF2-40B4-BE49-F238E27FC236}">
                <a16:creationId xmlns:a16="http://schemas.microsoft.com/office/drawing/2014/main" id="{147B67B0-59FF-D20E-A9C0-EAAB9D14840D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5620480" y="3730600"/>
            <a:ext cx="1778000" cy="279400"/>
          </a:xfrm>
          <a:prstGeom prst="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OTLSHAPE_SLT_df4e3b6d72874fc196d3cf73a89d22e6_Shape">
            <a:extLst>
              <a:ext uri="{FF2B5EF4-FFF2-40B4-BE49-F238E27FC236}">
                <a16:creationId xmlns:a16="http://schemas.microsoft.com/office/drawing/2014/main" id="{F915C693-5505-7EF0-ED74-D1B53C810A40}"/>
              </a:ext>
            </a:extLst>
          </p:cNvPr>
          <p:cNvSpPr/>
          <p:nvPr>
            <p:custDataLst>
              <p:tags r:id="rId31"/>
            </p:custDataLst>
          </p:nvPr>
        </p:nvSpPr>
        <p:spPr>
          <a:xfrm>
            <a:off x="7439816" y="4086200"/>
            <a:ext cx="1778000" cy="279400"/>
          </a:xfrm>
          <a:prstGeom prst="rect">
            <a:avLst/>
          </a:prstGeom>
          <a:solidFill>
            <a:srgbClr val="70AD47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OTLSHAPE_SLT_e34dc2deb33e4e9ba0f7417b60b1292d_Shape">
            <a:extLst>
              <a:ext uri="{FF2B5EF4-FFF2-40B4-BE49-F238E27FC236}">
                <a16:creationId xmlns:a16="http://schemas.microsoft.com/office/drawing/2014/main" id="{CC8D4F1C-A6A9-0EFF-D4F1-EAEAC4388E5E}"/>
              </a:ext>
            </a:extLst>
          </p:cNvPr>
          <p:cNvSpPr/>
          <p:nvPr>
            <p:custDataLst>
              <p:tags r:id="rId32"/>
            </p:custDataLst>
          </p:nvPr>
        </p:nvSpPr>
        <p:spPr>
          <a:xfrm>
            <a:off x="9259153" y="4505300"/>
            <a:ext cx="571500" cy="2794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OTLSHAPE_SLT_f7f7cd13619248028ae1d7e151b16ea8_Shape">
            <a:extLst>
              <a:ext uri="{FF2B5EF4-FFF2-40B4-BE49-F238E27FC236}">
                <a16:creationId xmlns:a16="http://schemas.microsoft.com/office/drawing/2014/main" id="{B10825E7-A88A-83ED-8FCE-7C126FAD0150}"/>
              </a:ext>
            </a:extLst>
          </p:cNvPr>
          <p:cNvSpPr/>
          <p:nvPr>
            <p:custDataLst>
              <p:tags r:id="rId33"/>
            </p:custDataLst>
          </p:nvPr>
        </p:nvSpPr>
        <p:spPr>
          <a:xfrm>
            <a:off x="9865598" y="4848200"/>
            <a:ext cx="1333500" cy="279400"/>
          </a:xfrm>
          <a:prstGeom prst="rect">
            <a:avLst/>
          </a:prstGeom>
          <a:solidFill>
            <a:schemeClr val="lt1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OTLSHAPE_SLT_2a24605652ee49e2bb53602639b5a9e1_Shape">
            <a:extLst>
              <a:ext uri="{FF2B5EF4-FFF2-40B4-BE49-F238E27FC236}">
                <a16:creationId xmlns:a16="http://schemas.microsoft.com/office/drawing/2014/main" id="{246C62C6-648C-B72B-1239-8D7E11B508BD}"/>
              </a:ext>
            </a:extLst>
          </p:cNvPr>
          <p:cNvSpPr/>
          <p:nvPr>
            <p:custDataLst>
              <p:tags r:id="rId34"/>
            </p:custDataLst>
          </p:nvPr>
        </p:nvSpPr>
        <p:spPr>
          <a:xfrm>
            <a:off x="11165125" y="5282625"/>
            <a:ext cx="241300" cy="279400"/>
          </a:xfrm>
          <a:prstGeom prst="rect">
            <a:avLst/>
          </a:prstGeom>
          <a:solidFill>
            <a:srgbClr val="44546A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OTLSHAPE_TB_00000000000000000000000000000000_ElapsedTimeExtension">
            <a:extLst>
              <a:ext uri="{FF2B5EF4-FFF2-40B4-BE49-F238E27FC236}">
                <a16:creationId xmlns:a16="http://schemas.microsoft.com/office/drawing/2014/main" id="{E5076724-F963-3F62-157B-AF8C0CACA15E}"/>
              </a:ext>
            </a:extLst>
          </p:cNvPr>
          <p:cNvSpPr/>
          <p:nvPr>
            <p:custDataLst>
              <p:tags r:id="rId35"/>
            </p:custDataLst>
          </p:nvPr>
        </p:nvSpPr>
        <p:spPr>
          <a:xfrm>
            <a:off x="2176736" y="1378475"/>
            <a:ext cx="0" cy="381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30196"/>
                </a:srgbClr>
              </a:gs>
              <a:gs pos="0">
                <a:srgbClr val="FFC000">
                  <a:alpha val="0"/>
                </a:srgbClr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OTLSHAPE_SL_94f59384cae540f9991b1c69331a299d_Header">
            <a:extLst>
              <a:ext uri="{FF2B5EF4-FFF2-40B4-BE49-F238E27FC236}">
                <a16:creationId xmlns:a16="http://schemas.microsoft.com/office/drawing/2014/main" id="{CFA11FF1-885F-2512-2FCD-8DAECF5E5F00}"/>
              </a:ext>
            </a:extLst>
          </p:cNvPr>
          <p:cNvSpPr txBox="1"/>
          <p:nvPr>
            <p:custDataLst>
              <p:tags r:id="rId36"/>
            </p:custDataLst>
          </p:nvPr>
        </p:nvSpPr>
        <p:spPr>
          <a:xfrm>
            <a:off x="119336" y="2505960"/>
            <a:ext cx="1930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lt1"/>
                </a:solidFill>
                <a:latin typeface="Calibri" panose="020F0502020204030204" pitchFamily="34" charset="0"/>
              </a:rPr>
              <a:t>Megalapozás</a:t>
            </a:r>
          </a:p>
        </p:txBody>
      </p:sp>
      <p:sp>
        <p:nvSpPr>
          <p:cNvPr id="40" name="OTLSHAPE_SL_f874aafe5dd04d2195db31c0891e279c_Header">
            <a:extLst>
              <a:ext uri="{FF2B5EF4-FFF2-40B4-BE49-F238E27FC236}">
                <a16:creationId xmlns:a16="http://schemas.microsoft.com/office/drawing/2014/main" id="{332C3E73-7F26-A73C-ACFD-DAEF9CD368F8}"/>
              </a:ext>
            </a:extLst>
          </p:cNvPr>
          <p:cNvSpPr txBox="1"/>
          <p:nvPr>
            <p:custDataLst>
              <p:tags r:id="rId37"/>
            </p:custDataLst>
          </p:nvPr>
        </p:nvSpPr>
        <p:spPr>
          <a:xfrm>
            <a:off x="119336" y="3002572"/>
            <a:ext cx="1930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lt1"/>
                </a:solidFill>
                <a:latin typeface="Calibri" panose="020F0502020204030204" pitchFamily="34" charset="0"/>
              </a:rPr>
              <a:t>Tervezés</a:t>
            </a:r>
          </a:p>
        </p:txBody>
      </p:sp>
      <p:sp>
        <p:nvSpPr>
          <p:cNvPr id="41" name="OTLSHAPE_SL_22cd05021056480080e1c723b1f21caa_Header">
            <a:extLst>
              <a:ext uri="{FF2B5EF4-FFF2-40B4-BE49-F238E27FC236}">
                <a16:creationId xmlns:a16="http://schemas.microsoft.com/office/drawing/2014/main" id="{9D07DF86-ED81-9F34-F993-08401E4CE5F4}"/>
              </a:ext>
            </a:extLst>
          </p:cNvPr>
          <p:cNvSpPr txBox="1"/>
          <p:nvPr>
            <p:custDataLst>
              <p:tags r:id="rId38"/>
            </p:custDataLst>
          </p:nvPr>
        </p:nvSpPr>
        <p:spPr>
          <a:xfrm>
            <a:off x="119336" y="3777272"/>
            <a:ext cx="9652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lt1"/>
                </a:solidFill>
                <a:latin typeface="Calibri" panose="020F0502020204030204" pitchFamily="34" charset="0"/>
              </a:rPr>
              <a:t>Fejlesztés</a:t>
            </a:r>
          </a:p>
        </p:txBody>
      </p:sp>
      <p:sp>
        <p:nvSpPr>
          <p:cNvPr id="42" name="OTLSHAPE_SL_d3da3478d7b043878c971fc172bcd3a9_Header">
            <a:extLst>
              <a:ext uri="{FF2B5EF4-FFF2-40B4-BE49-F238E27FC236}">
                <a16:creationId xmlns:a16="http://schemas.microsoft.com/office/drawing/2014/main" id="{DC0EC948-46A0-2C28-888F-51503FAE9171}"/>
              </a:ext>
            </a:extLst>
          </p:cNvPr>
          <p:cNvSpPr txBox="1"/>
          <p:nvPr>
            <p:custDataLst>
              <p:tags r:id="rId39"/>
            </p:custDataLst>
          </p:nvPr>
        </p:nvSpPr>
        <p:spPr>
          <a:xfrm>
            <a:off x="119336" y="4723422"/>
            <a:ext cx="1930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Átadás-átvétel</a:t>
            </a:r>
          </a:p>
        </p:txBody>
      </p:sp>
      <p:sp>
        <p:nvSpPr>
          <p:cNvPr id="43" name="OTLSHAPE_SL_4486467e36654e60a1938ff4da4219bd_Header">
            <a:extLst>
              <a:ext uri="{FF2B5EF4-FFF2-40B4-BE49-F238E27FC236}">
                <a16:creationId xmlns:a16="http://schemas.microsoft.com/office/drawing/2014/main" id="{B1299848-77E2-7F2A-4285-FD1741EAE06B}"/>
              </a:ext>
            </a:extLst>
          </p:cNvPr>
          <p:cNvSpPr txBox="1"/>
          <p:nvPr>
            <p:custDataLst>
              <p:tags r:id="rId40"/>
            </p:custDataLst>
          </p:nvPr>
        </p:nvSpPr>
        <p:spPr>
          <a:xfrm>
            <a:off x="119336" y="5329297"/>
            <a:ext cx="1930400" cy="18605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ctr"/>
            <a:r>
              <a:rPr lang="hu-HU" sz="1200" b="1" dirty="0">
                <a:solidFill>
                  <a:schemeClr val="lt1"/>
                </a:solidFill>
                <a:latin typeface="Calibri" panose="020F0502020204030204" pitchFamily="34" charset="0"/>
              </a:rPr>
              <a:t>Lezárás</a:t>
            </a:r>
          </a:p>
        </p:txBody>
      </p:sp>
      <p:sp>
        <p:nvSpPr>
          <p:cNvPr id="44" name="OTLSHAPE_SL2A_d08dfa8921024bab94d17c774514cb83_Header">
            <a:extLst>
              <a:ext uri="{FF2B5EF4-FFF2-40B4-BE49-F238E27FC236}">
                <a16:creationId xmlns:a16="http://schemas.microsoft.com/office/drawing/2014/main" id="{0E53EE14-493F-1945-6EB2-E61C2F1AB084}"/>
              </a:ext>
            </a:extLst>
          </p:cNvPr>
          <p:cNvSpPr txBox="1"/>
          <p:nvPr>
            <p:custDataLst>
              <p:tags r:id="rId41"/>
            </p:custDataLst>
          </p:nvPr>
        </p:nvSpPr>
        <p:spPr>
          <a:xfrm>
            <a:off x="1148036" y="3429440"/>
            <a:ext cx="838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hu-HU" sz="1100" dirty="0">
                <a:solidFill>
                  <a:schemeClr val="dk1"/>
                </a:solidFill>
                <a:latin typeface="Calibri" panose="020F0502020204030204" pitchFamily="34" charset="0"/>
              </a:rPr>
              <a:t>I. Fázis</a:t>
            </a:r>
          </a:p>
        </p:txBody>
      </p:sp>
      <p:sp>
        <p:nvSpPr>
          <p:cNvPr id="45" name="OTLSHAPE_SL2A_074062fc8efa4212ad0b15e265adb3a0_Header">
            <a:extLst>
              <a:ext uri="{FF2B5EF4-FFF2-40B4-BE49-F238E27FC236}">
                <a16:creationId xmlns:a16="http://schemas.microsoft.com/office/drawing/2014/main" id="{79E2CE30-7591-F406-9C89-36C8B8BDD9FD}"/>
              </a:ext>
            </a:extLst>
          </p:cNvPr>
          <p:cNvSpPr txBox="1"/>
          <p:nvPr>
            <p:custDataLst>
              <p:tags r:id="rId42"/>
            </p:custDataLst>
          </p:nvPr>
        </p:nvSpPr>
        <p:spPr>
          <a:xfrm>
            <a:off x="1148036" y="3785040"/>
            <a:ext cx="838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hu-HU" sz="1100">
                <a:solidFill>
                  <a:schemeClr val="dk1"/>
                </a:solidFill>
                <a:latin typeface="Calibri" panose="020F0502020204030204" pitchFamily="34" charset="0"/>
              </a:rPr>
              <a:t>II. Fázis</a:t>
            </a:r>
          </a:p>
        </p:txBody>
      </p:sp>
      <p:sp>
        <p:nvSpPr>
          <p:cNvPr id="46" name="OTLSHAPE_SL2A_5a6e18f6cdaa4bc4a773fdd5f5a33d42_Header">
            <a:extLst>
              <a:ext uri="{FF2B5EF4-FFF2-40B4-BE49-F238E27FC236}">
                <a16:creationId xmlns:a16="http://schemas.microsoft.com/office/drawing/2014/main" id="{5329935B-9C44-B44D-4B4F-6401F5B1E8F0}"/>
              </a:ext>
            </a:extLst>
          </p:cNvPr>
          <p:cNvSpPr txBox="1"/>
          <p:nvPr>
            <p:custDataLst>
              <p:tags r:id="rId43"/>
            </p:custDataLst>
          </p:nvPr>
        </p:nvSpPr>
        <p:spPr>
          <a:xfrm>
            <a:off x="1148036" y="4140640"/>
            <a:ext cx="8382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r>
              <a:rPr lang="hu-HU" sz="1100">
                <a:solidFill>
                  <a:schemeClr val="dk1"/>
                </a:solidFill>
                <a:latin typeface="Calibri" panose="020F0502020204030204" pitchFamily="34" charset="0"/>
              </a:rPr>
              <a:t>III. Fázis</a:t>
            </a:r>
          </a:p>
        </p:txBody>
      </p:sp>
      <p:sp>
        <p:nvSpPr>
          <p:cNvPr id="47" name="OTLSHAPE_TB_00000000000000000000000000000000_TimescaleInterval1">
            <a:extLst>
              <a:ext uri="{FF2B5EF4-FFF2-40B4-BE49-F238E27FC236}">
                <a16:creationId xmlns:a16="http://schemas.microsoft.com/office/drawing/2014/main" id="{6764ABCA-7F57-D416-804B-54B5BF26AF1C}"/>
              </a:ext>
            </a:extLst>
          </p:cNvPr>
          <p:cNvSpPr txBox="1"/>
          <p:nvPr>
            <p:custDataLst>
              <p:tags r:id="rId44"/>
            </p:custDataLst>
          </p:nvPr>
        </p:nvSpPr>
        <p:spPr>
          <a:xfrm>
            <a:off x="2240236" y="1856948"/>
            <a:ext cx="243978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20">
                <a:solidFill>
                  <a:schemeClr val="dk1"/>
                </a:solidFill>
                <a:latin typeface="Calibri" panose="020F0502020204030204" pitchFamily="34" charset="0"/>
              </a:rPr>
              <a:t>Nov</a:t>
            </a:r>
          </a:p>
        </p:txBody>
      </p:sp>
      <p:sp>
        <p:nvSpPr>
          <p:cNvPr id="48" name="OTLSHAPE_TB_00000000000000000000000000000000_TimescaleInterval2">
            <a:extLst>
              <a:ext uri="{FF2B5EF4-FFF2-40B4-BE49-F238E27FC236}">
                <a16:creationId xmlns:a16="http://schemas.microsoft.com/office/drawing/2014/main" id="{58486DF6-F468-8373-A3E2-4867FD84CA06}"/>
              </a:ext>
            </a:extLst>
          </p:cNvPr>
          <p:cNvSpPr txBox="1"/>
          <p:nvPr>
            <p:custDataLst>
              <p:tags r:id="rId45"/>
            </p:custDataLst>
          </p:nvPr>
        </p:nvSpPr>
        <p:spPr>
          <a:xfrm>
            <a:off x="3561421" y="1856948"/>
            <a:ext cx="30495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20">
                <a:solidFill>
                  <a:schemeClr val="dk1"/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49" name="OTLSHAPE_TB_00000000000000000000000000000000_TimescaleInterval3">
            <a:extLst>
              <a:ext uri="{FF2B5EF4-FFF2-40B4-BE49-F238E27FC236}">
                <a16:creationId xmlns:a16="http://schemas.microsoft.com/office/drawing/2014/main" id="{F01991F2-25DB-7D41-E90D-ABE5AA3C303F}"/>
              </a:ext>
            </a:extLst>
          </p:cNvPr>
          <p:cNvSpPr txBox="1"/>
          <p:nvPr>
            <p:custDataLst>
              <p:tags r:id="rId46"/>
            </p:custDataLst>
          </p:nvPr>
        </p:nvSpPr>
        <p:spPr>
          <a:xfrm>
            <a:off x="4839288" y="1856948"/>
            <a:ext cx="25577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18">
                <a:solidFill>
                  <a:schemeClr val="dk1"/>
                </a:solidFill>
                <a:latin typeface="Calibri" panose="020F0502020204030204" pitchFamily="34" charset="0"/>
              </a:rPr>
              <a:t>Mar</a:t>
            </a:r>
          </a:p>
        </p:txBody>
      </p:sp>
      <p:sp>
        <p:nvSpPr>
          <p:cNvPr id="50" name="OTLSHAPE_TB_00000000000000000000000000000000_TimescaleInterval4">
            <a:extLst>
              <a:ext uri="{FF2B5EF4-FFF2-40B4-BE49-F238E27FC236}">
                <a16:creationId xmlns:a16="http://schemas.microsoft.com/office/drawing/2014/main" id="{32530D66-4B29-6D60-A53C-B0F8FC3C9F13}"/>
              </a:ext>
            </a:extLst>
          </p:cNvPr>
          <p:cNvSpPr txBox="1"/>
          <p:nvPr>
            <p:custDataLst>
              <p:tags r:id="rId47"/>
            </p:custDataLst>
          </p:nvPr>
        </p:nvSpPr>
        <p:spPr>
          <a:xfrm>
            <a:off x="6160473" y="1856948"/>
            <a:ext cx="26815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18">
                <a:solidFill>
                  <a:schemeClr val="dk1"/>
                </a:solidFill>
                <a:latin typeface="Calibri" panose="020F0502020204030204" pitchFamily="34" charset="0"/>
              </a:rPr>
              <a:t>May</a:t>
            </a:r>
          </a:p>
        </p:txBody>
      </p:sp>
      <p:sp>
        <p:nvSpPr>
          <p:cNvPr id="51" name="OTLSHAPE_TB_00000000000000000000000000000000_TimescaleInterval5">
            <a:extLst>
              <a:ext uri="{FF2B5EF4-FFF2-40B4-BE49-F238E27FC236}">
                <a16:creationId xmlns:a16="http://schemas.microsoft.com/office/drawing/2014/main" id="{5234FA5B-63A9-850E-111A-2CEC41DE3DEF}"/>
              </a:ext>
            </a:extLst>
          </p:cNvPr>
          <p:cNvSpPr txBox="1"/>
          <p:nvPr>
            <p:custDataLst>
              <p:tags r:id="rId48"/>
            </p:custDataLst>
          </p:nvPr>
        </p:nvSpPr>
        <p:spPr>
          <a:xfrm>
            <a:off x="7481658" y="1856948"/>
            <a:ext cx="158185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20">
                <a:solidFill>
                  <a:schemeClr val="dk1"/>
                </a:solidFill>
                <a:latin typeface="Calibri" panose="020F0502020204030204" pitchFamily="34" charset="0"/>
              </a:rPr>
              <a:t>Jul</a:t>
            </a:r>
          </a:p>
        </p:txBody>
      </p:sp>
      <p:sp>
        <p:nvSpPr>
          <p:cNvPr id="52" name="OTLSHAPE_TB_00000000000000000000000000000000_TimescaleInterval6">
            <a:extLst>
              <a:ext uri="{FF2B5EF4-FFF2-40B4-BE49-F238E27FC236}">
                <a16:creationId xmlns:a16="http://schemas.microsoft.com/office/drawing/2014/main" id="{41E04D4F-1433-91D3-2C79-625C761ADA2A}"/>
              </a:ext>
            </a:extLst>
          </p:cNvPr>
          <p:cNvSpPr txBox="1"/>
          <p:nvPr>
            <p:custDataLst>
              <p:tags r:id="rId49"/>
            </p:custDataLst>
          </p:nvPr>
        </p:nvSpPr>
        <p:spPr>
          <a:xfrm>
            <a:off x="8824502" y="1856948"/>
            <a:ext cx="2286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18">
                <a:solidFill>
                  <a:schemeClr val="dk1"/>
                </a:solidFill>
                <a:latin typeface="Calibri" panose="020F0502020204030204" pitchFamily="34" charset="0"/>
              </a:rPr>
              <a:t>Sep</a:t>
            </a:r>
          </a:p>
        </p:txBody>
      </p:sp>
      <p:sp>
        <p:nvSpPr>
          <p:cNvPr id="53" name="OTLSHAPE_TB_00000000000000000000000000000000_TimescaleInterval7">
            <a:extLst>
              <a:ext uri="{FF2B5EF4-FFF2-40B4-BE49-F238E27FC236}">
                <a16:creationId xmlns:a16="http://schemas.microsoft.com/office/drawing/2014/main" id="{E6361E1E-2D03-DED1-3ADF-6599B2372733}"/>
              </a:ext>
            </a:extLst>
          </p:cNvPr>
          <p:cNvSpPr txBox="1"/>
          <p:nvPr>
            <p:custDataLst>
              <p:tags r:id="rId50"/>
            </p:custDataLst>
          </p:nvPr>
        </p:nvSpPr>
        <p:spPr>
          <a:xfrm>
            <a:off x="10145686" y="1856948"/>
            <a:ext cx="243978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hu-HU" sz="1200" spc="-20">
                <a:solidFill>
                  <a:schemeClr val="dk1"/>
                </a:solidFill>
                <a:latin typeface="Calibri" panose="020F0502020204030204" pitchFamily="34" charset="0"/>
              </a:rPr>
              <a:t>Nov</a:t>
            </a:r>
          </a:p>
        </p:txBody>
      </p:sp>
      <p:sp>
        <p:nvSpPr>
          <p:cNvPr id="54" name="OTLSHAPE_SLT_e70025be1a574cc8b1115bce50d92d3a_Title">
            <a:extLst>
              <a:ext uri="{FF2B5EF4-FFF2-40B4-BE49-F238E27FC236}">
                <a16:creationId xmlns:a16="http://schemas.microsoft.com/office/drawing/2014/main" id="{557031DB-2E0B-00EF-B93B-5272205AACFE}"/>
              </a:ext>
            </a:extLst>
          </p:cNvPr>
          <p:cNvSpPr txBox="1"/>
          <p:nvPr>
            <p:custDataLst>
              <p:tags r:id="rId51"/>
            </p:custDataLst>
          </p:nvPr>
        </p:nvSpPr>
        <p:spPr>
          <a:xfrm>
            <a:off x="4108994" y="2437479"/>
            <a:ext cx="1012254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Szerződéskötés, </a:t>
            </a:r>
            <a:br>
              <a:rPr lang="en-GB" sz="1100" b="1" spc="-6" dirty="0">
                <a:solidFill>
                  <a:schemeClr val="dk1"/>
                </a:solidFill>
                <a:latin typeface="Calibri" panose="020F0502020204030204" pitchFamily="34" charset="0"/>
              </a:rPr>
            </a:br>
            <a:r>
              <a:rPr lang="hu-HU" sz="1100" b="1" spc="-6" dirty="0">
                <a:solidFill>
                  <a:schemeClr val="dk1"/>
                </a:solidFill>
                <a:latin typeface="Calibri" panose="020F0502020204030204" pitchFamily="34" charset="0"/>
              </a:rPr>
              <a:t>scoping</a:t>
            </a:r>
          </a:p>
        </p:txBody>
      </p:sp>
      <p:sp>
        <p:nvSpPr>
          <p:cNvPr id="55" name="OTLSHAPE_SLT_e70025be1a574cc8b1115bce50d92d3a_JoinedDate">
            <a:extLst>
              <a:ext uri="{FF2B5EF4-FFF2-40B4-BE49-F238E27FC236}">
                <a16:creationId xmlns:a16="http://schemas.microsoft.com/office/drawing/2014/main" id="{62E1E57B-4C08-1CCD-55E0-987393635995}"/>
              </a:ext>
            </a:extLst>
          </p:cNvPr>
          <p:cNvSpPr txBox="1"/>
          <p:nvPr>
            <p:custDataLst>
              <p:tags r:id="rId52"/>
            </p:custDataLst>
          </p:nvPr>
        </p:nvSpPr>
        <p:spPr>
          <a:xfrm>
            <a:off x="3229440" y="2521475"/>
            <a:ext cx="812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 dirty="0">
                <a:solidFill>
                  <a:srgbClr val="44546A"/>
                </a:solidFill>
                <a:latin typeface="Calibri" panose="020F0502020204030204" pitchFamily="34" charset="0"/>
              </a:rPr>
              <a:t>Nov 16 - Dec 15</a:t>
            </a:r>
          </a:p>
        </p:txBody>
      </p:sp>
      <p:sp>
        <p:nvSpPr>
          <p:cNvPr id="56" name="OTLSHAPE_SLT_5746d189a8824310bfb90e2e50a44fe5_Title">
            <a:extLst>
              <a:ext uri="{FF2B5EF4-FFF2-40B4-BE49-F238E27FC236}">
                <a16:creationId xmlns:a16="http://schemas.microsoft.com/office/drawing/2014/main" id="{1507EB27-ABA4-D55F-F37A-EDC8F5173EE9}"/>
              </a:ext>
            </a:extLst>
          </p:cNvPr>
          <p:cNvSpPr txBox="1"/>
          <p:nvPr>
            <p:custDataLst>
              <p:tags r:id="rId53"/>
            </p:custDataLst>
          </p:nvPr>
        </p:nvSpPr>
        <p:spPr>
          <a:xfrm>
            <a:off x="2447631" y="3010340"/>
            <a:ext cx="1003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6">
                <a:solidFill>
                  <a:schemeClr val="dk1"/>
                </a:solidFill>
                <a:latin typeface="Calibri" panose="020F0502020204030204" pitchFamily="34" charset="0"/>
              </a:rPr>
              <a:t>Fázisok tervezése</a:t>
            </a:r>
          </a:p>
        </p:txBody>
      </p:sp>
      <p:sp>
        <p:nvSpPr>
          <p:cNvPr id="57" name="OTLSHAPE_SLT_5746d189a8824310bfb90e2e50a44fe5_JoinedDate">
            <a:extLst>
              <a:ext uri="{FF2B5EF4-FFF2-40B4-BE49-F238E27FC236}">
                <a16:creationId xmlns:a16="http://schemas.microsoft.com/office/drawing/2014/main" id="{C39764A5-33F2-FE81-5B85-B70E76B72E41}"/>
              </a:ext>
            </a:extLst>
          </p:cNvPr>
          <p:cNvSpPr txBox="1"/>
          <p:nvPr>
            <p:custDataLst>
              <p:tags r:id="rId54"/>
            </p:custDataLst>
          </p:nvPr>
        </p:nvSpPr>
        <p:spPr>
          <a:xfrm>
            <a:off x="3873587" y="3018087"/>
            <a:ext cx="6858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Jan 1 - Jan 15</a:t>
            </a:r>
          </a:p>
        </p:txBody>
      </p:sp>
      <p:sp>
        <p:nvSpPr>
          <p:cNvPr id="58" name="OTLSHAPE_SLT_365b16f432ab4121ab8033fe3555e624_JoinedDate">
            <a:extLst>
              <a:ext uri="{FF2B5EF4-FFF2-40B4-BE49-F238E27FC236}">
                <a16:creationId xmlns:a16="http://schemas.microsoft.com/office/drawing/2014/main" id="{722F48EB-067B-29EA-042D-F28649AFAFE9}"/>
              </a:ext>
            </a:extLst>
          </p:cNvPr>
          <p:cNvSpPr txBox="1"/>
          <p:nvPr>
            <p:custDataLst>
              <p:tags r:id="rId55"/>
            </p:custDataLst>
          </p:nvPr>
        </p:nvSpPr>
        <p:spPr>
          <a:xfrm>
            <a:off x="5627947" y="3437188"/>
            <a:ext cx="711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Jan 15 - Apr 6</a:t>
            </a:r>
          </a:p>
        </p:txBody>
      </p:sp>
      <p:sp>
        <p:nvSpPr>
          <p:cNvPr id="59" name="OTLSHAPE_SLT_365b16f432ab4121ab8033fe3555e624_Title">
            <a:extLst>
              <a:ext uri="{FF2B5EF4-FFF2-40B4-BE49-F238E27FC236}">
                <a16:creationId xmlns:a16="http://schemas.microsoft.com/office/drawing/2014/main" id="{75EEDE98-4FA2-03E4-33DE-D3F9C9F9D6E7}"/>
              </a:ext>
            </a:extLst>
          </p:cNvPr>
          <p:cNvSpPr txBox="1"/>
          <p:nvPr>
            <p:custDataLst>
              <p:tags r:id="rId56"/>
            </p:custDataLst>
          </p:nvPr>
        </p:nvSpPr>
        <p:spPr>
          <a:xfrm>
            <a:off x="4388981" y="3429440"/>
            <a:ext cx="6096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hu-HU" sz="1100" b="1" spc="-8" dirty="0">
                <a:solidFill>
                  <a:schemeClr val="dk1"/>
                </a:solidFill>
                <a:latin typeface="Calibri" panose="020F0502020204030204" pitchFamily="34" charset="0"/>
              </a:rPr>
              <a:t>Sprint 1-6.</a:t>
            </a:r>
          </a:p>
        </p:txBody>
      </p:sp>
      <p:sp>
        <p:nvSpPr>
          <p:cNvPr id="60" name="OTLSHAPE_SLT_926adc3081d344ffaf22f0078b784993_JoinedDate">
            <a:extLst>
              <a:ext uri="{FF2B5EF4-FFF2-40B4-BE49-F238E27FC236}">
                <a16:creationId xmlns:a16="http://schemas.microsoft.com/office/drawing/2014/main" id="{FD745173-4067-347E-F781-1604C79C5E22}"/>
              </a:ext>
            </a:extLst>
          </p:cNvPr>
          <p:cNvSpPr txBox="1"/>
          <p:nvPr>
            <p:custDataLst>
              <p:tags r:id="rId57"/>
            </p:custDataLst>
          </p:nvPr>
        </p:nvSpPr>
        <p:spPr>
          <a:xfrm>
            <a:off x="7447284" y="3792788"/>
            <a:ext cx="7112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Apr 9 - Jun 29</a:t>
            </a:r>
          </a:p>
        </p:txBody>
      </p:sp>
      <p:sp>
        <p:nvSpPr>
          <p:cNvPr id="61" name="OTLSHAPE_SLT_926adc3081d344ffaf22f0078b784993_Title">
            <a:extLst>
              <a:ext uri="{FF2B5EF4-FFF2-40B4-BE49-F238E27FC236}">
                <a16:creationId xmlns:a16="http://schemas.microsoft.com/office/drawing/2014/main" id="{70F4A855-4FED-832D-7E83-6C57046157FF}"/>
              </a:ext>
            </a:extLst>
          </p:cNvPr>
          <p:cNvSpPr txBox="1"/>
          <p:nvPr>
            <p:custDataLst>
              <p:tags r:id="rId58"/>
            </p:custDataLst>
          </p:nvPr>
        </p:nvSpPr>
        <p:spPr>
          <a:xfrm>
            <a:off x="6172906" y="3785040"/>
            <a:ext cx="6731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hu-HU" sz="1100" b="1" spc="-8">
                <a:solidFill>
                  <a:schemeClr val="dk1"/>
                </a:solidFill>
                <a:latin typeface="Calibri" panose="020F0502020204030204" pitchFamily="34" charset="0"/>
              </a:rPr>
              <a:t>Sprint 7-12.</a:t>
            </a:r>
          </a:p>
        </p:txBody>
      </p:sp>
      <p:sp>
        <p:nvSpPr>
          <p:cNvPr id="62" name="OTLSHAPE_SLT_df4e3b6d72874fc196d3cf73a89d22e6_JoinedDate">
            <a:extLst>
              <a:ext uri="{FF2B5EF4-FFF2-40B4-BE49-F238E27FC236}">
                <a16:creationId xmlns:a16="http://schemas.microsoft.com/office/drawing/2014/main" id="{D19A9795-B9BD-DB3F-6153-326268B95E06}"/>
              </a:ext>
            </a:extLst>
          </p:cNvPr>
          <p:cNvSpPr txBox="1"/>
          <p:nvPr>
            <p:custDataLst>
              <p:tags r:id="rId59"/>
            </p:custDataLst>
          </p:nvPr>
        </p:nvSpPr>
        <p:spPr>
          <a:xfrm>
            <a:off x="9266620" y="4148388"/>
            <a:ext cx="673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Jul 2 - Sep 21</a:t>
            </a:r>
          </a:p>
        </p:txBody>
      </p:sp>
      <p:sp>
        <p:nvSpPr>
          <p:cNvPr id="63" name="OTLSHAPE_SLT_df4e3b6d72874fc196d3cf73a89d22e6_Title">
            <a:extLst>
              <a:ext uri="{FF2B5EF4-FFF2-40B4-BE49-F238E27FC236}">
                <a16:creationId xmlns:a16="http://schemas.microsoft.com/office/drawing/2014/main" id="{F2E49A12-9EDB-E00C-D907-C4FA86A8839E}"/>
              </a:ext>
            </a:extLst>
          </p:cNvPr>
          <p:cNvSpPr txBox="1"/>
          <p:nvPr>
            <p:custDataLst>
              <p:tags r:id="rId60"/>
            </p:custDataLst>
          </p:nvPr>
        </p:nvSpPr>
        <p:spPr>
          <a:xfrm>
            <a:off x="7956830" y="4140640"/>
            <a:ext cx="749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hu-HU" sz="1100" b="1" spc="-8">
                <a:solidFill>
                  <a:schemeClr val="dk1"/>
                </a:solidFill>
                <a:latin typeface="Calibri" panose="020F0502020204030204" pitchFamily="34" charset="0"/>
              </a:rPr>
              <a:t>Sprint 13-18.</a:t>
            </a:r>
          </a:p>
        </p:txBody>
      </p:sp>
      <p:sp>
        <p:nvSpPr>
          <p:cNvPr id="65" name="OTLSHAPE_SLT_e34dc2deb33e4e9ba0f7417b60b1292d_Title">
            <a:extLst>
              <a:ext uri="{FF2B5EF4-FFF2-40B4-BE49-F238E27FC236}">
                <a16:creationId xmlns:a16="http://schemas.microsoft.com/office/drawing/2014/main" id="{306AA6C6-8D98-6E90-75A6-AA8953CF9093}"/>
              </a:ext>
            </a:extLst>
          </p:cNvPr>
          <p:cNvSpPr txBox="1"/>
          <p:nvPr>
            <p:custDataLst>
              <p:tags r:id="rId61"/>
            </p:custDataLst>
          </p:nvPr>
        </p:nvSpPr>
        <p:spPr>
          <a:xfrm>
            <a:off x="8497168" y="4471215"/>
            <a:ext cx="719228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10" dirty="0">
                <a:solidFill>
                  <a:schemeClr val="dk1"/>
                </a:solidFill>
                <a:latin typeface="Calibri" panose="020F0502020204030204" pitchFamily="34" charset="0"/>
              </a:rPr>
              <a:t>Tesztelés-hibajavítás</a:t>
            </a:r>
          </a:p>
        </p:txBody>
      </p:sp>
      <p:sp>
        <p:nvSpPr>
          <p:cNvPr id="66" name="OTLSHAPE_SLT_f7f7cd13619248028ae1d7e151b16ea8_JoinedDate">
            <a:extLst>
              <a:ext uri="{FF2B5EF4-FFF2-40B4-BE49-F238E27FC236}">
                <a16:creationId xmlns:a16="http://schemas.microsoft.com/office/drawing/2014/main" id="{927B09BD-F0FD-82A9-592C-AABDB4FF5EF3}"/>
              </a:ext>
            </a:extLst>
          </p:cNvPr>
          <p:cNvSpPr txBox="1"/>
          <p:nvPr>
            <p:custDataLst>
              <p:tags r:id="rId62"/>
            </p:custDataLst>
          </p:nvPr>
        </p:nvSpPr>
        <p:spPr>
          <a:xfrm>
            <a:off x="11237568" y="4910388"/>
            <a:ext cx="8001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 spc="-4">
                <a:solidFill>
                  <a:srgbClr val="44546A"/>
                </a:solidFill>
                <a:latin typeface="Calibri" panose="020F0502020204030204" pitchFamily="34" charset="0"/>
              </a:rPr>
              <a:t>Oct 22 - Dec 21</a:t>
            </a:r>
          </a:p>
        </p:txBody>
      </p:sp>
      <p:sp>
        <p:nvSpPr>
          <p:cNvPr id="67" name="OTLSHAPE_SLT_f7f7cd13619248028ae1d7e151b16ea8_Title">
            <a:extLst>
              <a:ext uri="{FF2B5EF4-FFF2-40B4-BE49-F238E27FC236}">
                <a16:creationId xmlns:a16="http://schemas.microsoft.com/office/drawing/2014/main" id="{5D5AE849-F4F1-3B13-3B79-BFBEBACDD73A}"/>
              </a:ext>
            </a:extLst>
          </p:cNvPr>
          <p:cNvSpPr txBox="1"/>
          <p:nvPr>
            <p:custDataLst>
              <p:tags r:id="rId63"/>
            </p:custDataLst>
          </p:nvPr>
        </p:nvSpPr>
        <p:spPr>
          <a:xfrm>
            <a:off x="9171840" y="4818623"/>
            <a:ext cx="647700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12" dirty="0">
                <a:solidFill>
                  <a:schemeClr val="dk1"/>
                </a:solidFill>
                <a:latin typeface="Calibri" panose="020F0502020204030204" pitchFamily="34" charset="0"/>
              </a:rPr>
              <a:t>Baby</a:t>
            </a:r>
            <a:r>
              <a:rPr lang="en-GB" sz="1100" b="1" spc="-12" dirty="0">
                <a:solidFill>
                  <a:schemeClr val="dk1"/>
                </a:solidFill>
                <a:latin typeface="Calibri" panose="020F0502020204030204" pitchFamily="34" charset="0"/>
              </a:rPr>
              <a:t>-</a:t>
            </a:r>
            <a:r>
              <a:rPr lang="hu-HU" sz="1100" b="1" spc="-12" dirty="0">
                <a:solidFill>
                  <a:schemeClr val="dk1"/>
                </a:solidFill>
                <a:latin typeface="Calibri" panose="020F0502020204030204" pitchFamily="34" charset="0"/>
              </a:rPr>
              <a:t>sitting</a:t>
            </a:r>
          </a:p>
        </p:txBody>
      </p:sp>
      <p:sp>
        <p:nvSpPr>
          <p:cNvPr id="68" name="OTLSHAPE_SLT_2a24605652ee49e2bb53602639b5a9e1_Title">
            <a:extLst>
              <a:ext uri="{FF2B5EF4-FFF2-40B4-BE49-F238E27FC236}">
                <a16:creationId xmlns:a16="http://schemas.microsoft.com/office/drawing/2014/main" id="{AC5B7B06-E859-6CEC-DD44-C9610B295AA2}"/>
              </a:ext>
            </a:extLst>
          </p:cNvPr>
          <p:cNvSpPr txBox="1"/>
          <p:nvPr>
            <p:custDataLst>
              <p:tags r:id="rId64"/>
            </p:custDataLst>
          </p:nvPr>
        </p:nvSpPr>
        <p:spPr>
          <a:xfrm>
            <a:off x="10370528" y="5337065"/>
            <a:ext cx="749300" cy="17051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hu-HU" sz="1100" b="1" spc="-6">
                <a:solidFill>
                  <a:schemeClr val="dk1"/>
                </a:solidFill>
                <a:latin typeface="Calibri" panose="020F0502020204030204" pitchFamily="34" charset="0"/>
              </a:rPr>
              <a:t>Projekt zárás</a:t>
            </a:r>
          </a:p>
        </p:txBody>
      </p:sp>
      <p:sp>
        <p:nvSpPr>
          <p:cNvPr id="69" name="OTLSHAPE_SLT_2a24605652ee49e2bb53602639b5a9e1_JoinedDate">
            <a:extLst>
              <a:ext uri="{FF2B5EF4-FFF2-40B4-BE49-F238E27FC236}">
                <a16:creationId xmlns:a16="http://schemas.microsoft.com/office/drawing/2014/main" id="{5F82F457-6FDE-F710-CEBA-1EA4C6599A52}"/>
              </a:ext>
            </a:extLst>
          </p:cNvPr>
          <p:cNvSpPr txBox="1"/>
          <p:nvPr>
            <p:custDataLst>
              <p:tags r:id="rId65"/>
            </p:custDataLst>
          </p:nvPr>
        </p:nvSpPr>
        <p:spPr>
          <a:xfrm>
            <a:off x="11454156" y="5267300"/>
            <a:ext cx="673100" cy="310049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hu-HU" sz="1000">
                <a:solidFill>
                  <a:srgbClr val="44546A"/>
                </a:solidFill>
                <a:latin typeface="Calibri" panose="020F0502020204030204" pitchFamily="34" charset="0"/>
              </a:rPr>
              <a:t>Dec 21 - Dec 31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024E1B6-3A37-74AA-73E9-3AF3F76740B9}"/>
              </a:ext>
            </a:extLst>
          </p:cNvPr>
          <p:cNvGrpSpPr/>
          <p:nvPr/>
        </p:nvGrpSpPr>
        <p:grpSpPr>
          <a:xfrm>
            <a:off x="4118193" y="3579324"/>
            <a:ext cx="1178777" cy="155485"/>
            <a:chOff x="4062357" y="3697900"/>
            <a:chExt cx="1178777" cy="155485"/>
          </a:xfrm>
        </p:grpSpPr>
        <p:pic>
          <p:nvPicPr>
            <p:cNvPr id="71" name="Picture 2" descr="Iteration Icon #243974 - Free Icons Library">
              <a:extLst>
                <a:ext uri="{FF2B5EF4-FFF2-40B4-BE49-F238E27FC236}">
                  <a16:creationId xmlns:a16="http://schemas.microsoft.com/office/drawing/2014/main" id="{3ACC5C88-FB8E-4CFF-7B7A-06395851D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357" y="3702187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Iteration Icon #243974 - Free Icons Library">
              <a:extLst>
                <a:ext uri="{FF2B5EF4-FFF2-40B4-BE49-F238E27FC236}">
                  <a16:creationId xmlns:a16="http://schemas.microsoft.com/office/drawing/2014/main" id="{4F9258DE-7D6E-5A1A-0A37-9D9FC72888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494" y="370218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Iteration Icon #243974 - Free Icons Library">
              <a:extLst>
                <a:ext uri="{FF2B5EF4-FFF2-40B4-BE49-F238E27FC236}">
                  <a16:creationId xmlns:a16="http://schemas.microsoft.com/office/drawing/2014/main" id="{A7862F78-88AC-5D5C-E26A-26A828C243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48" y="3697900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Iteration Icon #243974 - Free Icons Library">
              <a:extLst>
                <a:ext uri="{FF2B5EF4-FFF2-40B4-BE49-F238E27FC236}">
                  <a16:creationId xmlns:a16="http://schemas.microsoft.com/office/drawing/2014/main" id="{E1762FD3-0C70-CAC2-DDF5-532300A4D0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67" y="3701394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Iteration Icon #243974 - Free Icons Library">
              <a:extLst>
                <a:ext uri="{FF2B5EF4-FFF2-40B4-BE49-F238E27FC236}">
                  <a16:creationId xmlns:a16="http://schemas.microsoft.com/office/drawing/2014/main" id="{271CC6C4-457D-D54B-EB4D-CCC4D3D214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927" y="3699105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Iteration Icon #243974 - Free Icons Library">
              <a:extLst>
                <a:ext uri="{FF2B5EF4-FFF2-40B4-BE49-F238E27FC236}">
                  <a16:creationId xmlns:a16="http://schemas.microsoft.com/office/drawing/2014/main" id="{93071E05-275A-589D-7125-F470541D31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81" y="370564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109AE9-8337-9E3E-BD66-89EBC1CD1EA4}"/>
              </a:ext>
            </a:extLst>
          </p:cNvPr>
          <p:cNvGrpSpPr/>
          <p:nvPr/>
        </p:nvGrpSpPr>
        <p:grpSpPr>
          <a:xfrm>
            <a:off x="5932534" y="3938608"/>
            <a:ext cx="1178777" cy="155485"/>
            <a:chOff x="4062357" y="3697900"/>
            <a:chExt cx="1178777" cy="155485"/>
          </a:xfrm>
        </p:grpSpPr>
        <p:pic>
          <p:nvPicPr>
            <p:cNvPr id="78" name="Picture 2" descr="Iteration Icon #243974 - Free Icons Library">
              <a:extLst>
                <a:ext uri="{FF2B5EF4-FFF2-40B4-BE49-F238E27FC236}">
                  <a16:creationId xmlns:a16="http://schemas.microsoft.com/office/drawing/2014/main" id="{3A5A5E27-79AD-69FD-65B2-86B7DF0064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357" y="3702187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Iteration Icon #243974 - Free Icons Library">
              <a:extLst>
                <a:ext uri="{FF2B5EF4-FFF2-40B4-BE49-F238E27FC236}">
                  <a16:creationId xmlns:a16="http://schemas.microsoft.com/office/drawing/2014/main" id="{A2503C15-1830-C25E-65CB-82F652225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494" y="370218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Iteration Icon #243974 - Free Icons Library">
              <a:extLst>
                <a:ext uri="{FF2B5EF4-FFF2-40B4-BE49-F238E27FC236}">
                  <a16:creationId xmlns:a16="http://schemas.microsoft.com/office/drawing/2014/main" id="{583DD0E4-95BF-FC8E-664C-F54B752C5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48" y="3697900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Iteration Icon #243974 - Free Icons Library">
              <a:extLst>
                <a:ext uri="{FF2B5EF4-FFF2-40B4-BE49-F238E27FC236}">
                  <a16:creationId xmlns:a16="http://schemas.microsoft.com/office/drawing/2014/main" id="{CF9F2E86-E7A7-6803-378E-5DCD2E38F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67" y="3701394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Iteration Icon #243974 - Free Icons Library">
              <a:extLst>
                <a:ext uri="{FF2B5EF4-FFF2-40B4-BE49-F238E27FC236}">
                  <a16:creationId xmlns:a16="http://schemas.microsoft.com/office/drawing/2014/main" id="{C8864721-E291-5AA0-5D26-8F24205717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927" y="3699105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Iteration Icon #243974 - Free Icons Library">
              <a:extLst>
                <a:ext uri="{FF2B5EF4-FFF2-40B4-BE49-F238E27FC236}">
                  <a16:creationId xmlns:a16="http://schemas.microsoft.com/office/drawing/2014/main" id="{8BE493FE-9BB3-54B1-3C2F-B15E3A5CBC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81" y="370564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584538F-D334-C08C-DB9A-BC87217272B8}"/>
              </a:ext>
            </a:extLst>
          </p:cNvPr>
          <p:cNvGrpSpPr/>
          <p:nvPr/>
        </p:nvGrpSpPr>
        <p:grpSpPr>
          <a:xfrm>
            <a:off x="7757216" y="4294819"/>
            <a:ext cx="1178777" cy="155485"/>
            <a:chOff x="4062357" y="3697900"/>
            <a:chExt cx="1178777" cy="155485"/>
          </a:xfrm>
        </p:grpSpPr>
        <p:pic>
          <p:nvPicPr>
            <p:cNvPr id="85" name="Picture 2" descr="Iteration Icon #243974 - Free Icons Library">
              <a:extLst>
                <a:ext uri="{FF2B5EF4-FFF2-40B4-BE49-F238E27FC236}">
                  <a16:creationId xmlns:a16="http://schemas.microsoft.com/office/drawing/2014/main" id="{3673367C-D94F-375C-CE93-E03F442DAC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2357" y="3702187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Iteration Icon #243974 - Free Icons Library">
              <a:extLst>
                <a:ext uri="{FF2B5EF4-FFF2-40B4-BE49-F238E27FC236}">
                  <a16:creationId xmlns:a16="http://schemas.microsoft.com/office/drawing/2014/main" id="{DE0644DB-7F88-CC2B-7236-B68373AC3E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3494" y="370218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Iteration Icon #243974 - Free Icons Library">
              <a:extLst>
                <a:ext uri="{FF2B5EF4-FFF2-40B4-BE49-F238E27FC236}">
                  <a16:creationId xmlns:a16="http://schemas.microsoft.com/office/drawing/2014/main" id="{CBB3F1B0-37E1-47FA-7A94-AD2941E6E2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48" y="3697900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Iteration Icon #243974 - Free Icons Library">
              <a:extLst>
                <a:ext uri="{FF2B5EF4-FFF2-40B4-BE49-F238E27FC236}">
                  <a16:creationId xmlns:a16="http://schemas.microsoft.com/office/drawing/2014/main" id="{7A4360A8-5AD8-08A9-BA11-52FB3509C7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467" y="3701394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Iteration Icon #243974 - Free Icons Library">
              <a:extLst>
                <a:ext uri="{FF2B5EF4-FFF2-40B4-BE49-F238E27FC236}">
                  <a16:creationId xmlns:a16="http://schemas.microsoft.com/office/drawing/2014/main" id="{20B6035D-585E-19F0-BF50-DDC647C29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927" y="3699105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Iteration Icon #243974 - Free Icons Library">
              <a:extLst>
                <a:ext uri="{FF2B5EF4-FFF2-40B4-BE49-F238E27FC236}">
                  <a16:creationId xmlns:a16="http://schemas.microsoft.com/office/drawing/2014/main" id="{D26E698C-9A9E-6B2E-57B8-9BB31E9E7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5281" y="3705646"/>
              <a:ext cx="185853" cy="14773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1" name="OTLSHAPE_SLT_e34dc2deb33e4e9ba0f7417b60b1292d_Shape">
            <a:extLst>
              <a:ext uri="{FF2B5EF4-FFF2-40B4-BE49-F238E27FC236}">
                <a16:creationId xmlns:a16="http://schemas.microsoft.com/office/drawing/2014/main" id="{48A778BE-7E57-9D37-C262-7E4D159DEA1A}"/>
              </a:ext>
            </a:extLst>
          </p:cNvPr>
          <p:cNvSpPr/>
          <p:nvPr>
            <p:custDataLst>
              <p:tags r:id="rId66"/>
            </p:custDataLst>
          </p:nvPr>
        </p:nvSpPr>
        <p:spPr>
          <a:xfrm>
            <a:off x="5620480" y="4506975"/>
            <a:ext cx="571500" cy="2794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3" name="OTLSHAPE_SLT_e34dc2deb33e4e9ba0f7417b60b1292d_Title">
            <a:extLst>
              <a:ext uri="{FF2B5EF4-FFF2-40B4-BE49-F238E27FC236}">
                <a16:creationId xmlns:a16="http://schemas.microsoft.com/office/drawing/2014/main" id="{8828D373-2F86-45FF-022C-258299C8F920}"/>
              </a:ext>
            </a:extLst>
          </p:cNvPr>
          <p:cNvSpPr txBox="1"/>
          <p:nvPr>
            <p:custDataLst>
              <p:tags r:id="rId67"/>
            </p:custDataLst>
          </p:nvPr>
        </p:nvSpPr>
        <p:spPr>
          <a:xfrm>
            <a:off x="4882931" y="4476561"/>
            <a:ext cx="694792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10" dirty="0">
                <a:solidFill>
                  <a:schemeClr val="dk1"/>
                </a:solidFill>
                <a:latin typeface="Calibri" panose="020F0502020204030204" pitchFamily="34" charset="0"/>
              </a:rPr>
              <a:t>Tesztelés-hibajavítás</a:t>
            </a:r>
          </a:p>
        </p:txBody>
      </p:sp>
      <p:sp>
        <p:nvSpPr>
          <p:cNvPr id="94" name="OTLSHAPE_SLT_e34dc2deb33e4e9ba0f7417b60b1292d_Shape">
            <a:extLst>
              <a:ext uri="{FF2B5EF4-FFF2-40B4-BE49-F238E27FC236}">
                <a16:creationId xmlns:a16="http://schemas.microsoft.com/office/drawing/2014/main" id="{D291E6BD-D13E-D1AD-56D5-08E5121DBDCD}"/>
              </a:ext>
            </a:extLst>
          </p:cNvPr>
          <p:cNvSpPr/>
          <p:nvPr>
            <p:custDataLst>
              <p:tags r:id="rId68"/>
            </p:custDataLst>
          </p:nvPr>
        </p:nvSpPr>
        <p:spPr>
          <a:xfrm>
            <a:off x="7421103" y="4473824"/>
            <a:ext cx="571500" cy="279400"/>
          </a:xfrm>
          <a:prstGeom prst="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balanced" dir="t">
              <a:rot lat="0" lon="0" rev="8700000"/>
            </a:lightRig>
          </a:scene3d>
          <a:sp3d>
            <a:bevelT w="165100" h="12700"/>
          </a:sp3d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6" name="OTLSHAPE_SLT_e34dc2deb33e4e9ba0f7417b60b1292d_Title">
            <a:extLst>
              <a:ext uri="{FF2B5EF4-FFF2-40B4-BE49-F238E27FC236}">
                <a16:creationId xmlns:a16="http://schemas.microsoft.com/office/drawing/2014/main" id="{CFFE311D-F658-B1C1-2E2F-C25DD400E055}"/>
              </a:ext>
            </a:extLst>
          </p:cNvPr>
          <p:cNvSpPr txBox="1"/>
          <p:nvPr>
            <p:custDataLst>
              <p:tags r:id="rId69"/>
            </p:custDataLst>
          </p:nvPr>
        </p:nvSpPr>
        <p:spPr>
          <a:xfrm>
            <a:off x="6668473" y="4440374"/>
            <a:ext cx="709873" cy="33855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r"/>
            <a:r>
              <a:rPr lang="hu-HU" sz="1100" b="1" spc="-10" dirty="0">
                <a:solidFill>
                  <a:schemeClr val="dk1"/>
                </a:solidFill>
                <a:latin typeface="Calibri" panose="020F0502020204030204" pitchFamily="34" charset="0"/>
              </a:rPr>
              <a:t>Tesztelés-hibajavítás</a:t>
            </a:r>
          </a:p>
        </p:txBody>
      </p:sp>
    </p:spTree>
    <p:extLst>
      <p:ext uri="{BB962C8B-B14F-4D97-AF65-F5344CB8AC3E}">
        <p14:creationId xmlns:p14="http://schemas.microsoft.com/office/powerpoint/2010/main" val="194231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99456" y="1844824"/>
            <a:ext cx="9505056" cy="3528392"/>
          </a:xfrm>
        </p:spPr>
        <p:txBody>
          <a:bodyPr/>
          <a:lstStyle/>
          <a:p>
            <a:pPr algn="ctr"/>
            <a:r>
              <a:rPr lang="en-US" sz="4800" b="1" dirty="0" err="1">
                <a:latin typeface="Myriad Pro" panose="020B0503030403020204" pitchFamily="34" charset="0"/>
              </a:rPr>
              <a:t>Kérdés</a:t>
            </a:r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r>
              <a:rPr lang="en-US" sz="4400" dirty="0" err="1">
                <a:latin typeface="Myriad Pro" panose="020B0503030403020204" pitchFamily="34" charset="0"/>
              </a:rPr>
              <a:t>Tudtok</a:t>
            </a:r>
            <a:r>
              <a:rPr lang="en-US" sz="4400" dirty="0">
                <a:latin typeface="Myriad Pro" panose="020B0503030403020204" pitchFamily="34" charset="0"/>
              </a:rPr>
              <a:t> </a:t>
            </a:r>
            <a:r>
              <a:rPr lang="en-US" sz="4400" dirty="0" err="1">
                <a:latin typeface="Myriad Pro" panose="020B0503030403020204" pitchFamily="34" charset="0"/>
              </a:rPr>
              <a:t>olyan</a:t>
            </a:r>
            <a:r>
              <a:rPr lang="en-US" sz="4400" dirty="0">
                <a:latin typeface="Myriad Pro" panose="020B0503030403020204" pitchFamily="34" charset="0"/>
              </a:rPr>
              <a:t> </a:t>
            </a:r>
            <a:r>
              <a:rPr lang="en-US" sz="4400" dirty="0" err="1">
                <a:latin typeface="Myriad Pro" panose="020B0503030403020204" pitchFamily="34" charset="0"/>
              </a:rPr>
              <a:t>projekteket</a:t>
            </a:r>
            <a:r>
              <a:rPr lang="en-US" sz="4400" dirty="0">
                <a:latin typeface="Myriad Pro" panose="020B0503030403020204" pitchFamily="34" charset="0"/>
              </a:rPr>
              <a:t> </a:t>
            </a:r>
            <a:r>
              <a:rPr lang="en-US" sz="4400" dirty="0" err="1">
                <a:latin typeface="Myriad Pro" panose="020B0503030403020204" pitchFamily="34" charset="0"/>
              </a:rPr>
              <a:t>mondani</a:t>
            </a:r>
            <a:r>
              <a:rPr lang="en-US" sz="4400" dirty="0">
                <a:latin typeface="Myriad Pro" panose="020B0503030403020204" pitchFamily="34" charset="0"/>
              </a:rPr>
              <a:t>, </a:t>
            </a:r>
            <a:r>
              <a:rPr lang="en-US" sz="4400" dirty="0" err="1">
                <a:latin typeface="Myriad Pro" panose="020B0503030403020204" pitchFamily="34" charset="0"/>
              </a:rPr>
              <a:t>ahol</a:t>
            </a:r>
            <a:r>
              <a:rPr lang="en-US" sz="4400" dirty="0">
                <a:latin typeface="Myriad Pro" panose="020B0503030403020204" pitchFamily="34" charset="0"/>
              </a:rPr>
              <a:t> </a:t>
            </a:r>
            <a:r>
              <a:rPr lang="en-US" sz="4400" dirty="0" err="1">
                <a:latin typeface="Myriad Pro" panose="020B0503030403020204" pitchFamily="34" charset="0"/>
              </a:rPr>
              <a:t>el</a:t>
            </a:r>
            <a:r>
              <a:rPr lang="en-US" sz="4400" dirty="0">
                <a:latin typeface="Myriad Pro" panose="020B0503030403020204" pitchFamily="34" charset="0"/>
              </a:rPr>
              <a:t> </a:t>
            </a:r>
            <a:r>
              <a:rPr lang="en-US" sz="4400" dirty="0" err="1">
                <a:latin typeface="Myriad Pro" panose="020B0503030403020204" pitchFamily="34" charset="0"/>
              </a:rPr>
              <a:t>tudtok</a:t>
            </a:r>
            <a:r>
              <a:rPr lang="en-US" sz="4400" dirty="0">
                <a:latin typeface="Myriad Pro" panose="020B0503030403020204" pitchFamily="34" charset="0"/>
              </a:rPr>
              <a:t> </a:t>
            </a:r>
            <a:r>
              <a:rPr lang="en-US" sz="4400" dirty="0" err="1">
                <a:latin typeface="Myriad Pro" panose="020B0503030403020204" pitchFamily="34" charset="0"/>
              </a:rPr>
              <a:t>képzelni</a:t>
            </a:r>
            <a:r>
              <a:rPr lang="en-US" sz="4400" dirty="0">
                <a:latin typeface="Myriad Pro" panose="020B0503030403020204" pitchFamily="34" charset="0"/>
              </a:rPr>
              <a:t> hybrid </a:t>
            </a:r>
            <a:r>
              <a:rPr lang="en-US" sz="4400" dirty="0" err="1">
                <a:latin typeface="Myriad Pro" panose="020B0503030403020204" pitchFamily="34" charset="0"/>
              </a:rPr>
              <a:t>megvalósítást</a:t>
            </a:r>
            <a:r>
              <a:rPr lang="en-US" sz="4400" dirty="0">
                <a:latin typeface="Myriad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7027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nl-NL" sz="4800" b="1" dirty="0">
                <a:latin typeface="Myriad Pro" panose="020B0503030403020204" pitchFamily="34" charset="0"/>
              </a:rPr>
              <a:t>6. Lean Thinking, KanBan, Scrum</a:t>
            </a:r>
          </a:p>
        </p:txBody>
      </p:sp>
    </p:spTree>
    <p:extLst>
      <p:ext uri="{BB962C8B-B14F-4D97-AF65-F5344CB8AC3E}">
        <p14:creationId xmlns:p14="http://schemas.microsoft.com/office/powerpoint/2010/main" val="13637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 Are The 5 Principles Of Lean And How To Implement Them?">
            <a:extLst>
              <a:ext uri="{FF2B5EF4-FFF2-40B4-BE49-F238E27FC236}">
                <a16:creationId xmlns:a16="http://schemas.microsoft.com/office/drawing/2014/main" id="{ECC6294B-B659-C1DB-049F-D610A537E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13" y="2204864"/>
            <a:ext cx="6811387" cy="39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Lean Thinking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352" y="1156684"/>
            <a:ext cx="11330954" cy="5121650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buNone/>
            </a:pPr>
            <a:r>
              <a:rPr lang="en-US" sz="2000" b="1" dirty="0">
                <a:latin typeface="Myriad Pro" panose="020B0503030403020204" pitchFamily="34" charset="0"/>
              </a:rPr>
              <a:t>A Lean </a:t>
            </a:r>
            <a:r>
              <a:rPr lang="en-US" sz="2000" b="1" dirty="0" err="1">
                <a:latin typeface="Myriad Pro" panose="020B0503030403020204" pitchFamily="34" charset="0"/>
              </a:rPr>
              <a:t>egyfajta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szemlélet</a:t>
            </a:r>
            <a:r>
              <a:rPr lang="en-US" sz="2000" b="1" dirty="0">
                <a:latin typeface="Myriad Pro" panose="020B0503030403020204" pitchFamily="34" charset="0"/>
              </a:rPr>
              <a:t>, </a:t>
            </a:r>
            <a:r>
              <a:rPr lang="en-US" sz="2000" b="1" dirty="0" err="1">
                <a:latin typeface="Myriad Pro" panose="020B0503030403020204" pitchFamily="34" charset="0"/>
              </a:rPr>
              <a:t>attitűd</a:t>
            </a:r>
            <a:r>
              <a:rPr lang="en-US" sz="2000" b="1" dirty="0">
                <a:latin typeface="Myriad Pro" panose="020B0503030403020204" pitchFamily="34" charset="0"/>
              </a:rPr>
              <a:t> (mint </a:t>
            </a:r>
            <a:r>
              <a:rPr lang="en-US" sz="2000" b="1" dirty="0" err="1">
                <a:latin typeface="Myriad Pro" panose="020B0503030403020204" pitchFamily="34" charset="0"/>
              </a:rPr>
              <a:t>az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agilis</a:t>
            </a:r>
            <a:r>
              <a:rPr lang="en-US" sz="2000" b="1" dirty="0">
                <a:latin typeface="Myriad Pro" panose="020B0503030403020204" pitchFamily="34" charset="0"/>
              </a:rPr>
              <a:t>), </a:t>
            </a:r>
            <a:r>
              <a:rPr lang="en-US" sz="2000" b="1" dirty="0" err="1">
                <a:latin typeface="Myriad Pro" panose="020B0503030403020204" pitchFamily="34" charset="0"/>
              </a:rPr>
              <a:t>mely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elsősorban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folyamatok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optimalizálása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helyezi</a:t>
            </a:r>
            <a:r>
              <a:rPr lang="en-US" sz="2000" b="1" dirty="0">
                <a:latin typeface="Myriad Pro" panose="020B0503030403020204" pitchFamily="34" charset="0"/>
              </a:rPr>
              <a:t> a </a:t>
            </a:r>
            <a:r>
              <a:rPr lang="en-US" sz="2000" b="1" dirty="0" err="1">
                <a:latin typeface="Myriad Pro" panose="020B0503030403020204" pitchFamily="34" charset="0"/>
              </a:rPr>
              <a:t>hangsúlyt</a:t>
            </a:r>
            <a:r>
              <a:rPr lang="en-US" sz="2000" b="1" dirty="0">
                <a:latin typeface="Myriad Pro" panose="020B0503030403020204" pitchFamily="34" charset="0"/>
              </a:rPr>
              <a:t> a </a:t>
            </a:r>
            <a:r>
              <a:rPr lang="en-US" sz="2000" b="1" dirty="0" err="1">
                <a:latin typeface="Myriad Pro" panose="020B0503030403020204" pitchFamily="34" charset="0"/>
              </a:rPr>
              <a:t>minél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hatékonyabb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és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magasabb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szintű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ügyféligény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kiszolgálás</a:t>
            </a:r>
            <a:r>
              <a:rPr lang="en-US" sz="2000" b="1" dirty="0">
                <a:latin typeface="Myriad Pro" panose="020B0503030403020204" pitchFamily="34" charset="0"/>
              </a:rPr>
              <a:t> </a:t>
            </a:r>
            <a:r>
              <a:rPr lang="en-US" sz="2000" b="1" dirty="0" err="1">
                <a:latin typeface="Myriad Pro" panose="020B0503030403020204" pitchFamily="34" charset="0"/>
              </a:rPr>
              <a:t>érdekében</a:t>
            </a:r>
            <a:endParaRPr lang="en-GB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Lean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gondolkodás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  <a:hlinkClick r:id="rId4"/>
              </a:rPr>
              <a:t>Lean Thinking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  <a:endParaRPr lang="hu-HU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715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Érték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meghatározása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ügyfél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szemszögből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  <a:endParaRPr lang="hu-HU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715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Értéklánc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megtervezése</a:t>
            </a:r>
            <a:endParaRPr lang="hu-HU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715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Flow –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előállítási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folyamat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összeállítása</a:t>
            </a:r>
            <a:endParaRPr lang="en-GB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715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Pull –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azt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annyit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amennyire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igény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van</a:t>
            </a:r>
          </a:p>
          <a:p>
            <a:pPr marL="571500" indent="-342900">
              <a:lnSpc>
                <a:spcPct val="10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Tökéletesítés</a:t>
            </a:r>
            <a:endParaRPr lang="en-GB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b="1" dirty="0" err="1">
                <a:latin typeface="Myriad Pro" panose="020B0503030403020204" pitchFamily="34" charset="0"/>
              </a:rPr>
              <a:t>Előnyei</a:t>
            </a:r>
            <a:endParaRPr lang="hu-HU" b="1" dirty="0">
              <a:latin typeface="Myriad Pro" panose="020B0503030403020204" pitchFamily="34" charset="0"/>
            </a:endParaRPr>
          </a:p>
          <a:p>
            <a:pPr marL="514350" lvl="7" indent="-285750">
              <a:lnSpc>
                <a:spcPct val="100000"/>
              </a:lnSpc>
              <a:spcBef>
                <a:spcPts val="600"/>
              </a:spcBef>
              <a:buClr>
                <a:srgbClr val="3EB49C"/>
              </a:buClr>
              <a:buSzPct val="130000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Ipar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gyártástechnológiában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használják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elsősorban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</a:endParaRPr>
          </a:p>
          <a:p>
            <a:pPr marL="514350" lvl="7" indent="-285750">
              <a:lnSpc>
                <a:spcPct val="100000"/>
              </a:lnSpc>
              <a:spcBef>
                <a:spcPts val="600"/>
              </a:spcBef>
              <a:buClr>
                <a:srgbClr val="3EB49C"/>
              </a:buClr>
              <a:buSzPct val="130000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Veszteséget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költséget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csökkent</a:t>
            </a:r>
            <a:endParaRPr lang="hu-HU" sz="1800" dirty="0">
              <a:solidFill>
                <a:srgbClr val="3C3C3B"/>
              </a:solidFill>
              <a:latin typeface="Myriad Pro" panose="020B0503030403020204" pitchFamily="34" charset="0"/>
            </a:endParaRPr>
          </a:p>
          <a:p>
            <a:pPr marL="514350" lvl="7" indent="-285750">
              <a:lnSpc>
                <a:spcPct val="100000"/>
              </a:lnSpc>
              <a:spcBef>
                <a:spcPts val="600"/>
              </a:spcBef>
              <a:buClr>
                <a:srgbClr val="3EB49C"/>
              </a:buClr>
              <a:buSzPct val="130000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Bármilyen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folyamatra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alkalmazható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a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megközelítés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</a:endParaRPr>
          </a:p>
          <a:p>
            <a:pPr marL="0" lvl="7" indent="0">
              <a:lnSpc>
                <a:spcPct val="100000"/>
              </a:lnSpc>
              <a:spcBef>
                <a:spcPts val="1200"/>
              </a:spcBef>
              <a:buClr>
                <a:srgbClr val="3EB49C"/>
              </a:buClr>
              <a:buSzPct val="130000"/>
              <a:buNone/>
            </a:pPr>
            <a: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</a:rPr>
              <a:t>Projekt </a:t>
            </a:r>
            <a:r>
              <a:rPr lang="en-GB" sz="2000" b="1" dirty="0" err="1">
                <a:solidFill>
                  <a:srgbClr val="3C3C3B"/>
                </a:solidFill>
                <a:latin typeface="Myriad Pro" panose="020B0503030403020204" pitchFamily="34" charset="0"/>
              </a:rPr>
              <a:t>menedzsmentre</a:t>
            </a:r>
            <a: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2000" b="1" dirty="0" err="1">
                <a:solidFill>
                  <a:srgbClr val="3C3C3B"/>
                </a:solidFill>
                <a:latin typeface="Myriad Pro" panose="020B0503030403020204" pitchFamily="34" charset="0"/>
              </a:rPr>
              <a:t>csak</a:t>
            </a:r>
            <a: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2000" b="1" dirty="0" err="1">
                <a:solidFill>
                  <a:srgbClr val="3C3C3B"/>
                </a:solidFill>
                <a:latin typeface="Myriad Pro" panose="020B0503030403020204" pitchFamily="34" charset="0"/>
              </a:rPr>
              <a:t>részben</a:t>
            </a:r>
            <a: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2000" b="1" dirty="0" err="1">
                <a:solidFill>
                  <a:srgbClr val="3C3C3B"/>
                </a:solidFill>
                <a:latin typeface="Myriad Pro" panose="020B0503030403020204" pitchFamily="34" charset="0"/>
              </a:rPr>
              <a:t>alkalmas</a:t>
            </a:r>
            <a: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5027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862333-3A15-8AB7-18DF-A37985593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4790C-0BB9-7D71-5F69-EF6F8F12A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Lean 8 </a:t>
            </a:r>
            <a:r>
              <a:rPr lang="en-US" dirty="0" err="1">
                <a:latin typeface="Myriad Pro Black" panose="020B0903030403020204" pitchFamily="34" charset="0"/>
              </a:rPr>
              <a:t>vesztesége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3C705-99F1-9A72-6A68-71B9DA31F3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40768"/>
            <a:ext cx="8064896" cy="4608512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latin typeface="Myriad Pro" panose="020B0503030403020204" pitchFamily="34" charset="0"/>
              </a:rPr>
              <a:t>Toyota – Toyota Production System (TPS) </a:t>
            </a:r>
            <a:r>
              <a:rPr lang="en-US" sz="2400" dirty="0">
                <a:latin typeface="Myriad Pro" panose="020B0503030403020204" pitchFamily="34" charset="0"/>
              </a:rPr>
              <a:t>1948-1975</a:t>
            </a:r>
          </a:p>
          <a:p>
            <a:pPr lvl="1"/>
            <a:r>
              <a:rPr lang="en-US" sz="2400" dirty="0" err="1">
                <a:latin typeface="Myriad Pro" panose="020B0503030403020204" pitchFamily="34" charset="0"/>
              </a:rPr>
              <a:t>Hatékonyabb</a:t>
            </a:r>
            <a:r>
              <a:rPr lang="en-US" sz="2400" dirty="0">
                <a:latin typeface="Myriad Pro" panose="020B0503030403020204" pitchFamily="34" charset="0"/>
              </a:rPr>
              <a:t> (</a:t>
            </a:r>
            <a:r>
              <a:rPr lang="en-US" sz="2400" dirty="0" err="1">
                <a:latin typeface="Myriad Pro" panose="020B0503030403020204" pitchFamily="34" charset="0"/>
              </a:rPr>
              <a:t>olcsóbb</a:t>
            </a:r>
            <a:r>
              <a:rPr lang="en-US" sz="2400" dirty="0">
                <a:latin typeface="Myriad Pro" panose="020B0503030403020204" pitchFamily="34" charset="0"/>
              </a:rPr>
              <a:t>) </a:t>
            </a:r>
            <a:r>
              <a:rPr lang="en-US" sz="2400" dirty="0" err="1">
                <a:latin typeface="Myriad Pro" panose="020B0503030403020204" pitchFamily="34" charset="0"/>
              </a:rPr>
              <a:t>autógyártás</a:t>
            </a:r>
            <a:endParaRPr lang="en-US" sz="2400" dirty="0">
              <a:latin typeface="Myriad Pro" panose="020B0503030403020204" pitchFamily="34" charset="0"/>
            </a:endParaRPr>
          </a:p>
          <a:p>
            <a:pPr lvl="1"/>
            <a:r>
              <a:rPr lang="en-US" sz="2400" dirty="0" err="1">
                <a:latin typeface="Myriad Pro" panose="020B0503030403020204" pitchFamily="34" charset="0"/>
              </a:rPr>
              <a:t>Minimalizáljuk</a:t>
            </a:r>
            <a:r>
              <a:rPr lang="en-US" sz="2400" dirty="0">
                <a:latin typeface="Myriad Pro" panose="020B0503030403020204" pitchFamily="34" charset="0"/>
              </a:rPr>
              <a:t> a </a:t>
            </a:r>
            <a:r>
              <a:rPr lang="en-US" sz="2400" dirty="0" err="1">
                <a:latin typeface="Myriad Pro" panose="020B0503030403020204" pitchFamily="34" charset="0"/>
              </a:rPr>
              <a:t>felesleget</a:t>
            </a:r>
            <a:r>
              <a:rPr lang="en-US" sz="2400" dirty="0">
                <a:latin typeface="Myriad Pro" panose="020B0503030403020204" pitchFamily="34" charset="0"/>
              </a:rPr>
              <a:t> (</a:t>
            </a:r>
            <a:r>
              <a:rPr lang="en-US" sz="2400" dirty="0" err="1">
                <a:latin typeface="Myriad Pro" panose="020B0503030403020204" pitchFamily="34" charset="0"/>
              </a:rPr>
              <a:t>szemetet</a:t>
            </a:r>
            <a:r>
              <a:rPr lang="en-US" sz="2400" dirty="0">
                <a:latin typeface="Myriad Pro" panose="020B0503030403020204" pitchFamily="34" charset="0"/>
              </a:rPr>
              <a:t>)</a:t>
            </a:r>
            <a:endParaRPr lang="en-US" sz="2800" dirty="0">
              <a:latin typeface="Myriad Pro" panose="020B0503030403020204" pitchFamily="34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000" dirty="0" err="1">
                <a:latin typeface="Myriad Pro" panose="020B0503030403020204" pitchFamily="34" charset="0"/>
              </a:rPr>
              <a:t>Hibás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dirty="0" err="1">
                <a:latin typeface="Myriad Pro" panose="020B0503030403020204" pitchFamily="34" charset="0"/>
              </a:rPr>
              <a:t>termék</a:t>
            </a:r>
            <a:endParaRPr lang="en-US" sz="2000" dirty="0">
              <a:latin typeface="Myriad Pro" panose="020B0503030403020204" pitchFamily="34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000" dirty="0" err="1">
                <a:latin typeface="Myriad Pro" panose="020B0503030403020204" pitchFamily="34" charset="0"/>
              </a:rPr>
              <a:t>Túltermelés</a:t>
            </a:r>
            <a:endParaRPr lang="en-US" sz="2000" dirty="0">
              <a:latin typeface="Myriad Pro" panose="020B0503030403020204" pitchFamily="34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000" dirty="0" err="1">
                <a:latin typeface="Myriad Pro" panose="020B0503030403020204" pitchFamily="34" charset="0"/>
              </a:rPr>
              <a:t>Várakozás</a:t>
            </a:r>
            <a:endParaRPr lang="en-US" sz="2000" dirty="0">
              <a:latin typeface="Myriad Pro" panose="020B0503030403020204" pitchFamily="34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000" dirty="0" err="1">
                <a:latin typeface="Myriad Pro" panose="020B0503030403020204" pitchFamily="34" charset="0"/>
              </a:rPr>
              <a:t>Kihasználatlan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dirty="0" err="1">
                <a:latin typeface="Myriad Pro" panose="020B0503030403020204" pitchFamily="34" charset="0"/>
              </a:rPr>
              <a:t>tehetség</a:t>
            </a:r>
            <a:endParaRPr lang="en-US" sz="2000" dirty="0">
              <a:latin typeface="Myriad Pro" panose="020B0503030403020204" pitchFamily="34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000" dirty="0" err="1">
                <a:latin typeface="Myriad Pro" panose="020B0503030403020204" pitchFamily="34" charset="0"/>
              </a:rPr>
              <a:t>Szállítás</a:t>
            </a:r>
            <a:endParaRPr lang="en-US" sz="2000" dirty="0">
              <a:latin typeface="Myriad Pro" panose="020B0503030403020204" pitchFamily="34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000" dirty="0" err="1">
                <a:latin typeface="Myriad Pro" panose="020B0503030403020204" pitchFamily="34" charset="0"/>
              </a:rPr>
              <a:t>Raktárra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dirty="0" err="1">
                <a:latin typeface="Myriad Pro" panose="020B0503030403020204" pitchFamily="34" charset="0"/>
              </a:rPr>
              <a:t>gyártás</a:t>
            </a:r>
            <a:endParaRPr lang="en-US" sz="2000" dirty="0">
              <a:latin typeface="Myriad Pro" panose="020B0503030403020204" pitchFamily="34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000" dirty="0" err="1">
                <a:latin typeface="Myriad Pro" panose="020B0503030403020204" pitchFamily="34" charset="0"/>
              </a:rPr>
              <a:t>Felesleges</a:t>
            </a:r>
            <a:r>
              <a:rPr lang="en-US" sz="2000" dirty="0">
                <a:latin typeface="Myriad Pro" panose="020B0503030403020204" pitchFamily="34" charset="0"/>
              </a:rPr>
              <a:t> </a:t>
            </a:r>
            <a:r>
              <a:rPr lang="en-US" sz="2000" dirty="0" err="1">
                <a:latin typeface="Myriad Pro" panose="020B0503030403020204" pitchFamily="34" charset="0"/>
              </a:rPr>
              <a:t>mozdulatok</a:t>
            </a:r>
            <a:endParaRPr lang="en-US" sz="2000" dirty="0">
              <a:latin typeface="Myriad Pro" panose="020B0503030403020204" pitchFamily="34" charset="0"/>
            </a:endParaRP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2000" dirty="0" err="1">
                <a:latin typeface="Myriad Pro" panose="020B0503030403020204" pitchFamily="34" charset="0"/>
              </a:rPr>
              <a:t>Túlfeldolgozás</a:t>
            </a:r>
            <a:endParaRPr lang="en-US" sz="2000" dirty="0">
              <a:latin typeface="Myriad Pro" panose="020B0503030403020204" pitchFamily="34" charset="0"/>
            </a:endParaRPr>
          </a:p>
        </p:txBody>
      </p:sp>
      <p:pic>
        <p:nvPicPr>
          <p:cNvPr id="1028" name="Picture 4" descr="The 8 Wastes of Lean Construction | Lean Construction Institute">
            <a:extLst>
              <a:ext uri="{FF2B5EF4-FFF2-40B4-BE49-F238E27FC236}">
                <a16:creationId xmlns:a16="http://schemas.microsoft.com/office/drawing/2014/main" id="{57EE4B09-5484-3B21-B2D0-CB8E77582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700808"/>
            <a:ext cx="439248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892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46064-C9FD-015C-46C3-5E856110C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81A8-4523-71F8-29D0-891577851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Lean </a:t>
            </a:r>
            <a:r>
              <a:rPr lang="en-US" dirty="0" err="1">
                <a:latin typeface="Myriad Pro Black" panose="020B0903030403020204" pitchFamily="34" charset="0"/>
              </a:rPr>
              <a:t>eszközök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EA4728-0810-251C-38B4-09C650352A9D}"/>
              </a:ext>
            </a:extLst>
          </p:cNvPr>
          <p:cNvSpPr txBox="1"/>
          <p:nvPr/>
        </p:nvSpPr>
        <p:spPr>
          <a:xfrm>
            <a:off x="1294414" y="2024670"/>
            <a:ext cx="1260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Kaizen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5787A8-1ED8-E82C-9C42-92275266BEDC}"/>
              </a:ext>
            </a:extLst>
          </p:cNvPr>
          <p:cNvSpPr txBox="1"/>
          <p:nvPr/>
        </p:nvSpPr>
        <p:spPr>
          <a:xfrm>
            <a:off x="3679569" y="2724053"/>
            <a:ext cx="20954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Just-in-time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FDF87B-E5D7-6996-495E-F725ABBEA391}"/>
              </a:ext>
            </a:extLst>
          </p:cNvPr>
          <p:cNvSpPr txBox="1"/>
          <p:nvPr/>
        </p:nvSpPr>
        <p:spPr>
          <a:xfrm>
            <a:off x="4135151" y="4337321"/>
            <a:ext cx="1418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Kanban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65ED7-842D-2C28-193D-8D343749A371}"/>
              </a:ext>
            </a:extLst>
          </p:cNvPr>
          <p:cNvSpPr txBox="1"/>
          <p:nvPr/>
        </p:nvSpPr>
        <p:spPr>
          <a:xfrm>
            <a:off x="6483070" y="3660535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KPI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BB20B7-8B7D-2890-9D1B-830A285934DD}"/>
              </a:ext>
            </a:extLst>
          </p:cNvPr>
          <p:cNvSpPr txBox="1"/>
          <p:nvPr/>
        </p:nvSpPr>
        <p:spPr>
          <a:xfrm>
            <a:off x="9677525" y="4597077"/>
            <a:ext cx="1625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Heijunka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A6CA52-0B47-ABC9-A332-5DFFD9E5B260}"/>
              </a:ext>
            </a:extLst>
          </p:cNvPr>
          <p:cNvSpPr txBox="1"/>
          <p:nvPr/>
        </p:nvSpPr>
        <p:spPr>
          <a:xfrm>
            <a:off x="8256240" y="2905356"/>
            <a:ext cx="577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5S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D75F65-EA12-BDC0-402E-CA9FFC0E0AC6}"/>
              </a:ext>
            </a:extLst>
          </p:cNvPr>
          <p:cNvSpPr txBox="1"/>
          <p:nvPr/>
        </p:nvSpPr>
        <p:spPr>
          <a:xfrm>
            <a:off x="1859286" y="3660535"/>
            <a:ext cx="1332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Gemba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35A244-4904-1950-74B1-2F1FEA7BB75F}"/>
              </a:ext>
            </a:extLst>
          </p:cNvPr>
          <p:cNvSpPr txBox="1"/>
          <p:nvPr/>
        </p:nvSpPr>
        <p:spPr>
          <a:xfrm>
            <a:off x="1699539" y="5324008"/>
            <a:ext cx="2297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SMART Goals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4945D-0882-3DC8-1E43-CD5DB441E495}"/>
              </a:ext>
            </a:extLst>
          </p:cNvPr>
          <p:cNvSpPr txBox="1"/>
          <p:nvPr/>
        </p:nvSpPr>
        <p:spPr>
          <a:xfrm>
            <a:off x="4844640" y="1791725"/>
            <a:ext cx="3276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Root cause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552B05-B1E6-5F2A-75C6-DFF5D7AA092A}"/>
              </a:ext>
            </a:extLst>
          </p:cNvPr>
          <p:cNvSpPr txBox="1"/>
          <p:nvPr/>
        </p:nvSpPr>
        <p:spPr>
          <a:xfrm>
            <a:off x="9480376" y="2141269"/>
            <a:ext cx="2238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Hoshin Kanri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9A006C-1205-561E-57BE-18913B24030D}"/>
              </a:ext>
            </a:extLst>
          </p:cNvPr>
          <p:cNvSpPr txBox="1"/>
          <p:nvPr/>
        </p:nvSpPr>
        <p:spPr>
          <a:xfrm>
            <a:off x="7077685" y="5309132"/>
            <a:ext cx="186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sz="2800" b="1" dirty="0">
                <a:solidFill>
                  <a:srgbClr val="24B4B3"/>
                </a:solidFill>
                <a:latin typeface="Myriad Pro" panose="020B0503030403020204" pitchFamily="34" charset="0"/>
              </a:rPr>
              <a:t>Poka Yoke</a:t>
            </a:r>
          </a:p>
        </p:txBody>
      </p:sp>
    </p:spTree>
    <p:extLst>
      <p:ext uri="{BB962C8B-B14F-4D97-AF65-F5344CB8AC3E}">
        <p14:creationId xmlns:p14="http://schemas.microsoft.com/office/powerpoint/2010/main" val="69511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19C3995-460C-049B-4F06-563B09CADD06}"/>
              </a:ext>
            </a:extLst>
          </p:cNvPr>
          <p:cNvSpPr/>
          <p:nvPr/>
        </p:nvSpPr>
        <p:spPr>
          <a:xfrm>
            <a:off x="263352" y="1268760"/>
            <a:ext cx="11712624" cy="482453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360" y="1268760"/>
            <a:ext cx="5256584" cy="72008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Myriad Pro Black" panose="020B0903030403020204" pitchFamily="34" charset="0"/>
              </a:rPr>
              <a:t>Program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DECC1B-52FF-B874-8C9E-25CF14F586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392" y="2132856"/>
            <a:ext cx="11089232" cy="3816424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b="1" dirty="0">
                <a:latin typeface="Myriad Pro Black" panose="020B0903030403020204" pitchFamily="34" charset="0"/>
              </a:rPr>
              <a:t> 9:00 – 10:30 	</a:t>
            </a:r>
            <a:r>
              <a:rPr lang="en-GB" sz="2000" b="1" dirty="0" err="1">
                <a:latin typeface="Myriad Pro Black" panose="020B0903030403020204" pitchFamily="34" charset="0"/>
              </a:rPr>
              <a:t>Mit</a:t>
            </a:r>
            <a:r>
              <a:rPr lang="en-GB" sz="2000" b="1" dirty="0">
                <a:latin typeface="Myriad Pro Black" panose="020B0903030403020204" pitchFamily="34" charset="0"/>
              </a:rPr>
              <a:t> </a:t>
            </a:r>
            <a:r>
              <a:rPr lang="en-GB" sz="2000" b="1" dirty="0" err="1">
                <a:latin typeface="Myriad Pro Black" panose="020B0903030403020204" pitchFamily="34" charset="0"/>
              </a:rPr>
              <a:t>jelent</a:t>
            </a:r>
            <a:r>
              <a:rPr lang="en-GB" sz="2000" b="1" dirty="0">
                <a:latin typeface="Myriad Pro Black" panose="020B0903030403020204" pitchFamily="34" charset="0"/>
              </a:rPr>
              <a:t> </a:t>
            </a:r>
            <a:r>
              <a:rPr lang="en-GB" sz="2000" b="1" dirty="0" err="1">
                <a:latin typeface="Myriad Pro Black" panose="020B0903030403020204" pitchFamily="34" charset="0"/>
              </a:rPr>
              <a:t>az</a:t>
            </a:r>
            <a:r>
              <a:rPr lang="en-GB" sz="2000" b="1" dirty="0">
                <a:latin typeface="Myriad Pro Black" panose="020B0903030403020204" pitchFamily="34" charset="0"/>
              </a:rPr>
              <a:t>, </a:t>
            </a:r>
            <a:r>
              <a:rPr lang="en-GB" sz="2000" b="1" dirty="0" err="1">
                <a:latin typeface="Myriad Pro Black" panose="020B0903030403020204" pitchFamily="34" charset="0"/>
              </a:rPr>
              <a:t>hogy</a:t>
            </a:r>
            <a:r>
              <a:rPr lang="en-GB" sz="2000" b="1" dirty="0">
                <a:latin typeface="Myriad Pro Black" panose="020B0903030403020204" pitchFamily="34" charset="0"/>
              </a:rPr>
              <a:t> “</a:t>
            </a:r>
            <a:r>
              <a:rPr lang="en-GB" sz="2000" b="1" dirty="0" err="1">
                <a:latin typeface="Myriad Pro Black" panose="020B0903030403020204" pitchFamily="34" charset="0"/>
              </a:rPr>
              <a:t>agilis</a:t>
            </a:r>
            <a:r>
              <a:rPr lang="en-GB" sz="2000" b="1" dirty="0">
                <a:latin typeface="Myriad Pro Black" panose="020B0903030403020204" pitchFamily="34" charset="0"/>
              </a:rPr>
              <a:t>”? </a:t>
            </a:r>
            <a:r>
              <a:rPr lang="en-GB" sz="2000" b="1" dirty="0" err="1">
                <a:latin typeface="Myriad Pro Black" panose="020B0903030403020204" pitchFamily="34" charset="0"/>
              </a:rPr>
              <a:t>Miért</a:t>
            </a:r>
            <a:r>
              <a:rPr lang="en-GB" sz="2000" b="1" dirty="0">
                <a:latin typeface="Myriad Pro Black" panose="020B0903030403020204" pitchFamily="34" charset="0"/>
              </a:rPr>
              <a:t> van </a:t>
            </a:r>
            <a:r>
              <a:rPr lang="en-GB" sz="2000" b="1" dirty="0" err="1">
                <a:latin typeface="Myriad Pro Black" panose="020B0903030403020204" pitchFamily="34" charset="0"/>
              </a:rPr>
              <a:t>szükség</a:t>
            </a:r>
            <a:r>
              <a:rPr lang="en-GB" sz="2000" b="1" dirty="0">
                <a:latin typeface="Myriad Pro Black" panose="020B0903030403020204" pitchFamily="34" charset="0"/>
              </a:rPr>
              <a:t> </a:t>
            </a:r>
            <a:r>
              <a:rPr lang="en-GB" sz="2000" b="1" dirty="0" err="1">
                <a:latin typeface="Myriad Pro Black" panose="020B0903030403020204" pitchFamily="34" charset="0"/>
              </a:rPr>
              <a:t>rá</a:t>
            </a:r>
            <a:r>
              <a:rPr lang="en-GB" sz="2000" b="1" dirty="0">
                <a:latin typeface="Myriad Pro Black" panose="020B0903030403020204" pitchFamily="34" charset="0"/>
              </a:rPr>
              <a:t>? </a:t>
            </a:r>
            <a:r>
              <a:rPr lang="en-GB" sz="2000" b="1" dirty="0" err="1">
                <a:latin typeface="Myriad Pro Black" panose="020B0903030403020204" pitchFamily="34" charset="0"/>
              </a:rPr>
              <a:t>Agilis</a:t>
            </a:r>
            <a:r>
              <a:rPr lang="en-GB" sz="2000" b="1" dirty="0">
                <a:latin typeface="Myriad Pro Black" panose="020B0903030403020204" pitchFamily="34" charset="0"/>
              </a:rPr>
              <a:t> </a:t>
            </a:r>
            <a:r>
              <a:rPr lang="en-GB" sz="2000" b="1" dirty="0" err="1">
                <a:latin typeface="Myriad Pro Black" panose="020B0903030403020204" pitchFamily="34" charset="0"/>
              </a:rPr>
              <a:t>értékek</a:t>
            </a:r>
            <a:endParaRPr lang="en-GB" sz="2000" b="1" dirty="0">
              <a:latin typeface="Myriad Pro Black" panose="020B09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10:30 – 10:50 		</a:t>
            </a:r>
            <a:r>
              <a:rPr lang="en-GB" sz="2000" dirty="0" err="1">
                <a:latin typeface="Myriad Pro" panose="020B0503030403020204" pitchFamily="34" charset="0"/>
              </a:rPr>
              <a:t>Szünet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10:50 – 12:00		Agilis </a:t>
            </a:r>
            <a:r>
              <a:rPr lang="en-GB" sz="2000" dirty="0" err="1">
                <a:latin typeface="Myriad Pro" panose="020B0503030403020204" pitchFamily="34" charset="0"/>
              </a:rPr>
              <a:t>alapelvek</a:t>
            </a:r>
            <a:r>
              <a:rPr lang="en-GB" sz="2000" dirty="0">
                <a:latin typeface="Myriad Pro" panose="020B0503030403020204" pitchFamily="34" charset="0"/>
              </a:rPr>
              <a:t>, </a:t>
            </a:r>
            <a:r>
              <a:rPr lang="en-GB" sz="2000" dirty="0" err="1">
                <a:latin typeface="Myriad Pro" panose="020B0503030403020204" pitchFamily="34" charset="0"/>
              </a:rPr>
              <a:t>Mikor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és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miért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használjuk</a:t>
            </a:r>
            <a:r>
              <a:rPr lang="en-GB" sz="2000" dirty="0">
                <a:latin typeface="Myriad Pro" panose="020B0503030403020204" pitchFamily="34" charset="0"/>
              </a:rPr>
              <a:t>? </a:t>
            </a:r>
            <a:r>
              <a:rPr lang="en-GB" sz="2000" dirty="0" err="1">
                <a:latin typeface="Myriad Pro" panose="020B0503030403020204" pitchFamily="34" charset="0"/>
              </a:rPr>
              <a:t>Projektek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szentháromsága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12:00 – 13:00		</a:t>
            </a:r>
            <a:r>
              <a:rPr lang="en-GB" sz="2000" dirty="0" err="1">
                <a:latin typeface="Myriad Pro" panose="020B0503030403020204" pitchFamily="34" charset="0"/>
              </a:rPr>
              <a:t>Ebédszünet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13:00 – 14:00		Waterfall-</a:t>
            </a:r>
            <a:r>
              <a:rPr lang="en-GB" sz="2000" dirty="0" err="1">
                <a:latin typeface="Myriad Pro" panose="020B0503030403020204" pitchFamily="34" charset="0"/>
              </a:rPr>
              <a:t>agilis</a:t>
            </a:r>
            <a:r>
              <a:rPr lang="en-GB" sz="2000" dirty="0">
                <a:latin typeface="Myriad Pro" panose="020B0503030403020204" pitchFamily="34" charset="0"/>
              </a:rPr>
              <a:t>-hybrid </a:t>
            </a:r>
            <a:r>
              <a:rPr lang="en-GB" sz="2000" dirty="0" err="1">
                <a:latin typeface="Myriad Pro" panose="020B0503030403020204" pitchFamily="34" charset="0"/>
              </a:rPr>
              <a:t>megközelítések</a:t>
            </a:r>
            <a:r>
              <a:rPr lang="en-GB" sz="2000" dirty="0">
                <a:latin typeface="Myriad Pro" panose="020B0503030403020204" pitchFamily="34" charset="0"/>
              </a:rPr>
              <a:t>, Lean thinking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14:00 – 14:20 		</a:t>
            </a:r>
            <a:r>
              <a:rPr lang="en-GB" sz="2000" dirty="0" err="1">
                <a:latin typeface="Myriad Pro" panose="020B0503030403020204" pitchFamily="34" charset="0"/>
              </a:rPr>
              <a:t>Szünet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14:20 – 15:20		Agilis </a:t>
            </a:r>
            <a:r>
              <a:rPr lang="en-GB" sz="2000" dirty="0" err="1">
                <a:latin typeface="Myriad Pro" panose="020B0503030403020204" pitchFamily="34" charset="0"/>
              </a:rPr>
              <a:t>keretrendszerek</a:t>
            </a:r>
            <a:r>
              <a:rPr lang="en-GB" sz="2000" dirty="0">
                <a:latin typeface="Myriad Pro" panose="020B0503030403020204" pitchFamily="34" charset="0"/>
              </a:rPr>
              <a:t>, </a:t>
            </a:r>
            <a:r>
              <a:rPr lang="en-GB" sz="2000" dirty="0" err="1">
                <a:latin typeface="Myriad Pro" panose="020B0503030403020204" pitchFamily="34" charset="0"/>
              </a:rPr>
              <a:t>Mitől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leszel</a:t>
            </a:r>
            <a:r>
              <a:rPr lang="en-GB" sz="2000" dirty="0">
                <a:latin typeface="Myriad Pro" panose="020B0503030403020204" pitchFamily="34" charset="0"/>
              </a:rPr>
              <a:t> agilis(abb)? </a:t>
            </a:r>
            <a:r>
              <a:rPr lang="en-GB" sz="2000" dirty="0" err="1">
                <a:latin typeface="Myriad Pro" panose="020B0503030403020204" pitchFamily="34" charset="0"/>
              </a:rPr>
              <a:t>Agilis</a:t>
            </a:r>
            <a:r>
              <a:rPr lang="en-GB" sz="2000" dirty="0">
                <a:latin typeface="Myriad Pro" panose="020B0503030403020204" pitchFamily="34" charset="0"/>
              </a:rPr>
              <a:t> </a:t>
            </a:r>
            <a:r>
              <a:rPr lang="en-GB" sz="2000" dirty="0" err="1">
                <a:latin typeface="Myriad Pro" panose="020B0503030403020204" pitchFamily="34" charset="0"/>
              </a:rPr>
              <a:t>szerepek</a:t>
            </a:r>
            <a:r>
              <a:rPr lang="en-GB" sz="2000" dirty="0">
                <a:latin typeface="Myriad Pro" panose="020B0503030403020204" pitchFamily="34" charset="0"/>
              </a:rPr>
              <a:t>?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15:20 – 15:30		</a:t>
            </a:r>
            <a:r>
              <a:rPr lang="en-GB" sz="2000" dirty="0" err="1">
                <a:latin typeface="Myriad Pro" panose="020B0503030403020204" pitchFamily="34" charset="0"/>
              </a:rPr>
              <a:t>Szünet</a:t>
            </a:r>
            <a:endParaRPr lang="en-GB" sz="20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latin typeface="Myriad Pro" panose="020B0503030403020204" pitchFamily="34" charset="0"/>
              </a:rPr>
              <a:t>15:30 – 16:00		Hogyan </a:t>
            </a:r>
            <a:r>
              <a:rPr lang="en-GB" sz="2000" dirty="0" err="1">
                <a:latin typeface="Myriad Pro" panose="020B0503030403020204" pitchFamily="34" charset="0"/>
              </a:rPr>
              <a:t>építsünk</a:t>
            </a:r>
            <a:r>
              <a:rPr lang="en-GB" sz="2000" dirty="0">
                <a:latin typeface="Myriad Pro" panose="020B0503030403020204" pitchFamily="34" charset="0"/>
              </a:rPr>
              <a:t> agilis(abb) </a:t>
            </a:r>
            <a:r>
              <a:rPr lang="en-GB" sz="2000" dirty="0" err="1">
                <a:latin typeface="Myriad Pro" panose="020B0503030403020204" pitchFamily="34" charset="0"/>
              </a:rPr>
              <a:t>projektet</a:t>
            </a:r>
            <a:r>
              <a:rPr lang="en-GB" sz="2000" dirty="0">
                <a:latin typeface="Myriad Pro" panose="020B0503030403020204" pitchFamily="34" charset="0"/>
              </a:rPr>
              <a:t>? </a:t>
            </a:r>
            <a:r>
              <a:rPr lang="en-GB" sz="2000" dirty="0" err="1">
                <a:latin typeface="Myriad Pro" panose="020B0503030403020204" pitchFamily="34" charset="0"/>
              </a:rPr>
              <a:t>Összefoglalás</a:t>
            </a:r>
            <a:r>
              <a:rPr lang="en-GB" sz="2000" dirty="0">
                <a:latin typeface="Myriad Pro" panose="020B0503030403020204" pitchFamily="34" charset="0"/>
              </a:rPr>
              <a:t>, Q&amp;A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800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70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McDonald’s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a Lean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B6C972-A99E-D649-BD67-143120BF2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8"/>
          <a:stretch/>
        </p:blipFill>
        <p:spPr>
          <a:xfrm>
            <a:off x="6235034" y="3645025"/>
            <a:ext cx="5828124" cy="30324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7D1DC-D2F6-1E1E-98CA-A4B63B73B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43" y="1217881"/>
            <a:ext cx="6192688" cy="357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47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McDonald’s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a Lean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8843A-A137-004E-A386-058904301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947" b="9646"/>
          <a:stretch/>
        </p:blipFill>
        <p:spPr>
          <a:xfrm>
            <a:off x="1055440" y="1412776"/>
            <a:ext cx="993596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6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8256F7-E619-22CC-AEF8-1B05323AE8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18"/>
          <a:stretch/>
        </p:blipFill>
        <p:spPr>
          <a:xfrm>
            <a:off x="191344" y="2060847"/>
            <a:ext cx="6504561" cy="33843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Lean – McDonald’s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BC7A19-6C29-242F-06DD-87C612D00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8386" y="1556792"/>
            <a:ext cx="5353272" cy="5301208"/>
          </a:xfrm>
        </p:spPr>
        <p:txBody>
          <a:bodyPr>
            <a:normAutofit fontScale="62500" lnSpcReduction="20000"/>
          </a:bodyPr>
          <a:lstStyle/>
          <a:p>
            <a:pPr marL="266700" indent="-2667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600" b="1" dirty="0" err="1">
                <a:latin typeface="Myriad Pro" panose="020B0503030403020204" pitchFamily="34" charset="0"/>
              </a:rPr>
              <a:t>Érték</a:t>
            </a:r>
            <a:r>
              <a:rPr lang="en-GB" sz="2600" b="1" dirty="0">
                <a:latin typeface="Myriad Pro" panose="020B0503030403020204" pitchFamily="34" charset="0"/>
              </a:rPr>
              <a:t>: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minél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gyorsabban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hozzájusson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az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ügyfél</a:t>
            </a:r>
            <a:r>
              <a:rPr lang="en-GB" sz="2600" dirty="0">
                <a:latin typeface="Myriad Pro" panose="020B0503030403020204" pitchFamily="34" charset="0"/>
              </a:rPr>
              <a:t> a </a:t>
            </a:r>
            <a:r>
              <a:rPr lang="en-GB" sz="2600" dirty="0" err="1">
                <a:latin typeface="Myriad Pro" panose="020B0503030403020204" pitchFamily="34" charset="0"/>
              </a:rPr>
              <a:t>rendeléséhez</a:t>
            </a:r>
            <a:endParaRPr lang="en-GB" sz="2600" dirty="0">
              <a:latin typeface="Myriad Pro" panose="020B0503030403020204" pitchFamily="34" charset="0"/>
            </a:endParaRPr>
          </a:p>
          <a:p>
            <a:pPr marL="266700" indent="-2667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600" b="1" dirty="0" err="1">
                <a:latin typeface="Myriad Pro" panose="020B0503030403020204" pitchFamily="34" charset="0"/>
              </a:rPr>
              <a:t>Értéklánc</a:t>
            </a:r>
            <a:r>
              <a:rPr lang="en-GB" sz="2600" b="1" dirty="0">
                <a:latin typeface="Myriad Pro" panose="020B0503030403020204" pitchFamily="34" charset="0"/>
              </a:rPr>
              <a:t>:</a:t>
            </a:r>
            <a:r>
              <a:rPr lang="en-GB" sz="2600" dirty="0">
                <a:latin typeface="Myriad Pro" panose="020B0503030403020204" pitchFamily="34" charset="0"/>
              </a:rPr>
              <a:t> saját </a:t>
            </a:r>
            <a:r>
              <a:rPr lang="en-GB" sz="2600" dirty="0" err="1">
                <a:latin typeface="Myriad Pro" panose="020B0503030403020204" pitchFamily="34" charset="0"/>
              </a:rPr>
              <a:t>beszerzési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források</a:t>
            </a:r>
            <a:r>
              <a:rPr lang="en-GB" sz="2600" dirty="0">
                <a:latin typeface="Myriad Pro" panose="020B0503030403020204" pitchFamily="34" charset="0"/>
              </a:rPr>
              <a:t>, </a:t>
            </a:r>
            <a:r>
              <a:rPr lang="en-GB" sz="2600" dirty="0" err="1">
                <a:latin typeface="Myriad Pro" panose="020B0503030403020204" pitchFamily="34" charset="0"/>
              </a:rPr>
              <a:t>logisztika</a:t>
            </a:r>
            <a:r>
              <a:rPr lang="en-GB" sz="2600" dirty="0">
                <a:latin typeface="Myriad Pro" panose="020B0503030403020204" pitchFamily="34" charset="0"/>
              </a:rPr>
              <a:t>, </a:t>
            </a:r>
            <a:r>
              <a:rPr lang="en-GB" sz="2600" dirty="0" err="1">
                <a:latin typeface="Myriad Pro" panose="020B0503030403020204" pitchFamily="34" charset="0"/>
              </a:rPr>
              <a:t>üzletlánc-felügyelet</a:t>
            </a:r>
            <a:r>
              <a:rPr lang="en-GB" sz="2600" dirty="0">
                <a:latin typeface="Myriad Pro" panose="020B0503030403020204" pitchFamily="34" charset="0"/>
              </a:rPr>
              <a:t>, </a:t>
            </a:r>
            <a:r>
              <a:rPr lang="en-GB" sz="2600" dirty="0" err="1">
                <a:latin typeface="Myriad Pro" panose="020B0503030403020204" pitchFamily="34" charset="0"/>
              </a:rPr>
              <a:t>technológia</a:t>
            </a:r>
            <a:r>
              <a:rPr lang="en-GB" sz="2600" dirty="0">
                <a:latin typeface="Myriad Pro" panose="020B0503030403020204" pitchFamily="34" charset="0"/>
              </a:rPr>
              <a:t> ÉS </a:t>
            </a:r>
            <a:r>
              <a:rPr lang="en-GB" sz="2600" dirty="0" err="1">
                <a:latin typeface="Myriad Pro" panose="020B0503030403020204" pitchFamily="34" charset="0"/>
              </a:rPr>
              <a:t>minőség-biztosítás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</a:p>
          <a:p>
            <a:pPr marL="266700" indent="-2667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600" b="1" dirty="0">
                <a:latin typeface="Myriad Pro" panose="020B0503030403020204" pitchFamily="34" charset="0"/>
              </a:rPr>
              <a:t>Flow: </a:t>
            </a:r>
            <a:r>
              <a:rPr lang="en-GB" sz="2600" dirty="0" err="1">
                <a:latin typeface="Myriad Pro" panose="020B0503030403020204" pitchFamily="34" charset="0"/>
              </a:rPr>
              <a:t>sztenderdizált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rendszer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hatékonyságra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kihegyezve</a:t>
            </a:r>
            <a:r>
              <a:rPr lang="en-GB" sz="2600" dirty="0">
                <a:latin typeface="Myriad Pro" panose="020B0503030403020204" pitchFamily="34" charset="0"/>
              </a:rPr>
              <a:t>. “</a:t>
            </a:r>
            <a:r>
              <a:rPr lang="en-GB" sz="2600" dirty="0" err="1">
                <a:latin typeface="Myriad Pro" panose="020B0503030403020204" pitchFamily="34" charset="0"/>
              </a:rPr>
              <a:t>gyártósor</a:t>
            </a:r>
            <a:r>
              <a:rPr lang="en-GB" sz="2600" dirty="0">
                <a:latin typeface="Myriad Pro" panose="020B0503030403020204" pitchFamily="34" charset="0"/>
              </a:rPr>
              <a:t>” design</a:t>
            </a:r>
          </a:p>
          <a:p>
            <a:pPr marL="266700" indent="-2667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600" b="1" dirty="0">
                <a:latin typeface="Myriad Pro" panose="020B0503030403020204" pitchFamily="34" charset="0"/>
              </a:rPr>
              <a:t>Pull: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Csak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rendelésre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gyártanak</a:t>
            </a:r>
            <a:r>
              <a:rPr lang="en-GB" sz="2600" dirty="0">
                <a:latin typeface="Myriad Pro" panose="020B0503030403020204" pitchFamily="34" charset="0"/>
              </a:rPr>
              <a:t> (</a:t>
            </a:r>
            <a:r>
              <a:rPr lang="en-GB" sz="2600" dirty="0" err="1">
                <a:latin typeface="Myriad Pro" panose="020B0503030403020204" pitchFamily="34" charset="0"/>
              </a:rPr>
              <a:t>kivéve</a:t>
            </a:r>
            <a:r>
              <a:rPr lang="en-GB" sz="2600" dirty="0">
                <a:latin typeface="Myriad Pro" panose="020B0503030403020204" pitchFamily="34" charset="0"/>
              </a:rPr>
              <a:t> a </a:t>
            </a:r>
            <a:r>
              <a:rPr lang="en-GB" sz="2600" dirty="0" err="1">
                <a:latin typeface="Myriad Pro" panose="020B0503030403020204" pitchFamily="34" charset="0"/>
              </a:rPr>
              <a:t>biztosan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eladható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termékeket</a:t>
            </a:r>
            <a:r>
              <a:rPr lang="en-GB" sz="2600" dirty="0">
                <a:latin typeface="Myriad Pro" panose="020B0503030403020204" pitchFamily="34" charset="0"/>
              </a:rPr>
              <a:t>)</a:t>
            </a:r>
          </a:p>
          <a:p>
            <a:pPr marL="266700" indent="-2667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GB" sz="2600" b="1" dirty="0" err="1">
                <a:latin typeface="Myriad Pro" panose="020B0503030403020204" pitchFamily="34" charset="0"/>
              </a:rPr>
              <a:t>Tökéletesítés</a:t>
            </a:r>
            <a:r>
              <a:rPr lang="en-GB" sz="2600" b="1" dirty="0">
                <a:latin typeface="Myriad Pro" panose="020B0503030403020204" pitchFamily="34" charset="0"/>
              </a:rPr>
              <a:t>: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folyamatos</a:t>
            </a:r>
            <a:r>
              <a:rPr lang="en-GB" sz="2600" dirty="0">
                <a:latin typeface="Myriad Pro" panose="020B0503030403020204" pitchFamily="34" charset="0"/>
              </a:rPr>
              <a:t> </a:t>
            </a:r>
            <a:r>
              <a:rPr lang="en-GB" sz="2600" dirty="0" err="1">
                <a:latin typeface="Myriad Pro" panose="020B0503030403020204" pitchFamily="34" charset="0"/>
              </a:rPr>
              <a:t>mérések</a:t>
            </a:r>
            <a:r>
              <a:rPr lang="en-GB" sz="2600" dirty="0">
                <a:latin typeface="Myriad Pro" panose="020B0503030403020204" pitchFamily="34" charset="0"/>
              </a:rPr>
              <a:t>, </a:t>
            </a:r>
            <a:r>
              <a:rPr lang="en-GB" sz="2600" dirty="0" err="1">
                <a:latin typeface="Myriad Pro" panose="020B0503030403020204" pitchFamily="34" charset="0"/>
              </a:rPr>
              <a:t>visszacsatolások</a:t>
            </a:r>
            <a:endParaRPr lang="en-GB" sz="2600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endParaRPr lang="en-GB" sz="2600" b="1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n-GB" sz="2600" b="1" dirty="0" err="1">
                <a:latin typeface="Myriad Pro" panose="020B0503030403020204" pitchFamily="34" charset="0"/>
              </a:rPr>
              <a:t>Felesleg</a:t>
            </a:r>
            <a:r>
              <a:rPr lang="en-GB" sz="2600" b="1" dirty="0">
                <a:latin typeface="Myriad Pro" panose="020B0503030403020204" pitchFamily="34" charset="0"/>
              </a:rPr>
              <a:t>/</a:t>
            </a:r>
            <a:r>
              <a:rPr lang="en-GB" sz="2600" b="1" dirty="0" err="1">
                <a:latin typeface="Myriad Pro" panose="020B0503030403020204" pitchFamily="34" charset="0"/>
              </a:rPr>
              <a:t>veszteség</a:t>
            </a:r>
            <a:r>
              <a:rPr lang="en-GB" sz="2600" b="1" dirty="0">
                <a:latin typeface="Myriad Pro" panose="020B0503030403020204" pitchFamily="34" charset="0"/>
              </a:rPr>
              <a:t>: </a:t>
            </a:r>
            <a:r>
              <a:rPr lang="en-GB" sz="2600" b="1" dirty="0" err="1">
                <a:latin typeface="Myriad Pro" panose="020B0503030403020204" pitchFamily="34" charset="0"/>
              </a:rPr>
              <a:t>minimális</a:t>
            </a:r>
            <a:endParaRPr lang="en-GB" sz="2600" b="1" dirty="0">
              <a:latin typeface="Myriad Pro" panose="020B0503030403020204" pitchFamily="34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200" dirty="0" err="1">
                <a:latin typeface="Myriad Pro" panose="020B0503030403020204" pitchFamily="34" charset="0"/>
              </a:rPr>
              <a:t>Mindenki</a:t>
            </a:r>
            <a:r>
              <a:rPr lang="en-GB" sz="2200" dirty="0">
                <a:latin typeface="Myriad Pro" panose="020B0503030403020204" pitchFamily="34" charset="0"/>
              </a:rPr>
              <a:t> </a:t>
            </a:r>
            <a:r>
              <a:rPr lang="en-GB" sz="2200" dirty="0" err="1">
                <a:latin typeface="Myriad Pro" panose="020B0503030403020204" pitchFamily="34" charset="0"/>
              </a:rPr>
              <a:t>látja</a:t>
            </a:r>
            <a:r>
              <a:rPr lang="en-GB" sz="2200" dirty="0">
                <a:latin typeface="Myriad Pro" panose="020B0503030403020204" pitchFamily="34" charset="0"/>
              </a:rPr>
              <a:t> a </a:t>
            </a:r>
            <a:r>
              <a:rPr lang="en-GB" sz="2200" dirty="0" err="1">
                <a:latin typeface="Myriad Pro" panose="020B0503030403020204" pitchFamily="34" charset="0"/>
              </a:rPr>
              <a:t>rendelést</a:t>
            </a:r>
            <a:r>
              <a:rPr lang="en-GB" sz="2200" dirty="0">
                <a:latin typeface="Myriad Pro" panose="020B0503030403020204" pitchFamily="34" charset="0"/>
              </a:rPr>
              <a:t>: </a:t>
            </a:r>
            <a:r>
              <a:rPr lang="en-GB" sz="2200" dirty="0" err="1">
                <a:latin typeface="Myriad Pro" panose="020B0503030403020204" pitchFamily="34" charset="0"/>
              </a:rPr>
              <a:t>transzparens</a:t>
            </a:r>
            <a:endParaRPr lang="en-GB" sz="2200" dirty="0">
              <a:latin typeface="Myriad Pro" panose="020B0503030403020204" pitchFamily="34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200" dirty="0" err="1">
                <a:latin typeface="Myriad Pro" panose="020B0503030403020204" pitchFamily="34" charset="0"/>
              </a:rPr>
              <a:t>Nincs</a:t>
            </a:r>
            <a:r>
              <a:rPr lang="en-GB" sz="2200" dirty="0">
                <a:latin typeface="Myriad Pro" panose="020B0503030403020204" pitchFamily="34" charset="0"/>
              </a:rPr>
              <a:t> </a:t>
            </a:r>
            <a:r>
              <a:rPr lang="en-GB" sz="2200" dirty="0" err="1">
                <a:latin typeface="Myriad Pro" panose="020B0503030403020204" pitchFamily="34" charset="0"/>
              </a:rPr>
              <a:t>információhiány</a:t>
            </a:r>
            <a:endParaRPr lang="en-GB" sz="2200" dirty="0">
              <a:latin typeface="Myriad Pro" panose="020B0503030403020204" pitchFamily="34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200" dirty="0" err="1">
                <a:latin typeface="Myriad Pro" panose="020B0503030403020204" pitchFamily="34" charset="0"/>
              </a:rPr>
              <a:t>Nincs</a:t>
            </a:r>
            <a:r>
              <a:rPr lang="en-GB" sz="2200" dirty="0">
                <a:latin typeface="Myriad Pro" panose="020B0503030403020204" pitchFamily="34" charset="0"/>
              </a:rPr>
              <a:t> </a:t>
            </a:r>
            <a:r>
              <a:rPr lang="en-GB" sz="2200" dirty="0" err="1">
                <a:latin typeface="Myriad Pro" panose="020B0503030403020204" pitchFamily="34" charset="0"/>
              </a:rPr>
              <a:t>felesleges</a:t>
            </a:r>
            <a:r>
              <a:rPr lang="en-GB" sz="2200" dirty="0">
                <a:latin typeface="Myriad Pro" panose="020B0503030403020204" pitchFamily="34" charset="0"/>
              </a:rPr>
              <a:t> </a:t>
            </a:r>
            <a:r>
              <a:rPr lang="en-GB" sz="2200" dirty="0" err="1">
                <a:latin typeface="Myriad Pro" panose="020B0503030403020204" pitchFamily="34" charset="0"/>
              </a:rPr>
              <a:t>mozdulat</a:t>
            </a:r>
            <a:r>
              <a:rPr lang="en-GB" sz="2200" dirty="0">
                <a:latin typeface="Myriad Pro" panose="020B0503030403020204" pitchFamily="34" charset="0"/>
              </a:rPr>
              <a:t> – </a:t>
            </a:r>
            <a:r>
              <a:rPr lang="en-GB" sz="2200" dirty="0" err="1">
                <a:latin typeface="Myriad Pro" panose="020B0503030403020204" pitchFamily="34" charset="0"/>
              </a:rPr>
              <a:t>minden</a:t>
            </a:r>
            <a:r>
              <a:rPr lang="en-GB" sz="2200" dirty="0">
                <a:latin typeface="Myriad Pro" panose="020B0503030403020204" pitchFamily="34" charset="0"/>
              </a:rPr>
              <a:t> </a:t>
            </a:r>
            <a:r>
              <a:rPr lang="en-GB" sz="2200" dirty="0" err="1">
                <a:latin typeface="Myriad Pro" panose="020B0503030403020204" pitchFamily="34" charset="0"/>
              </a:rPr>
              <a:t>kéznél</a:t>
            </a:r>
            <a:endParaRPr lang="en-GB" sz="2200" dirty="0">
              <a:latin typeface="Myriad Pro" panose="020B0503030403020204" pitchFamily="34" charset="0"/>
            </a:endParaRP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200" dirty="0" err="1">
                <a:latin typeface="Myriad Pro" panose="020B0503030403020204" pitchFamily="34" charset="0"/>
              </a:rPr>
              <a:t>Skálázhatóság</a:t>
            </a:r>
            <a:r>
              <a:rPr lang="en-GB" sz="2200" dirty="0">
                <a:latin typeface="Myriad Pro" panose="020B0503030403020204" pitchFamily="34" charset="0"/>
              </a:rPr>
              <a:t> (</a:t>
            </a:r>
            <a:r>
              <a:rPr lang="en-GB" sz="2200" dirty="0" err="1">
                <a:latin typeface="Myriad Pro" panose="020B0503030403020204" pitchFamily="34" charset="0"/>
              </a:rPr>
              <a:t>zsúfolt</a:t>
            </a:r>
            <a:r>
              <a:rPr lang="en-GB" sz="2200" dirty="0">
                <a:latin typeface="Myriad Pro" panose="020B0503030403020204" pitchFamily="34" charset="0"/>
              </a:rPr>
              <a:t> </a:t>
            </a:r>
            <a:r>
              <a:rPr lang="en-GB" sz="2200" dirty="0" err="1">
                <a:latin typeface="Myriad Pro" panose="020B0503030403020204" pitchFamily="34" charset="0"/>
              </a:rPr>
              <a:t>időszakokra</a:t>
            </a:r>
            <a:r>
              <a:rPr lang="en-GB" sz="2200" dirty="0">
                <a:latin typeface="Myriad Pro" panose="020B0503030403020204" pitchFamily="34" charset="0"/>
              </a:rPr>
              <a:t>)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GB" sz="2200" dirty="0" err="1">
                <a:latin typeface="Myriad Pro" panose="020B0503030403020204" pitchFamily="34" charset="0"/>
              </a:rPr>
              <a:t>Nincs</a:t>
            </a:r>
            <a:r>
              <a:rPr lang="en-GB" sz="2200" dirty="0">
                <a:latin typeface="Myriad Pro" panose="020B0503030403020204" pitchFamily="34" charset="0"/>
              </a:rPr>
              <a:t> </a:t>
            </a:r>
            <a:r>
              <a:rPr lang="en-GB" sz="2200" dirty="0" err="1">
                <a:latin typeface="Myriad Pro" panose="020B0503030403020204" pitchFamily="34" charset="0"/>
              </a:rPr>
              <a:t>raktározás</a:t>
            </a:r>
            <a:endParaRPr lang="en-GB" sz="2200" dirty="0">
              <a:latin typeface="Myriad Pro" panose="020B0503030403020204" pitchFamily="34" charset="0"/>
            </a:endParaRPr>
          </a:p>
          <a:p>
            <a:pPr lvl="1"/>
            <a:endParaRPr lang="en-GB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25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What You Need to Know about Kanban Board">
            <a:extLst>
              <a:ext uri="{FF2B5EF4-FFF2-40B4-BE49-F238E27FC236}">
                <a16:creationId xmlns:a16="http://schemas.microsoft.com/office/drawing/2014/main" id="{4F305EBF-085E-F399-401B-B8B079A9F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309" y="2195410"/>
            <a:ext cx="7468691" cy="457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98A745-F94B-3EE7-90DC-8926028A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734" y="60071"/>
            <a:ext cx="2216020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Kanban </a:t>
            </a:r>
            <a:r>
              <a:rPr lang="en-US" dirty="0" err="1">
                <a:latin typeface="Myriad Pro Black" panose="020B0903030403020204" pitchFamily="34" charset="0"/>
              </a:rPr>
              <a:t>keretrendszer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654" y="1268760"/>
            <a:ext cx="9890794" cy="51216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b="1" dirty="0">
                <a:latin typeface="Myriad Pro" panose="020B0503030403020204" pitchFamily="34" charset="0"/>
                <a:ea typeface="Gotham Pro"/>
                <a:cs typeface="Gotham Pro"/>
              </a:rPr>
              <a:t>A Kanban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vizuális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rendszer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tábla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),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ami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segít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rendszerezni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a 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tevékenységeket</a:t>
            </a:r>
            <a:endParaRPr lang="hu-HU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14350" lvl="1" indent="-285750">
              <a:lnSpc>
                <a:spcPct val="100000"/>
              </a:lnSpc>
              <a:spcBef>
                <a:spcPts val="600"/>
              </a:spcBef>
            </a:pPr>
            <a:r>
              <a:rPr lang="hu-HU" dirty="0">
                <a:latin typeface="Myriad Pro" panose="020B0503030403020204" pitchFamily="34" charset="0"/>
              </a:rPr>
              <a:t>Célja, hogy vizuálisan ábrázolja a munkát a folyamat különböző szakaszaiban.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hu-HU" b="1" dirty="0">
                <a:latin typeface="Myriad Pro" panose="020B0503030403020204" pitchFamily="34" charset="0"/>
                <a:ea typeface="Gotham Pro"/>
                <a:cs typeface="Gotham Pro"/>
              </a:rPr>
              <a:t>Kanban tábla</a:t>
            </a:r>
          </a:p>
          <a:p>
            <a:pPr marL="514350" indent="-285750">
              <a:lnSpc>
                <a:spcPct val="100000"/>
              </a:lnSpc>
              <a:spcBef>
                <a:spcPts val="600"/>
              </a:spcBef>
            </a:pP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Feladatok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/User Story/Ticket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b="1" dirty="0">
                <a:latin typeface="Myriad Pro" panose="020B0503030403020204" pitchFamily="34" charset="0"/>
                <a:ea typeface="Gotham Pro"/>
                <a:cs typeface="Gotham Pro"/>
              </a:rPr>
              <a:t>Státuszok (példa)</a:t>
            </a:r>
          </a:p>
          <a:p>
            <a:pPr marL="514350" indent="-285750">
              <a:lnSpc>
                <a:spcPct val="100000"/>
              </a:lnSpc>
              <a:spcBef>
                <a:spcPts val="0"/>
              </a:spcBef>
            </a:pPr>
            <a:r>
              <a:rPr lang="hu-HU" sz="1800" dirty="0">
                <a:latin typeface="Myriad Pro" panose="020B0503030403020204" pitchFamily="34" charset="0"/>
                <a:ea typeface="Gotham Pro"/>
                <a:cs typeface="Gotham Pro"/>
              </a:rPr>
              <a:t>ToDo</a:t>
            </a:r>
          </a:p>
          <a:p>
            <a:pPr marL="514350" indent="-285750">
              <a:lnSpc>
                <a:spcPct val="100000"/>
              </a:lnSpc>
              <a:spcBef>
                <a:spcPts val="0"/>
              </a:spcBef>
            </a:pPr>
            <a:r>
              <a:rPr lang="hu-HU" sz="1800" dirty="0">
                <a:latin typeface="Myriad Pro" panose="020B0503030403020204" pitchFamily="34" charset="0"/>
                <a:ea typeface="Gotham Pro"/>
                <a:cs typeface="Gotham Pro"/>
              </a:rPr>
              <a:t>Doing / In Progress</a:t>
            </a:r>
          </a:p>
          <a:p>
            <a:pPr marL="514350" indent="-285750">
              <a:lnSpc>
                <a:spcPct val="100000"/>
              </a:lnSpc>
              <a:spcBef>
                <a:spcPts val="0"/>
              </a:spcBef>
            </a:pPr>
            <a:r>
              <a:rPr lang="hu-HU" sz="1800" dirty="0">
                <a:latin typeface="Myriad Pro" panose="020B0503030403020204" pitchFamily="34" charset="0"/>
                <a:ea typeface="Gotham Pro"/>
                <a:cs typeface="Gotham Pro"/>
              </a:rPr>
              <a:t>Done</a:t>
            </a:r>
            <a:endParaRPr lang="en-GB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14350" indent="-285750"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…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bármi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más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ami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kellhet</a:t>
            </a:r>
            <a:endParaRPr lang="en-GB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Előnyei</a:t>
            </a:r>
            <a:endParaRPr lang="hu-HU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14350" lvl="7" indent="-285750">
              <a:lnSpc>
                <a:spcPct val="100000"/>
              </a:lnSpc>
              <a:spcBef>
                <a:spcPts val="0"/>
              </a:spcBef>
              <a:buClr>
                <a:srgbClr val="3EB49C"/>
              </a:buClr>
              <a:buSzPct val="130000"/>
            </a:pP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E</a:t>
            </a:r>
            <a:r>
              <a:rPr lang="hu-HU" sz="1800" dirty="0">
                <a:solidFill>
                  <a:srgbClr val="3C3C3B"/>
                </a:solidFill>
                <a:latin typeface="Myriad Pro" panose="020B0503030403020204" pitchFamily="34" charset="0"/>
              </a:rPr>
              <a:t>gyszerű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könnyű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alkalmazni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</a:p>
          <a:p>
            <a:pPr marL="514350" lvl="7" indent="-285750">
              <a:lnSpc>
                <a:spcPct val="100000"/>
              </a:lnSpc>
              <a:spcBef>
                <a:spcPts val="0"/>
              </a:spcBef>
              <a:buClr>
                <a:srgbClr val="3EB49C"/>
              </a:buClr>
              <a:buSzPct val="130000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Jól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áttekinthető</a:t>
            </a:r>
            <a:endParaRPr lang="hu-HU" sz="1800" dirty="0">
              <a:solidFill>
                <a:srgbClr val="3C3C3B"/>
              </a:solidFill>
              <a:latin typeface="Myriad Pro" panose="020B0503030403020204" pitchFamily="34" charset="0"/>
            </a:endParaRPr>
          </a:p>
          <a:p>
            <a:pPr marL="514350" lvl="7" indent="-285750">
              <a:lnSpc>
                <a:spcPct val="100000"/>
              </a:lnSpc>
              <a:spcBef>
                <a:spcPts val="0"/>
              </a:spcBef>
              <a:buClr>
                <a:srgbClr val="3EB49C"/>
              </a:buClr>
              <a:buSzPct val="130000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Transzparenciát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teremt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</a:endParaRPr>
          </a:p>
          <a:p>
            <a:pPr marL="514350" lvl="7" indent="-285750">
              <a:lnSpc>
                <a:spcPct val="100000"/>
              </a:lnSpc>
              <a:spcBef>
                <a:spcPts val="0"/>
              </a:spcBef>
              <a:buClr>
                <a:srgbClr val="3EB49C"/>
              </a:buClr>
              <a:buSzPct val="130000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Nehezen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tervezhető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projekteknél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ideális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</a:endParaRPr>
          </a:p>
          <a:p>
            <a:pPr marL="514350" lvl="7" indent="-285750">
              <a:lnSpc>
                <a:spcPct val="100000"/>
              </a:lnSpc>
              <a:spcBef>
                <a:spcPts val="0"/>
              </a:spcBef>
              <a:buClr>
                <a:srgbClr val="3EB49C"/>
              </a:buClr>
              <a:buSzPct val="130000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Üzemeltetésnél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kiválóan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</a:rPr>
              <a:t>alkalmazható</a:t>
            </a:r>
            <a:endParaRPr lang="en-GB" sz="1600" dirty="0">
              <a:solidFill>
                <a:srgbClr val="3C3C3B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1849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Kanban </a:t>
            </a:r>
            <a:r>
              <a:rPr lang="en-US" dirty="0" err="1">
                <a:latin typeface="Myriad Pro Black" panose="020B0903030403020204" pitchFamily="34" charset="0"/>
              </a:rPr>
              <a:t>keretrendszer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8" name="Téglalap 10">
            <a:extLst>
              <a:ext uri="{FF2B5EF4-FFF2-40B4-BE49-F238E27FC236}">
                <a16:creationId xmlns:a16="http://schemas.microsoft.com/office/drawing/2014/main" id="{8D1A1CB9-BFC2-4533-72E2-19FD6B741216}"/>
              </a:ext>
            </a:extLst>
          </p:cNvPr>
          <p:cNvSpPr/>
          <p:nvPr/>
        </p:nvSpPr>
        <p:spPr>
          <a:xfrm>
            <a:off x="407368" y="1988840"/>
            <a:ext cx="401478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b="1" dirty="0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Kanban alapelvek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Tedd láthatóvá a flow-t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Limitáld a folyamatban lévő feladatokat (</a:t>
            </a:r>
            <a:r>
              <a:rPr lang="hu-HU" sz="1600" dirty="0" err="1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WiP</a:t>
            </a: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Menedzseld a flow-t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Érthetően fogalmazzátok meg a folyamatokat és szabályokat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Fejlődjetek/fejlesszetek közösen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hu-HU" sz="1600" dirty="0">
              <a:solidFill>
                <a:schemeClr val="bg2"/>
              </a:solidFill>
              <a:latin typeface="Montserrat" panose="00000500000000000000" pitchFamily="2" charset="-18"/>
              <a:ea typeface="Gotham Pro"/>
              <a:cs typeface="Gotham Pro"/>
            </a:endParaRPr>
          </a:p>
          <a:p>
            <a:pPr>
              <a:spcBef>
                <a:spcPts val="600"/>
              </a:spcBef>
            </a:pPr>
            <a:r>
              <a:rPr lang="hu-HU" sz="1600" b="1" dirty="0">
                <a:solidFill>
                  <a:schemeClr val="bg2"/>
                </a:solidFill>
                <a:latin typeface="Montserrat" panose="00000500000000000000" pitchFamily="2" charset="-18"/>
                <a:ea typeface="Gotham Pro"/>
                <a:cs typeface="Gotham Pro"/>
              </a:rPr>
              <a:t>Kanban szerepek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</a:rPr>
              <a:t>Service </a:t>
            </a:r>
            <a:r>
              <a:rPr lang="hu-HU" sz="1600" dirty="0" err="1">
                <a:solidFill>
                  <a:schemeClr val="bg2"/>
                </a:solidFill>
                <a:latin typeface="Montserrat" panose="00000500000000000000" pitchFamily="2" charset="-18"/>
              </a:rPr>
              <a:t>Delivery</a:t>
            </a: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</a:rPr>
              <a:t> Manager (SDM)</a:t>
            </a:r>
          </a:p>
          <a:p>
            <a:pPr marL="171450" indent="-1714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</a:rPr>
              <a:t>Service </a:t>
            </a:r>
            <a:r>
              <a:rPr lang="hu-HU" sz="1600" dirty="0" err="1">
                <a:solidFill>
                  <a:schemeClr val="bg2"/>
                </a:solidFill>
                <a:latin typeface="Montserrat" panose="00000500000000000000" pitchFamily="2" charset="-18"/>
              </a:rPr>
              <a:t>Request</a:t>
            </a:r>
            <a:r>
              <a:rPr lang="hu-HU" sz="1600" dirty="0">
                <a:solidFill>
                  <a:schemeClr val="bg2"/>
                </a:solidFill>
                <a:latin typeface="Montserrat" panose="00000500000000000000" pitchFamily="2" charset="-18"/>
              </a:rPr>
              <a:t> Manager (SRM)</a:t>
            </a:r>
          </a:p>
          <a:p>
            <a:pPr>
              <a:spcBef>
                <a:spcPts val="600"/>
              </a:spcBef>
            </a:pPr>
            <a:endParaRPr lang="hu-HU" sz="1600" dirty="0">
              <a:solidFill>
                <a:schemeClr val="bg2"/>
              </a:solidFill>
              <a:latin typeface="Montserrat" panose="00000500000000000000" pitchFamily="2" charset="-18"/>
              <a:ea typeface="Gotham Pro"/>
              <a:cs typeface="Gotham Pro"/>
            </a:endParaRPr>
          </a:p>
        </p:txBody>
      </p:sp>
      <p:pic>
        <p:nvPicPr>
          <p:cNvPr id="9" name="Picture 4" descr="What is Kanban Board? Kanban System Explained">
            <a:extLst>
              <a:ext uri="{FF2B5EF4-FFF2-40B4-BE49-F238E27FC236}">
                <a16:creationId xmlns:a16="http://schemas.microsoft.com/office/drawing/2014/main" id="{E4362BBD-8906-20CF-DE6A-820F8F954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412776"/>
            <a:ext cx="7746207" cy="49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6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Kanban: Flow </a:t>
            </a:r>
            <a:r>
              <a:rPr lang="en-US" dirty="0" err="1">
                <a:latin typeface="Myriad Pro Black" panose="020B0903030403020204" pitchFamily="34" charset="0"/>
              </a:rPr>
              <a:t>és</a:t>
            </a:r>
            <a:r>
              <a:rPr lang="en-US" dirty="0">
                <a:latin typeface="Myriad Pro Black" panose="020B0903030403020204" pitchFamily="34" charset="0"/>
              </a:rPr>
              <a:t> Bottleneck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D80C2-24EB-C161-4B40-581F3E579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06" y="1613288"/>
            <a:ext cx="5082698" cy="1916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D1461B-1D6F-C59D-6B88-2E138FE27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3719494"/>
            <a:ext cx="4501852" cy="1525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3A71B-D3C9-0DA0-6159-E2F23CAF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666" y="4941168"/>
            <a:ext cx="7819374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966B9D6-0AD3-AC83-F0A9-CB5BA68551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6"/>
          <a:stretch/>
        </p:blipFill>
        <p:spPr bwMode="auto">
          <a:xfrm>
            <a:off x="5763485" y="1354211"/>
            <a:ext cx="5527394" cy="353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5EE59F8-D2CA-05C7-D181-7141DDE74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58" y="1459020"/>
            <a:ext cx="5599262" cy="39399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Scrum </a:t>
            </a:r>
            <a:r>
              <a:rPr lang="en-US" dirty="0" err="1">
                <a:latin typeface="Myriad Pro Black" panose="020B0903030403020204" pitchFamily="34" charset="0"/>
              </a:rPr>
              <a:t>keretrendszer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960" y="1340768"/>
            <a:ext cx="6336704" cy="511256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 Scrum </a:t>
            </a:r>
            <a:r>
              <a:rPr lang="en-US" sz="26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</a:t>
            </a:r>
            <a:r>
              <a:rPr lang="en-US" sz="26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6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pehelysúlyú</a:t>
            </a:r>
            <a:r>
              <a:rPr lang="en-US" sz="26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6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agilis</a:t>
            </a:r>
            <a:r>
              <a:rPr lang="en-US" sz="26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6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keretrendszer</a:t>
            </a:r>
            <a:endParaRPr lang="en-US" sz="2600" b="1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GB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I</a:t>
            </a:r>
            <a:r>
              <a:rPr lang="hu-HU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teratív</a:t>
            </a:r>
            <a:r>
              <a:rPr lang="en-GB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és</a:t>
            </a:r>
            <a:r>
              <a:rPr lang="en-GB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hu-HU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inkrementális</a:t>
            </a:r>
            <a:r>
              <a:rPr lang="hu-HU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megközelítést alkalmaz</a:t>
            </a:r>
            <a:endParaRPr lang="en-GB" sz="22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Pont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elég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strukturát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ad a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csapatoknak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,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hogy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könnyen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és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gyorsan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alkalmazható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legyen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mindennapokban</a:t>
            </a:r>
            <a:endParaRPr lang="en-US" sz="22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Jó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gyakorlatokat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és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eszközöket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ad 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megvalósításhoz</a:t>
            </a:r>
            <a:endParaRPr lang="en-US" sz="22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Szándékosan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“</a:t>
            </a:r>
            <a:r>
              <a:rPr lang="en-US" sz="2200" b="1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hiányos</a:t>
            </a:r>
            <a:r>
              <a:rPr lang="en-US" sz="22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”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,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hogy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szabadságot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hagyjon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az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alkalmazására</a:t>
            </a:r>
            <a:endParaRPr lang="en-US" sz="22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Max. 10 fős </a:t>
            </a:r>
            <a:r>
              <a:rPr lang="en-US" sz="22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csapatok</a:t>
            </a:r>
            <a:r>
              <a:rPr lang="en-US" sz="22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(1 PO, 1 SM, 5-7 Dev)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GB" sz="2200" b="1" dirty="0">
                <a:latin typeface="Myriad Pro" panose="020B0503030403020204" pitchFamily="34" charset="0"/>
                <a:hlinkClick r:id="rId4"/>
              </a:rPr>
              <a:t>Scrum Guide 2020</a:t>
            </a:r>
            <a:endParaRPr lang="en-GB" sz="2200" b="1" dirty="0">
              <a:latin typeface="Myriad Pro" panose="020B050303040302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n-GB" sz="2200" dirty="0" err="1">
                <a:latin typeface="Myriad Pro" panose="020B0503030403020204" pitchFamily="34" charset="0"/>
              </a:rPr>
              <a:t>Tilos</a:t>
            </a:r>
            <a:r>
              <a:rPr lang="en-GB" sz="2200" dirty="0">
                <a:latin typeface="Myriad Pro" panose="020B0503030403020204" pitchFamily="34" charset="0"/>
              </a:rPr>
              <a:t>: </a:t>
            </a:r>
            <a:r>
              <a:rPr lang="en-GB" sz="2200" strike="sngStrike" dirty="0">
                <a:latin typeface="Myriad Pro" panose="020B0503030403020204" pitchFamily="34" charset="0"/>
              </a:rPr>
              <a:t>Scrum </a:t>
            </a:r>
            <a:r>
              <a:rPr lang="en-GB" sz="2200" strike="sngStrike" dirty="0" err="1">
                <a:latin typeface="Myriad Pro" panose="020B0503030403020204" pitchFamily="34" charset="0"/>
              </a:rPr>
              <a:t>módszertan</a:t>
            </a:r>
            <a:endParaRPr lang="en-US" sz="2200" strike="sngStrike" dirty="0">
              <a:latin typeface="Myriad Pro" panose="020B0503030403020204" pitchFamily="34" charset="0"/>
            </a:endParaRP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1C6DF243-8677-DDB8-1BEC-E75A00F627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11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Scrum </a:t>
            </a:r>
            <a:r>
              <a:rPr lang="en-US" dirty="0" err="1">
                <a:latin typeface="Myriad Pro Black" panose="020B0903030403020204" pitchFamily="34" charset="0"/>
              </a:rPr>
              <a:t>keretrendszer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7489" y="5005935"/>
            <a:ext cx="10585176" cy="1656183"/>
          </a:xfrm>
        </p:spPr>
        <p:txBody>
          <a:bodyPr numCol="3">
            <a:noAutofit/>
          </a:bodyPr>
          <a:lstStyle/>
          <a:p>
            <a:pPr marL="0" indent="0">
              <a:buNone/>
            </a:pP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Események</a:t>
            </a:r>
            <a:endParaRPr lang="en-GB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61950" indent="-276225">
              <a:lnSpc>
                <a:spcPct val="100000"/>
              </a:lnSpc>
              <a:spcBef>
                <a:spcPts val="600"/>
              </a:spcBef>
            </a:pPr>
            <a:r>
              <a:rPr lang="en-GB" sz="1600" dirty="0">
                <a:latin typeface="Myriad Pro" panose="020B0503030403020204" pitchFamily="34" charset="0"/>
              </a:rPr>
              <a:t>A </a:t>
            </a:r>
            <a:r>
              <a:rPr lang="hu-HU" sz="1600" dirty="0">
                <a:latin typeface="Myriad Pro" panose="020B0503030403020204" pitchFamily="34" charset="0"/>
              </a:rPr>
              <a:t>Sprint</a:t>
            </a:r>
          </a:p>
          <a:p>
            <a:pPr marL="361950" indent="-27622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Sprint Planning</a:t>
            </a:r>
          </a:p>
          <a:p>
            <a:pPr marL="361950" indent="-27622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Daily Scrum</a:t>
            </a:r>
          </a:p>
          <a:p>
            <a:pPr marL="361950" indent="-27622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Sprint Review / Demo</a:t>
            </a:r>
          </a:p>
          <a:p>
            <a:pPr marL="361950" indent="-27622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Sprint Retro</a:t>
            </a:r>
          </a:p>
          <a:p>
            <a:pPr marL="0" indent="0">
              <a:buNone/>
            </a:pPr>
            <a:r>
              <a:rPr lang="hu-HU" b="1" dirty="0">
                <a:latin typeface="Myriad Pro" panose="020B0503030403020204" pitchFamily="34" charset="0"/>
                <a:ea typeface="Gotham Pro"/>
                <a:cs typeface="Gotham Pro"/>
              </a:rPr>
              <a:t>Szerepek</a:t>
            </a:r>
          </a:p>
          <a:p>
            <a:pPr marL="285750" indent="-200025">
              <a:lnSpc>
                <a:spcPct val="100000"/>
              </a:lnSpc>
              <a:spcBef>
                <a:spcPts val="600"/>
              </a:spcBef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S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crum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Master</a:t>
            </a:r>
            <a:endParaRPr lang="hu-HU" sz="16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285750" indent="-20002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P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roduct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Owner</a:t>
            </a:r>
            <a:endParaRPr lang="hu-HU" sz="16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285750" indent="-20002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Csapattagok</a:t>
            </a:r>
          </a:p>
          <a:p>
            <a:pPr marL="285750" indent="-200025">
              <a:lnSpc>
                <a:spcPct val="100000"/>
              </a:lnSpc>
              <a:spcBef>
                <a:spcPts val="0"/>
              </a:spcBef>
            </a:pPr>
            <a:r>
              <a:rPr lang="hu-HU" sz="1600" dirty="0">
                <a:latin typeface="Myriad Pro" panose="020B0503030403020204" pitchFamily="34" charset="0"/>
                <a:ea typeface="Gotham Pro"/>
                <a:cs typeface="Gotham Pro"/>
              </a:rPr>
              <a:t>Stakeholderek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sz="1600" dirty="0" err="1">
                <a:latin typeface="Myriad Pro" panose="020B0503030403020204" pitchFamily="34" charset="0"/>
                <a:ea typeface="Gotham Pro"/>
                <a:cs typeface="Gotham Pro"/>
              </a:rPr>
              <a:t>érintettek</a:t>
            </a:r>
            <a:r>
              <a:rPr lang="en-GB" sz="1600" dirty="0"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  <a:endParaRPr lang="hu-HU" sz="16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hu-HU" sz="20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0" indent="0">
              <a:buNone/>
            </a:pPr>
            <a:r>
              <a:rPr lang="hu-HU" b="1" dirty="0">
                <a:latin typeface="Myriad Pro" panose="020B0503030403020204" pitchFamily="34" charset="0"/>
                <a:ea typeface="Gotham Pro"/>
                <a:cs typeface="Gotham Pro"/>
              </a:rPr>
              <a:t>Artifaktok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b="1" dirty="0" err="1">
                <a:latin typeface="Myriad Pro" panose="020B0503030403020204" pitchFamily="34" charset="0"/>
                <a:ea typeface="Gotham Pro"/>
                <a:cs typeface="Gotham Pro"/>
              </a:rPr>
              <a:t>termékek</a:t>
            </a:r>
            <a:r>
              <a:rPr lang="en-GB" b="1" dirty="0"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  <a:endParaRPr lang="hu-HU" b="1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61950" indent="-276225">
              <a:lnSpc>
                <a:spcPct val="100000"/>
              </a:lnSpc>
              <a:spcBef>
                <a:spcPts val="600"/>
              </a:spcBef>
            </a:pPr>
            <a:r>
              <a:rPr lang="hu-HU" sz="1400" dirty="0" err="1">
                <a:latin typeface="Myriad Pro" panose="020B0503030403020204" pitchFamily="34" charset="0"/>
                <a:ea typeface="Gotham Pro"/>
                <a:cs typeface="Gotham Pro"/>
              </a:rPr>
              <a:t>Product</a:t>
            </a:r>
            <a:r>
              <a:rPr lang="hu-HU" sz="1400" dirty="0">
                <a:latin typeface="Myriad Pro" panose="020B0503030403020204" pitchFamily="34" charset="0"/>
                <a:ea typeface="Gotham Pro"/>
                <a:cs typeface="Gotham Pro"/>
              </a:rPr>
              <a:t> Backlog - </a:t>
            </a:r>
            <a:r>
              <a:rPr lang="hu-HU" sz="1400" dirty="0" err="1">
                <a:latin typeface="Myriad Pro" panose="020B0503030403020204" pitchFamily="34" charset="0"/>
                <a:ea typeface="Gotham Pro"/>
                <a:cs typeface="Gotham Pro"/>
              </a:rPr>
              <a:t>Product</a:t>
            </a:r>
            <a:r>
              <a:rPr lang="hu-HU" sz="1400" dirty="0">
                <a:latin typeface="Myriad Pro" panose="020B0503030403020204" pitchFamily="34" charset="0"/>
                <a:ea typeface="Gotham Pro"/>
                <a:cs typeface="Gotham Pro"/>
              </a:rPr>
              <a:t> Goal</a:t>
            </a:r>
          </a:p>
          <a:p>
            <a:pPr marL="361950" indent="-276225">
              <a:lnSpc>
                <a:spcPct val="100000"/>
              </a:lnSpc>
              <a:spcBef>
                <a:spcPts val="0"/>
              </a:spcBef>
            </a:pPr>
            <a:r>
              <a:rPr lang="hu-HU" sz="1400" dirty="0">
                <a:latin typeface="Myriad Pro" panose="020B0503030403020204" pitchFamily="34" charset="0"/>
                <a:ea typeface="Gotham Pro"/>
                <a:cs typeface="Gotham Pro"/>
              </a:rPr>
              <a:t>Sprint backlog - Sprint Goal</a:t>
            </a:r>
          </a:p>
          <a:p>
            <a:pPr marL="361950" indent="-276225">
              <a:lnSpc>
                <a:spcPct val="100000"/>
              </a:lnSpc>
              <a:spcBef>
                <a:spcPts val="0"/>
              </a:spcBef>
            </a:pPr>
            <a:r>
              <a:rPr lang="hu-HU" sz="1400" dirty="0" err="1">
                <a:latin typeface="Myriad Pro" panose="020B0503030403020204" pitchFamily="34" charset="0"/>
                <a:ea typeface="Gotham Pro"/>
                <a:cs typeface="Gotham Pro"/>
              </a:rPr>
              <a:t>Increment</a:t>
            </a:r>
            <a:r>
              <a:rPr lang="hu-HU" sz="1400" dirty="0">
                <a:latin typeface="Myriad Pro" panose="020B0503030403020204" pitchFamily="34" charset="0"/>
                <a:ea typeface="Gotham Pro"/>
                <a:cs typeface="Gotham Pro"/>
              </a:rPr>
              <a:t> - </a:t>
            </a:r>
            <a:r>
              <a:rPr lang="hu-HU" sz="1400" dirty="0" err="1">
                <a:latin typeface="Myriad Pro" panose="020B0503030403020204" pitchFamily="34" charset="0"/>
                <a:ea typeface="Gotham Pro"/>
                <a:cs typeface="Gotham Pro"/>
              </a:rPr>
              <a:t>Definition</a:t>
            </a:r>
            <a:r>
              <a:rPr lang="hu-HU" sz="1400" dirty="0">
                <a:latin typeface="Myriad Pro" panose="020B0503030403020204" pitchFamily="34" charset="0"/>
                <a:ea typeface="Gotham Pro"/>
                <a:cs typeface="Gotham Pro"/>
              </a:rPr>
              <a:t> of Done</a:t>
            </a:r>
            <a:endParaRPr lang="en-GB" sz="1600" dirty="0">
              <a:latin typeface="Myriad Pro" panose="020B0503030403020204" pitchFamily="34" charset="0"/>
              <a:sym typeface="Montserrat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75000F6-4AFB-DF5B-029B-18753D1A7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447" y="1134372"/>
            <a:ext cx="9297064" cy="387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0B707-2A8A-C106-BDAF-3612587FF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7C952-B90B-3FF9-DC25-127345AA2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Scrum </a:t>
            </a:r>
            <a:r>
              <a:rPr lang="en-US" dirty="0" err="1">
                <a:latin typeface="Myriad Pro Black" panose="020B0903030403020204" pitchFamily="34" charset="0"/>
              </a:rPr>
              <a:t>keretrendszer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4098" name="Picture 2" descr="In-Depth: Stable Or Fluid Teams? What Does The Science Say? | by Christiaan  Verwijs | The Liberators | Medium">
            <a:extLst>
              <a:ext uri="{FF2B5EF4-FFF2-40B4-BE49-F238E27FC236}">
                <a16:creationId xmlns:a16="http://schemas.microsoft.com/office/drawing/2014/main" id="{1FAF6C77-7F2E-1BA6-2009-EEEF434D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258" y="1700808"/>
            <a:ext cx="6725483" cy="43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00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7083A-D82B-9A59-3336-AC93F332A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DB58B-2CB8-5EFA-C2C9-E2B1EB68F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Scrum </a:t>
            </a:r>
            <a:r>
              <a:rPr lang="en-US" dirty="0" err="1">
                <a:latin typeface="Myriad Pro Black" panose="020B0903030403020204" pitchFamily="34" charset="0"/>
              </a:rPr>
              <a:t>szerepek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6146" name="Picture 2" descr="What 4 Key Changes To The Scrum Guide Tell Us About Scrum | by Christiaan  Verwijs | The Liberators | Medium">
            <a:extLst>
              <a:ext uri="{FF2B5EF4-FFF2-40B4-BE49-F238E27FC236}">
                <a16:creationId xmlns:a16="http://schemas.microsoft.com/office/drawing/2014/main" id="{4BCFAF09-940F-8CB2-DB67-A7C881509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54" y="2225910"/>
            <a:ext cx="3560266" cy="329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D3334-1F97-A898-66DC-5D56D927270E}"/>
              </a:ext>
            </a:extLst>
          </p:cNvPr>
          <p:cNvSpPr txBox="1"/>
          <p:nvPr/>
        </p:nvSpPr>
        <p:spPr>
          <a:xfrm>
            <a:off x="515442" y="1584158"/>
            <a:ext cx="17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b="1" dirty="0" err="1">
                <a:solidFill>
                  <a:srgbClr val="24B4B3"/>
                </a:solidFill>
                <a:latin typeface="Myriad Pro" panose="020B0503030403020204" pitchFamily="34" charset="0"/>
                <a:ea typeface="Gotham Pro"/>
                <a:cs typeface="Gotham Pro"/>
              </a:rPr>
              <a:t>Product</a:t>
            </a:r>
            <a:r>
              <a:rPr lang="hu-HU" b="1" dirty="0">
                <a:solidFill>
                  <a:srgbClr val="24B4B3"/>
                </a:solidFill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hu-HU" b="1" dirty="0" err="1">
                <a:solidFill>
                  <a:srgbClr val="24B4B3"/>
                </a:solidFill>
                <a:latin typeface="Myriad Pro" panose="020B0503030403020204" pitchFamily="34" charset="0"/>
                <a:ea typeface="Gotham Pro"/>
                <a:cs typeface="Gotham Pro"/>
              </a:rPr>
              <a:t>Owner</a:t>
            </a:r>
            <a:endParaRPr lang="hu-HU" b="1" dirty="0">
              <a:solidFill>
                <a:srgbClr val="24B4B3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C3540-3518-59BA-DCBB-2DC5682528AC}"/>
              </a:ext>
            </a:extLst>
          </p:cNvPr>
          <p:cNvSpPr txBox="1"/>
          <p:nvPr/>
        </p:nvSpPr>
        <p:spPr>
          <a:xfrm>
            <a:off x="4903418" y="1610097"/>
            <a:ext cx="17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b="1" dirty="0" err="1">
                <a:solidFill>
                  <a:srgbClr val="24B4B3"/>
                </a:solidFill>
                <a:latin typeface="Myriad Pro" panose="020B0503030403020204" pitchFamily="34" charset="0"/>
                <a:ea typeface="Gotham Pro"/>
                <a:cs typeface="Gotham Pro"/>
              </a:rPr>
              <a:t>Scrum</a:t>
            </a:r>
            <a:r>
              <a:rPr lang="hu-HU" b="1" dirty="0">
                <a:solidFill>
                  <a:srgbClr val="24B4B3"/>
                </a:solidFill>
                <a:latin typeface="Myriad Pro" panose="020B0503030403020204" pitchFamily="34" charset="0"/>
                <a:ea typeface="Gotham Pro"/>
                <a:cs typeface="Gotham Pro"/>
              </a:rPr>
              <a:t> Master</a:t>
            </a:r>
          </a:p>
        </p:txBody>
      </p:sp>
      <p:pic>
        <p:nvPicPr>
          <p:cNvPr id="6148" name="Picture 4" descr="The Liberators on LinkedIn: Blog post: &quot;When The Scrum Master As A Teacher  Becomes A Preacher&quot; About…">
            <a:extLst>
              <a:ext uri="{FF2B5EF4-FFF2-40B4-BE49-F238E27FC236}">
                <a16:creationId xmlns:a16="http://schemas.microsoft.com/office/drawing/2014/main" id="{5F96AB03-71B5-AE1B-0AEF-6AE28AA39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38" t="3162" r="2807" b="5213"/>
          <a:stretch/>
        </p:blipFill>
        <p:spPr bwMode="auto">
          <a:xfrm>
            <a:off x="3880340" y="2444303"/>
            <a:ext cx="3795387" cy="28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y Experience With Growing A Developer Culture | by Barry Overeem | The  Liberators | Medium">
            <a:extLst>
              <a:ext uri="{FF2B5EF4-FFF2-40B4-BE49-F238E27FC236}">
                <a16:creationId xmlns:a16="http://schemas.microsoft.com/office/drawing/2014/main" id="{D784E4E4-FDF9-7E46-B0D2-57A7C612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66" y="2402312"/>
            <a:ext cx="4350961" cy="26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B2B3B-1C54-1434-94AB-B53A4AF50453}"/>
              </a:ext>
            </a:extLst>
          </p:cNvPr>
          <p:cNvSpPr txBox="1"/>
          <p:nvPr/>
        </p:nvSpPr>
        <p:spPr>
          <a:xfrm>
            <a:off x="9004931" y="1610097"/>
            <a:ext cx="1749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u-HU" b="1" dirty="0" err="1">
                <a:solidFill>
                  <a:srgbClr val="24B4B3"/>
                </a:solidFill>
                <a:latin typeface="Myriad Pro" panose="020B0503030403020204" pitchFamily="34" charset="0"/>
                <a:ea typeface="Gotham Pro"/>
                <a:cs typeface="Gotham Pro"/>
              </a:rPr>
              <a:t>Developers</a:t>
            </a:r>
            <a:endParaRPr lang="hu-HU" b="1" dirty="0">
              <a:solidFill>
                <a:srgbClr val="24B4B3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3065654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3"/>
            <a:ext cx="11325406" cy="474836"/>
          </a:xfrm>
        </p:spPr>
        <p:txBody>
          <a:bodyPr/>
          <a:lstStyle/>
          <a:p>
            <a:r>
              <a:rPr lang="en-US" sz="4800" b="1" dirty="0">
                <a:latin typeface="Myriad Pro" panose="020B0503030403020204" pitchFamily="34" charset="0"/>
              </a:rPr>
              <a:t>1. </a:t>
            </a:r>
            <a:r>
              <a:rPr lang="en-US" sz="4800" b="1" dirty="0" err="1">
                <a:latin typeface="Myriad Pro" panose="020B0503030403020204" pitchFamily="34" charset="0"/>
              </a:rPr>
              <a:t>Mit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jelent</a:t>
            </a:r>
            <a:r>
              <a:rPr lang="en-US" sz="4800" b="1" dirty="0">
                <a:latin typeface="Myriad Pro" panose="020B0503030403020204" pitchFamily="34" charset="0"/>
              </a:rPr>
              <a:t> </a:t>
            </a:r>
            <a:r>
              <a:rPr lang="en-US" sz="4800" b="1" dirty="0" err="1">
                <a:latin typeface="Myriad Pro" panose="020B0503030403020204" pitchFamily="34" charset="0"/>
              </a:rPr>
              <a:t>az</a:t>
            </a:r>
            <a:r>
              <a:rPr lang="en-US" sz="4800" b="1" dirty="0">
                <a:latin typeface="Myriad Pro" panose="020B0503030403020204" pitchFamily="34" charset="0"/>
              </a:rPr>
              <a:t>, </a:t>
            </a:r>
            <a:r>
              <a:rPr lang="en-US" sz="4800" b="1" dirty="0" err="1">
                <a:latin typeface="Myriad Pro" panose="020B0503030403020204" pitchFamily="34" charset="0"/>
              </a:rPr>
              <a:t>hogy</a:t>
            </a:r>
            <a:r>
              <a:rPr lang="en-US" sz="4800" b="1" dirty="0">
                <a:latin typeface="Myriad Pro" panose="020B0503030403020204" pitchFamily="34" charset="0"/>
              </a:rPr>
              <a:t> “</a:t>
            </a:r>
            <a:r>
              <a:rPr lang="en-US" sz="4800" b="1" dirty="0" err="1">
                <a:latin typeface="Myriad Pro" panose="020B0503030403020204" pitchFamily="34" charset="0"/>
              </a:rPr>
              <a:t>agilis</a:t>
            </a:r>
            <a:r>
              <a:rPr lang="en-US" sz="4800" b="1" dirty="0">
                <a:latin typeface="Myriad Pro" panose="020B0503030403020204" pitchFamily="34" charset="0"/>
              </a:rPr>
              <a:t>”? 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8A558-B2FA-42E7-1E5C-C9D8CE92D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2AFA1-12DE-CBC1-9866-B39D1000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Scrum </a:t>
            </a:r>
            <a:r>
              <a:rPr lang="en-US" dirty="0" err="1">
                <a:latin typeface="Myriad Pro Black" panose="020B0903030403020204" pitchFamily="34" charset="0"/>
              </a:rPr>
              <a:t>termékek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8198" name="Picture 6" descr="The Liberators - Sprint Review - September 6 - YouTube">
            <a:extLst>
              <a:ext uri="{FF2B5EF4-FFF2-40B4-BE49-F238E27FC236}">
                <a16:creationId xmlns:a16="http://schemas.microsoft.com/office/drawing/2014/main" id="{015217BA-37F7-AF73-69BA-39BF26505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t="19288" r="4818"/>
          <a:stretch/>
        </p:blipFill>
        <p:spPr bwMode="auto">
          <a:xfrm>
            <a:off x="4352824" y="4293096"/>
            <a:ext cx="3312368" cy="221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7ACCC6E-82E0-61EA-7783-5120BE484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5634" r="80358" b="57467"/>
          <a:stretch/>
        </p:blipFill>
        <p:spPr>
          <a:xfrm>
            <a:off x="551384" y="1611100"/>
            <a:ext cx="3168352" cy="2772308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C1ABFA9-87E6-1D79-46F7-12C0928BE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t="47720" r="63302" b="13720"/>
          <a:stretch/>
        </p:blipFill>
        <p:spPr>
          <a:xfrm>
            <a:off x="7680176" y="1712771"/>
            <a:ext cx="3318899" cy="23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8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4AFC7-BA4B-ADF1-52E3-27860552F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41A2B-8C35-848E-27D6-F7EE8CE3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Scrum </a:t>
            </a:r>
            <a:r>
              <a:rPr lang="en-US" dirty="0" err="1">
                <a:latin typeface="Myriad Pro Black" panose="020B0903030403020204" pitchFamily="34" charset="0"/>
              </a:rPr>
              <a:t>események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0C8FD38-4D41-DDE3-8B24-A0ED10891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200403"/>
            <a:ext cx="11576740" cy="482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0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Scrum </a:t>
            </a:r>
            <a:r>
              <a:rPr lang="en-US" dirty="0" err="1">
                <a:latin typeface="Myriad Pro Black" panose="020B0903030403020204" pitchFamily="34" charset="0"/>
              </a:rPr>
              <a:t>keretrendszer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466C8AD-BB83-436E-161C-350E3AB37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7"/>
          <a:stretch/>
        </p:blipFill>
        <p:spPr>
          <a:xfrm>
            <a:off x="1832544" y="1145224"/>
            <a:ext cx="8352928" cy="544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4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 err="1">
                <a:latin typeface="Myriad Pro" panose="020B0503030403020204" pitchFamily="34" charset="0"/>
              </a:rPr>
              <a:t>Kérdés</a:t>
            </a:r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r>
              <a:rPr lang="en-US" sz="4800" dirty="0" err="1">
                <a:latin typeface="Myriad Pro" panose="020B0503030403020204" pitchFamily="34" charset="0"/>
              </a:rPr>
              <a:t>Milyen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tapasztalatotok</a:t>
            </a:r>
            <a:r>
              <a:rPr lang="en-US" sz="4800" dirty="0">
                <a:latin typeface="Myriad Pro" panose="020B0503030403020204" pitchFamily="34" charset="0"/>
              </a:rPr>
              <a:t> van </a:t>
            </a:r>
            <a:br>
              <a:rPr lang="en-US" sz="4800" dirty="0">
                <a:latin typeface="Myriad Pro" panose="020B0503030403020204" pitchFamily="34" charset="0"/>
              </a:rPr>
            </a:br>
            <a:r>
              <a:rPr lang="en-US" sz="4800" dirty="0">
                <a:latin typeface="Myriad Pro" panose="020B0503030403020204" pitchFamily="34" charset="0"/>
              </a:rPr>
              <a:t>Lean-</a:t>
            </a:r>
            <a:r>
              <a:rPr lang="en-US" sz="4800" dirty="0" err="1">
                <a:latin typeface="Myriad Pro" panose="020B0503030403020204" pitchFamily="34" charset="0"/>
              </a:rPr>
              <a:t>nel</a:t>
            </a:r>
            <a:r>
              <a:rPr lang="en-US" sz="4800" dirty="0">
                <a:latin typeface="Myriad Pro" panose="020B0503030403020204" pitchFamily="34" charset="0"/>
              </a:rPr>
              <a:t>, Kanban-</a:t>
            </a:r>
            <a:r>
              <a:rPr lang="en-US" sz="4800" dirty="0" err="1">
                <a:latin typeface="Myriad Pro" panose="020B0503030403020204" pitchFamily="34" charset="0"/>
              </a:rPr>
              <a:t>nal</a:t>
            </a:r>
            <a:r>
              <a:rPr lang="en-US" sz="4800" dirty="0">
                <a:latin typeface="Myriad Pro" panose="020B0503030403020204" pitchFamily="34" charset="0"/>
              </a:rPr>
              <a:t>, Scrum-mal?</a:t>
            </a:r>
          </a:p>
        </p:txBody>
      </p:sp>
    </p:spTree>
    <p:extLst>
      <p:ext uri="{BB962C8B-B14F-4D97-AF65-F5344CB8AC3E}">
        <p14:creationId xmlns:p14="http://schemas.microsoft.com/office/powerpoint/2010/main" val="40502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en-US" sz="4800" b="1" dirty="0">
                <a:latin typeface="Myriad Pro Black" panose="020B0903030403020204" pitchFamily="34" charset="0"/>
              </a:rPr>
              <a:t>7. </a:t>
            </a:r>
            <a:r>
              <a:rPr lang="en-US" sz="4800" b="1" dirty="0" err="1">
                <a:latin typeface="Myriad Pro Black" panose="020B0903030403020204" pitchFamily="34" charset="0"/>
              </a:rPr>
              <a:t>Mitől</a:t>
            </a:r>
            <a:r>
              <a:rPr lang="en-US" sz="4800" b="1" dirty="0">
                <a:latin typeface="Myriad Pro Black" panose="020B0903030403020204" pitchFamily="34" charset="0"/>
              </a:rPr>
              <a:t> </a:t>
            </a:r>
            <a:r>
              <a:rPr lang="en-US" sz="4800" b="1" dirty="0" err="1">
                <a:latin typeface="Myriad Pro Black" panose="020B0903030403020204" pitchFamily="34" charset="0"/>
              </a:rPr>
              <a:t>leszel</a:t>
            </a:r>
            <a:r>
              <a:rPr lang="en-US" sz="4800" b="1" dirty="0">
                <a:latin typeface="Myriad Pro Black" panose="020B0903030403020204" pitchFamily="34" charset="0"/>
              </a:rPr>
              <a:t> </a:t>
            </a:r>
            <a:r>
              <a:rPr lang="en-US" sz="4800" b="1" dirty="0" err="1">
                <a:latin typeface="Myriad Pro Black" panose="020B0903030403020204" pitchFamily="34" charset="0"/>
              </a:rPr>
              <a:t>agilis</a:t>
            </a:r>
            <a:r>
              <a:rPr lang="en-US" sz="4800" b="1" dirty="0">
                <a:latin typeface="Myriad Pro Black" panose="020B0903030403020204" pitchFamily="34" charset="0"/>
              </a:rPr>
              <a:t>(abb)?</a:t>
            </a:r>
          </a:p>
        </p:txBody>
      </p:sp>
    </p:spTree>
    <p:extLst>
      <p:ext uri="{BB962C8B-B14F-4D97-AF65-F5344CB8AC3E}">
        <p14:creationId xmlns:p14="http://schemas.microsoft.com/office/powerpoint/2010/main" val="293393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tervezés</a:t>
            </a:r>
            <a:r>
              <a:rPr lang="en-US" dirty="0">
                <a:latin typeface="Myriad Pro Black" panose="020B0903030403020204" pitchFamily="34" charset="0"/>
              </a:rPr>
              <a:t> 5 </a:t>
            </a:r>
            <a:r>
              <a:rPr lang="en-US" dirty="0" err="1">
                <a:latin typeface="Myriad Pro Black" panose="020B0903030403020204" pitchFamily="34" charset="0"/>
              </a:rPr>
              <a:t>szintje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4" name="Picture 3" descr="Az 5 szintű Agile tervezés - Nitrowise">
            <a:extLst>
              <a:ext uri="{FF2B5EF4-FFF2-40B4-BE49-F238E27FC236}">
                <a16:creationId xmlns:a16="http://schemas.microsoft.com/office/drawing/2014/main" id="{5E5A7FAB-06FB-FDB7-0517-B374B1E2C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556792"/>
            <a:ext cx="5904656" cy="442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B30A54-EEDB-7072-5ED6-74A93117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2801" y="2510897"/>
            <a:ext cx="5081784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1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z 5 szintű Agile tervezés - Nitrowise">
            <a:extLst>
              <a:ext uri="{FF2B5EF4-FFF2-40B4-BE49-F238E27FC236}">
                <a16:creationId xmlns:a16="http://schemas.microsoft.com/office/drawing/2014/main" id="{5E5A7FAB-06FB-FDB7-0517-B374B1E2C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700808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tervezés</a:t>
            </a:r>
            <a:r>
              <a:rPr lang="en-US" dirty="0">
                <a:latin typeface="Myriad Pro Black" panose="020B0903030403020204" pitchFamily="34" charset="0"/>
              </a:rPr>
              <a:t> 5 </a:t>
            </a:r>
            <a:r>
              <a:rPr lang="en-US" dirty="0" err="1">
                <a:latin typeface="Myriad Pro Black" panose="020B0903030403020204" pitchFamily="34" charset="0"/>
              </a:rPr>
              <a:t>szintje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208" y="1268760"/>
            <a:ext cx="6552728" cy="5184576"/>
          </a:xfrm>
        </p:spPr>
        <p:txBody>
          <a:bodyPr>
            <a:normAutofit fontScale="25000" lnSpcReduction="20000"/>
          </a:bodyPr>
          <a:lstStyle/>
          <a:p>
            <a:pPr marL="361950" marR="0" lvl="0" indent="-36195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8000" b="1" dirty="0">
                <a:latin typeface="Myriad Pro" panose="020B0503030403020204" pitchFamily="34" charset="0"/>
                <a:sym typeface="Montserrat"/>
              </a:rPr>
              <a:t>Product Vision</a:t>
            </a:r>
            <a:br>
              <a:rPr lang="en-GB" sz="3300" b="1" dirty="0">
                <a:latin typeface="Myriad Pro" panose="020B0503030403020204" pitchFamily="34" charset="0"/>
                <a:sym typeface="Montserrat"/>
              </a:rPr>
            </a:br>
            <a:r>
              <a:rPr lang="en-GB" sz="5600" dirty="0">
                <a:latin typeface="Myriad Pro" panose="020B0503030403020204" pitchFamily="34" charset="0"/>
                <a:sym typeface="Montserrat"/>
              </a:rPr>
              <a:t>A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legmagasabb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szintű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elképzelés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arról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hogy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Kinek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Miért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Mikorra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? </a:t>
            </a:r>
            <a:br>
              <a:rPr lang="en-GB" sz="5600" dirty="0">
                <a:latin typeface="Myriad Pro" panose="020B0503030403020204" pitchFamily="34" charset="0"/>
                <a:sym typeface="Montserrat"/>
              </a:rPr>
            </a:br>
            <a:r>
              <a:rPr lang="en-GB" sz="5600" dirty="0">
                <a:latin typeface="Myriad Pro" panose="020B0503030403020204" pitchFamily="34" charset="0"/>
                <a:sym typeface="Montserrat"/>
              </a:rPr>
              <a:t>Milyen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feltételezések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mellett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szeretnénk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adni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.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Ez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még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csak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a “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mit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szeretnénk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?”</a:t>
            </a:r>
            <a:endParaRPr lang="en-GB" sz="4800" dirty="0">
              <a:latin typeface="Myriad Pro" panose="020B0503030403020204" pitchFamily="34" charset="0"/>
              <a:sym typeface="Montserrat"/>
            </a:endParaRPr>
          </a:p>
          <a:p>
            <a:pPr marL="361950" marR="0" lvl="0" indent="-36195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8000" b="1" dirty="0">
                <a:latin typeface="Myriad Pro" panose="020B0503030403020204" pitchFamily="34" charset="0"/>
                <a:sym typeface="Montserrat"/>
              </a:rPr>
              <a:t>Product Roadmap</a:t>
            </a:r>
            <a:br>
              <a:rPr lang="en-GB" sz="7200" b="1" dirty="0">
                <a:latin typeface="Myriad Pro" panose="020B0503030403020204" pitchFamily="34" charset="0"/>
                <a:sym typeface="Montserrat"/>
              </a:rPr>
            </a:b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Vízió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eléréséhez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szükséges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nagyobb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részfeladatok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idővonalon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ábrázolva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tehát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feladatcsomagok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funkciócsomagok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funkciók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átfutási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idővel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ábrázolva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.</a:t>
            </a:r>
            <a:br>
              <a:rPr lang="en-GB" sz="5600" dirty="0">
                <a:latin typeface="Myriad Pro" panose="020B0503030403020204" pitchFamily="34" charset="0"/>
                <a:sym typeface="Montserrat"/>
              </a:rPr>
            </a:b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Egyfajta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realitás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vizsgálata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víziónak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elkezd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megadni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“hogyan”-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okat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. </a:t>
            </a:r>
          </a:p>
          <a:p>
            <a:pPr marL="361950" marR="0" lvl="0" indent="-36195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8000" b="1" dirty="0">
                <a:latin typeface="Myriad Pro" panose="020B0503030403020204" pitchFamily="34" charset="0"/>
                <a:sym typeface="Montserrat"/>
              </a:rPr>
              <a:t>Release Planning</a:t>
            </a:r>
            <a:br>
              <a:rPr lang="en-GB" sz="3300" dirty="0">
                <a:latin typeface="Myriad Pro" panose="020B0503030403020204" pitchFamily="34" charset="0"/>
                <a:sym typeface="Montserrat"/>
              </a:rPr>
            </a:br>
            <a:r>
              <a:rPr lang="en-GB" sz="5600" dirty="0">
                <a:latin typeface="Myriad Pro" panose="020B0503030403020204" pitchFamily="34" charset="0"/>
                <a:sym typeface="Montserrat"/>
              </a:rPr>
              <a:t>A Roadmap-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en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ábrázolt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nagyobb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funkciók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feladatcsomagok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kiadásának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tervezése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.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Mérföldkövekként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is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gondolhatunk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ezekre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a “Release-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ekre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”. </a:t>
            </a:r>
          </a:p>
          <a:p>
            <a:pPr marL="361950" marR="0" lvl="0" indent="-36195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8000" b="1" dirty="0">
                <a:latin typeface="Myriad Pro" panose="020B0503030403020204" pitchFamily="34" charset="0"/>
                <a:sym typeface="Montserrat"/>
              </a:rPr>
              <a:t>Iteration Planning</a:t>
            </a:r>
            <a:br>
              <a:rPr lang="en-GB" sz="7200" b="1" dirty="0">
                <a:latin typeface="Myriad Pro" panose="020B0503030403020204" pitchFamily="34" charset="0"/>
                <a:sym typeface="Montserrat"/>
              </a:rPr>
            </a:b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Belátható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időn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belül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(sprint),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tehát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2-4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hetes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időtávon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realizálható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célok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feladatok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melyeket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nagyobb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csomagokban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Release-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ekben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kezelünk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adunk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át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Ügyfélnek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.</a:t>
            </a:r>
          </a:p>
          <a:p>
            <a:pPr marL="361950" marR="0" lvl="0" indent="-361950">
              <a:lnSpc>
                <a:spcPct val="12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GB" sz="8000" b="1" dirty="0">
                <a:latin typeface="Myriad Pro" panose="020B0503030403020204" pitchFamily="34" charset="0"/>
                <a:sym typeface="Montserrat"/>
              </a:rPr>
              <a:t>Daily Planning</a:t>
            </a:r>
            <a:br>
              <a:rPr lang="en-GB" sz="7200" b="1" dirty="0">
                <a:latin typeface="Myriad Pro" panose="020B0503030403020204" pitchFamily="34" charset="0"/>
                <a:sym typeface="Montserrat"/>
              </a:rPr>
            </a:b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szinten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végrehajtandó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feladatok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melyek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aggregálódva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Sptintté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, Release-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zé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majd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végén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 Product Vision-né </a:t>
            </a:r>
            <a:r>
              <a:rPr lang="en-GB" sz="5600" dirty="0" err="1">
                <a:latin typeface="Myriad Pro" panose="020B0503030403020204" pitchFamily="34" charset="0"/>
                <a:sym typeface="Montserrat"/>
              </a:rPr>
              <a:t>formálódnak</a:t>
            </a:r>
            <a:r>
              <a:rPr lang="en-GB" sz="5600" dirty="0">
                <a:latin typeface="Myriad Pro" panose="020B0503030403020204" pitchFamily="34" charset="0"/>
                <a:sym typeface="Montserrat"/>
              </a:rPr>
              <a:t>.</a:t>
            </a:r>
          </a:p>
          <a:p>
            <a:pPr marL="85725" indent="0">
              <a:spcBef>
                <a:spcPts val="600"/>
              </a:spcBef>
              <a:buSzPts val="2400"/>
              <a:buNone/>
            </a:pP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1595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 </a:t>
            </a:r>
            <a:r>
              <a:rPr lang="en-US" dirty="0" err="1">
                <a:latin typeface="Myriad Pro Black" panose="020B0903030403020204" pitchFamily="34" charset="0"/>
              </a:rPr>
              <a:t>tervezés</a:t>
            </a:r>
            <a:r>
              <a:rPr lang="en-US" dirty="0">
                <a:latin typeface="Myriad Pro Black" panose="020B0903030403020204" pitchFamily="34" charset="0"/>
              </a:rPr>
              <a:t> 5 </a:t>
            </a:r>
            <a:r>
              <a:rPr lang="en-US" dirty="0" err="1">
                <a:latin typeface="Myriad Pro Black" panose="020B0903030403020204" pitchFamily="34" charset="0"/>
              </a:rPr>
              <a:t>szintje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8051" y="1268760"/>
            <a:ext cx="6026649" cy="5184576"/>
          </a:xfrm>
        </p:spPr>
        <p:txBody>
          <a:bodyPr>
            <a:normAutofit fontScale="25000" lnSpcReduction="20000"/>
          </a:bodyPr>
          <a:lstStyle/>
          <a:p>
            <a:pPr marL="428625" marR="0" lvl="0" indent="-428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7200" b="1" dirty="0">
                <a:latin typeface="Myriad Pro" panose="020B0503030403020204" pitchFamily="34" charset="0"/>
                <a:sym typeface="Montserrat"/>
              </a:rPr>
              <a:t>Product Vision: </a:t>
            </a:r>
            <a:r>
              <a:rPr lang="en-GB" sz="7200" b="1" dirty="0" err="1">
                <a:latin typeface="Myriad Pro" panose="020B0503030403020204" pitchFamily="34" charset="0"/>
                <a:sym typeface="Montserrat"/>
              </a:rPr>
              <a:t>állítás</a:t>
            </a:r>
            <a:b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“A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világ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legügyfélcentrikusabb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vállalatává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válni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ahol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ügyfelek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megtalálhatnak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felfedezhetnek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bármit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amit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csak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szeretnének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online </a:t>
            </a:r>
            <a:r>
              <a:rPr lang="en-GB" sz="5600" i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vásárolni</a:t>
            </a:r>
            <a:r>
              <a:rPr lang="en-GB" sz="5600" i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.” - Amazon</a:t>
            </a:r>
            <a:b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</a:br>
            <a:endParaRPr lang="en-GB" sz="7200" b="1" dirty="0">
              <a:solidFill>
                <a:schemeClr val="dk1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28625" marR="0" lvl="0" indent="-428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7200" b="1" dirty="0">
                <a:latin typeface="Myriad Pro" panose="020B0503030403020204" pitchFamily="34" charset="0"/>
                <a:sym typeface="Montserrat"/>
              </a:rPr>
              <a:t>Product Roadmap: </a:t>
            </a:r>
            <a:r>
              <a:rPr lang="en-GB" sz="7200" b="1" dirty="0" err="1">
                <a:latin typeface="Myriad Pro" panose="020B0503030403020204" pitchFamily="34" charset="0"/>
                <a:sym typeface="Montserrat"/>
              </a:rPr>
              <a:t>idővonal</a:t>
            </a:r>
            <a:b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1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vagy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több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évet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ölel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fel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,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magas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szintű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vizuális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terv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menedzsmenttel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való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kommunikációra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használjuk</a:t>
            </a:r>
            <a:b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endParaRPr lang="en-GB" sz="7200" b="1" dirty="0">
              <a:solidFill>
                <a:schemeClr val="dk1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28625" marR="0" lvl="0" indent="-428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Release Planning: </a:t>
            </a:r>
            <a:r>
              <a:rPr lang="en-GB" sz="72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idővonal</a:t>
            </a:r>
            <a:b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Kevesebb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, mint 1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évet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ölel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fel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, Epic-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eket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,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Funkciókat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tartalmaz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.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Válaszol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a “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mit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”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kérdésre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: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konkrét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funkciókat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, output-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okat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tartalmaz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.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Inkább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belső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használatra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szól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,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mintsem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menedzsment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kommunikációra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.</a:t>
            </a:r>
          </a:p>
          <a:p>
            <a:pPr marL="428625" marR="0" lvl="0" indent="-428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7200" b="1" dirty="0">
              <a:solidFill>
                <a:schemeClr val="dk1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28625" marR="0" lvl="0" indent="-428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Iteration Planning: </a:t>
            </a:r>
            <a:r>
              <a:rPr lang="en-GB" sz="72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lista</a:t>
            </a:r>
            <a: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&amp; </a:t>
            </a:r>
            <a:r>
              <a:rPr lang="en-GB" sz="72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cél</a:t>
            </a:r>
            <a:b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User story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lista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&amp;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cél</a:t>
            </a:r>
            <a:r>
              <a:rPr lang="en-GB" sz="5600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állítás</a:t>
            </a:r>
            <a:endParaRPr lang="en-GB" sz="5600" dirty="0">
              <a:solidFill>
                <a:schemeClr val="dk1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28625" marR="0" lvl="0" indent="-428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hu-HU" sz="7200" b="1" dirty="0">
              <a:solidFill>
                <a:schemeClr val="dk1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28625" marR="0" lvl="0" indent="-42862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Daily Planning: </a:t>
            </a:r>
            <a:r>
              <a:rPr lang="en-GB" sz="72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lista</a:t>
            </a:r>
            <a:br>
              <a:rPr lang="en-GB" sz="72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r>
              <a:rPr lang="en-GB" sz="5600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Feladatlista</a:t>
            </a:r>
            <a:endParaRPr lang="en-GB" sz="7200" dirty="0">
              <a:solidFill>
                <a:schemeClr val="dk1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85725" indent="0">
              <a:spcBef>
                <a:spcPts val="600"/>
              </a:spcBef>
              <a:buSzPts val="2400"/>
              <a:buNone/>
            </a:pP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  <p:pic>
        <p:nvPicPr>
          <p:cNvPr id="5" name="Picture 4" descr="Product Roadmap - Template and Examples | Roadmunk">
            <a:extLst>
              <a:ext uri="{FF2B5EF4-FFF2-40B4-BE49-F238E27FC236}">
                <a16:creationId xmlns:a16="http://schemas.microsoft.com/office/drawing/2014/main" id="{C8D82603-3651-4A99-8FE6-35F22B5BF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8"/>
          <a:stretch/>
        </p:blipFill>
        <p:spPr bwMode="auto">
          <a:xfrm>
            <a:off x="925192" y="1145224"/>
            <a:ext cx="4710125" cy="264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Release Plan Template">
            <a:extLst>
              <a:ext uri="{FF2B5EF4-FFF2-40B4-BE49-F238E27FC236}">
                <a16:creationId xmlns:a16="http://schemas.microsoft.com/office/drawing/2014/main" id="{1AE39118-BF2D-7E6E-568F-FC0C9A6C1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86"/>
          <a:stretch/>
        </p:blipFill>
        <p:spPr bwMode="auto">
          <a:xfrm>
            <a:off x="925192" y="4005064"/>
            <a:ext cx="4698360" cy="20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1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Product Roadmap </a:t>
            </a:r>
            <a:r>
              <a:rPr lang="en-US" dirty="0" err="1">
                <a:latin typeface="Myriad Pro Black" panose="020B0903030403020204" pitchFamily="34" charset="0"/>
              </a:rPr>
              <a:t>minta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5" name="Picture 4" descr="Product Roadmap - Template and Examples | Roadmunk">
            <a:extLst>
              <a:ext uri="{FF2B5EF4-FFF2-40B4-BE49-F238E27FC236}">
                <a16:creationId xmlns:a16="http://schemas.microsoft.com/office/drawing/2014/main" id="{C8D82603-3651-4A99-8FE6-35F22B5BF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8"/>
          <a:stretch/>
        </p:blipFill>
        <p:spPr bwMode="auto">
          <a:xfrm>
            <a:off x="1559496" y="1196752"/>
            <a:ext cx="8784976" cy="493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5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Release Plan </a:t>
            </a:r>
            <a:r>
              <a:rPr lang="en-US" dirty="0" err="1">
                <a:latin typeface="Myriad Pro Black" panose="020B0903030403020204" pitchFamily="34" charset="0"/>
              </a:rPr>
              <a:t>minta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6" name="Picture 5" descr="Release Plan Template">
            <a:extLst>
              <a:ext uri="{FF2B5EF4-FFF2-40B4-BE49-F238E27FC236}">
                <a16:creationId xmlns:a16="http://schemas.microsoft.com/office/drawing/2014/main" id="{1AE39118-BF2D-7E6E-568F-FC0C9A6C1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86"/>
          <a:stretch/>
        </p:blipFill>
        <p:spPr bwMode="auto">
          <a:xfrm>
            <a:off x="997690" y="1268760"/>
            <a:ext cx="1065229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0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Mi </a:t>
            </a:r>
            <a:r>
              <a:rPr lang="en-US" dirty="0" err="1">
                <a:latin typeface="Myriad Pro Black" panose="020B0903030403020204" pitchFamily="34" charset="0"/>
              </a:rPr>
              <a:t>az</a:t>
            </a:r>
            <a:r>
              <a:rPr lang="en-US" dirty="0">
                <a:latin typeface="Myriad Pro Black" panose="020B0903030403020204" pitchFamily="34" charset="0"/>
              </a:rPr>
              <a:t>, </a:t>
            </a:r>
            <a:r>
              <a:rPr lang="en-US" dirty="0" err="1">
                <a:latin typeface="Myriad Pro Black" panose="020B0903030403020204" pitchFamily="34" charset="0"/>
              </a:rPr>
              <a:t>hogy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agilis</a:t>
            </a:r>
            <a:r>
              <a:rPr lang="en-US" dirty="0">
                <a:latin typeface="Myriad Pro Black" panose="020B0903030403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392" y="1340768"/>
            <a:ext cx="7056784" cy="51845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err="1">
                <a:latin typeface="Myriad Pro" panose="020B0503030403020204" pitchFamily="34" charset="0"/>
              </a:rPr>
              <a:t>Egyén</a:t>
            </a:r>
            <a:endParaRPr lang="en-US" b="1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Melléknév</a:t>
            </a:r>
            <a:r>
              <a:rPr lang="en-US" dirty="0">
                <a:latin typeface="Myriad Pro" panose="020B0503030403020204" pitchFamily="34" charset="0"/>
              </a:rPr>
              <a:t> (</a:t>
            </a:r>
            <a:r>
              <a:rPr lang="en-US" dirty="0" err="1">
                <a:latin typeface="Myriad Pro" panose="020B0503030403020204" pitchFamily="34" charset="0"/>
              </a:rPr>
              <a:t>latin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eredetű</a:t>
            </a:r>
            <a:r>
              <a:rPr lang="en-US" dirty="0">
                <a:latin typeface="Myriad Pro" panose="020B0503030403020204" pitchFamily="34" charset="0"/>
              </a:rPr>
              <a:t>)</a:t>
            </a:r>
          </a:p>
          <a:p>
            <a:pPr lvl="1"/>
            <a:r>
              <a:rPr lang="hu-HU" dirty="0">
                <a:latin typeface="Myriad Pro" panose="020B0503030403020204" pitchFamily="34" charset="0"/>
              </a:rPr>
              <a:t>Jelentése: tevékeny, tettre kész, szorgalmas, eleven, vállalkozó szellemű, élelmes, életrevaló, dolgos</a:t>
            </a: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Pozitív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emberi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tulajdonság</a:t>
            </a:r>
            <a:endParaRPr lang="en-US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Myriad Pro" panose="020B0503030403020204" pitchFamily="34" charset="0"/>
              </a:rPr>
              <a:t>Projekt</a:t>
            </a:r>
          </a:p>
          <a:p>
            <a:pPr lvl="1"/>
            <a:r>
              <a:rPr lang="en-US" dirty="0">
                <a:latin typeface="Myriad Pro" panose="020B0503030403020204" pitchFamily="34" charset="0"/>
              </a:rPr>
              <a:t>A </a:t>
            </a:r>
            <a:r>
              <a:rPr lang="en-US" dirty="0" err="1">
                <a:latin typeface="Myriad Pro" panose="020B0503030403020204" pitchFamily="34" charset="0"/>
              </a:rPr>
              <a:t>változásra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adottságként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tekintünk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üdvözöljük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Ügyfélelégedettség-fókusz</a:t>
            </a:r>
            <a:r>
              <a:rPr lang="en-US" dirty="0">
                <a:latin typeface="Myriad Pro" panose="020B0503030403020204" pitchFamily="34" charset="0"/>
              </a:rPr>
              <a:t>, </a:t>
            </a:r>
            <a:r>
              <a:rPr lang="en-US" dirty="0" err="1">
                <a:latin typeface="Myriad Pro" panose="020B0503030403020204" pitchFamily="34" charset="0"/>
              </a:rPr>
              <a:t>értékteremtés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Hangsúly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kommunikáción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a </a:t>
            </a:r>
            <a:r>
              <a:rPr lang="en-US" dirty="0" err="1">
                <a:latin typeface="Myriad Pro" panose="020B0503030403020204" pitchFamily="34" charset="0"/>
              </a:rPr>
              <a:t>működő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terméken</a:t>
            </a:r>
            <a:endParaRPr lang="en-US" dirty="0">
              <a:latin typeface="Myriad Pro" panose="020B0503030403020204" pitchFamily="34" charset="0"/>
            </a:endParaRPr>
          </a:p>
          <a:p>
            <a:pPr marL="0" indent="0">
              <a:buNone/>
            </a:pPr>
            <a:r>
              <a:rPr lang="en-US" b="1" dirty="0" err="1">
                <a:latin typeface="Myriad Pro" panose="020B0503030403020204" pitchFamily="34" charset="0"/>
              </a:rPr>
              <a:t>Szervezet</a:t>
            </a:r>
            <a:endParaRPr lang="en-US" b="1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Gyorsan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változó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környezetben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Rugalmas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gyors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alkalmazkodásra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képes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Hatékonyabb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ügyfélkiszolgálás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r>
              <a:rPr lang="en-US" dirty="0" err="1">
                <a:latin typeface="Myriad Pro" panose="020B0503030403020204" pitchFamily="34" charset="0"/>
              </a:rPr>
              <a:t>Hatékonyabb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szervezet</a:t>
            </a:r>
            <a:endParaRPr lang="en-US" dirty="0">
              <a:latin typeface="Myriad Pro" panose="020B0503030403020204" pitchFamily="34" charset="0"/>
            </a:endParaRPr>
          </a:p>
          <a:p>
            <a:pPr lvl="1"/>
            <a:endParaRPr lang="en-US" dirty="0">
              <a:latin typeface="Myriad Pro" panose="020B0503030403020204" pitchFamily="34" charset="0"/>
            </a:endParaRPr>
          </a:p>
        </p:txBody>
      </p:sp>
      <p:pic>
        <p:nvPicPr>
          <p:cNvPr id="1026" name="Picture 2" descr="Can you do Agile without Scrum or Kanban? | Markus Leitner">
            <a:extLst>
              <a:ext uri="{FF2B5EF4-FFF2-40B4-BE49-F238E27FC236}">
                <a16:creationId xmlns:a16="http://schemas.microsoft.com/office/drawing/2014/main" id="{4A52C77C-2832-8C55-9C27-2D24F54B8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852936"/>
            <a:ext cx="475020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Iteration Backlog </a:t>
            </a:r>
            <a:r>
              <a:rPr lang="en-US" dirty="0" err="1">
                <a:latin typeface="Myriad Pro Black" panose="020B0903030403020204" pitchFamily="34" charset="0"/>
              </a:rPr>
              <a:t>minta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3" name="Picture 2" descr="Using your Scrum backlog | Jira Software Data Center and Server 9.3 |  Atlassian Documentation">
            <a:extLst>
              <a:ext uri="{FF2B5EF4-FFF2-40B4-BE49-F238E27FC236}">
                <a16:creationId xmlns:a16="http://schemas.microsoft.com/office/drawing/2014/main" id="{5DB6BD63-5A59-5855-D2B3-7ED4A6762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06" y="1134255"/>
            <a:ext cx="10631587" cy="502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5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-206573"/>
            <a:ext cx="10515600" cy="11452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Az </a:t>
            </a:r>
            <a:r>
              <a:rPr lang="en-US" dirty="0" err="1">
                <a:latin typeface="Myriad Pro Black" panose="020B0903030403020204" pitchFamily="34" charset="0"/>
              </a:rPr>
              <a:t>igények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hierarchiája</a:t>
            </a:r>
            <a:r>
              <a:rPr lang="en-US" dirty="0">
                <a:latin typeface="Myriad Pro Black" panose="020B0903030403020204" pitchFamily="34" charset="0"/>
              </a:rPr>
              <a:t> - Backlog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7968" y="1010622"/>
            <a:ext cx="6083673" cy="5544616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GB" sz="2200" b="1" dirty="0" err="1">
                <a:latin typeface="Myriad Pro" panose="020B0503030403020204" pitchFamily="34" charset="0"/>
              </a:rPr>
              <a:t>Vízió</a:t>
            </a:r>
            <a:endParaRPr lang="en-GB" sz="2200" b="1" dirty="0">
              <a:latin typeface="Myriad Pro" panose="020B0503030403020204" pitchFamily="34" charset="0"/>
            </a:endParaRPr>
          </a:p>
          <a:p>
            <a:pPr marL="0" lvl="1" indent="0">
              <a:lnSpc>
                <a:spcPct val="110000"/>
              </a:lnSpc>
              <a:spcBef>
                <a:spcPts val="300"/>
              </a:spcBef>
              <a:buNone/>
            </a:pPr>
            <a:r>
              <a:rPr lang="en-GB" sz="1300" i="1" dirty="0">
                <a:latin typeface="Myriad Pro" panose="020B0503030403020204" pitchFamily="34" charset="0"/>
              </a:rPr>
              <a:t>“</a:t>
            </a:r>
            <a:r>
              <a:rPr lang="en-GB" sz="1300" i="1" dirty="0" err="1">
                <a:latin typeface="Myriad Pro" panose="020B0503030403020204" pitchFamily="34" charset="0"/>
              </a:rPr>
              <a:t>Szeretnék</a:t>
            </a:r>
            <a:r>
              <a:rPr lang="en-GB" sz="1300" i="1" dirty="0">
                <a:latin typeface="Myriad Pro" panose="020B0503030403020204" pitchFamily="34" charset="0"/>
              </a:rPr>
              <a:t> </a:t>
            </a:r>
            <a:r>
              <a:rPr lang="en-GB" sz="1300" i="1" dirty="0" err="1">
                <a:latin typeface="Myriad Pro" panose="020B0503030403020204" pitchFamily="34" charset="0"/>
              </a:rPr>
              <a:t>egy</a:t>
            </a:r>
            <a:r>
              <a:rPr lang="en-GB" sz="1300" i="1" dirty="0">
                <a:latin typeface="Myriad Pro" panose="020B0503030403020204" pitchFamily="34" charset="0"/>
              </a:rPr>
              <a:t> </a:t>
            </a:r>
            <a:r>
              <a:rPr lang="en-GB" sz="1300" i="1" dirty="0" err="1">
                <a:latin typeface="Myriad Pro" panose="020B0503030403020204" pitchFamily="34" charset="0"/>
              </a:rPr>
              <a:t>webshopot</a:t>
            </a:r>
            <a:r>
              <a:rPr lang="en-GB" sz="1300" i="1" dirty="0">
                <a:latin typeface="Myriad Pro" panose="020B0503030403020204" pitchFamily="34" charset="0"/>
              </a:rPr>
              <a:t> 2023 </a:t>
            </a:r>
            <a:r>
              <a:rPr lang="en-GB" sz="1300" i="1" dirty="0" err="1">
                <a:latin typeface="Myriad Pro" panose="020B0503030403020204" pitchFamily="34" charset="0"/>
              </a:rPr>
              <a:t>decemberig</a:t>
            </a:r>
            <a:r>
              <a:rPr lang="en-GB" sz="1300" i="1" dirty="0">
                <a:latin typeface="Myriad Pro" panose="020B0503030403020204" pitchFamily="34" charset="0"/>
              </a:rPr>
              <a:t>, </a:t>
            </a:r>
            <a:r>
              <a:rPr lang="en-GB" sz="1300" i="1" dirty="0" err="1">
                <a:latin typeface="Myriad Pro" panose="020B0503030403020204" pitchFamily="34" charset="0"/>
              </a:rPr>
              <a:t>ahol</a:t>
            </a:r>
            <a:r>
              <a:rPr lang="en-GB" sz="1300" i="1" dirty="0">
                <a:latin typeface="Myriad Pro" panose="020B0503030403020204" pitchFamily="34" charset="0"/>
              </a:rPr>
              <a:t> </a:t>
            </a:r>
            <a:r>
              <a:rPr lang="en-GB" sz="1300" i="1" dirty="0" err="1">
                <a:latin typeface="Myriad Pro" panose="020B0503030403020204" pitchFamily="34" charset="0"/>
              </a:rPr>
              <a:t>mobiltelefontokokat</a:t>
            </a:r>
            <a:r>
              <a:rPr lang="en-GB" sz="1300" i="1" dirty="0">
                <a:latin typeface="Myriad Pro" panose="020B0503030403020204" pitchFamily="34" charset="0"/>
              </a:rPr>
              <a:t> </a:t>
            </a:r>
            <a:r>
              <a:rPr lang="en-GB" sz="1300" i="1" dirty="0" err="1">
                <a:latin typeface="Myriad Pro" panose="020B0503030403020204" pitchFamily="34" charset="0"/>
              </a:rPr>
              <a:t>fogok</a:t>
            </a:r>
            <a:r>
              <a:rPr lang="en-GB" sz="1300" i="1" dirty="0">
                <a:latin typeface="Myriad Pro" panose="020B0503030403020204" pitchFamily="34" charset="0"/>
              </a:rPr>
              <a:t> </a:t>
            </a:r>
            <a:r>
              <a:rPr lang="en-GB" sz="1300" i="1" dirty="0" err="1">
                <a:latin typeface="Myriad Pro" panose="020B0503030403020204" pitchFamily="34" charset="0"/>
              </a:rPr>
              <a:t>árulni</a:t>
            </a:r>
            <a:r>
              <a:rPr lang="en-GB" sz="1300" i="1" dirty="0">
                <a:latin typeface="Myriad Pro" panose="020B0503030403020204" pitchFamily="34" charset="0"/>
              </a:rPr>
              <a:t> </a:t>
            </a:r>
            <a:r>
              <a:rPr lang="en-GB" sz="1300" i="1" dirty="0" err="1">
                <a:latin typeface="Myriad Pro" panose="020B0503030403020204" pitchFamily="34" charset="0"/>
              </a:rPr>
              <a:t>elsősorban</a:t>
            </a:r>
            <a:r>
              <a:rPr lang="en-GB" sz="1300" i="1" dirty="0">
                <a:latin typeface="Myriad Pro" panose="020B0503030403020204" pitchFamily="34" charset="0"/>
              </a:rPr>
              <a:t> </a:t>
            </a:r>
            <a:r>
              <a:rPr lang="en-GB" sz="1300" i="1" dirty="0" err="1">
                <a:latin typeface="Myriad Pro" panose="020B0503030403020204" pitchFamily="34" charset="0"/>
              </a:rPr>
              <a:t>magánszemélyeknek</a:t>
            </a:r>
            <a:r>
              <a:rPr lang="en-GB" sz="1300" i="1" dirty="0">
                <a:latin typeface="Myriad Pro" panose="020B0503030403020204" pitchFamily="34" charset="0"/>
              </a:rPr>
              <a:t>”</a:t>
            </a: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GB" sz="2200" b="1" dirty="0" err="1">
                <a:latin typeface="Myriad Pro" panose="020B0503030403020204" pitchFamily="34" charset="0"/>
              </a:rPr>
              <a:t>Téma</a:t>
            </a:r>
            <a:r>
              <a:rPr lang="en-GB" sz="2200" b="1" dirty="0">
                <a:latin typeface="Myriad Pro" panose="020B0503030403020204" pitchFamily="34" charset="0"/>
              </a:rPr>
              <a:t>/</a:t>
            </a:r>
            <a:r>
              <a:rPr lang="en-GB" sz="2200" b="1" dirty="0" err="1">
                <a:latin typeface="Myriad Pro" panose="020B0503030403020204" pitchFamily="34" charset="0"/>
              </a:rPr>
              <a:t>Funkció</a:t>
            </a:r>
            <a:endParaRPr lang="en-GB" sz="2200" b="1" dirty="0">
              <a:latin typeface="Myriad Pro" panose="020B0503030403020204" pitchFamily="34" charset="0"/>
            </a:endParaRPr>
          </a:p>
          <a:p>
            <a:pPr marL="361950" lvl="1" indent="-171450">
              <a:lnSpc>
                <a:spcPct val="110000"/>
              </a:lnSpc>
              <a:spcBef>
                <a:spcPts val="0"/>
              </a:spcBef>
            </a:pPr>
            <a:r>
              <a:rPr lang="en-GB" sz="1300" dirty="0">
                <a:latin typeface="Myriad Pro" panose="020B0503030403020204" pitchFamily="34" charset="0"/>
              </a:rPr>
              <a:t>Ki </a:t>
            </a:r>
            <a:r>
              <a:rPr lang="en-GB" sz="1300" dirty="0" err="1">
                <a:latin typeface="Myriad Pro" panose="020B0503030403020204" pitchFamily="34" charset="0"/>
              </a:rPr>
              <a:t>kell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alakítani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egy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ellátási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láncot</a:t>
            </a:r>
            <a:r>
              <a:rPr lang="en-GB" sz="1300" dirty="0">
                <a:latin typeface="Myriad Pro" panose="020B0503030403020204" pitchFamily="34" charset="0"/>
              </a:rPr>
              <a:t>, amin </a:t>
            </a:r>
            <a:r>
              <a:rPr lang="en-GB" sz="1300" dirty="0" err="1">
                <a:latin typeface="Myriad Pro" panose="020B0503030403020204" pitchFamily="34" charset="0"/>
              </a:rPr>
              <a:t>keresztül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importálom</a:t>
            </a:r>
            <a:r>
              <a:rPr lang="en-GB" sz="1300" dirty="0">
                <a:latin typeface="Myriad Pro" panose="020B0503030403020204" pitchFamily="34" charset="0"/>
              </a:rPr>
              <a:t> a </a:t>
            </a:r>
            <a:r>
              <a:rPr lang="en-GB" sz="1300" dirty="0" err="1">
                <a:latin typeface="Myriad Pro" panose="020B0503030403020204" pitchFamily="34" charset="0"/>
              </a:rPr>
              <a:t>termékeket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kínából</a:t>
            </a:r>
            <a:endParaRPr lang="en-GB" sz="1300" dirty="0">
              <a:latin typeface="Myriad Pro" panose="020B0503030403020204" pitchFamily="34" charset="0"/>
            </a:endParaRPr>
          </a:p>
          <a:p>
            <a:pPr marL="361950" lvl="1" indent="-171450">
              <a:lnSpc>
                <a:spcPct val="110000"/>
              </a:lnSpc>
              <a:spcBef>
                <a:spcPts val="0"/>
              </a:spcBef>
            </a:pPr>
            <a:r>
              <a:rPr lang="en-GB" sz="1300" b="1" dirty="0">
                <a:latin typeface="Myriad Pro" panose="020B0503030403020204" pitchFamily="34" charset="0"/>
              </a:rPr>
              <a:t>Kell </a:t>
            </a:r>
            <a:r>
              <a:rPr lang="en-GB" sz="1300" b="1" dirty="0" err="1">
                <a:latin typeface="Myriad Pro" panose="020B0503030403020204" pitchFamily="34" charset="0"/>
              </a:rPr>
              <a:t>egy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felhasználóbarát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webshop</a:t>
            </a:r>
            <a:r>
              <a:rPr lang="en-GB" sz="1300" b="1" dirty="0">
                <a:latin typeface="Myriad Pro" panose="020B0503030403020204" pitchFamily="34" charset="0"/>
              </a:rPr>
              <a:t>, amin </a:t>
            </a:r>
            <a:r>
              <a:rPr lang="en-GB" sz="1300" b="1" dirty="0" err="1">
                <a:latin typeface="Myriad Pro" panose="020B0503030403020204" pitchFamily="34" charset="0"/>
              </a:rPr>
              <a:t>keresztül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rendelnek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az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ügyfelek</a:t>
            </a:r>
            <a:endParaRPr lang="en-GB" sz="1300" b="1" dirty="0">
              <a:latin typeface="Myriad Pro" panose="020B0503030403020204" pitchFamily="34" charset="0"/>
            </a:endParaRPr>
          </a:p>
          <a:p>
            <a:pPr marL="361950" lvl="1" indent="-171450">
              <a:lnSpc>
                <a:spcPct val="110000"/>
              </a:lnSpc>
              <a:spcBef>
                <a:spcPts val="0"/>
              </a:spcBef>
            </a:pPr>
            <a:r>
              <a:rPr lang="en-GB" sz="1300" dirty="0">
                <a:latin typeface="Myriad Pro" panose="020B0503030403020204" pitchFamily="34" charset="0"/>
              </a:rPr>
              <a:t>Social media marketing </a:t>
            </a:r>
            <a:r>
              <a:rPr lang="en-GB" sz="1300" dirty="0" err="1">
                <a:latin typeface="Myriad Pro" panose="020B0503030403020204" pitchFamily="34" charset="0"/>
              </a:rPr>
              <a:t>kampányt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kell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indítani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hogy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felépítsem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az</a:t>
            </a:r>
            <a:r>
              <a:rPr lang="en-GB" sz="1300" dirty="0">
                <a:latin typeface="Myriad Pro" panose="020B0503030403020204" pitchFamily="34" charset="0"/>
              </a:rPr>
              <a:t> oldal </a:t>
            </a:r>
            <a:r>
              <a:rPr lang="en-GB" sz="1300" dirty="0" err="1">
                <a:latin typeface="Myriad Pro" panose="020B0503030403020204" pitchFamily="34" charset="0"/>
              </a:rPr>
              <a:t>elérését</a:t>
            </a:r>
            <a:r>
              <a:rPr lang="en-GB" sz="1300" dirty="0">
                <a:latin typeface="Myriad Pro" panose="020B0503030403020204" pitchFamily="34" charset="0"/>
              </a:rPr>
              <a:t> a </a:t>
            </a:r>
            <a:r>
              <a:rPr lang="en-GB" sz="1300" dirty="0" err="1">
                <a:latin typeface="Myriad Pro" panose="020B0503030403020204" pitchFamily="34" charset="0"/>
              </a:rPr>
              <a:t>neten</a:t>
            </a:r>
            <a:endParaRPr lang="en-GB" sz="13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GB" sz="2200" b="1" dirty="0">
                <a:latin typeface="Myriad Pro" panose="020B0503030403020204" pitchFamily="34" charset="0"/>
              </a:rPr>
              <a:t>Epic</a:t>
            </a:r>
          </a:p>
          <a:p>
            <a:pPr marL="361950" lvl="1" indent="-171450">
              <a:lnSpc>
                <a:spcPct val="110000"/>
              </a:lnSpc>
              <a:spcBef>
                <a:spcPts val="0"/>
              </a:spcBef>
            </a:pPr>
            <a:r>
              <a:rPr lang="en-GB" sz="1300" dirty="0">
                <a:latin typeface="Myriad Pro" panose="020B0503030403020204" pitchFamily="34" charset="0"/>
              </a:rPr>
              <a:t>A </a:t>
            </a:r>
            <a:r>
              <a:rPr lang="en-GB" sz="1300" dirty="0" err="1">
                <a:latin typeface="Myriad Pro" panose="020B0503030403020204" pitchFamily="34" charset="0"/>
              </a:rPr>
              <a:t>felhasználók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legyenek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képesek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visszatérő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vásárlóként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hozzáférni</a:t>
            </a:r>
            <a:r>
              <a:rPr lang="en-GB" sz="1300" dirty="0">
                <a:latin typeface="Myriad Pro" panose="020B0503030403020204" pitchFamily="34" charset="0"/>
              </a:rPr>
              <a:t> a </a:t>
            </a:r>
            <a:r>
              <a:rPr lang="en-GB" sz="1300" dirty="0" err="1">
                <a:latin typeface="Myriad Pro" panose="020B0503030403020204" pitchFamily="34" charset="0"/>
              </a:rPr>
              <a:t>fiókjukhoz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profiljukon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keresztül</a:t>
            </a:r>
            <a:endParaRPr lang="en-GB" sz="1300" dirty="0">
              <a:latin typeface="Myriad Pro" panose="020B0503030403020204" pitchFamily="34" charset="0"/>
            </a:endParaRPr>
          </a:p>
          <a:p>
            <a:pPr marL="361950" lvl="1" indent="-171450">
              <a:lnSpc>
                <a:spcPct val="110000"/>
              </a:lnSpc>
              <a:spcBef>
                <a:spcPts val="0"/>
              </a:spcBef>
            </a:pPr>
            <a:r>
              <a:rPr lang="en-GB" sz="1300" b="1" dirty="0" err="1">
                <a:latin typeface="Myriad Pro" panose="020B0503030403020204" pitchFamily="34" charset="0"/>
              </a:rPr>
              <a:t>Legyen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egy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vizuális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termék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szortiment</a:t>
            </a:r>
            <a:r>
              <a:rPr lang="en-GB" sz="1300" b="1" dirty="0">
                <a:latin typeface="Myriad Pro" panose="020B0503030403020204" pitchFamily="34" charset="0"/>
              </a:rPr>
              <a:t> oldal, </a:t>
            </a:r>
            <a:r>
              <a:rPr lang="en-GB" sz="1300" b="1" dirty="0" err="1">
                <a:latin typeface="Myriad Pro" panose="020B0503030403020204" pitchFamily="34" charset="0"/>
              </a:rPr>
              <a:t>ahol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lehet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szűrni</a:t>
            </a:r>
            <a:r>
              <a:rPr lang="en-GB" sz="1300" b="1" dirty="0">
                <a:latin typeface="Myriad Pro" panose="020B0503030403020204" pitchFamily="34" charset="0"/>
              </a:rPr>
              <a:t>, </a:t>
            </a:r>
            <a:r>
              <a:rPr lang="en-GB" sz="1300" b="1" dirty="0" err="1">
                <a:latin typeface="Myriad Pro" panose="020B0503030403020204" pitchFamily="34" charset="0"/>
              </a:rPr>
              <a:t>keresni</a:t>
            </a:r>
            <a:r>
              <a:rPr lang="en-GB" sz="1300" b="1" dirty="0">
                <a:latin typeface="Myriad Pro" panose="020B0503030403020204" pitchFamily="34" charset="0"/>
              </a:rPr>
              <a:t> a </a:t>
            </a:r>
            <a:r>
              <a:rPr lang="en-GB" sz="1300" b="1" dirty="0" err="1">
                <a:latin typeface="Myriad Pro" panose="020B0503030403020204" pitchFamily="34" charset="0"/>
              </a:rPr>
              <a:t>kívánt</a:t>
            </a:r>
            <a:r>
              <a:rPr lang="en-GB" sz="1300" b="1" dirty="0">
                <a:latin typeface="Myriad Pro" panose="020B0503030403020204" pitchFamily="34" charset="0"/>
              </a:rPr>
              <a:t> </a:t>
            </a:r>
            <a:r>
              <a:rPr lang="en-GB" sz="1300" b="1" dirty="0" err="1">
                <a:latin typeface="Myriad Pro" panose="020B0503030403020204" pitchFamily="34" charset="0"/>
              </a:rPr>
              <a:t>termékre</a:t>
            </a:r>
            <a:endParaRPr lang="en-GB" sz="1300" b="1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GB" sz="2200" b="1" dirty="0">
                <a:latin typeface="Myriad Pro" panose="020B0503030403020204" pitchFamily="34" charset="0"/>
              </a:rPr>
              <a:t>Story</a:t>
            </a:r>
          </a:p>
          <a:p>
            <a:pPr marL="361950" lvl="1" indent="-180975">
              <a:lnSpc>
                <a:spcPct val="110000"/>
              </a:lnSpc>
              <a:spcBef>
                <a:spcPts val="0"/>
              </a:spcBef>
            </a:pPr>
            <a:r>
              <a:rPr lang="en-GB" sz="1300" dirty="0" err="1">
                <a:latin typeface="Myriad Pro" panose="020B0503030403020204" pitchFamily="34" charset="0"/>
              </a:rPr>
              <a:t>Felhasználóként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szeretném</a:t>
            </a:r>
            <a:r>
              <a:rPr lang="en-GB" sz="1300" dirty="0">
                <a:latin typeface="Myriad Pro" panose="020B0503030403020204" pitchFamily="34" charset="0"/>
              </a:rPr>
              <a:t> ha </a:t>
            </a:r>
            <a:r>
              <a:rPr lang="en-GB" sz="1300" dirty="0" err="1">
                <a:latin typeface="Myriad Pro" panose="020B0503030403020204" pitchFamily="34" charset="0"/>
              </a:rPr>
              <a:t>egy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áttekintő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nézet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fogadna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termék-kategóriánként</a:t>
            </a:r>
            <a:r>
              <a:rPr lang="en-GB" sz="1300" dirty="0">
                <a:latin typeface="Myriad Pro" panose="020B0503030403020204" pitchFamily="34" charset="0"/>
              </a:rPr>
              <a:t>, </a:t>
            </a:r>
            <a:r>
              <a:rPr lang="en-GB" sz="1300" dirty="0" err="1">
                <a:latin typeface="Myriad Pro" panose="020B0503030403020204" pitchFamily="34" charset="0"/>
              </a:rPr>
              <a:t>annak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érdekében</a:t>
            </a:r>
            <a:r>
              <a:rPr lang="en-GB" sz="1300" dirty="0">
                <a:latin typeface="Myriad Pro" panose="020B0503030403020204" pitchFamily="34" charset="0"/>
              </a:rPr>
              <a:t>, </a:t>
            </a:r>
            <a:r>
              <a:rPr lang="en-GB" sz="1300" dirty="0" err="1">
                <a:latin typeface="Myriad Pro" panose="020B0503030403020204" pitchFamily="34" charset="0"/>
              </a:rPr>
              <a:t>hogy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magas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szinten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áttekinthessem</a:t>
            </a:r>
            <a:r>
              <a:rPr lang="en-GB" sz="1300" dirty="0">
                <a:latin typeface="Myriad Pro" panose="020B0503030403020204" pitchFamily="34" charset="0"/>
              </a:rPr>
              <a:t> a </a:t>
            </a:r>
            <a:r>
              <a:rPr lang="en-GB" sz="1300" dirty="0" err="1">
                <a:latin typeface="Myriad Pro" panose="020B0503030403020204" pitchFamily="34" charset="0"/>
              </a:rPr>
              <a:t>kínálatot</a:t>
            </a:r>
            <a:endParaRPr lang="en-GB" sz="1300" dirty="0">
              <a:latin typeface="Myriad Pro" panose="020B0503030403020204" pitchFamily="34" charset="0"/>
            </a:endParaRPr>
          </a:p>
          <a:p>
            <a:pPr marL="342900" indent="-342900">
              <a:lnSpc>
                <a:spcPct val="110000"/>
              </a:lnSpc>
              <a:buFont typeface="+mj-lt"/>
              <a:buAutoNum type="arabicPeriod"/>
            </a:pPr>
            <a:r>
              <a:rPr lang="en-GB" sz="2200" b="1" dirty="0">
                <a:latin typeface="Myriad Pro" panose="020B0503030403020204" pitchFamily="34" charset="0"/>
              </a:rPr>
              <a:t>Task</a:t>
            </a:r>
          </a:p>
          <a:p>
            <a:pPr marL="361950" lvl="1" indent="-180975">
              <a:lnSpc>
                <a:spcPct val="100000"/>
              </a:lnSpc>
              <a:spcBef>
                <a:spcPts val="0"/>
              </a:spcBef>
            </a:pPr>
            <a:r>
              <a:rPr lang="en-GB" sz="1300" dirty="0" err="1">
                <a:latin typeface="Myriad Pro" panose="020B0503030403020204" pitchFamily="34" charset="0"/>
              </a:rPr>
              <a:t>Állítsuk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össze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az</a:t>
            </a:r>
            <a:r>
              <a:rPr lang="en-GB" sz="1300" dirty="0">
                <a:latin typeface="Myriad Pro" panose="020B0503030403020204" pitchFamily="34" charset="0"/>
              </a:rPr>
              <a:t> oldal </a:t>
            </a:r>
            <a:r>
              <a:rPr lang="en-GB" sz="1300" dirty="0" err="1">
                <a:latin typeface="Myriad Pro" panose="020B0503030403020204" pitchFamily="34" charset="0"/>
              </a:rPr>
              <a:t>struktúráját</a:t>
            </a:r>
            <a:endParaRPr lang="en-GB" sz="1300" dirty="0">
              <a:latin typeface="Myriad Pro" panose="020B0503030403020204" pitchFamily="34" charset="0"/>
            </a:endParaRPr>
          </a:p>
          <a:p>
            <a:pPr marL="361950" lvl="1" indent="-180975">
              <a:lnSpc>
                <a:spcPct val="110000"/>
              </a:lnSpc>
              <a:spcBef>
                <a:spcPts val="0"/>
              </a:spcBef>
            </a:pPr>
            <a:r>
              <a:rPr lang="en-GB" sz="1300" dirty="0" err="1">
                <a:latin typeface="Myriad Pro" panose="020B0503030403020204" pitchFamily="34" charset="0"/>
              </a:rPr>
              <a:t>Gyűjtsük</a:t>
            </a:r>
            <a:r>
              <a:rPr lang="en-GB" sz="1300" dirty="0">
                <a:latin typeface="Myriad Pro" panose="020B0503030403020204" pitchFamily="34" charset="0"/>
              </a:rPr>
              <a:t> be/</a:t>
            </a:r>
            <a:r>
              <a:rPr lang="en-GB" sz="1300" dirty="0" err="1">
                <a:latin typeface="Myriad Pro" panose="020B0503030403020204" pitchFamily="34" charset="0"/>
              </a:rPr>
              <a:t>Találjuk</a:t>
            </a:r>
            <a:r>
              <a:rPr lang="en-GB" sz="1300" dirty="0">
                <a:latin typeface="Myriad Pro" panose="020B0503030403020204" pitchFamily="34" charset="0"/>
              </a:rPr>
              <a:t> ki a </a:t>
            </a:r>
            <a:r>
              <a:rPr lang="en-GB" sz="1300" dirty="0" err="1">
                <a:latin typeface="Myriad Pro" panose="020B0503030403020204" pitchFamily="34" charset="0"/>
              </a:rPr>
              <a:t>termékcsoportok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neveit</a:t>
            </a:r>
            <a:endParaRPr lang="en-GB" sz="1300" dirty="0">
              <a:latin typeface="Myriad Pro" panose="020B0503030403020204" pitchFamily="34" charset="0"/>
            </a:endParaRPr>
          </a:p>
          <a:p>
            <a:pPr marL="361950" lvl="1" indent="-180975">
              <a:lnSpc>
                <a:spcPct val="110000"/>
              </a:lnSpc>
              <a:spcBef>
                <a:spcPts val="0"/>
              </a:spcBef>
            </a:pPr>
            <a:r>
              <a:rPr lang="en-GB" sz="1300" dirty="0" err="1">
                <a:latin typeface="Myriad Pro" panose="020B0503030403020204" pitchFamily="34" charset="0"/>
              </a:rPr>
              <a:t>Gyűjtsük</a:t>
            </a:r>
            <a:r>
              <a:rPr lang="en-GB" sz="1300" dirty="0">
                <a:latin typeface="Myriad Pro" panose="020B0503030403020204" pitchFamily="34" charset="0"/>
              </a:rPr>
              <a:t> be/</a:t>
            </a:r>
            <a:r>
              <a:rPr lang="en-GB" sz="1300" dirty="0" err="1">
                <a:latin typeface="Myriad Pro" panose="020B0503030403020204" pitchFamily="34" charset="0"/>
              </a:rPr>
              <a:t>illusztráljuk</a:t>
            </a:r>
            <a:r>
              <a:rPr lang="en-GB" sz="1300" dirty="0">
                <a:latin typeface="Myriad Pro" panose="020B0503030403020204" pitchFamily="34" charset="0"/>
              </a:rPr>
              <a:t> a </a:t>
            </a:r>
            <a:r>
              <a:rPr lang="en-GB" sz="1300" dirty="0" err="1">
                <a:latin typeface="Myriad Pro" panose="020B0503030403020204" pitchFamily="34" charset="0"/>
              </a:rPr>
              <a:t>képeket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az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egyes</a:t>
            </a:r>
            <a:r>
              <a:rPr lang="en-GB" sz="1300" dirty="0">
                <a:latin typeface="Myriad Pro" panose="020B0503030403020204" pitchFamily="34" charset="0"/>
              </a:rPr>
              <a:t> </a:t>
            </a:r>
            <a:r>
              <a:rPr lang="en-GB" sz="1300" dirty="0" err="1">
                <a:latin typeface="Myriad Pro" panose="020B0503030403020204" pitchFamily="34" charset="0"/>
              </a:rPr>
              <a:t>termékcsoportokhoz</a:t>
            </a:r>
            <a:endParaRPr lang="en-GB" sz="1300" dirty="0">
              <a:latin typeface="Myriad Pro" panose="020B0503030403020204" pitchFamily="34" charset="0"/>
            </a:endParaRPr>
          </a:p>
        </p:txBody>
      </p:sp>
      <p:pic>
        <p:nvPicPr>
          <p:cNvPr id="4" name="Picture 3" descr="Vision Hierarchy in Scrum: Making Your Vision Connected with Your Team | by  Takeshi Yoshida | Medium">
            <a:extLst>
              <a:ext uri="{FF2B5EF4-FFF2-40B4-BE49-F238E27FC236}">
                <a16:creationId xmlns:a16="http://schemas.microsoft.com/office/drawing/2014/main" id="{1079ED9C-F58C-1176-E9BD-D00FA0E47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196752"/>
            <a:ext cx="4006104" cy="281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265169-56A7-D0A8-47D3-8F09DD9E3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3958960"/>
            <a:ext cx="3614507" cy="25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1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116632"/>
            <a:ext cx="10515600" cy="929200"/>
          </a:xfrm>
        </p:spPr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Backlog </a:t>
            </a:r>
            <a:r>
              <a:rPr lang="en-US" dirty="0" err="1">
                <a:latin typeface="Myriad Pro Black" panose="020B0903030403020204" pitchFamily="34" charset="0"/>
              </a:rPr>
              <a:t>struktúra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18434" name="Picture 2" descr="The Latest Structure Update for Jira Cloud Deliver... - Atlassian Community">
            <a:extLst>
              <a:ext uri="{FF2B5EF4-FFF2-40B4-BE49-F238E27FC236}">
                <a16:creationId xmlns:a16="http://schemas.microsoft.com/office/drawing/2014/main" id="{3835CE6A-40CF-72E4-6877-50AEE2A80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268760"/>
            <a:ext cx="10606600" cy="519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20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 To Create A Minimum Viable Product - StoriesOnBoard">
            <a:extLst>
              <a:ext uri="{FF2B5EF4-FFF2-40B4-BE49-F238E27FC236}">
                <a16:creationId xmlns:a16="http://schemas.microsoft.com/office/drawing/2014/main" id="{949066FD-F0E9-58DE-627C-D103C084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4652670"/>
            <a:ext cx="6126621" cy="20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11161240" cy="11452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Az </a:t>
            </a:r>
            <a:r>
              <a:rPr lang="en-US" dirty="0" err="1">
                <a:latin typeface="Myriad Pro Black" panose="020B0903030403020204" pitchFamily="34" charset="0"/>
              </a:rPr>
              <a:t>el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nem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végzett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munka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maximalizálása</a:t>
            </a:r>
            <a:r>
              <a:rPr lang="en-US" dirty="0">
                <a:latin typeface="Myriad Pro Black" panose="020B0903030403020204" pitchFamily="34" charset="0"/>
              </a:rPr>
              <a:t>: MVP </a:t>
            </a:r>
            <a:r>
              <a:rPr lang="en-US" dirty="0" err="1">
                <a:latin typeface="Myriad Pro Black" panose="020B0903030403020204" pitchFamily="34" charset="0"/>
              </a:rPr>
              <a:t>elv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916832"/>
            <a:ext cx="10873208" cy="4824536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MVP: 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Minimum Viable Product,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azaz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minimálisan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életképes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termék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. </a:t>
            </a:r>
            <a:r>
              <a:rPr lang="en-GB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Ez</a:t>
            </a:r>
            <a:r>
              <a:rPr lang="en-GB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i="0" dirty="0">
                <a:effectLst/>
                <a:latin typeface="Myriad Pro" panose="020B0503030403020204" pitchFamily="34" charset="0"/>
              </a:rPr>
              <a:t>a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termék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olyan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változata</a:t>
            </a:r>
            <a:r>
              <a:rPr lang="en-GB" i="0" dirty="0">
                <a:effectLst/>
                <a:latin typeface="Myriad Pro" panose="020B0503030403020204" pitchFamily="34" charset="0"/>
              </a:rPr>
              <a:t>,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amely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éppen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elegendő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funkcióval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rendelkezik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ahhoz</a:t>
            </a:r>
            <a:r>
              <a:rPr lang="en-GB" i="0" dirty="0">
                <a:effectLst/>
                <a:latin typeface="Myriad Pro" panose="020B0503030403020204" pitchFamily="34" charset="0"/>
              </a:rPr>
              <a:t>,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hogy</a:t>
            </a:r>
            <a:r>
              <a:rPr lang="en-GB" i="0" dirty="0">
                <a:effectLst/>
                <a:latin typeface="Myriad Pro" panose="020B0503030403020204" pitchFamily="34" charset="0"/>
              </a:rPr>
              <a:t> a korai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vásárlók</a:t>
            </a:r>
            <a:r>
              <a:rPr lang="en-GB" i="0" dirty="0">
                <a:effectLst/>
                <a:latin typeface="Myriad Pro" panose="020B0503030403020204" pitchFamily="34" charset="0"/>
              </a:rPr>
              <a:t> is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felhasználhassák</a:t>
            </a:r>
            <a:r>
              <a:rPr lang="en-GB" i="0" dirty="0">
                <a:effectLst/>
                <a:latin typeface="Myriad Pro" panose="020B0503030403020204" pitchFamily="34" charset="0"/>
              </a:rPr>
              <a:t>,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és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visszajelzést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adhassanak</a:t>
            </a:r>
            <a:r>
              <a:rPr lang="en-GB" i="0" dirty="0">
                <a:effectLst/>
                <a:latin typeface="Myriad Pro" panose="020B0503030403020204" pitchFamily="34" charset="0"/>
              </a:rPr>
              <a:t> a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jövőbeli</a:t>
            </a:r>
            <a:r>
              <a:rPr lang="en-GB" i="0" dirty="0">
                <a:effectLst/>
                <a:latin typeface="Myriad Pro" panose="020B0503030403020204" pitchFamily="34" charset="0"/>
              </a:rPr>
              <a:t> </a:t>
            </a:r>
            <a:r>
              <a:rPr lang="en-GB" i="0" dirty="0" err="1">
                <a:effectLst/>
                <a:latin typeface="Myriad Pro" panose="020B0503030403020204" pitchFamily="34" charset="0"/>
              </a:rPr>
              <a:t>termékfejlesztéshez</a:t>
            </a:r>
            <a:r>
              <a:rPr lang="en-GB" i="0" dirty="0">
                <a:effectLst/>
                <a:latin typeface="Myriad Pro" panose="020B0503030403020204" pitchFamily="34" charset="0"/>
              </a:rPr>
              <a:t>.</a:t>
            </a:r>
            <a:endParaRPr lang="hu-HU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Összefügg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az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inkrementális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(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és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iteratív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)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megközelítéssel</a:t>
            </a:r>
            <a:endParaRPr lang="en-GB" sz="18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Először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életképes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protípust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építünk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majd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ezt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bővítjük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funkciókkal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(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nem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dobjuk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ki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feltétlenül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)</a:t>
            </a: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Mindig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egyre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jobb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és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jobb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terméket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építve</a:t>
            </a:r>
            <a:endParaRPr lang="en-GB" sz="18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Az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ügyféligényt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egyre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jobban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kiszolgálva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egyre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elégedettebb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megrendelővel</a:t>
            </a:r>
            <a:endParaRPr lang="en-GB" sz="18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Folyamatosan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fejlesztve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akár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korábban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b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</a:b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meglévő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funkciókat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</a:p>
          <a:p>
            <a:pPr marL="538163" indent="-3048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Vagy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teljesen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elengedve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a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nem</a:t>
            </a:r>
            <a:r>
              <a:rPr lang="en-GB" sz="1800" dirty="0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Lucida Console" charset="0"/>
                <a:cs typeface="Gotham Pro" panose="02000503040000020004" pitchFamily="2" charset="0"/>
              </a:rPr>
              <a:t>életképeseket</a:t>
            </a:r>
            <a:endParaRPr lang="en-GB" sz="1800" dirty="0">
              <a:latin typeface="Myriad Pro" panose="020B0503030403020204" pitchFamily="34" charset="0"/>
              <a:ea typeface="Lucida Console" charset="0"/>
              <a:cs typeface="Gotham Pro" panose="02000503040000020004" pitchFamily="2" charset="0"/>
            </a:endParaRPr>
          </a:p>
          <a:p>
            <a:pPr marL="85725" indent="0">
              <a:spcBef>
                <a:spcPts val="600"/>
              </a:spcBef>
              <a:buSzPts val="2400"/>
              <a:buNone/>
            </a:pP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4831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w To Create A Minimum Viable Product - StoriesOnBoard">
            <a:extLst>
              <a:ext uri="{FF2B5EF4-FFF2-40B4-BE49-F238E27FC236}">
                <a16:creationId xmlns:a16="http://schemas.microsoft.com/office/drawing/2014/main" id="{949066FD-F0E9-58DE-627C-D103C0841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82" y="1988840"/>
            <a:ext cx="1175463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404664"/>
            <a:ext cx="7632848" cy="1145224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Az </a:t>
            </a:r>
            <a:r>
              <a:rPr lang="en-US" dirty="0" err="1">
                <a:latin typeface="Myriad Pro Black" panose="020B0903030403020204" pitchFamily="34" charset="0"/>
              </a:rPr>
              <a:t>el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nem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végzett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munka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maximalizálása</a:t>
            </a:r>
            <a:r>
              <a:rPr lang="en-US" dirty="0">
                <a:latin typeface="Myriad Pro Black" panose="020B0903030403020204" pitchFamily="34" charset="0"/>
              </a:rPr>
              <a:t>: MVP </a:t>
            </a:r>
            <a:r>
              <a:rPr lang="en-US" dirty="0" err="1">
                <a:latin typeface="Myriad Pro Black" panose="020B0903030403020204" pitchFamily="34" charset="0"/>
              </a:rPr>
              <a:t>elv</a:t>
            </a:r>
            <a:endParaRPr lang="en-US" dirty="0">
              <a:latin typeface="Myriad Pro Black" panose="020B09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8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 err="1">
                <a:latin typeface="Myriad Pro" panose="020B0503030403020204" pitchFamily="34" charset="0"/>
              </a:rPr>
              <a:t>Kérdés</a:t>
            </a:r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r>
              <a:rPr lang="en-US" sz="4800" dirty="0" err="1">
                <a:latin typeface="Myriad Pro" panose="020B0503030403020204" pitchFamily="34" charset="0"/>
              </a:rPr>
              <a:t>Tudtok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példát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mondani</a:t>
            </a:r>
            <a:r>
              <a:rPr lang="en-US" sz="4800" dirty="0">
                <a:latin typeface="Myriad Pro" panose="020B0503030403020204" pitchFamily="34" charset="0"/>
              </a:rPr>
              <a:t> MVP </a:t>
            </a:r>
            <a:r>
              <a:rPr lang="en-US" sz="4800" dirty="0" err="1">
                <a:latin typeface="Myriad Pro" panose="020B0503030403020204" pitchFamily="34" charset="0"/>
              </a:rPr>
              <a:t>elvű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megvalósításra</a:t>
            </a:r>
            <a:r>
              <a:rPr lang="en-US" sz="4800" dirty="0">
                <a:latin typeface="Myriad Pro" panose="020B0503030403020204" pitchFamily="34" charset="0"/>
              </a:rPr>
              <a:t> a </a:t>
            </a:r>
            <a:r>
              <a:rPr lang="en-US" sz="4800" dirty="0" err="1">
                <a:latin typeface="Myriad Pro" panose="020B0503030403020204" pitchFamily="34" charset="0"/>
              </a:rPr>
              <a:t>gyakorlati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tapasztalatok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alapján</a:t>
            </a:r>
            <a:r>
              <a:rPr lang="en-US" sz="4800" dirty="0">
                <a:latin typeface="Myriad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104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en-US" sz="4800" dirty="0">
                <a:latin typeface="Myriad Pro Black" panose="020B0903030403020204" pitchFamily="34" charset="0"/>
              </a:rPr>
              <a:t>8. </a:t>
            </a:r>
            <a:r>
              <a:rPr lang="en-US" sz="4800" dirty="0" err="1">
                <a:latin typeface="Myriad Pro Black" panose="020B0903030403020204" pitchFamily="34" charset="0"/>
              </a:rPr>
              <a:t>Szerepek</a:t>
            </a:r>
            <a:r>
              <a:rPr lang="en-US" sz="4800" dirty="0">
                <a:latin typeface="Myriad Pro Black" panose="020B0903030403020204" pitchFamily="34" charset="0"/>
              </a:rPr>
              <a:t>, </a:t>
            </a:r>
            <a:r>
              <a:rPr lang="en-US" sz="4800" dirty="0" err="1">
                <a:latin typeface="Myriad Pro Black" panose="020B0903030403020204" pitchFamily="34" charset="0"/>
              </a:rPr>
              <a:t>érdekek</a:t>
            </a:r>
            <a:r>
              <a:rPr lang="en-US" sz="4800" dirty="0">
                <a:latin typeface="Myriad Pro Black" panose="020B0903030403020204" pitchFamily="34" charset="0"/>
              </a:rPr>
              <a:t>, </a:t>
            </a:r>
            <a:r>
              <a:rPr lang="en-US" sz="4800" dirty="0" err="1">
                <a:latin typeface="Myriad Pro Black" panose="020B0903030403020204" pitchFamily="34" charset="0"/>
              </a:rPr>
              <a:t>felelősségek</a:t>
            </a:r>
            <a:endParaRPr lang="en-US" sz="4800" dirty="0">
              <a:latin typeface="Myriad Pro Black" panose="020B09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90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Perspektívák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404" y="1412776"/>
            <a:ext cx="10873208" cy="4824536"/>
          </a:xfrm>
        </p:spPr>
        <p:txBody>
          <a:bodyPr>
            <a:normAutofit/>
          </a:bodyPr>
          <a:lstStyle/>
          <a:p>
            <a:pPr marL="85725" indent="0">
              <a:spcBef>
                <a:spcPts val="600"/>
              </a:spcBef>
              <a:buSzPts val="2400"/>
              <a:buNone/>
            </a:pP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Klasszikus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funkcionális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megközelítés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(sales, controlling)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helyett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perspektívák</a:t>
            </a:r>
            <a:endParaRPr lang="en-GB" sz="2400" b="1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7200">
              <a:lnSpc>
                <a:spcPct val="100000"/>
              </a:lnSpc>
              <a:buSzPts val="2400"/>
              <a:buFont typeface="+mj-lt"/>
              <a:buAutoNum type="arabicPeriod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Felhasználó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(Product Owner, Product Manager) - “Build the right thing”</a:t>
            </a:r>
          </a:p>
          <a:p>
            <a:pPr marL="538163" lvl="1" indent="0">
              <a:lnSpc>
                <a:spcPct val="100000"/>
              </a:lnSpc>
              <a:spcBef>
                <a:spcPts val="0"/>
              </a:spcBef>
              <a:buSzPts val="2400"/>
              <a:buNone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végfelhasználó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Miért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lesz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piacképes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termék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Mi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fontos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felhasználónak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Mi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jelenlegi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helyzete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felhasználóknak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min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miért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kell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változtatni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  <a:p>
            <a:pPr marL="542925" indent="-457200">
              <a:lnSpc>
                <a:spcPct val="100000"/>
              </a:lnSpc>
              <a:buSzPts val="2400"/>
              <a:buFont typeface="+mj-lt"/>
              <a:buAutoNum type="arabicPeriod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Fejlődés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kiszámíthatóság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(Scrum Master) - “Build it fast and comprehensible”</a:t>
            </a:r>
          </a:p>
          <a:p>
            <a:pPr marL="538163" lvl="1" indent="0">
              <a:lnSpc>
                <a:spcPct val="110000"/>
              </a:lnSpc>
              <a:spcBef>
                <a:spcPts val="0"/>
              </a:spcBef>
              <a:buSzPts val="2400"/>
              <a:buNone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Hogyan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tudjuk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fejleszteni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magunkat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csapatként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Hogyan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lesz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kiszámítható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fenntartható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csapat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terhelése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Hogyan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fejlesszünk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működési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módunkon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542925" indent="-457200">
              <a:lnSpc>
                <a:spcPct val="100000"/>
              </a:lnSpc>
              <a:buSzPts val="2400"/>
              <a:buFont typeface="+mj-lt"/>
              <a:buAutoNum type="arabicPeriod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Érték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létrehozása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Fejlesztők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SME,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csapattagok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- “Build the thing right”</a:t>
            </a:r>
          </a:p>
          <a:p>
            <a:pPr marL="538163" lvl="1" indent="0">
              <a:lnSpc>
                <a:spcPct val="100000"/>
              </a:lnSpc>
              <a:spcBef>
                <a:spcPts val="0"/>
              </a:spcBef>
              <a:buSzPts val="2400"/>
              <a:buNone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Hogyan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tudjuk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felhasználó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vágyait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kielégíteni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Milyen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módokon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feladatok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felbontása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részfeladatokra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komplexitás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becslés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. Mi szükséges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ahhoz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hogy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elkészüljön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megoldást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tudjunk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szállítani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Ellenőrzés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módja?</a:t>
            </a:r>
          </a:p>
          <a:p>
            <a:pPr marL="542925" indent="-457200">
              <a:lnSpc>
                <a:spcPct val="100000"/>
              </a:lnSpc>
              <a:buSzPts val="2400"/>
              <a:buFont typeface="+mj-lt"/>
              <a:buAutoNum type="arabicPeriod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csapat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egyének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jóléte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(Team lead, People manager, Chapter lead)</a:t>
            </a:r>
          </a:p>
          <a:p>
            <a:pPr marL="538163" lvl="1" indent="0">
              <a:lnSpc>
                <a:spcPct val="100000"/>
              </a:lnSpc>
              <a:spcBef>
                <a:spcPts val="0"/>
              </a:spcBef>
              <a:buSzPts val="2400"/>
              <a:buNone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Kit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hogyan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lehet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legjobban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motiválni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Mindenki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megkapja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szükséges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időt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pihenésre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tanulásra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Elegendő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vagy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megfelelő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szakmai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terhelés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543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1033424" cy="1052736"/>
          </a:xfrm>
        </p:spPr>
        <p:txBody>
          <a:bodyPr>
            <a:noAutofit/>
          </a:bodyPr>
          <a:lstStyle/>
          <a:p>
            <a:r>
              <a:rPr lang="en-US" sz="4800" dirty="0">
                <a:latin typeface="Myriad Pro Black" panose="020B0903030403020204" pitchFamily="34" charset="0"/>
              </a:rPr>
              <a:t>Product Owner – “Do the right thing”</a:t>
            </a:r>
          </a:p>
        </p:txBody>
      </p:sp>
      <p:pic>
        <p:nvPicPr>
          <p:cNvPr id="1032" name="Picture 8" descr="The Scrum Product Owner and its Interaction with Other Roles">
            <a:extLst>
              <a:ext uri="{FF2B5EF4-FFF2-40B4-BE49-F238E27FC236}">
                <a16:creationId xmlns:a16="http://schemas.microsoft.com/office/drawing/2014/main" id="{090B0370-E901-B48F-F336-9B4FFEB57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968" y="1700808"/>
            <a:ext cx="6270278" cy="498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9081B8-863A-6D69-45DF-9C55E86D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268760"/>
            <a:ext cx="7056784" cy="5305142"/>
          </a:xfrm>
        </p:spPr>
        <p:txBody>
          <a:bodyPr>
            <a:normAutofit fontScale="5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36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A Product Owner </a:t>
            </a:r>
            <a:r>
              <a:rPr lang="en-GB" sz="36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felelős</a:t>
            </a:r>
            <a:r>
              <a:rPr lang="en-GB" sz="36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a Scrum Team </a:t>
            </a:r>
            <a:r>
              <a:rPr lang="en-GB" sz="36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munkájának</a:t>
            </a:r>
            <a:r>
              <a:rPr lang="en-GB" sz="36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6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eredményeként</a:t>
            </a:r>
            <a:r>
              <a:rPr lang="en-GB" sz="36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6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előállt</a:t>
            </a:r>
            <a:r>
              <a:rPr lang="en-GB" sz="36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6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termék</a:t>
            </a:r>
            <a:r>
              <a:rPr lang="en-GB" sz="36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6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értékének</a:t>
            </a:r>
            <a:r>
              <a:rPr lang="en-GB" sz="36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6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maximalizálásáért</a:t>
            </a:r>
            <a:endParaRPr lang="en-GB" sz="36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152396" marR="0" lvl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24B4B3"/>
              </a:buClr>
            </a:pPr>
            <a:r>
              <a:rPr lang="en-GB" sz="33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Döntéshozó</a:t>
            </a:r>
            <a:endParaRPr lang="en-GB" sz="33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47675" indent="-266700">
              <a:lnSpc>
                <a:spcPct val="120000"/>
              </a:lnSpc>
              <a:spcBef>
                <a:spcPts val="0"/>
              </a:spcBef>
              <a:buClr>
                <a:srgbClr val="24B4B3"/>
              </a:buClr>
            </a:pP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Teljesítés</a:t>
            </a:r>
            <a:r>
              <a:rPr lang="en-GB" sz="2900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egyszemélyi</a:t>
            </a:r>
            <a:r>
              <a:rPr lang="en-GB" sz="2900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elfogadója</a:t>
            </a:r>
            <a:endParaRPr lang="en-GB" sz="2900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47675" indent="-266700">
              <a:lnSpc>
                <a:spcPct val="120000"/>
              </a:lnSpc>
              <a:spcBef>
                <a:spcPts val="0"/>
              </a:spcBef>
              <a:buClr>
                <a:srgbClr val="24B4B3"/>
              </a:buClr>
            </a:pP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Termék</a:t>
            </a:r>
            <a:r>
              <a:rPr lang="en-GB" sz="2900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ügyfél</a:t>
            </a:r>
            <a:r>
              <a:rPr lang="en-GB" sz="2900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száma</a:t>
            </a:r>
            <a:r>
              <a:rPr lang="en-GB" sz="2900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képviselt</a:t>
            </a:r>
            <a:r>
              <a:rPr lang="en-GB" sz="2900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értékének</a:t>
            </a:r>
            <a:r>
              <a:rPr lang="en-GB" sz="2900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maximalizálása</a:t>
            </a:r>
            <a:endParaRPr lang="en-GB" sz="2900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152396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</a:pPr>
            <a:endParaRPr lang="en-GB" sz="16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152396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</a:pPr>
            <a:r>
              <a:rPr lang="en-GB" sz="33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Szakértő</a:t>
            </a:r>
            <a:endParaRPr lang="en-GB" sz="33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47675" indent="-266700">
              <a:lnSpc>
                <a:spcPct val="120000"/>
              </a:lnSpc>
              <a:spcBef>
                <a:spcPts val="0"/>
              </a:spcBef>
              <a:buClr>
                <a:srgbClr val="24B4B3"/>
              </a:buClr>
            </a:pP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Adott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szakterületben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jártas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termékcélok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megértése</a:t>
            </a:r>
            <a:endParaRPr lang="en-GB" sz="2900" dirty="0">
              <a:latin typeface="Myriad Pro" panose="020B0503030403020204" pitchFamily="34" charset="0"/>
              <a:sym typeface="Montserrat"/>
            </a:endParaRPr>
          </a:p>
          <a:p>
            <a:pPr marL="152396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</a:pPr>
            <a:endParaRPr lang="en-GB" sz="16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152396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</a:pPr>
            <a:r>
              <a:rPr lang="en-GB" sz="33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Végfelhasználó</a:t>
            </a:r>
            <a:r>
              <a:rPr lang="en-GB" sz="33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3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tanácsadója</a:t>
            </a:r>
            <a:endParaRPr lang="en-GB" sz="33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47675" indent="-266700">
              <a:lnSpc>
                <a:spcPct val="120000"/>
              </a:lnSpc>
              <a:spcBef>
                <a:spcPts val="600"/>
              </a:spcBef>
              <a:buClr>
                <a:srgbClr val="24B4B3"/>
              </a:buClr>
            </a:pP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Érti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végfelhasználó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igényeit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br>
              <a:rPr lang="en-GB" sz="2900" dirty="0">
                <a:latin typeface="Myriad Pro" panose="020B0503030403020204" pitchFamily="34" charset="0"/>
                <a:sym typeface="Montserrat"/>
              </a:rPr>
            </a:b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képviseli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is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azokat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üzlet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csapat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felé</a:t>
            </a:r>
          </a:p>
          <a:p>
            <a:pPr marL="152396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</a:pPr>
            <a:endParaRPr lang="en-GB" sz="16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152396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</a:pPr>
            <a:r>
              <a:rPr lang="en-GB" sz="33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Üzleti</a:t>
            </a:r>
            <a:r>
              <a:rPr lang="en-GB" sz="3300" b="1" dirty="0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33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tanácsadó</a:t>
            </a:r>
            <a:endParaRPr lang="en-GB" sz="33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47675" indent="-266700">
              <a:lnSpc>
                <a:spcPct val="120000"/>
              </a:lnSpc>
              <a:spcBef>
                <a:spcPts val="600"/>
              </a:spcBef>
              <a:buClr>
                <a:srgbClr val="24B4B3"/>
              </a:buClr>
            </a:pP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Érti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üzlet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érdekeit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képviseli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is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azokat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termékfejlesztés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során</a:t>
            </a:r>
            <a:endParaRPr lang="en-GB" sz="2900" dirty="0">
              <a:latin typeface="Myriad Pro" panose="020B0503030403020204" pitchFamily="34" charset="0"/>
              <a:sym typeface="Montserrat"/>
            </a:endParaRPr>
          </a:p>
          <a:p>
            <a:pPr marL="152396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</a:pPr>
            <a:endParaRPr lang="en-GB" sz="16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152396"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</a:pPr>
            <a:r>
              <a:rPr lang="en-GB" sz="3600" b="1" dirty="0" err="1"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Kommunikátor</a:t>
            </a:r>
            <a:endParaRPr lang="en-GB" sz="3600" b="1" dirty="0"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  <a:p>
            <a:pPr marL="447675" indent="-266700">
              <a:lnSpc>
                <a:spcPct val="120000"/>
              </a:lnSpc>
              <a:spcBef>
                <a:spcPts val="0"/>
              </a:spcBef>
              <a:buClr>
                <a:srgbClr val="24B4B3"/>
              </a:buClr>
            </a:pPr>
            <a:r>
              <a:rPr lang="en-GB" sz="2900" dirty="0">
                <a:latin typeface="Myriad Pro" panose="020B0503030403020204" pitchFamily="34" charset="0"/>
                <a:sym typeface="Montserrat"/>
              </a:rPr>
              <a:t>Oda-vissza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kommunikál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koordinál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résztvevők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között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mindig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jelen</a:t>
            </a:r>
            <a:r>
              <a:rPr lang="en-GB" sz="2900" dirty="0">
                <a:latin typeface="Myriad Pro" panose="020B0503030403020204" pitchFamily="34" charset="0"/>
                <a:sym typeface="Montserrat"/>
              </a:rPr>
              <a:t> van</a:t>
            </a:r>
          </a:p>
          <a:p>
            <a:pPr marL="447675" indent="-266700">
              <a:lnSpc>
                <a:spcPct val="120000"/>
              </a:lnSpc>
              <a:spcBef>
                <a:spcPts val="0"/>
              </a:spcBef>
              <a:buClr>
                <a:srgbClr val="24B4B3"/>
              </a:buClr>
            </a:pPr>
            <a:r>
              <a:rPr lang="en-GB" sz="2900" dirty="0" err="1">
                <a:latin typeface="Myriad Pro" panose="020B0503030403020204" pitchFamily="34" charset="0"/>
                <a:sym typeface="Montserrat"/>
              </a:rPr>
              <a:t>Igényharmonizáció</a:t>
            </a:r>
            <a:endParaRPr lang="en-GB" sz="2900" dirty="0"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87622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Fejlesztők</a:t>
            </a:r>
            <a:r>
              <a:rPr lang="en-US" dirty="0">
                <a:latin typeface="Myriad Pro Black" panose="020B0903030403020204" pitchFamily="34" charset="0"/>
              </a:rPr>
              <a:t>  - “Do the thing right”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A013E-698E-DEA8-5C76-B60569464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700808"/>
            <a:ext cx="6265198" cy="468052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F40D28E-1C46-0EF2-B4BA-C506E4121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420" y="1412776"/>
            <a:ext cx="4947532" cy="4824536"/>
          </a:xfrm>
        </p:spPr>
        <p:txBody>
          <a:bodyPr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A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Fejlesztők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állítják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elő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minden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sprintben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a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használható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terméket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(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inkrementum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)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Elköteleződnek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a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termék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szállításáért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minőségéért</a:t>
            </a:r>
            <a:endParaRPr lang="hu-HU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Megfelelő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tudás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szakértelem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birtokában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vannak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vagy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megszerzik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  <a:endParaRPr lang="hu-HU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  <a:tabLst/>
            </a:pP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Önállóan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döntenek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feladataikról</a:t>
            </a:r>
            <a:endParaRPr lang="en-GB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  <a:tabLst/>
            </a:pP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Nincs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köztük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hierarchia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–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szakmai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kérdésekben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a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jobb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ötlet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győz</a:t>
            </a:r>
            <a:endParaRPr lang="en-GB" sz="1800" dirty="0"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  <a:tabLst/>
            </a:pP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Saját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magukért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és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egymásért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is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felelősek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(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egy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mindenkiért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mindenki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latin typeface="Myriad Pro" panose="020B0503030403020204" pitchFamily="34" charset="0"/>
                <a:ea typeface="Gotham Pro"/>
                <a:cs typeface="Gotham Pro"/>
              </a:rPr>
              <a:t>egyért</a:t>
            </a:r>
            <a:r>
              <a:rPr lang="en-GB" sz="1800" dirty="0"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  <a:endParaRPr lang="hu-HU" sz="1800" dirty="0">
              <a:latin typeface="Myriad Pro" panose="020B0503030403020204" pitchFamily="34" charset="0"/>
              <a:ea typeface="Gotham Pro"/>
              <a:cs typeface="Gotham Pro"/>
            </a:endParaRPr>
          </a:p>
        </p:txBody>
      </p:sp>
    </p:spTree>
    <p:extLst>
      <p:ext uri="{BB962C8B-B14F-4D97-AF65-F5344CB8AC3E}">
        <p14:creationId xmlns:p14="http://schemas.microsoft.com/office/powerpoint/2010/main" val="14277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Kezdetben</a:t>
            </a:r>
            <a:r>
              <a:rPr lang="en-US" dirty="0">
                <a:latin typeface="Myriad Pro Black" panose="020B0903030403020204" pitchFamily="34" charset="0"/>
              </a:rPr>
              <a:t> volt…</a:t>
            </a:r>
          </a:p>
        </p:txBody>
      </p:sp>
      <p:pic>
        <p:nvPicPr>
          <p:cNvPr id="7" name="Picture 4" descr="Modern Parents Could Learn a Lot From Hunter-Gatherer Families ‹ Literary  Hub">
            <a:extLst>
              <a:ext uri="{FF2B5EF4-FFF2-40B4-BE49-F238E27FC236}">
                <a16:creationId xmlns:a16="http://schemas.microsoft.com/office/drawing/2014/main" id="{847313AE-6B92-4E7C-C9DE-72C65E946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4570">
            <a:off x="1512613" y="1635331"/>
            <a:ext cx="6377893" cy="3514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6" descr="The Agricultural Revolution">
            <a:extLst>
              <a:ext uri="{FF2B5EF4-FFF2-40B4-BE49-F238E27FC236}">
                <a16:creationId xmlns:a16="http://schemas.microsoft.com/office/drawing/2014/main" id="{8AF16E2C-A005-2E7C-00D8-0C3ED0D51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39">
            <a:off x="3484180" y="1510007"/>
            <a:ext cx="6437205" cy="4431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gricultural Revolution | Sutori">
            <a:extLst>
              <a:ext uri="{FF2B5EF4-FFF2-40B4-BE49-F238E27FC236}">
                <a16:creationId xmlns:a16="http://schemas.microsoft.com/office/drawing/2014/main" id="{B3828523-D402-4D7E-7A88-8E3899871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602" y="1581049"/>
            <a:ext cx="6119160" cy="4051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1881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Scrum Master  - “Do is fast”</a:t>
            </a:r>
          </a:p>
        </p:txBody>
      </p:sp>
      <p:pic>
        <p:nvPicPr>
          <p:cNvPr id="2054" name="Picture 6" descr="The Scrum Master as the Change Leader">
            <a:extLst>
              <a:ext uri="{FF2B5EF4-FFF2-40B4-BE49-F238E27FC236}">
                <a16:creationId xmlns:a16="http://schemas.microsoft.com/office/drawing/2014/main" id="{F6CF5BE8-35E5-B62A-B77A-7A11BD3D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960" y="2204864"/>
            <a:ext cx="601963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235;p34">
            <a:extLst>
              <a:ext uri="{FF2B5EF4-FFF2-40B4-BE49-F238E27FC236}">
                <a16:creationId xmlns:a16="http://schemas.microsoft.com/office/drawing/2014/main" id="{BAAC4F58-6D01-C84F-0BFA-B2BA33F5A984}"/>
              </a:ext>
            </a:extLst>
          </p:cNvPr>
          <p:cNvSpPr txBox="1"/>
          <p:nvPr/>
        </p:nvSpPr>
        <p:spPr>
          <a:xfrm>
            <a:off x="839416" y="1412776"/>
            <a:ext cx="10513168" cy="489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A SCRUM Master </a:t>
            </a:r>
            <a:r>
              <a:rPr lang="en-GB" sz="20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felelős</a:t>
            </a:r>
            <a: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a SCRUM </a:t>
            </a:r>
            <a:r>
              <a:rPr lang="en-GB" sz="20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keretek</a:t>
            </a:r>
            <a: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b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r>
              <a:rPr lang="en-GB" sz="20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betartatátásért</a:t>
            </a:r>
            <a: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és</a:t>
            </a:r>
            <a: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a SCRUM </a:t>
            </a:r>
            <a:r>
              <a:rPr lang="en-GB" sz="20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csapat</a:t>
            </a:r>
            <a: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hatékony</a:t>
            </a:r>
            <a: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b="1" dirty="0" err="1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működésért</a:t>
            </a:r>
            <a:r>
              <a:rPr lang="en-GB" sz="2000" b="1" dirty="0">
                <a:solidFill>
                  <a:schemeClr val="dk1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.</a:t>
            </a:r>
          </a:p>
          <a:p>
            <a:pPr>
              <a:lnSpc>
                <a:spcPct val="150000"/>
              </a:lnSpc>
            </a:pP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71500" indent="-571500">
              <a:lnSpc>
                <a:spcPct val="150000"/>
              </a:lnSpc>
              <a:buClr>
                <a:srgbClr val="24B4B3"/>
              </a:buClr>
              <a:buSzPct val="130000"/>
              <a:buFont typeface="+mj-lt"/>
              <a:buAutoNum type="arabicPeriod"/>
            </a:pP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Akadályok elhárítója</a:t>
            </a:r>
          </a:p>
          <a:p>
            <a:pPr marL="571500" indent="-571500">
              <a:lnSpc>
                <a:spcPct val="150000"/>
              </a:lnSpc>
              <a:buClr>
                <a:srgbClr val="24B4B3"/>
              </a:buClr>
              <a:buSzPct val="130000"/>
              <a:buFont typeface="+mj-lt"/>
              <a:buAutoNum type="arabicPeriod"/>
            </a:pP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Meetingek hatékonyságának őre</a:t>
            </a:r>
          </a:p>
          <a:p>
            <a:pPr marL="571500" marR="0" indent="-5715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  <a:buSzPct val="130000"/>
              <a:buFont typeface="+mj-lt"/>
              <a:buAutoNum type="arabicPeriod"/>
              <a:tabLst/>
            </a:pP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A csapat edzője</a:t>
            </a:r>
          </a:p>
          <a:p>
            <a:pPr marL="571500" marR="0" indent="-5715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  <a:buSzPct val="130000"/>
              <a:buFont typeface="+mj-lt"/>
              <a:buAutoNum type="arabicPeriod"/>
              <a:tabLst/>
            </a:pP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A csapat tanára</a:t>
            </a:r>
          </a:p>
          <a:p>
            <a:pPr marL="571500" marR="0" indent="-5715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  <a:buSzPct val="130000"/>
              <a:buFont typeface="+mj-lt"/>
              <a:buAutoNum type="arabicPeriod"/>
              <a:tabLst/>
            </a:pPr>
            <a: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S</a:t>
            </a:r>
            <a:r>
              <a:rPr lang="hu-HU" sz="2000" b="1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zolgáló vezető</a:t>
            </a:r>
          </a:p>
          <a:p>
            <a:pPr marL="571500" marR="0" indent="-5715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  <a:buSzPct val="130000"/>
              <a:buFont typeface="+mj-lt"/>
              <a:buAutoNum type="arabicPeriod"/>
              <a:tabLst/>
            </a:pP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Menedzser</a:t>
            </a:r>
          </a:p>
          <a:p>
            <a:pPr marL="571500" marR="0" indent="-5715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  <a:buSzPct val="130000"/>
              <a:buFont typeface="+mj-lt"/>
              <a:buAutoNum type="arabicPeriod"/>
              <a:tabLst/>
            </a:pP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Változások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behozója</a:t>
            </a:r>
            <a:endParaRPr lang="hu-HU" sz="20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571500" marR="0" indent="-5715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4B4B3"/>
              </a:buClr>
              <a:buSzPct val="130000"/>
              <a:buFont typeface="+mj-lt"/>
              <a:buAutoNum type="arabicPeriod"/>
              <a:tabLst/>
            </a:pP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A csa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p</a:t>
            </a: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attagok agilis mentora</a:t>
            </a:r>
          </a:p>
          <a:p>
            <a:pPr marL="609585" marR="0" lvl="0" indent="-4571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</a:pPr>
            <a:endParaRPr lang="en-GB" sz="1100" dirty="0">
              <a:solidFill>
                <a:srgbClr val="3C3C3B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1801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Érdekeltek</a:t>
            </a:r>
            <a:r>
              <a:rPr lang="en-US" dirty="0">
                <a:latin typeface="Myriad Pro Black" panose="020B0903030403020204" pitchFamily="34" charset="0"/>
              </a:rPr>
              <a:t> - Stakeholder</a:t>
            </a:r>
          </a:p>
        </p:txBody>
      </p:sp>
      <p:pic>
        <p:nvPicPr>
          <p:cNvPr id="4" name="Picture 3" descr="Stakeholders | Sustainability | Toshiba">
            <a:extLst>
              <a:ext uri="{FF2B5EF4-FFF2-40B4-BE49-F238E27FC236}">
                <a16:creationId xmlns:a16="http://schemas.microsoft.com/office/drawing/2014/main" id="{46CF1ADD-DE7F-126A-5393-113F3EE3E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831" y="2276872"/>
            <a:ext cx="594983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235;p34">
            <a:extLst>
              <a:ext uri="{FF2B5EF4-FFF2-40B4-BE49-F238E27FC236}">
                <a16:creationId xmlns:a16="http://schemas.microsoft.com/office/drawing/2014/main" id="{C44FA02E-2DA0-1F9C-F889-F92A9E6594D6}"/>
              </a:ext>
            </a:extLst>
          </p:cNvPr>
          <p:cNvSpPr txBox="1"/>
          <p:nvPr/>
        </p:nvSpPr>
        <p:spPr>
          <a:xfrm>
            <a:off x="839416" y="1340768"/>
            <a:ext cx="8928992" cy="5001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Stakeholder:</a:t>
            </a:r>
            <a:br>
              <a:rPr lang="en-GB" sz="2000" b="1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</a:b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Minden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olyan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szűkebb</a:t>
            </a:r>
            <a:r>
              <a:rPr lang="hu-HU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vagy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tágabban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értelmezett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érintettje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a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projektnek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,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akiket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bármilyen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módon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befolyásol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annak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végrehajtása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vagy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lang="en-GB" sz="2000" dirty="0" err="1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eredménye</a:t>
            </a:r>
            <a:r>
              <a:rPr lang="en-GB" sz="2000" dirty="0">
                <a:solidFill>
                  <a:srgbClr val="3C3C3B"/>
                </a:solidFill>
                <a:latin typeface="Myriad Pro" panose="020B0503030403020204" pitchFamily="34" charset="0"/>
                <a:ea typeface="Montserrat"/>
                <a:cs typeface="Montserrat"/>
                <a:sym typeface="Montserrat"/>
              </a:rPr>
              <a:t>.</a:t>
            </a:r>
          </a:p>
          <a:p>
            <a:pPr marL="357188" indent="-357188">
              <a:spcBef>
                <a:spcPts val="2400"/>
              </a:spcBef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Környezet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élővilág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Megrendelők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végfelhasználók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Befektetők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,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résztulajdonosok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Beszállítók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Alkalmazottak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Helyi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közösségek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Kormányzat</a:t>
            </a:r>
            <a:endParaRPr lang="en-GB" sz="1800" dirty="0">
              <a:solidFill>
                <a:srgbClr val="3C3C3B"/>
              </a:solidFill>
              <a:latin typeface="Myriad Pro" panose="020B0503030403020204" pitchFamily="34" charset="0"/>
              <a:ea typeface="Gotham Pro"/>
              <a:cs typeface="Gotham Pro"/>
            </a:endParaRPr>
          </a:p>
          <a:p>
            <a:pPr marL="357188" indent="-357188">
              <a:spcAft>
                <a:spcPts val="1200"/>
              </a:spcAft>
              <a:buClr>
                <a:srgbClr val="24B4B3"/>
              </a:buClr>
              <a:buSzPct val="120000"/>
              <a:buFont typeface="+mj-lt"/>
              <a:buAutoNum type="arabicPeriod"/>
            </a:pP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Nem-kormányzati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szervek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 (civil </a:t>
            </a:r>
            <a:r>
              <a:rPr lang="en-GB" sz="1800" dirty="0" err="1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szervezetek</a:t>
            </a:r>
            <a:r>
              <a:rPr lang="en-GB" sz="1800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  <a:t>)</a:t>
            </a:r>
            <a:br>
              <a:rPr lang="en-GB" sz="1800" b="1" dirty="0">
                <a:solidFill>
                  <a:srgbClr val="3C3C3B"/>
                </a:solidFill>
                <a:latin typeface="Myriad Pro" panose="020B0503030403020204" pitchFamily="34" charset="0"/>
                <a:ea typeface="Gotham Pro"/>
                <a:cs typeface="Gotham Pro"/>
              </a:rPr>
            </a:br>
            <a:endParaRPr lang="en-GB" sz="1100" dirty="0">
              <a:solidFill>
                <a:srgbClr val="3C3C3B"/>
              </a:solidFill>
              <a:latin typeface="Myriad Pro" panose="020B0503030403020204" pitchFamily="34" charset="0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32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 err="1">
                <a:latin typeface="Myriad Pro" panose="020B0503030403020204" pitchFamily="34" charset="0"/>
              </a:rPr>
              <a:t>Kérdés</a:t>
            </a:r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r>
              <a:rPr lang="en-US" sz="4800" dirty="0" err="1">
                <a:latin typeface="Myriad Pro" panose="020B0503030403020204" pitchFamily="34" charset="0"/>
              </a:rPr>
              <a:t>Hogyan</a:t>
            </a:r>
            <a:r>
              <a:rPr lang="en-US" sz="4800" dirty="0">
                <a:latin typeface="Myriad Pro" panose="020B0503030403020204" pitchFamily="34" charset="0"/>
              </a:rPr>
              <a:t> (</a:t>
            </a:r>
            <a:r>
              <a:rPr lang="en-US" sz="4800" dirty="0" err="1">
                <a:latin typeface="Myriad Pro" panose="020B0503030403020204" pitchFamily="34" charset="0"/>
              </a:rPr>
              <a:t>milyen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eszközzel</a:t>
            </a:r>
            <a:r>
              <a:rPr lang="en-US" sz="4800" dirty="0">
                <a:latin typeface="Myriad Pro" panose="020B0503030403020204" pitchFamily="34" charset="0"/>
              </a:rPr>
              <a:t>) </a:t>
            </a:r>
            <a:r>
              <a:rPr lang="en-US" sz="4800" dirty="0" err="1">
                <a:latin typeface="Myriad Pro" panose="020B0503030403020204" pitchFamily="34" charset="0"/>
              </a:rPr>
              <a:t>tartatnátok</a:t>
            </a:r>
            <a:r>
              <a:rPr lang="en-US" sz="4800" dirty="0">
                <a:latin typeface="Myriad Pro" panose="020B0503030403020204" pitchFamily="34" charset="0"/>
              </a:rPr>
              <a:t> be a </a:t>
            </a:r>
            <a:r>
              <a:rPr lang="en-US" sz="4800" dirty="0" err="1">
                <a:latin typeface="Myriad Pro" panose="020B0503030403020204" pitchFamily="34" charset="0"/>
              </a:rPr>
              <a:t>szerepkörök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felelősségeit</a:t>
            </a:r>
            <a:r>
              <a:rPr lang="en-US" sz="4800" dirty="0">
                <a:latin typeface="Myriad Pro" panose="020B0503030403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47294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en-US" sz="4800" b="1" dirty="0">
                <a:latin typeface="Myriad Pro Black" panose="020B0903030403020204" pitchFamily="34" charset="0"/>
              </a:rPr>
              <a:t>9. </a:t>
            </a:r>
            <a:r>
              <a:rPr lang="en-US" sz="4800" b="1" dirty="0" err="1">
                <a:latin typeface="Myriad Pro Black" panose="020B0903030403020204" pitchFamily="34" charset="0"/>
              </a:rPr>
              <a:t>Hogyan</a:t>
            </a:r>
            <a:r>
              <a:rPr lang="en-US" sz="4800" b="1" dirty="0">
                <a:latin typeface="Myriad Pro Black" panose="020B0903030403020204" pitchFamily="34" charset="0"/>
              </a:rPr>
              <a:t> </a:t>
            </a:r>
            <a:r>
              <a:rPr lang="en-US" sz="4800" b="1" dirty="0" err="1">
                <a:latin typeface="Myriad Pro Black" panose="020B0903030403020204" pitchFamily="34" charset="0"/>
              </a:rPr>
              <a:t>építsünk</a:t>
            </a:r>
            <a:r>
              <a:rPr lang="en-US" sz="4800" b="1" dirty="0">
                <a:latin typeface="Myriad Pro Black" panose="020B0903030403020204" pitchFamily="34" charset="0"/>
              </a:rPr>
              <a:t> </a:t>
            </a:r>
            <a:r>
              <a:rPr lang="en-US" sz="4800" b="1" dirty="0" err="1">
                <a:latin typeface="Myriad Pro Black" panose="020B0903030403020204" pitchFamily="34" charset="0"/>
              </a:rPr>
              <a:t>agilis</a:t>
            </a:r>
            <a:r>
              <a:rPr lang="en-US" sz="4800" b="1" dirty="0">
                <a:latin typeface="Myriad Pro Black" panose="020B0903030403020204" pitchFamily="34" charset="0"/>
              </a:rPr>
              <a:t> </a:t>
            </a:r>
            <a:r>
              <a:rPr lang="en-US" sz="4800" b="1" dirty="0" err="1">
                <a:latin typeface="Myriad Pro Black" panose="020B0903030403020204" pitchFamily="34" charset="0"/>
              </a:rPr>
              <a:t>projektet</a:t>
            </a:r>
            <a:r>
              <a:rPr lang="en-US" sz="4800" b="1" dirty="0">
                <a:latin typeface="Myriad Pro Black" panose="020B09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945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0"/>
            <a:ext cx="11537480" cy="114522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Mérd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fel</a:t>
            </a:r>
            <a:r>
              <a:rPr lang="en-US" dirty="0">
                <a:latin typeface="Myriad Pro Black" panose="020B0903030403020204" pitchFamily="34" charset="0"/>
              </a:rPr>
              <a:t> a </a:t>
            </a:r>
            <a:r>
              <a:rPr lang="en-US" dirty="0" err="1">
                <a:latin typeface="Myriad Pro Black" panose="020B0903030403020204" pitchFamily="34" charset="0"/>
              </a:rPr>
              <a:t>lehetőségeket</a:t>
            </a:r>
            <a:r>
              <a:rPr lang="en-US" dirty="0">
                <a:latin typeface="Myriad Pro Black" panose="020B0903030403020204" pitchFamily="34" charset="0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412776"/>
            <a:ext cx="11212228" cy="4824536"/>
          </a:xfrm>
        </p:spPr>
        <p:txBody>
          <a:bodyPr>
            <a:normAutofit lnSpcReduction="10000"/>
          </a:bodyPr>
          <a:lstStyle/>
          <a:p>
            <a:pPr marL="92075" indent="0">
              <a:spcBef>
                <a:spcPts val="600"/>
              </a:spcBef>
              <a:buSzPts val="2400"/>
              <a:buNone/>
            </a:pP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Nincs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tökéletes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agilitás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abszolút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–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minden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relatív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!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Mérd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környezetet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stakeholderek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vállalati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kultúra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projekt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környezet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. </a:t>
            </a:r>
          </a:p>
          <a:p>
            <a:pPr marL="447675" lvl="1" indent="0">
              <a:spcBef>
                <a:spcPts val="600"/>
              </a:spcBef>
              <a:buSzPts val="2400"/>
              <a:buNone/>
            </a:pP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Van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értelme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Mi lenne 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célod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vele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Mekkora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lenne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ellenszél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Tudsz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backlogot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építeni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Látod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termék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vagy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projektcélt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víziót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világosan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Tudsz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kiállítani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termék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felelőst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(product owner),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aki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egyszemélyi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döntéshozóként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fellépni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Tudsz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összeállítani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vegyes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csapatot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akik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teljes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értékű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eredményt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tudnak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létrehozni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Tudsz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MVP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elv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alkalmazni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Vizsgáld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meg,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hogy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lehet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-e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iterációkat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/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sprinteket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alkalmazni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Tudsz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előre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tervezni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iterációval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Tudsz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valakit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aki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felügyeli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agilis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alapelvek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értékek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betartását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Hogyan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tudod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ezt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biztosítani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Van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értelme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sűrűbben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státuszolni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naponta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adott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időszakokat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önállóan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tervezni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lezárni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 Kell jobban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működő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csapatot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építened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  <a:p>
            <a:pPr marL="450850" indent="-365125">
              <a:spcBef>
                <a:spcPts val="1200"/>
              </a:spcBef>
              <a:buSzPts val="2400"/>
            </a:pP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Elég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érett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projektcsapat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szakmai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tapasztalat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growth mindset,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nyitottság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empátia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)?</a:t>
            </a:r>
          </a:p>
          <a:p>
            <a:pPr marL="450850" indent="-365125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Van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mindenki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által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elérhető</a:t>
            </a:r>
            <a:r>
              <a:rPr lang="en-GB" sz="18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online </a:t>
            </a:r>
            <a:r>
              <a:rPr lang="en-GB" sz="18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eszköz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ötök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8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átláthatósághoz</a:t>
            </a:r>
            <a:r>
              <a:rPr lang="en-GB" sz="18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6161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 err="1">
                <a:latin typeface="Myriad Pro" panose="020B0503030403020204" pitchFamily="34" charset="0"/>
              </a:rPr>
              <a:t>Kérdés</a:t>
            </a:r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r>
              <a:rPr lang="en-US" sz="4800" dirty="0" err="1">
                <a:latin typeface="Myriad Pro" panose="020B0503030403020204" pitchFamily="34" charset="0"/>
              </a:rPr>
              <a:t>Tudtok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példát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mondani</a:t>
            </a:r>
            <a:r>
              <a:rPr lang="en-US" sz="4800" dirty="0">
                <a:latin typeface="Myriad Pro" panose="020B0503030403020204" pitchFamily="34" charset="0"/>
              </a:rPr>
              <a:t>, </a:t>
            </a:r>
            <a:r>
              <a:rPr lang="en-US" sz="4800" dirty="0" err="1">
                <a:latin typeface="Myriad Pro" panose="020B0503030403020204" pitchFamily="34" charset="0"/>
              </a:rPr>
              <a:t>ahol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szerintetek</a:t>
            </a:r>
            <a:r>
              <a:rPr lang="en-US" sz="4800" dirty="0">
                <a:latin typeface="Myriad Pro" panose="020B0503030403020204" pitchFamily="34" charset="0"/>
              </a:rPr>
              <a:t> NEM </a:t>
            </a:r>
            <a:r>
              <a:rPr lang="en-US" sz="4800" dirty="0" err="1">
                <a:latin typeface="Myriad Pro" panose="020B0503030403020204" pitchFamily="34" charset="0"/>
              </a:rPr>
              <a:t>érdemes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agilis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elemekkel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próbálkozni</a:t>
            </a:r>
            <a:r>
              <a:rPr lang="en-US" sz="4800" dirty="0">
                <a:latin typeface="Myriad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3788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396" y="0"/>
            <a:ext cx="11440792" cy="884576"/>
          </a:xfrm>
        </p:spPr>
        <p:txBody>
          <a:bodyPr>
            <a:noAutofit/>
          </a:bodyPr>
          <a:lstStyle/>
          <a:p>
            <a:r>
              <a:rPr lang="en-US" sz="4800" dirty="0" err="1">
                <a:latin typeface="Myriad Pro Black" panose="020B0903030403020204" pitchFamily="34" charset="0"/>
              </a:rPr>
              <a:t>Hogyan</a:t>
            </a:r>
            <a:r>
              <a:rPr lang="en-US" sz="4800" dirty="0">
                <a:latin typeface="Myriad Pro Black" panose="020B0903030403020204" pitchFamily="34" charset="0"/>
              </a:rPr>
              <a:t> </a:t>
            </a:r>
            <a:r>
              <a:rPr lang="en-US" sz="4800" dirty="0" err="1">
                <a:latin typeface="Myriad Pro Black" panose="020B0903030403020204" pitchFamily="34" charset="0"/>
              </a:rPr>
              <a:t>építsünk</a:t>
            </a:r>
            <a:r>
              <a:rPr lang="en-US" sz="4800" dirty="0">
                <a:latin typeface="Myriad Pro Black" panose="020B0903030403020204" pitchFamily="34" charset="0"/>
              </a:rPr>
              <a:t> </a:t>
            </a:r>
            <a:r>
              <a:rPr lang="en-US" sz="4800" dirty="0" err="1">
                <a:latin typeface="Myriad Pro Black" panose="020B0903030403020204" pitchFamily="34" charset="0"/>
              </a:rPr>
              <a:t>agilis</a:t>
            </a:r>
            <a:r>
              <a:rPr lang="en-US" sz="4800" dirty="0">
                <a:latin typeface="Myriad Pro Black" panose="020B0903030403020204" pitchFamily="34" charset="0"/>
              </a:rPr>
              <a:t>(abb) </a:t>
            </a:r>
            <a:r>
              <a:rPr lang="en-US" sz="4800" dirty="0" err="1">
                <a:latin typeface="Myriad Pro Black" panose="020B0903030403020204" pitchFamily="34" charset="0"/>
              </a:rPr>
              <a:t>projektet</a:t>
            </a:r>
            <a:r>
              <a:rPr lang="en-US" sz="4800" dirty="0">
                <a:latin typeface="Myriad Pro Black" panose="020B0903030403020204" pitchFamily="34" charset="0"/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96" y="1340768"/>
            <a:ext cx="10873208" cy="4824536"/>
          </a:xfrm>
        </p:spPr>
        <p:txBody>
          <a:bodyPr>
            <a:normAutofit/>
          </a:bodyPr>
          <a:lstStyle/>
          <a:p>
            <a:pPr marL="85725" indent="0">
              <a:spcBef>
                <a:spcPts val="600"/>
              </a:spcBef>
              <a:buSzPts val="2400"/>
              <a:buNone/>
            </a:pP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Amiben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gondolkodhatsz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2400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kezdésképpen</a:t>
            </a:r>
            <a:r>
              <a:rPr lang="en-GB" sz="2400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…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Mindenki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számára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elérhető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feladatlista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(pl. Ms Teams, Trello, Jira, Asana,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ClickUp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Szerepkörök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definiálása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betöltése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Product Owner, Agile coach/Scrum master</a:t>
            </a:r>
          </a:p>
          <a:p>
            <a:pPr marL="428625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Backlog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struktúra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00000"/>
              </a:lnSpc>
              <a:spcBef>
                <a:spcPts val="12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ügyféllel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közösen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vízió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prioritás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célok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meghatározása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tisztázása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intenzív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ügyfélkommunikáció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szintű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bevezetése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stand-up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 momentum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fenntartása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érdekében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mint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egyfajta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sűrűbb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státuszolás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Iterációk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daily stand-up, demo,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retrospektít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2-4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hetes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átfutással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57225" lvl="1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Retrospektív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adott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időszakokra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vonatkozóan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</a:t>
            </a:r>
          </a:p>
          <a:p>
            <a:pPr marL="428625" indent="-342900">
              <a:lnSpc>
                <a:spcPct val="140000"/>
              </a:lnSpc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Kanban board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építés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menedzsment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emellett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napi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stand-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upok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tartása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4482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1440792" cy="114522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Látható-elérhető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feladatlista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6148" name="Picture 4" descr="Visual Task Boards: What Are They and How to Use Them?">
            <a:extLst>
              <a:ext uri="{FF2B5EF4-FFF2-40B4-BE49-F238E27FC236}">
                <a16:creationId xmlns:a16="http://schemas.microsoft.com/office/drawing/2014/main" id="{7DCD5AC6-E1B7-D4C1-33A9-4F08DC40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268760"/>
            <a:ext cx="5112568" cy="38344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2" name="Picture 8" descr="Jira Kanban Boards | Atlassian">
            <a:extLst>
              <a:ext uri="{FF2B5EF4-FFF2-40B4-BE49-F238E27FC236}">
                <a16:creationId xmlns:a16="http://schemas.microsoft.com/office/drawing/2014/main" id="{DADF5A45-DC18-6369-6543-7CE043870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2564904"/>
            <a:ext cx="6632792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565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1440792" cy="1145224"/>
          </a:xfrm>
        </p:spPr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Product Owner - </a:t>
            </a:r>
            <a:r>
              <a:rPr lang="en-US" dirty="0" err="1">
                <a:latin typeface="Myriad Pro Black" panose="020B0903030403020204" pitchFamily="34" charset="0"/>
              </a:rPr>
              <a:t>termékfelelős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7170" name="Picture 2" descr="How to Be An Effective Product Owner - User Story Map for Jira">
            <a:extLst>
              <a:ext uri="{FF2B5EF4-FFF2-40B4-BE49-F238E27FC236}">
                <a16:creationId xmlns:a16="http://schemas.microsoft.com/office/drawing/2014/main" id="{76A133AC-7AF2-A7BF-450C-A2346FE35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980728"/>
            <a:ext cx="7344816" cy="556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15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1440792" cy="1145224"/>
          </a:xfrm>
        </p:spPr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Backlog </a:t>
            </a:r>
            <a:r>
              <a:rPr lang="en-US" dirty="0" err="1">
                <a:latin typeface="Myriad Pro Black" panose="020B0903030403020204" pitchFamily="34" charset="0"/>
              </a:rPr>
              <a:t>építés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9218" name="Picture 2" descr="Understanding Agile Product Backlog and Product Roadmap">
            <a:extLst>
              <a:ext uri="{FF2B5EF4-FFF2-40B4-BE49-F238E27FC236}">
                <a16:creationId xmlns:a16="http://schemas.microsoft.com/office/drawing/2014/main" id="{CBA94C23-03C1-2F2F-5605-92FD39D652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66"/>
          <a:stretch/>
        </p:blipFill>
        <p:spPr bwMode="auto">
          <a:xfrm>
            <a:off x="2855640" y="1130994"/>
            <a:ext cx="7629525" cy="538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3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Aztán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jött</a:t>
            </a:r>
            <a:r>
              <a:rPr lang="en-US" dirty="0">
                <a:latin typeface="Myriad Pro Black" panose="020B0903030403020204" pitchFamily="34" charset="0"/>
              </a:rPr>
              <a:t>…</a:t>
            </a:r>
          </a:p>
        </p:txBody>
      </p:sp>
      <p:pic>
        <p:nvPicPr>
          <p:cNvPr id="7" name="Picture 12" descr="How to Build a Food System that Safeguards Global Health – Primal Group">
            <a:extLst>
              <a:ext uri="{FF2B5EF4-FFF2-40B4-BE49-F238E27FC236}">
                <a16:creationId xmlns:a16="http://schemas.microsoft.com/office/drawing/2014/main" id="{975636BA-9309-7E9D-8E48-122B42CC60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4" r="54039"/>
          <a:stretch/>
        </p:blipFill>
        <p:spPr bwMode="auto">
          <a:xfrm>
            <a:off x="285796" y="1512041"/>
            <a:ext cx="4586068" cy="2502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Processes | Free Full-Text | Revolution 4.0: Industry vs. Agriculture in a  Future Development for SMEs">
            <a:extLst>
              <a:ext uri="{FF2B5EF4-FFF2-40B4-BE49-F238E27FC236}">
                <a16:creationId xmlns:a16="http://schemas.microsoft.com/office/drawing/2014/main" id="{913455B2-3524-3765-6CD8-1FBE7FBB6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144" y="4149080"/>
            <a:ext cx="5904656" cy="2587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06;p11">
            <a:extLst>
              <a:ext uri="{FF2B5EF4-FFF2-40B4-BE49-F238E27FC236}">
                <a16:creationId xmlns:a16="http://schemas.microsoft.com/office/drawing/2014/main" id="{1A2F4863-645B-38E3-2B43-D3FD7130F00E}"/>
              </a:ext>
            </a:extLst>
          </p:cNvPr>
          <p:cNvSpPr/>
          <p:nvPr/>
        </p:nvSpPr>
        <p:spPr>
          <a:xfrm>
            <a:off x="5563546" y="1544173"/>
            <a:ext cx="6221086" cy="1601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marL="228600" indent="-228600">
              <a:spcBef>
                <a:spcPts val="225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sz="1600" b="1" dirty="0" err="1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Vándorlás</a:t>
            </a:r>
            <a:r>
              <a:rPr lang="en-GB" sz="1600" b="1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 -» </a:t>
            </a:r>
            <a:r>
              <a:rPr lang="en-GB" sz="1600" b="1" dirty="0" err="1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Letelepedés</a:t>
            </a:r>
            <a:r>
              <a:rPr lang="en-GB" sz="1600" b="1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eszközhasználat</a:t>
            </a:r>
            <a:r>
              <a:rPr lang="en-GB" sz="1600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, </a:t>
            </a:r>
            <a:r>
              <a:rPr lang="en-GB" sz="1600" dirty="0" err="1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állattenyésztés</a:t>
            </a:r>
            <a:endParaRPr lang="en-GB" sz="1600" dirty="0">
              <a:solidFill>
                <a:schemeClr val="dk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228600" indent="-228600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I. Ipari forradalom (18. század)</a:t>
            </a:r>
            <a:br>
              <a:rPr lang="hu-HU" sz="1600" b="1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</a:br>
            <a:r>
              <a:rPr lang="hu-HU" sz="1600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Gépesítés (gőzgép), </a:t>
            </a:r>
            <a:br>
              <a:rPr lang="hu-HU" sz="1600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</a:br>
            <a:r>
              <a:rPr lang="hu-HU" sz="1600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projekt menedzsment (</a:t>
            </a:r>
            <a:r>
              <a:rPr lang="hu-HU" sz="1600" dirty="0" err="1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Gantt</a:t>
            </a:r>
            <a:r>
              <a:rPr lang="hu-HU" sz="1600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, WBS)</a:t>
            </a:r>
            <a:br>
              <a:rPr lang="hu-HU" sz="1600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</a:br>
            <a:r>
              <a:rPr lang="hu-HU" sz="1600" dirty="0">
                <a:solidFill>
                  <a:schemeClr val="dk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Városiasodás, 8 órás munkaidő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F5457-224C-D8F5-996C-7D06D6CBF53C}"/>
              </a:ext>
            </a:extLst>
          </p:cNvPr>
          <p:cNvSpPr txBox="1"/>
          <p:nvPr/>
        </p:nvSpPr>
        <p:spPr>
          <a:xfrm>
            <a:off x="0" y="4224491"/>
            <a:ext cx="5038324" cy="243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r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II. Ipari forradalom (19. század)</a:t>
            </a:r>
            <a:b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Sztenderdizálás</a:t>
            </a: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tömeggyártás, elektromosság</a:t>
            </a:r>
          </a:p>
          <a:p>
            <a:pPr marL="228600" indent="-228600" algn="r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III. Ipari forradalom (20. század)</a:t>
            </a:r>
            <a:b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robotok, automatizálás, IT</a:t>
            </a:r>
          </a:p>
          <a:p>
            <a:pPr marL="228600" indent="-228600" algn="r">
              <a:spcBef>
                <a:spcPts val="45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Információs forradalom (21. század)</a:t>
            </a:r>
            <a:b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Érték: együttműködés és információ</a:t>
            </a:r>
            <a:b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Tudás-alapú </a:t>
            </a:r>
            <a:r>
              <a:rPr lang="hu-H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berendezkezdés</a:t>
            </a:r>
            <a:b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„</a:t>
            </a:r>
            <a:r>
              <a:rPr lang="hu-H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knowledge</a:t>
            </a: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hu-HU" sz="1600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workers</a:t>
            </a:r>
            <a:r>
              <a:rPr lang="hu-HU" sz="16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0934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1440792" cy="1145224"/>
          </a:xfrm>
        </p:spPr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Priorizálás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10242" name="Picture 2" descr="Feature prioritization - How to prioritize product backlog | Railsware Blog">
            <a:extLst>
              <a:ext uri="{FF2B5EF4-FFF2-40B4-BE49-F238E27FC236}">
                <a16:creationId xmlns:a16="http://schemas.microsoft.com/office/drawing/2014/main" id="{06834A32-286C-2AE1-2459-1D3C0B54E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1340768"/>
            <a:ext cx="9624900" cy="505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31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1440792" cy="114522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Ismétlődő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iterációk</a:t>
            </a:r>
            <a:r>
              <a:rPr lang="en-US" dirty="0">
                <a:latin typeface="Myriad Pro Black" panose="020B0903030403020204" pitchFamily="34" charset="0"/>
              </a:rPr>
              <a:t>, </a:t>
            </a:r>
            <a:r>
              <a:rPr lang="en-US" dirty="0" err="1">
                <a:latin typeface="Myriad Pro Black" panose="020B0903030403020204" pitchFamily="34" charset="0"/>
              </a:rPr>
              <a:t>inkrementumok</a:t>
            </a:r>
            <a:endParaRPr lang="en-US" dirty="0">
              <a:latin typeface="Myriad Pro Black" panose="020B0903030403020204" pitchFamily="34" charset="0"/>
            </a:endParaRPr>
          </a:p>
        </p:txBody>
      </p:sp>
      <p:pic>
        <p:nvPicPr>
          <p:cNvPr id="8194" name="Picture 2" descr="What is an Iteration? (2023) | Sprint 0">
            <a:extLst>
              <a:ext uri="{FF2B5EF4-FFF2-40B4-BE49-F238E27FC236}">
                <a16:creationId xmlns:a16="http://schemas.microsoft.com/office/drawing/2014/main" id="{10FC4D48-D358-1F21-BD70-30666858F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1556792"/>
            <a:ext cx="8712968" cy="522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2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208" y="0"/>
            <a:ext cx="11440792" cy="1145224"/>
          </a:xfrm>
        </p:spPr>
        <p:txBody>
          <a:bodyPr>
            <a:normAutofit/>
          </a:bodyPr>
          <a:lstStyle/>
          <a:p>
            <a:r>
              <a:rPr lang="en-US" dirty="0">
                <a:latin typeface="Myriad Pro Black" panose="020B0903030403020204" pitchFamily="34" charset="0"/>
              </a:rPr>
              <a:t>Daily Stand-up</a:t>
            </a:r>
          </a:p>
        </p:txBody>
      </p:sp>
      <p:pic>
        <p:nvPicPr>
          <p:cNvPr id="8" name="Picture 7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80E8685D-E424-C3BE-B132-DA9B3F780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268760"/>
            <a:ext cx="7128792" cy="4009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What To Say in Stand-Up Meetings: Tips to Keep It Short and On Point">
            <a:extLst>
              <a:ext uri="{FF2B5EF4-FFF2-40B4-BE49-F238E27FC236}">
                <a16:creationId xmlns:a16="http://schemas.microsoft.com/office/drawing/2014/main" id="{D7A1E24B-C1EC-080E-79BA-CFEF1DD9C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6" y="3284984"/>
            <a:ext cx="4968552" cy="3410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952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 err="1">
                <a:latin typeface="Myriad Pro" panose="020B0503030403020204" pitchFamily="34" charset="0"/>
              </a:rPr>
              <a:t>Kérdés</a:t>
            </a:r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r>
              <a:rPr lang="en-US" sz="4800" dirty="0" err="1">
                <a:latin typeface="Myriad Pro" panose="020B0503030403020204" pitchFamily="34" charset="0"/>
              </a:rPr>
              <a:t>Jelenlegi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környezetetekben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melyik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elemet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tudnátok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akár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már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holnap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bevezetni</a:t>
            </a:r>
            <a:r>
              <a:rPr lang="en-US" sz="4800" dirty="0">
                <a:latin typeface="Myriad Pro" panose="020B0503030403020204" pitchFamily="34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44192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387" y="5157192"/>
            <a:ext cx="10515598" cy="654390"/>
          </a:xfrm>
        </p:spPr>
        <p:txBody>
          <a:bodyPr>
            <a:normAutofit fontScale="90000"/>
          </a:bodyPr>
          <a:lstStyle/>
          <a:p>
            <a:r>
              <a:rPr lang="en-US" sz="4400" b="0" dirty="0" err="1">
                <a:effectLst/>
                <a:latin typeface="Myriad Pro" panose="020B0503030403020204" pitchFamily="34" charset="0"/>
              </a:rPr>
              <a:t>Bevezetés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az</a:t>
            </a:r>
            <a:r>
              <a:rPr lang="en-US" sz="4400" b="0" dirty="0">
                <a:effectLst/>
                <a:latin typeface="Myriad Pro" panose="020B0503030403020204" pitchFamily="34" charset="0"/>
              </a:rPr>
              <a:t> </a:t>
            </a:r>
            <a:r>
              <a:rPr lang="en-US" sz="4400" b="0" dirty="0" err="1">
                <a:effectLst/>
                <a:latin typeface="Myriad Pro" panose="020B0503030403020204" pitchFamily="34" charset="0"/>
              </a:rPr>
              <a:t>agilitásba</a:t>
            </a:r>
            <a:endParaRPr lang="en-US" sz="4400" b="0" dirty="0">
              <a:effectLst/>
              <a:latin typeface="Myriad Pro" panose="020B0503030403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368" y="4145762"/>
            <a:ext cx="11593288" cy="795405"/>
          </a:xfrm>
        </p:spPr>
        <p:txBody>
          <a:bodyPr/>
          <a:lstStyle/>
          <a:p>
            <a:r>
              <a:rPr lang="it-IT" sz="4800" dirty="0">
                <a:latin typeface="Myriad Pro Black" panose="020B0903030403020204" pitchFamily="34" charset="0"/>
              </a:rPr>
              <a:t>10. Foglaljuk össze a ma elhangzottakat</a:t>
            </a:r>
          </a:p>
        </p:txBody>
      </p:sp>
    </p:spTree>
    <p:extLst>
      <p:ext uri="{BB962C8B-B14F-4D97-AF65-F5344CB8AC3E}">
        <p14:creationId xmlns:p14="http://schemas.microsoft.com/office/powerpoint/2010/main" val="5554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Myriad Pro Black" panose="020B0903030403020204" pitchFamily="34" charset="0"/>
              </a:rPr>
              <a:t>Összefoglalva</a:t>
            </a:r>
            <a:endParaRPr lang="en-US" dirty="0">
              <a:latin typeface="Myriad Pro Black" panose="020B0903030403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396" y="1340768"/>
            <a:ext cx="10873208" cy="4968552"/>
          </a:xfrm>
        </p:spPr>
        <p:txBody>
          <a:bodyPr>
            <a:normAutofit/>
          </a:bodyPr>
          <a:lstStyle/>
          <a:p>
            <a:pPr marL="434975" indent="-342900"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Az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agilitás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nem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megoldás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vagy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módszertan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hanem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attitűd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gondolkodásmód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63575" lvl="1" indent="-342900">
              <a:spcBef>
                <a:spcPts val="600"/>
              </a:spcBef>
              <a:buSzPts val="2400"/>
            </a:pP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Történelem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“A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józan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ész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becsomagolása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sz="1600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brand-be”</a:t>
            </a:r>
          </a:p>
          <a:p>
            <a:pPr marL="434975" indent="-342900"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Gyökereit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a Lean-ben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érhetjük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tetten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(Toyota Production System) – Lean Thinking</a:t>
            </a:r>
          </a:p>
          <a:p>
            <a:pPr marL="434975" indent="-342900"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Gyorsan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változó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környezet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technológiai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újítások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nehéz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tervezhetőség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hatékonyságnövelés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hívta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életre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34975" indent="-342900"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Legfőbb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aspektusai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értékteremtés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iteratív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gondolkodás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folyamatos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fejlesztés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34975" indent="-342900"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4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érték</a:t>
            </a:r>
            <a:endParaRPr lang="en-GB" b="1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63575" lvl="1" indent="-342900">
              <a:spcBef>
                <a:spcPts val="600"/>
              </a:spcBef>
              <a:buSzPts val="2400"/>
            </a:pPr>
            <a:r>
              <a:rPr lang="hu-HU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személyes kommunikáci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ó, </a:t>
            </a:r>
            <a:r>
              <a:rPr lang="hu-HU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működő szoftver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hu-HU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együttműködés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hu-HU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változás iránti készsé</a:t>
            </a:r>
            <a:r>
              <a:rPr lang="en-GB" sz="1600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g.</a:t>
            </a:r>
            <a:endParaRPr lang="hu-HU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34975" indent="-342900"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12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alapelv</a:t>
            </a:r>
            <a:endParaRPr lang="en-GB" b="1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663575" lvl="1" indent="-342900">
              <a:spcBef>
                <a:spcPts val="600"/>
              </a:spcBef>
              <a:buSzPts val="2400"/>
            </a:pP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érték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–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alapelv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párosítás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Keretrendszerek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SCRUM, Kanban</a:t>
            </a:r>
          </a:p>
          <a:p>
            <a:pPr marL="428625" indent="-342900"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5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szintű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tervezés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MVP, Backlog</a:t>
            </a:r>
          </a:p>
          <a:p>
            <a:pPr marL="428625" indent="-342900">
              <a:spcBef>
                <a:spcPts val="600"/>
              </a:spcBef>
              <a:buSzPts val="2400"/>
            </a:pP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Perspektívák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(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szerepek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) 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–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Felhasználó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Érték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Fejlődés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Jólét</a:t>
            </a:r>
            <a:endParaRPr lang="en-GB" dirty="0">
              <a:solidFill>
                <a:schemeClr val="dk1"/>
              </a:solidFill>
              <a:latin typeface="Myriad Pro" panose="020B0503030403020204" pitchFamily="34" charset="0"/>
              <a:sym typeface="Montserrat"/>
            </a:endParaRPr>
          </a:p>
          <a:p>
            <a:pPr marL="428625" indent="-342900">
              <a:spcBef>
                <a:spcPts val="600"/>
              </a:spcBef>
              <a:buSzPts val="2400"/>
            </a:pP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Ha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el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akarod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kezdeni</a:t>
            </a:r>
            <a:r>
              <a:rPr lang="en-GB" b="1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 </a:t>
            </a:r>
            <a:r>
              <a:rPr lang="en-GB" b="1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valahogy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: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feladattábla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szerepek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, backlog, </a:t>
            </a:r>
            <a:r>
              <a:rPr lang="en-GB" dirty="0" err="1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iterációk</a:t>
            </a:r>
            <a:r>
              <a:rPr lang="en-GB" dirty="0">
                <a:solidFill>
                  <a:schemeClr val="dk1"/>
                </a:solidFill>
                <a:latin typeface="Myriad Pro" panose="020B0503030403020204" pitchFamily="34" charset="0"/>
                <a:sym typeface="Montserra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737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8DF5D-4B41-49EB-D80B-CE23E2691BB0}"/>
              </a:ext>
            </a:extLst>
          </p:cNvPr>
          <p:cNvSpPr/>
          <p:nvPr/>
        </p:nvSpPr>
        <p:spPr>
          <a:xfrm>
            <a:off x="1199456" y="1556792"/>
            <a:ext cx="9505056" cy="4104456"/>
          </a:xfrm>
          <a:prstGeom prst="roundRect">
            <a:avLst/>
          </a:prstGeom>
          <a:solidFill>
            <a:schemeClr val="bg2">
              <a:alpha val="5882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5480" y="1844824"/>
            <a:ext cx="8994743" cy="3528392"/>
          </a:xfrm>
        </p:spPr>
        <p:txBody>
          <a:bodyPr/>
          <a:lstStyle/>
          <a:p>
            <a:pPr algn="ctr"/>
            <a:r>
              <a:rPr lang="en-US" sz="4800" b="1" dirty="0" err="1">
                <a:latin typeface="Myriad Pro" panose="020B0503030403020204" pitchFamily="34" charset="0"/>
              </a:rPr>
              <a:t>Kérdés</a:t>
            </a:r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endParaRPr lang="en-US" sz="4800" b="1" dirty="0">
              <a:latin typeface="Myriad Pro" panose="020B0503030403020204" pitchFamily="34" charset="0"/>
            </a:endParaRPr>
          </a:p>
          <a:p>
            <a:pPr algn="ctr"/>
            <a:r>
              <a:rPr lang="en-US" sz="4800" dirty="0" err="1">
                <a:latin typeface="Myriad Pro" panose="020B0503030403020204" pitchFamily="34" charset="0"/>
              </a:rPr>
              <a:t>Mit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éreztél</a:t>
            </a:r>
            <a:r>
              <a:rPr lang="en-US" sz="4800" dirty="0">
                <a:latin typeface="Myriad Pro" panose="020B0503030403020204" pitchFamily="34" charset="0"/>
              </a:rPr>
              <a:t> a </a:t>
            </a:r>
            <a:r>
              <a:rPr lang="en-US" sz="4800" dirty="0" err="1">
                <a:latin typeface="Myriad Pro" panose="020B0503030403020204" pitchFamily="34" charset="0"/>
              </a:rPr>
              <a:t>leghasznosabbnak</a:t>
            </a:r>
            <a:r>
              <a:rPr lang="en-US" sz="4800" dirty="0">
                <a:latin typeface="Myriad Pro" panose="020B0503030403020204" pitchFamily="34" charset="0"/>
              </a:rPr>
              <a:t> a </a:t>
            </a:r>
            <a:r>
              <a:rPr lang="en-US" sz="4800" dirty="0" err="1">
                <a:latin typeface="Myriad Pro" panose="020B0503030403020204" pitchFamily="34" charset="0"/>
              </a:rPr>
              <a:t>mai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tréning</a:t>
            </a:r>
            <a:r>
              <a:rPr lang="en-US" sz="4800" dirty="0">
                <a:latin typeface="Myriad Pro" panose="020B0503030403020204" pitchFamily="34" charset="0"/>
              </a:rPr>
              <a:t> </a:t>
            </a:r>
            <a:r>
              <a:rPr lang="en-US" sz="4800" dirty="0" err="1">
                <a:latin typeface="Myriad Pro" panose="020B0503030403020204" pitchFamily="34" charset="0"/>
              </a:rPr>
              <a:t>alatt</a:t>
            </a:r>
            <a:r>
              <a:rPr lang="en-US" sz="4800" dirty="0">
                <a:latin typeface="Myriad Pro" panose="020B0503030403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631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AAD0207-274C-A2AA-3C56-9F481BEB2E8C}"/>
              </a:ext>
            </a:extLst>
          </p:cNvPr>
          <p:cNvSpPr/>
          <p:nvPr/>
        </p:nvSpPr>
        <p:spPr>
          <a:xfrm>
            <a:off x="1127448" y="1700808"/>
            <a:ext cx="9684568" cy="3744416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26" name="Picture 2" descr="Delivery to Local Courier: What, Why, and How? [Q&amp;A] | Track-POD">
            <a:extLst>
              <a:ext uri="{FF2B5EF4-FFF2-40B4-BE49-F238E27FC236}">
                <a16:creationId xmlns:a16="http://schemas.microsoft.com/office/drawing/2014/main" id="{489215E3-B104-50BB-41A9-63E8CA6486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22700"/>
          <a:stretch/>
        </p:blipFill>
        <p:spPr bwMode="auto">
          <a:xfrm>
            <a:off x="1234956" y="1844824"/>
            <a:ext cx="946955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Myriad Pro Black" panose="020B0903030403020204" pitchFamily="34" charset="0"/>
              </a:rPr>
              <a:t>Köszönöm</a:t>
            </a:r>
            <a:r>
              <a:rPr lang="en-US" dirty="0">
                <a:latin typeface="Myriad Pro Black" panose="020B0903030403020204" pitchFamily="34" charset="0"/>
              </a:rPr>
              <a:t> </a:t>
            </a:r>
            <a:r>
              <a:rPr lang="en-US" dirty="0" err="1">
                <a:latin typeface="Myriad Pro Black" panose="020B0903030403020204" pitchFamily="34" charset="0"/>
              </a:rPr>
              <a:t>szépen</a:t>
            </a:r>
            <a:r>
              <a:rPr lang="en-US" dirty="0">
                <a:latin typeface="Myriad Pro Black" panose="020B0903030403020204" pitchFamily="34" charset="0"/>
              </a:rPr>
              <a:t> a </a:t>
            </a:r>
            <a:r>
              <a:rPr lang="en-US" dirty="0" err="1">
                <a:latin typeface="Myriad Pro Black" panose="020B0903030403020204" pitchFamily="34" charset="0"/>
              </a:rPr>
              <a:t>figyelmet</a:t>
            </a:r>
            <a:r>
              <a:rPr lang="en-US" dirty="0">
                <a:latin typeface="Myriad Pro Black" panose="020B0903030403020204" pitchFamily="34" charset="0"/>
              </a:rPr>
              <a:t>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384" y="5013176"/>
            <a:ext cx="10801200" cy="474836"/>
          </a:xfrm>
        </p:spPr>
        <p:txBody>
          <a:bodyPr/>
          <a:lstStyle/>
          <a:p>
            <a:r>
              <a:rPr lang="en-US" dirty="0" err="1">
                <a:latin typeface="Myriad Pro" panose="020B0503030403020204" pitchFamily="34" charset="0"/>
              </a:rPr>
              <a:t>Bevezetés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az</a:t>
            </a:r>
            <a:r>
              <a:rPr lang="en-US" dirty="0">
                <a:latin typeface="Myriad Pro" panose="020B0503030403020204" pitchFamily="34" charset="0"/>
              </a:rPr>
              <a:t> </a:t>
            </a:r>
            <a:r>
              <a:rPr lang="en-US" dirty="0" err="1">
                <a:latin typeface="Myriad Pro" panose="020B0503030403020204" pitchFamily="34" charset="0"/>
              </a:rPr>
              <a:t>agilitásba</a:t>
            </a:r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80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TIMEBANDSCALETYPE" val="Months"/>
  <p:tag name="OTLTIMEBANDSCALEFORMAT" val="MMM"/>
  <p:tag name="OTLTIMEBANDSHAPETYPE" val="RectangleTimebandPhases"/>
  <p:tag name="OTLTIMEBANDSHAPEHEIGHT" val="30"/>
  <p:tag name="OTLTIMEBANDSHAPEPADDINGLEFT" val="0"/>
  <p:tag name="OTLTIMEBANDCULTUREINFO" val="en-US"/>
  <p:tag name="OTLTIMEBANDTHREEDEFFECTS" val="Gel"/>
  <p:tag name="OTLTIMEBANDAUTODATERANGE" val="True"/>
  <p:tag name="OTLTIMEBANDSTARTDATE" val="0001-01-01T00:00:00.0000000"/>
  <p:tag name="OTLTIMEBANDENDDATE" val="2018-12-31T23:59:00.0000000Z"/>
  <p:tag name="OTLTIMEBANDWORKINGDAYS" val="Standard"/>
  <p:tag name="OTLTIMEBANDELAPSEDTIMEEXTENSION" val="True"/>
  <p:tag name="OTLTIMEBANDUSETIME" val="False"/>
  <p:tag name="OTLTIMEBANDTIMECONFIGWORKDAYSTART" val="00:00:00"/>
  <p:tag name="OTLTIMEBANDTIMECONFIGWORKDAYEND" val="23:59:00"/>
  <p:tag name="OTLTIMEBANDAPPENDYEARONYEARCHANGE" val="True"/>
  <p:tag name="OTLTIMEBANDSCALEMARKING" val="None"/>
  <p:tag name="OTLRIGHTENDCAPSMARGINRIGHT" val="20"/>
  <p:tag name="OTLLEFTENDCAPSMARGINLEFT" val="120.506666666667"/>
  <p:tag name="OTLTIMEBANDFYSTARTMONTH" val="January"/>
  <p:tag name="OTLTIMEBANDSHOWFYLABEL" val="True"/>
  <p:tag name="OTLTIMEBANDUSESTARTINGOFTHEYEARFORFYNUMBERING" val="True"/>
  <p:tag name="OTLTIMEBANDRESERVEDLEFTAREAWIDTH" val="76"/>
  <p:tag name="OTLTIMEBANDRESERVEDLEFTAREAISSET" val="True"/>
  <p:tag name="OTLTIMEBANDQUICKPOSITION" val="Custom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7-11-16T00:00:00.0000000Z"/>
  <p:tag name="OTLENDDATE" val="2017-12-15T23:59:00.0000000Z"/>
  <p:tag name="OTLDURATIONFORMAT" val="day"/>
  <p:tag name="OTLSPACING" val="5"/>
  <p:tag name="OTLSHAPETHICKNESSTYPE" val="Thick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1-01T00:00:00.0000000Z"/>
  <p:tag name="OTLENDDATE" val="2018-01-15T23:59:00.0000000Z"/>
  <p:tag name="OTLDURATIONFORMAT" val="day"/>
  <p:tag name="OTLSPACING" val="5"/>
  <p:tag name="OTLSHAPETHICKNESSTYPE" val="Thick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1-15T00:00:00.0000000Z"/>
  <p:tag name="OTLENDDATE" val="2018-04-06T23:59:00.0000000Z"/>
  <p:tag name="OTLDURATIONFORMAT" val="day"/>
  <p:tag name="OTLSPACING" val="5"/>
  <p:tag name="OTLSHAPETHICKNESSTYPE" val="Thick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4-09T00:00:00.0000000Z"/>
  <p:tag name="OTLENDDATE" val="2018-06-29T23:59:00.0000000Z"/>
  <p:tag name="OTLDURATIONFORMAT" val="day"/>
  <p:tag name="OTLSPACING" val="5"/>
  <p:tag name="OTLSHAPETHICKNESSTYPE" val="Thick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7-02T00:00:00.0000000Z"/>
  <p:tag name="OTLENDDATE" val="2018-09-21T23:59:00.0000000Z"/>
  <p:tag name="OTLDURATIONFORMAT" val="day"/>
  <p:tag name="OTLSPACING" val="5"/>
  <p:tag name="OTLSHAPETHICKNESSTYPE" val="Thick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9-24T00:00:00.0000000Z"/>
  <p:tag name="OTLDURATIONFORMAT" val="day"/>
  <p:tag name="OTLSPACING" val="5"/>
  <p:tag name="OTLSHAPETHICKNESSTYPE" val="Thick"/>
  <p:tag name="OTLENDDATE" val="2018-10-19T23:59:00.0000000Z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DURATIONFORMAT" val="day"/>
  <p:tag name="OTLSPACING" val="5"/>
  <p:tag name="OTLSHAPETHICKNESSTYPE" val="Thick"/>
  <p:tag name="OTLSTARTDATE" val="2018-10-22T00:00:00.0000000Z"/>
  <p:tag name="OTLENDDATE" val="2018-12-21T23:59:00.0000000Z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ENDDATE" val="2018-12-31T23:59:00.0000000Z"/>
  <p:tag name="OTLDURATIONFORMAT" val="day"/>
  <p:tag name="OTLSPACING" val="5"/>
  <p:tag name="OTLSHAPETHICKNESSTYPE" val="Thick"/>
  <p:tag name="OTLSTARTDATE" val="2018-12-21T00:00:00.0000000Z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9-24T00:00:00.0000000Z"/>
  <p:tag name="OTLDURATIONFORMAT" val="day"/>
  <p:tag name="OTLSPACING" val="5"/>
  <p:tag name="OTLSHAPETHICKNESSTYPE" val="Thick"/>
  <p:tag name="OTLENDDATE" val="2018-10-19T23:59:00.0000000Z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  <p:tag name="OTLDATEFORMATSTRING" val="MMM d"/>
  <p:tag name="OTLDATEFORMATSEPARATOR" val="/"/>
  <p:tag name="OTLDATEFORMATUSEUS" val="True"/>
  <p:tag name="OTLDATEFORMATDATEISVISIBLE" val="True"/>
  <p:tag name="OTLDATEFORMATTIMEISVISIBLE" val="False"/>
  <p:tag name="OTLDATEFORMATAMPMDESIGNATOR" val="AmPmLowerCase"/>
  <p:tag name="OTLDATEFORMATHOURDIGITS" val="H"/>
  <p:tag name="OTLDATEFORMATTRIM00MINUTES" val="False"/>
  <p:tag name="OTLWEEKNUMBERINGFORMAT" val="WNFormat1"/>
  <p:tag name="OTLWEEKNUMBERINGISVISIBLE" val="False"/>
  <p:tag name="OTLSTARTDATE" val="2018-09-24T00:00:00.0000000Z"/>
  <p:tag name="OTLDURATIONFORMAT" val="day"/>
  <p:tag name="OTLSPACING" val="5"/>
  <p:tag name="OTLSHAPETHICKNESSTYPE" val="Thick"/>
  <p:tag name="OTLENDDATE" val="2018-10-19T23:59:00.0000000Z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CITY SKETCH 16X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ustom 2">
      <a:majorFont>
        <a:latin typeface="Posterama"/>
        <a:ea typeface=""/>
        <a:cs typeface=""/>
      </a:majorFont>
      <a:minorFont>
        <a:latin typeface="Postera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0001123.potx" id="{55B65C5C-2110-41C9-9432-67D739EC5CFC}" vid="{FDE12540-4521-4F30-863D-D54DD2EE1C3B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{F8FC6024-ED19-4714-8C67-05ED4BCB48EE}tf03031010_win32</Template>
  <TotalTime>7037</TotalTime>
  <Words>6191</Words>
  <Application>Microsoft Macintosh PowerPoint</Application>
  <PresentationFormat>Widescreen</PresentationFormat>
  <Paragraphs>828</Paragraphs>
  <Slides>98</Slides>
  <Notes>91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11" baseType="lpstr">
      <vt:lpstr>Arial</vt:lpstr>
      <vt:lpstr>Calibri</vt:lpstr>
      <vt:lpstr>Century Schoolbook</vt:lpstr>
      <vt:lpstr>Dreaming Outloud Pro</vt:lpstr>
      <vt:lpstr>Helvetica</vt:lpstr>
      <vt:lpstr>MentiText</vt:lpstr>
      <vt:lpstr>Montserrat</vt:lpstr>
      <vt:lpstr>Myriad Pro</vt:lpstr>
      <vt:lpstr>Myriad Pro Black</vt:lpstr>
      <vt:lpstr>Posterama</vt:lpstr>
      <vt:lpstr>Roboto</vt:lpstr>
      <vt:lpstr>Wingdings</vt:lpstr>
      <vt:lpstr>CITY SKETCH 16X9</vt:lpstr>
      <vt:lpstr>Bevezetés az agilitásba</vt:lpstr>
      <vt:lpstr>Néhány dolog rólam…</vt:lpstr>
      <vt:lpstr>Néhány dolog rólatok…</vt:lpstr>
      <vt:lpstr>Fontos tudnivalók</vt:lpstr>
      <vt:lpstr>Program</vt:lpstr>
      <vt:lpstr>Bevezetés az agilitásba</vt:lpstr>
      <vt:lpstr>Mi az, hogy agilis?</vt:lpstr>
      <vt:lpstr>Kezdetben volt…</vt:lpstr>
      <vt:lpstr>Aztán jött…</vt:lpstr>
      <vt:lpstr>Majd…</vt:lpstr>
      <vt:lpstr>Így jutunk el oda, hogy</vt:lpstr>
      <vt:lpstr>Láttunk már ilyet…</vt:lpstr>
      <vt:lpstr>Agilis hétköznapok?</vt:lpstr>
      <vt:lpstr>A Leannel kezdődött minden</vt:lpstr>
      <vt:lpstr>Lean vs. Agile</vt:lpstr>
      <vt:lpstr>Lean vs. Six Sigma</vt:lpstr>
      <vt:lpstr>Bevezetés az agilitásba</vt:lpstr>
      <vt:lpstr>Nem látunk a jövőbe</vt:lpstr>
      <vt:lpstr>Változtatni drága lehet</vt:lpstr>
      <vt:lpstr>Projektek sikertényezői</vt:lpstr>
      <vt:lpstr>Komplex és változékony környezet</vt:lpstr>
      <vt:lpstr>Bevezetés az agilitásba</vt:lpstr>
      <vt:lpstr>Helyezzük kontextusba</vt:lpstr>
      <vt:lpstr>Helyezzük kontextusba</vt:lpstr>
      <vt:lpstr>Az agilitás legfőbb aspektusai</vt:lpstr>
      <vt:lpstr>Az agilis kiáltvány (4 érték)</vt:lpstr>
      <vt:lpstr>Mit üzen a kiáltvány?</vt:lpstr>
      <vt:lpstr>Agilis alapelvek (12)</vt:lpstr>
      <vt:lpstr>Agilis alapelvek (12)</vt:lpstr>
      <vt:lpstr>Agilis alapelvek (12)</vt:lpstr>
      <vt:lpstr>Értékek és alapelvek kapcsolata</vt:lpstr>
      <vt:lpstr>Bevezetés az agilitásba</vt:lpstr>
      <vt:lpstr>Projektek komplexitása</vt:lpstr>
      <vt:lpstr>Mikor és miért használjuk?</vt:lpstr>
      <vt:lpstr>Mi NEM agilis? Tévhitek</vt:lpstr>
      <vt:lpstr>PowerPoint Presentation</vt:lpstr>
      <vt:lpstr>Bevezetés az agilitásba</vt:lpstr>
      <vt:lpstr>A projektek “szentháromsága”</vt:lpstr>
      <vt:lpstr>Waterfall?</vt:lpstr>
      <vt:lpstr>Agilis?</vt:lpstr>
      <vt:lpstr>Waterfall vs. Agilis</vt:lpstr>
      <vt:lpstr>Hibrid!</vt:lpstr>
      <vt:lpstr>Hibrid!</vt:lpstr>
      <vt:lpstr>Hibrid projekt a való életben</vt:lpstr>
      <vt:lpstr>PowerPoint Presentation</vt:lpstr>
      <vt:lpstr>Bevezetés az agilitásba</vt:lpstr>
      <vt:lpstr>Lean Thinking</vt:lpstr>
      <vt:lpstr>A Lean 8 vesztesége</vt:lpstr>
      <vt:lpstr>Lean eszközök</vt:lpstr>
      <vt:lpstr>A McDonald’s és a Lean</vt:lpstr>
      <vt:lpstr>A McDonald’s és a Lean</vt:lpstr>
      <vt:lpstr>Lean – McDonald’s</vt:lpstr>
      <vt:lpstr>Kanban keretrendszer</vt:lpstr>
      <vt:lpstr>Kanban keretrendszer</vt:lpstr>
      <vt:lpstr>Kanban: Flow és Bottleneck</vt:lpstr>
      <vt:lpstr>Scrum keretrendszer</vt:lpstr>
      <vt:lpstr>Scrum keretrendszer</vt:lpstr>
      <vt:lpstr>Scrum keretrendszer</vt:lpstr>
      <vt:lpstr>Scrum szerepek</vt:lpstr>
      <vt:lpstr>Scrum termékek</vt:lpstr>
      <vt:lpstr>Scrum események</vt:lpstr>
      <vt:lpstr>Scrum keretrendszer</vt:lpstr>
      <vt:lpstr>PowerPoint Presentation</vt:lpstr>
      <vt:lpstr>Bevezetés az agilitásba</vt:lpstr>
      <vt:lpstr>A tervezés 5 szintje</vt:lpstr>
      <vt:lpstr>A tervezés 5 szintje</vt:lpstr>
      <vt:lpstr>A tervezés 5 szintje</vt:lpstr>
      <vt:lpstr>Product Roadmap minta</vt:lpstr>
      <vt:lpstr>Release Plan minta</vt:lpstr>
      <vt:lpstr>Iteration Backlog minta</vt:lpstr>
      <vt:lpstr>Az igények hierarchiája - Backlog</vt:lpstr>
      <vt:lpstr>Backlog struktúra</vt:lpstr>
      <vt:lpstr>Az el nem végzett munka maximalizálása: MVP elv</vt:lpstr>
      <vt:lpstr>Az el nem végzett munka maximalizálása: MVP elv</vt:lpstr>
      <vt:lpstr>PowerPoint Presentation</vt:lpstr>
      <vt:lpstr>Bevezetés az agilitásba</vt:lpstr>
      <vt:lpstr>Perspektívák</vt:lpstr>
      <vt:lpstr>Product Owner – “Do the right thing”</vt:lpstr>
      <vt:lpstr>Fejlesztők  - “Do the thing right”</vt:lpstr>
      <vt:lpstr>Scrum Master  - “Do is fast”</vt:lpstr>
      <vt:lpstr>Érdekeltek - Stakeholder</vt:lpstr>
      <vt:lpstr>PowerPoint Presentation</vt:lpstr>
      <vt:lpstr>Bevezetés az agilitásba</vt:lpstr>
      <vt:lpstr>Mérd fel a lehetőségeket!</vt:lpstr>
      <vt:lpstr>PowerPoint Presentation</vt:lpstr>
      <vt:lpstr>Hogyan építsünk agilis(abb) projektet?</vt:lpstr>
      <vt:lpstr>Látható-elérhető feladatlista</vt:lpstr>
      <vt:lpstr>Product Owner - termékfelelős</vt:lpstr>
      <vt:lpstr>Backlog építés</vt:lpstr>
      <vt:lpstr>Priorizálás</vt:lpstr>
      <vt:lpstr>Ismétlődő iterációk, inkrementumok</vt:lpstr>
      <vt:lpstr>Daily Stand-up</vt:lpstr>
      <vt:lpstr>PowerPoint Presentation</vt:lpstr>
      <vt:lpstr>Bevezetés az agilitásba</vt:lpstr>
      <vt:lpstr>Összefoglalva</vt:lpstr>
      <vt:lpstr>PowerPoint Presentation</vt:lpstr>
      <vt:lpstr>PowerPoint Presentation</vt:lpstr>
      <vt:lpstr>Köszönöm szépen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Bevezetés az agilitásba</dc:title>
  <dc:creator>Tamás Csépányi</dc:creator>
  <cp:lastModifiedBy>Tamás Csépányi</cp:lastModifiedBy>
  <cp:revision>39</cp:revision>
  <dcterms:created xsi:type="dcterms:W3CDTF">2023-02-17T15:44:05Z</dcterms:created>
  <dcterms:modified xsi:type="dcterms:W3CDTF">2025-02-07T07:29:16Z</dcterms:modified>
</cp:coreProperties>
</file>