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78" r:id="rId2"/>
    <p:sldId id="325" r:id="rId3"/>
    <p:sldId id="326" r:id="rId4"/>
    <p:sldId id="327" r:id="rId5"/>
    <p:sldId id="328" r:id="rId6"/>
    <p:sldId id="329" r:id="rId7"/>
    <p:sldId id="33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EA61DE-9B60-5917-493F-76F350C50384}" name="Vilmos Sánta" initials="VS" userId="03b5ce5fbe5960e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4251" autoAdjust="0"/>
  </p:normalViewPr>
  <p:slideViewPr>
    <p:cSldViewPr snapToGrid="0">
      <p:cViewPr varScale="1">
        <p:scale>
          <a:sx n="80" d="100"/>
          <a:sy n="80" d="100"/>
        </p:scale>
        <p:origin x="7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047358-E7FD-4CB9-9D34-7FC27E155B0E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F8976-2920-41DD-B555-77AE7A3213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9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1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39923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177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847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2299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DB57EB-3CA0-4DB2-97B3-1C67CD350E4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00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36F734-AC2A-D4B3-7240-61064C2C9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5B027973-C10D-A579-0931-D43B74F0A1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1A1BE32-81F2-AD3D-2DC5-3F8783493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A487B2B-8FE4-DB0D-B8BE-F360D58DE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11FC633-8F31-BCA0-8F49-9D6E47E2C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757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DE165A-A7F2-4065-5E4B-85C5D288B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61BE68EE-C8EF-8F8F-30B9-5570CE6BC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194737-AF76-946D-F189-5588E9A71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4BA2900-216E-5C78-741F-3AF21316A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879894-343F-D47D-2E37-1B93703C8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2109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560F101A-3FA5-4071-2BE1-BD4E1C8B16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F924799-3C89-3399-1855-7ABF8FC75F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F4DAD52-D13F-44BF-4C51-71420A15FB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51A76B-105B-EE91-0200-512CF3040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EC3B479-2043-A031-6AFF-D7023EB3D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81036D5-6A33-873E-FA86-7FC190647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ED0D49A-6433-0866-C2FB-6984285732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1DF957C-61F8-FE3E-F746-0BC7D5E20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D191E-76D4-361B-ACE4-2514AD29A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6FA622D-5705-3F99-1D1A-5635E4A0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20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122603-821F-D186-EC18-BAA1E0521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E6C00BD-1208-1B1A-82BF-AA77D268A2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598CCA-F6AB-BC73-E9A7-67DF3D28E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4993B69-D6E6-FAB6-95D3-BFF820136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D30181-D32C-7D00-55FD-164FBDD1E7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943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ACF9EF1-0D1F-8923-ECD0-C1CC9A771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453C0DF-17DE-65CD-F25E-EB4C238AE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4BE6D96-AB3D-D09C-4B00-D70FE80CF9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5F40586-D983-CA45-6FBC-37A3B0014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60CC639-60C6-D06A-070C-77E9C3BF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1348A8CC-977B-9C9B-F2C8-DB5346C18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41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5D3FFF3-8290-2031-B42C-F7573AC82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842A628-8EA2-E327-04BA-323573C49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4F5E985-880C-DE94-1459-2FE731211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3218D5C-189B-9FB3-3C26-B481D862B7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AC20D03-FE04-CEFB-31CF-00D7B98FA0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7A44A547-9A45-1C1C-B13A-BA5FDC511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59A55295-58E9-A3F5-0F9E-21DF9A346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7F39CAB-DF4D-7D01-FCD3-913B3C419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11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7CBB73-FF0B-148B-F175-262D93A8F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D16A65D6-C7C0-2A9C-B30C-2500D8A10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5449DF3A-F161-C57B-FBFB-4F1981AB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DCAF877-32CC-7286-1498-D74C81CE2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014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64CAE682-788B-3D8B-C0DA-3877B97AF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FB3888C-32EA-882F-0C8C-AE3E6FF1E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4CE80D2-23D5-83CE-765E-B5C092EF9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938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63D309F-C3F3-0E24-C5DB-36F85BAB3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6E0A403-46EF-1150-5E5E-44CA1BC42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883C6F9B-F1F7-3B02-3221-5C36DC131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D108169-7FCF-6083-2574-1F9F85B90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B37E62B0-0D95-0E9E-F4D3-651F98DDB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48C4AA2-F4D9-D72E-7FA6-C7E3BF679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398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A1430CD-D0BE-E8B9-CA55-E9BB40FB00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9ECA458-EDCD-78CE-BB8E-F56988B2FC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9B55EA18-DA4D-8F07-14A6-5C147AE45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7504360-86FA-7AC7-A2C3-158E39D6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8444E-46BF-4E98-98FA-AEFD59882BE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F9DD40A-2DF6-1875-66D4-192B020D7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93216F0C-83A1-2B6D-D961-99E1D001A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3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D792979-F9D5-D5D3-2AF2-4E241B859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F9FEE677-14E3-929E-59C7-8BAA9EDB31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75C3FDD-7077-86D2-2955-1F05410CA3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8444E-46BF-4E98-98FA-AEFD59882BE1}" type="datetimeFigureOut">
              <a:rPr lang="en-US" smtClean="0"/>
              <a:t>8/14/2024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918EBAE-DE15-ED8A-D68A-794B85D76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E86C60C-7CA9-9430-488A-BB9395BFFF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46056-3BE1-4A93-AE76-F10A09986BD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7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newyork-bg">
            <a:extLst>
              <a:ext uri="{FF2B5EF4-FFF2-40B4-BE49-F238E27FC236}">
                <a16:creationId xmlns:a16="http://schemas.microsoft.com/office/drawing/2014/main" id="{3D5A9581-7EF9-73AE-6D25-1F4E4D61C0CB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6" r="2797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3FD207FE-8E05-7B09-3FB7-99DFE4B4B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9AA9078-B3A7-A63D-3F0A-17B448145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122363"/>
            <a:ext cx="10687050" cy="2387600"/>
          </a:xfrm>
        </p:spPr>
        <p:txBody>
          <a:bodyPr>
            <a:normAutofit/>
          </a:bodyPr>
          <a:lstStyle/>
          <a:p>
            <a:r>
              <a:rPr lang="hu-HU" sz="7200" dirty="0">
                <a:solidFill>
                  <a:schemeClr val="bg1"/>
                </a:solidFill>
              </a:rPr>
              <a:t>SAP</a:t>
            </a:r>
            <a:r>
              <a:rPr lang="en-US" sz="7200" dirty="0">
                <a:solidFill>
                  <a:schemeClr val="bg1"/>
                </a:solidFill>
              </a:rPr>
              <a:t> Materials Management</a:t>
            </a:r>
          </a:p>
        </p:txBody>
      </p:sp>
      <p:sp>
        <p:nvSpPr>
          <p:cNvPr id="5" name="Alcím 4">
            <a:extLst>
              <a:ext uri="{FF2B5EF4-FFF2-40B4-BE49-F238E27FC236}">
                <a16:creationId xmlns:a16="http://schemas.microsoft.com/office/drawing/2014/main" id="{15FF09DA-F2E2-B983-650C-7BF7DE5B8E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Consignment MM Process</a:t>
            </a:r>
          </a:p>
        </p:txBody>
      </p:sp>
    </p:spTree>
    <p:extLst>
      <p:ext uri="{BB962C8B-B14F-4D97-AF65-F5344CB8AC3E}">
        <p14:creationId xmlns:p14="http://schemas.microsoft.com/office/powerpoint/2010/main" val="337421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6E74D1-D134-E6A0-85DB-3CFFBC98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10" y="381000"/>
            <a:ext cx="10515600" cy="947186"/>
          </a:xfrm>
        </p:spPr>
        <p:txBody>
          <a:bodyPr>
            <a:normAutofit fontScale="90000"/>
          </a:bodyPr>
          <a:lstStyle/>
          <a:p>
            <a:br>
              <a:rPr lang="en-US" sz="4900" dirty="0">
                <a:solidFill>
                  <a:schemeClr val="bg1"/>
                </a:solidFill>
              </a:rPr>
            </a:br>
            <a:r>
              <a:rPr lang="en-US" dirty="0" err="1">
                <a:solidFill>
                  <a:schemeClr val="bg1"/>
                </a:solidFill>
              </a:rPr>
              <a:t>Speciális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üzleti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folyamat</a:t>
            </a:r>
            <a:r>
              <a:rPr lang="en-US" dirty="0">
                <a:solidFill>
                  <a:schemeClr val="bg1"/>
                </a:solidFill>
              </a:rPr>
              <a:t> – </a:t>
            </a:r>
            <a:r>
              <a:rPr lang="en-US" sz="3600" dirty="0">
                <a:solidFill>
                  <a:schemeClr val="bg1"/>
                </a:solidFill>
              </a:rPr>
              <a:t>Supplier Consignment </a:t>
            </a:r>
            <a:r>
              <a:rPr lang="en-US" sz="2000" dirty="0">
                <a:solidFill>
                  <a:schemeClr val="bg1"/>
                </a:solidFill>
              </a:rPr>
              <a:t>(“</a:t>
            </a:r>
            <a:r>
              <a:rPr lang="en-US" sz="2000" dirty="0" err="1">
                <a:solidFill>
                  <a:schemeClr val="bg1"/>
                </a:solidFill>
              </a:rPr>
              <a:t>bizomány</a:t>
            </a:r>
            <a:r>
              <a:rPr lang="en-US" sz="2000" dirty="0">
                <a:solidFill>
                  <a:schemeClr val="bg1"/>
                </a:solidFill>
              </a:rPr>
              <a:t>”)</a:t>
            </a:r>
            <a:br>
              <a:rPr lang="hu-HU" sz="4400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4219" y="1328186"/>
            <a:ext cx="11423561" cy="5239905"/>
          </a:xfrm>
        </p:spPr>
        <p:txBody>
          <a:bodyPr>
            <a:normAutofit fontScale="85000" lnSpcReduction="10000"/>
          </a:bodyPr>
          <a:lstStyle/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leszállít</a:t>
            </a:r>
            <a:r>
              <a:rPr lang="en-US" dirty="0">
                <a:solidFill>
                  <a:schemeClr val="bg1"/>
                </a:solidFill>
              </a:rPr>
              <a:t> egy </a:t>
            </a:r>
            <a:r>
              <a:rPr lang="en-US" dirty="0" err="1">
                <a:solidFill>
                  <a:schemeClr val="bg1"/>
                </a:solidFill>
              </a:rPr>
              <a:t>terméket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amit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vállalatnak</a:t>
            </a:r>
            <a:r>
              <a:rPr lang="en-US" dirty="0">
                <a:solidFill>
                  <a:schemeClr val="bg1"/>
                </a:solidFill>
              </a:rPr>
              <a:t> nem </a:t>
            </a:r>
            <a:r>
              <a:rPr lang="en-US" dirty="0" err="1">
                <a:solidFill>
                  <a:schemeClr val="bg1"/>
                </a:solidFill>
              </a:rPr>
              <a:t>kell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azonnal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kifizetnie</a:t>
            </a:r>
            <a:r>
              <a:rPr lang="en-US" dirty="0">
                <a:solidFill>
                  <a:schemeClr val="bg1"/>
                </a:solidFill>
              </a:rPr>
              <a:t>, de </a:t>
            </a:r>
            <a:r>
              <a:rPr lang="en-US" dirty="0" err="1">
                <a:solidFill>
                  <a:schemeClr val="bg1"/>
                </a:solidFill>
              </a:rPr>
              <a:t>már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bekerül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készletébe</a:t>
            </a:r>
            <a:r>
              <a:rPr lang="en-US" dirty="0">
                <a:solidFill>
                  <a:schemeClr val="bg1"/>
                </a:solidFill>
              </a:rPr>
              <a:t> (consignment inventory)</a:t>
            </a: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Addig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szállító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termék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tulajdonosa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amíg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vállalat</a:t>
            </a:r>
            <a:r>
              <a:rPr lang="en-US" dirty="0">
                <a:solidFill>
                  <a:schemeClr val="bg1"/>
                </a:solidFill>
              </a:rPr>
              <a:t> ki nem </a:t>
            </a:r>
            <a:r>
              <a:rPr lang="en-US" dirty="0" err="1">
                <a:solidFill>
                  <a:schemeClr val="bg1"/>
                </a:solidFill>
              </a:rPr>
              <a:t>szedi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összes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mennyiséget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készletből</a:t>
            </a:r>
            <a:endParaRPr lang="en-US" dirty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</a:pPr>
            <a:r>
              <a:rPr lang="en-US" dirty="0" err="1">
                <a:solidFill>
                  <a:schemeClr val="bg1"/>
                </a:solidFill>
              </a:rPr>
              <a:t>Ezután</a:t>
            </a:r>
            <a:r>
              <a:rPr lang="en-US" dirty="0">
                <a:solidFill>
                  <a:schemeClr val="bg1"/>
                </a:solidFill>
              </a:rPr>
              <a:t> ki </a:t>
            </a:r>
            <a:r>
              <a:rPr lang="en-US" dirty="0" err="1">
                <a:solidFill>
                  <a:schemeClr val="bg1"/>
                </a:solidFill>
              </a:rPr>
              <a:t>kell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fizetni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Ez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előre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megegyezett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periódusban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történik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szállítóval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előre</a:t>
            </a:r>
            <a:r>
              <a:rPr lang="en-US" dirty="0">
                <a:solidFill>
                  <a:schemeClr val="bg1"/>
                </a:solidFill>
              </a:rPr>
              <a:t> meg </a:t>
            </a:r>
            <a:r>
              <a:rPr lang="en-US" dirty="0" err="1">
                <a:solidFill>
                  <a:schemeClr val="bg1"/>
                </a:solidFill>
              </a:rPr>
              <a:t>kell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állapodni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az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árban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ami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rendszerben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bekerül</a:t>
            </a:r>
            <a:r>
              <a:rPr lang="en-US" dirty="0">
                <a:solidFill>
                  <a:schemeClr val="bg1"/>
                </a:solidFill>
              </a:rPr>
              <a:t> egy </a:t>
            </a:r>
            <a:r>
              <a:rPr lang="en-US" dirty="0" err="1">
                <a:solidFill>
                  <a:schemeClr val="bg1"/>
                </a:solidFill>
              </a:rPr>
              <a:t>ún</a:t>
            </a:r>
            <a:r>
              <a:rPr lang="en-US" dirty="0">
                <a:solidFill>
                  <a:schemeClr val="bg1"/>
                </a:solidFill>
              </a:rPr>
              <a:t>. consignment </a:t>
            </a:r>
            <a:r>
              <a:rPr lang="en-US" dirty="0" err="1">
                <a:solidFill>
                  <a:schemeClr val="bg1"/>
                </a:solidFill>
              </a:rPr>
              <a:t>információs</a:t>
            </a:r>
            <a:r>
              <a:rPr lang="en-US" dirty="0">
                <a:solidFill>
                  <a:schemeClr val="bg1"/>
                </a:solidFill>
              </a:rPr>
              <a:t> record-</a:t>
            </a:r>
            <a:r>
              <a:rPr lang="en-US" dirty="0" err="1">
                <a:solidFill>
                  <a:schemeClr val="bg1"/>
                </a:solidFill>
              </a:rPr>
              <a:t>ba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lvl="1">
              <a:lnSpc>
                <a:spcPct val="200000"/>
              </a:lnSpc>
            </a:pPr>
            <a:r>
              <a:rPr lang="en-US" dirty="0">
                <a:solidFill>
                  <a:schemeClr val="bg1"/>
                </a:solidFill>
              </a:rPr>
              <a:t>A </a:t>
            </a:r>
            <a:r>
              <a:rPr lang="en-US" dirty="0" err="1">
                <a:solidFill>
                  <a:schemeClr val="bg1"/>
                </a:solidFill>
              </a:rPr>
              <a:t>folyamat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lépései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pPr marL="1371600" lvl="2" indent="-457200">
              <a:lnSpc>
                <a:spcPct val="110000"/>
              </a:lnSpc>
              <a:buFont typeface="+mj-lt"/>
              <a:buAutoNum type="arabicPeriod"/>
            </a:pPr>
            <a:r>
              <a:rPr lang="en-GB" sz="2400" dirty="0" err="1">
                <a:solidFill>
                  <a:schemeClr val="bg1"/>
                </a:solidFill>
              </a:rPr>
              <a:t>Beszerzési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megrendelés</a:t>
            </a:r>
            <a:r>
              <a:rPr lang="en-GB" sz="2400" dirty="0">
                <a:solidFill>
                  <a:schemeClr val="bg1"/>
                </a:solidFill>
              </a:rPr>
              <a:t> (consignment order) </a:t>
            </a:r>
            <a:r>
              <a:rPr lang="en-GB" sz="2400" dirty="0" err="1">
                <a:solidFill>
                  <a:schemeClr val="bg1"/>
                </a:solidFill>
              </a:rPr>
              <a:t>létrehozása</a:t>
            </a:r>
            <a:r>
              <a:rPr lang="en-GB" sz="2400" dirty="0">
                <a:solidFill>
                  <a:schemeClr val="bg1"/>
                </a:solidFill>
              </a:rPr>
              <a:t> a </a:t>
            </a:r>
            <a:r>
              <a:rPr lang="en-GB" sz="2400" dirty="0" err="1">
                <a:solidFill>
                  <a:schemeClr val="bg1"/>
                </a:solidFill>
              </a:rPr>
              <a:t>szállító</a:t>
            </a:r>
            <a:r>
              <a:rPr lang="en-GB" sz="2400" dirty="0">
                <a:solidFill>
                  <a:schemeClr val="bg1"/>
                </a:solidFill>
              </a:rPr>
              <a:t> </a:t>
            </a:r>
            <a:r>
              <a:rPr lang="en-GB" sz="2400" dirty="0" err="1">
                <a:solidFill>
                  <a:schemeClr val="bg1"/>
                </a:solidFill>
              </a:rPr>
              <a:t>részére</a:t>
            </a:r>
            <a:r>
              <a:rPr lang="en-GB" sz="2400" dirty="0">
                <a:solidFill>
                  <a:schemeClr val="bg1"/>
                </a:solidFill>
              </a:rPr>
              <a:t>. </a:t>
            </a:r>
          </a:p>
          <a:p>
            <a:pPr marL="1371600" lvl="2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>
                <a:solidFill>
                  <a:schemeClr val="bg1"/>
                </a:solidFill>
              </a:rPr>
              <a:t>Amikor </a:t>
            </a:r>
            <a:r>
              <a:rPr lang="en-US" sz="2400" dirty="0" err="1">
                <a:solidFill>
                  <a:schemeClr val="bg1"/>
                </a:solidFill>
              </a:rPr>
              <a:t>az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áru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megérkezi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árubeérkeztetés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történik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előző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lépésben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említett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megrendelés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ellenében</a:t>
            </a:r>
            <a:r>
              <a:rPr lang="en-US" sz="2400" dirty="0">
                <a:solidFill>
                  <a:schemeClr val="bg1"/>
                </a:solidFill>
              </a:rPr>
              <a:t>. A </a:t>
            </a:r>
            <a:r>
              <a:rPr lang="en-US" sz="2400" dirty="0" err="1">
                <a:solidFill>
                  <a:schemeClr val="bg1"/>
                </a:solidFill>
              </a:rPr>
              <a:t>mennyiség</a:t>
            </a:r>
            <a:r>
              <a:rPr lang="en-US" sz="2400" dirty="0">
                <a:solidFill>
                  <a:schemeClr val="bg1"/>
                </a:solidFill>
              </a:rPr>
              <a:t> egy consignment </a:t>
            </a:r>
            <a:r>
              <a:rPr lang="en-US" sz="2400" dirty="0" err="1">
                <a:solidFill>
                  <a:schemeClr val="bg1"/>
                </a:solidFill>
              </a:rPr>
              <a:t>készletbe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kerül</a:t>
            </a:r>
            <a:r>
              <a:rPr lang="en-US" sz="2400" dirty="0">
                <a:solidFill>
                  <a:schemeClr val="bg1"/>
                </a:solidFill>
              </a:rPr>
              <a:t> be.</a:t>
            </a:r>
          </a:p>
          <a:p>
            <a:pPr marL="1371600" lvl="2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400" dirty="0" err="1">
                <a:solidFill>
                  <a:schemeClr val="bg1"/>
                </a:solidFill>
              </a:rPr>
              <a:t>Árukiadás</a:t>
            </a:r>
            <a:r>
              <a:rPr lang="en-US" sz="2400" dirty="0">
                <a:solidFill>
                  <a:schemeClr val="bg1"/>
                </a:solidFill>
              </a:rPr>
              <a:t> a  consignment </a:t>
            </a:r>
            <a:r>
              <a:rPr lang="en-US" sz="2400" dirty="0" err="1">
                <a:solidFill>
                  <a:schemeClr val="bg1"/>
                </a:solidFill>
              </a:rPr>
              <a:t>készletről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az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előre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egyeztetett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periódusban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marL="1371600" lvl="2" indent="-457200">
              <a:lnSpc>
                <a:spcPct val="110000"/>
              </a:lnSpc>
              <a:buFont typeface="+mj-lt"/>
              <a:buAutoNum type="arabicPeriod"/>
            </a:pPr>
            <a:endParaRPr lang="hu-HU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37609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8"/>
    </mc:Choice>
    <mc:Fallback xmlns="">
      <p:transition spd="slow" advTm="21138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BD1B382-BFD2-47C7-9A77-561F403B65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8404" y="1057274"/>
            <a:ext cx="6041767" cy="4803776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FFE91A-2968-4117-B8F9-F38FD447F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01829" y="1057274"/>
            <a:ext cx="3932237" cy="4803775"/>
          </a:xfrm>
        </p:spPr>
        <p:txBody>
          <a:bodyPr>
            <a:normAutofit fontScale="925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Bútort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gyárt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cégünk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Szállítóval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megbeszéljük</a:t>
            </a:r>
            <a:r>
              <a:rPr lang="en-US" sz="2800" dirty="0">
                <a:solidFill>
                  <a:schemeClr val="bg1"/>
                </a:solidFill>
              </a:rPr>
              <a:t>, hogy a </a:t>
            </a:r>
            <a:r>
              <a:rPr lang="en-US" sz="2800" dirty="0" err="1">
                <a:solidFill>
                  <a:schemeClr val="bg1"/>
                </a:solidFill>
              </a:rPr>
              <a:t>fát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leszállítsa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nekünk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úgy</a:t>
            </a:r>
            <a:r>
              <a:rPr lang="en-US" sz="2800" dirty="0">
                <a:solidFill>
                  <a:schemeClr val="bg1"/>
                </a:solidFill>
              </a:rPr>
              <a:t>, hogy nem </a:t>
            </a:r>
            <a:r>
              <a:rPr lang="en-US" sz="2800" dirty="0" err="1">
                <a:solidFill>
                  <a:schemeClr val="bg1"/>
                </a:solidFill>
              </a:rPr>
              <a:t>számlázza</a:t>
            </a:r>
            <a:r>
              <a:rPr lang="en-US" sz="2800" dirty="0">
                <a:solidFill>
                  <a:schemeClr val="bg1"/>
                </a:solidFill>
              </a:rPr>
              <a:t> 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chemeClr val="bg1"/>
                </a:solidFill>
              </a:rPr>
              <a:t>Amint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felhasználjuk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fát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bekönyveljük</a:t>
            </a:r>
            <a:r>
              <a:rPr lang="en-US" sz="2800" dirty="0">
                <a:solidFill>
                  <a:schemeClr val="bg1"/>
                </a:solidFill>
              </a:rPr>
              <a:t> a </a:t>
            </a:r>
            <a:r>
              <a:rPr lang="en-US" sz="2800" dirty="0" err="1">
                <a:solidFill>
                  <a:schemeClr val="bg1"/>
                </a:solidFill>
              </a:rPr>
              <a:t>rendszerünkbe</a:t>
            </a:r>
            <a:r>
              <a:rPr lang="en-US" sz="2800" dirty="0">
                <a:solidFill>
                  <a:schemeClr val="bg1"/>
                </a:solidFill>
              </a:rPr>
              <a:t> (GR, GI)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dirty="0" err="1">
                <a:solidFill>
                  <a:schemeClr val="bg1"/>
                </a:solidFill>
              </a:rPr>
              <a:t>szállító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később</a:t>
            </a:r>
            <a:r>
              <a:rPr lang="en-US" sz="2800" dirty="0">
                <a:solidFill>
                  <a:schemeClr val="bg1"/>
                </a:solidFill>
              </a:rPr>
              <a:t> (</a:t>
            </a:r>
            <a:r>
              <a:rPr lang="en-US" sz="2800" dirty="0" err="1">
                <a:solidFill>
                  <a:schemeClr val="bg1"/>
                </a:solidFill>
              </a:rPr>
              <a:t>megegyezés</a:t>
            </a:r>
            <a:r>
              <a:rPr lang="en-US" sz="2800" dirty="0">
                <a:solidFill>
                  <a:schemeClr val="bg1"/>
                </a:solidFill>
              </a:rPr>
              <a:t> szerint) </a:t>
            </a:r>
            <a:r>
              <a:rPr lang="en-US" sz="2800" dirty="0" err="1">
                <a:solidFill>
                  <a:schemeClr val="bg1"/>
                </a:solidFill>
              </a:rPr>
              <a:t>küldi</a:t>
            </a:r>
            <a:r>
              <a:rPr lang="en-US" sz="2800" dirty="0">
                <a:solidFill>
                  <a:schemeClr val="bg1"/>
                </a:solidFill>
              </a:rPr>
              <a:t> a számlát, </a:t>
            </a:r>
            <a:r>
              <a:rPr lang="en-US" sz="2800" dirty="0" err="1">
                <a:solidFill>
                  <a:schemeClr val="bg1"/>
                </a:solidFill>
              </a:rPr>
              <a:t>amit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könyvelünk</a:t>
            </a:r>
            <a:endParaRPr lang="en-US" sz="28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Win-win </a:t>
            </a:r>
            <a:r>
              <a:rPr lang="en-US" sz="2800" dirty="0" err="1">
                <a:solidFill>
                  <a:schemeClr val="bg1"/>
                </a:solidFill>
              </a:rPr>
              <a:t>szituáció</a:t>
            </a:r>
            <a:endParaRPr lang="en-GB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3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6E74D1-D134-E6A0-85DB-3CFFBC98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025" y="103102"/>
            <a:ext cx="10515600" cy="94718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Supplier Consignment - </a:t>
            </a:r>
            <a:r>
              <a:rPr lang="en-US" sz="3600" dirty="0" err="1">
                <a:solidFill>
                  <a:schemeClr val="bg1"/>
                </a:solidFill>
              </a:rPr>
              <a:t>Főbb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lépések</a:t>
            </a:r>
            <a:r>
              <a:rPr lang="en-US" sz="3600" dirty="0">
                <a:solidFill>
                  <a:schemeClr val="bg1"/>
                </a:solidFill>
              </a:rPr>
              <a:t> SAP-ban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52400" y="928688"/>
            <a:ext cx="11423650" cy="5529262"/>
          </a:xfrm>
        </p:spPr>
        <p:txBody>
          <a:bodyPr>
            <a:normAutofit fontScale="92500" lnSpcReduction="10000"/>
          </a:bodyPr>
          <a:lstStyle/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800" dirty="0" err="1">
                <a:solidFill>
                  <a:schemeClr val="bg1"/>
                </a:solidFill>
              </a:rPr>
              <a:t>Inforecord</a:t>
            </a:r>
            <a:r>
              <a:rPr lang="en-US" sz="2800" dirty="0">
                <a:solidFill>
                  <a:schemeClr val="bg1"/>
                </a:solidFill>
              </a:rPr>
              <a:t> (consignment)</a:t>
            </a:r>
          </a:p>
          <a:p>
            <a:pPr lvl="2">
              <a:lnSpc>
                <a:spcPct val="11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szállító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anyag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gyár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beszerzési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szervezet</a:t>
            </a:r>
            <a:r>
              <a:rPr lang="en-US" sz="2400" dirty="0">
                <a:solidFill>
                  <a:schemeClr val="bg1"/>
                </a:solidFill>
              </a:rPr>
              <a:t> – </a:t>
            </a:r>
            <a:r>
              <a:rPr lang="en-US" sz="2400" dirty="0" err="1">
                <a:solidFill>
                  <a:schemeClr val="bg1"/>
                </a:solidFill>
              </a:rPr>
              <a:t>ár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kondíciók</a:t>
            </a:r>
            <a:r>
              <a:rPr lang="en-US" sz="2400" dirty="0">
                <a:solidFill>
                  <a:schemeClr val="bg1"/>
                </a:solidFill>
              </a:rPr>
              <a:t>)</a:t>
            </a:r>
          </a:p>
          <a:p>
            <a:pPr marL="914400" lvl="1" indent="-457200">
              <a:lnSpc>
                <a:spcPct val="11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Consignment </a:t>
            </a:r>
            <a:r>
              <a:rPr lang="en-US" sz="2800" dirty="0" err="1">
                <a:solidFill>
                  <a:schemeClr val="bg1"/>
                </a:solidFill>
              </a:rPr>
              <a:t>készlet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igénylése</a:t>
            </a:r>
            <a:endParaRPr lang="en-US" sz="2800" dirty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</a:rPr>
              <a:t>PO </a:t>
            </a:r>
          </a:p>
          <a:p>
            <a:pPr lvl="3">
              <a:lnSpc>
                <a:spcPct val="11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Fej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Szállító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beszerzési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szervezet</a:t>
            </a:r>
            <a:endParaRPr lang="en-US" sz="2200" dirty="0">
              <a:solidFill>
                <a:schemeClr val="bg1"/>
              </a:solidFill>
            </a:endParaRPr>
          </a:p>
          <a:p>
            <a:pPr lvl="3">
              <a:lnSpc>
                <a:spcPct val="11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Tétel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Tételkategória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anyag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raktárhely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</a:p>
          <a:p>
            <a:pPr lvl="3">
              <a:lnSpc>
                <a:spcPct val="11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nincs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pénzügyi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könyvelés</a:t>
            </a:r>
            <a:endParaRPr lang="en-US" sz="2400" dirty="0">
              <a:solidFill>
                <a:schemeClr val="bg1"/>
              </a:solidFill>
            </a:endParaRPr>
          </a:p>
          <a:p>
            <a:pPr marL="971550" lvl="1" indent="-514350">
              <a:lnSpc>
                <a:spcPct val="11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bg1"/>
                </a:solidFill>
              </a:rPr>
              <a:t>A </a:t>
            </a:r>
            <a:r>
              <a:rPr lang="en-US" sz="2800" dirty="0" err="1">
                <a:solidFill>
                  <a:schemeClr val="bg1"/>
                </a:solidFill>
              </a:rPr>
              <a:t>készlet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megérkezik</a:t>
            </a:r>
            <a:endParaRPr lang="en-US" sz="2800" dirty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</a:rPr>
              <a:t>MIGO: </a:t>
            </a:r>
            <a:r>
              <a:rPr lang="en-US" sz="2400" dirty="0" err="1">
                <a:solidFill>
                  <a:schemeClr val="bg1"/>
                </a:solidFill>
              </a:rPr>
              <a:t>Árubeérkeztetés</a:t>
            </a:r>
            <a:r>
              <a:rPr lang="en-US" sz="2400" dirty="0">
                <a:solidFill>
                  <a:schemeClr val="bg1"/>
                </a:solidFill>
              </a:rPr>
              <a:t> (GR) – PO </a:t>
            </a:r>
            <a:r>
              <a:rPr lang="en-US" sz="2400" dirty="0" err="1">
                <a:solidFill>
                  <a:schemeClr val="bg1"/>
                </a:solidFill>
              </a:rPr>
              <a:t>ellenében</a:t>
            </a:r>
            <a:endParaRPr lang="en-US" sz="2400" dirty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</a:rPr>
              <a:t>Consignment </a:t>
            </a:r>
            <a:r>
              <a:rPr lang="en-US" sz="2400" dirty="0" err="1">
                <a:solidFill>
                  <a:schemeClr val="bg1"/>
                </a:solidFill>
              </a:rPr>
              <a:t>készlet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növekszik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mozgásnem</a:t>
            </a:r>
            <a:r>
              <a:rPr lang="en-US" sz="2400" dirty="0">
                <a:solidFill>
                  <a:schemeClr val="bg1"/>
                </a:solidFill>
              </a:rPr>
              <a:t> 101 K)</a:t>
            </a:r>
          </a:p>
          <a:p>
            <a:pPr lvl="2">
              <a:lnSpc>
                <a:spcPct val="11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Nincs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pénzügyi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könyvelés</a:t>
            </a:r>
            <a:r>
              <a:rPr lang="en-US" sz="2400" dirty="0">
                <a:solidFill>
                  <a:schemeClr val="bg1"/>
                </a:solidFill>
              </a:rPr>
              <a:t> (FI </a:t>
            </a:r>
            <a:r>
              <a:rPr lang="en-US" sz="2400" dirty="0" err="1">
                <a:solidFill>
                  <a:schemeClr val="bg1"/>
                </a:solidFill>
              </a:rPr>
              <a:t>dokumentum</a:t>
            </a:r>
            <a:r>
              <a:rPr lang="en-US" sz="2400" dirty="0">
                <a:solidFill>
                  <a:schemeClr val="bg1"/>
                </a:solidFill>
              </a:rPr>
              <a:t>), mert a </a:t>
            </a:r>
            <a:r>
              <a:rPr lang="en-US" sz="2400" dirty="0" err="1">
                <a:solidFill>
                  <a:schemeClr val="bg1"/>
                </a:solidFill>
              </a:rPr>
              <a:t>készlet</a:t>
            </a:r>
            <a:r>
              <a:rPr lang="en-US" sz="2400" dirty="0">
                <a:solidFill>
                  <a:schemeClr val="bg1"/>
                </a:solidFill>
              </a:rPr>
              <a:t> még </a:t>
            </a:r>
            <a:r>
              <a:rPr lang="en-US" sz="2400" dirty="0" err="1">
                <a:solidFill>
                  <a:schemeClr val="bg1"/>
                </a:solidFill>
              </a:rPr>
              <a:t>mindig</a:t>
            </a:r>
            <a:r>
              <a:rPr lang="en-US" sz="2400" dirty="0">
                <a:solidFill>
                  <a:schemeClr val="bg1"/>
                </a:solidFill>
              </a:rPr>
              <a:t> a </a:t>
            </a:r>
            <a:r>
              <a:rPr lang="en-US" sz="2400" dirty="0" err="1">
                <a:solidFill>
                  <a:schemeClr val="bg1"/>
                </a:solidFill>
              </a:rPr>
              <a:t>szállító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tulajdona</a:t>
            </a:r>
            <a:endParaRPr lang="en-US" sz="2400" dirty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</a:rPr>
              <a:t>Non-valuated GR – nem </a:t>
            </a:r>
            <a:r>
              <a:rPr lang="en-US" sz="2400" dirty="0" err="1">
                <a:solidFill>
                  <a:schemeClr val="bg1"/>
                </a:solidFill>
              </a:rPr>
              <a:t>növeli</a:t>
            </a:r>
            <a:r>
              <a:rPr lang="en-US" sz="2400" dirty="0">
                <a:solidFill>
                  <a:schemeClr val="bg1"/>
                </a:solidFill>
              </a:rPr>
              <a:t> a </a:t>
            </a:r>
            <a:r>
              <a:rPr lang="en-US" sz="2400" dirty="0" err="1">
                <a:solidFill>
                  <a:schemeClr val="bg1"/>
                </a:solidFill>
              </a:rPr>
              <a:t>készlet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értékét</a:t>
            </a:r>
            <a:r>
              <a:rPr lang="en-US" sz="2400" dirty="0">
                <a:solidFill>
                  <a:schemeClr val="bg1"/>
                </a:solidFill>
              </a:rPr>
              <a:t>, </a:t>
            </a:r>
            <a:r>
              <a:rPr lang="en-US" sz="2400" dirty="0" err="1">
                <a:solidFill>
                  <a:schemeClr val="bg1"/>
                </a:solidFill>
              </a:rPr>
              <a:t>csak</a:t>
            </a:r>
            <a:r>
              <a:rPr lang="en-US" sz="2400" dirty="0">
                <a:solidFill>
                  <a:schemeClr val="bg1"/>
                </a:solidFill>
              </a:rPr>
              <a:t> a </a:t>
            </a:r>
            <a:r>
              <a:rPr lang="en-US" sz="2400" dirty="0" err="1">
                <a:solidFill>
                  <a:schemeClr val="bg1"/>
                </a:solidFill>
              </a:rPr>
              <a:t>mennyiséget</a:t>
            </a:r>
            <a:endParaRPr lang="en-US" sz="2400" dirty="0">
              <a:solidFill>
                <a:schemeClr val="bg1"/>
              </a:solidFill>
            </a:endParaRPr>
          </a:p>
          <a:p>
            <a:pPr marL="914400" lvl="2" indent="0">
              <a:lnSpc>
                <a:spcPct val="110000"/>
              </a:lnSpc>
              <a:buNone/>
            </a:pPr>
            <a:endParaRPr lang="hu-HU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6007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138"/>
    </mc:Choice>
    <mc:Fallback xmlns="">
      <p:transition spd="slow" advTm="21138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6E74D1-D134-E6A0-85DB-3CFFBC98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10" y="103102"/>
            <a:ext cx="10515600" cy="94718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Supplier Consignment - </a:t>
            </a:r>
            <a:r>
              <a:rPr lang="en-US" sz="3600" dirty="0" err="1">
                <a:solidFill>
                  <a:schemeClr val="bg1"/>
                </a:solidFill>
              </a:rPr>
              <a:t>Főbb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lépések</a:t>
            </a:r>
            <a:r>
              <a:rPr lang="en-US" sz="3600" dirty="0">
                <a:solidFill>
                  <a:schemeClr val="bg1"/>
                </a:solidFill>
              </a:rPr>
              <a:t> SAP-ban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folyt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80975" y="1050287"/>
            <a:ext cx="11423650" cy="5512437"/>
          </a:xfrm>
        </p:spPr>
        <p:txBody>
          <a:bodyPr>
            <a:normAutofit/>
          </a:bodyPr>
          <a:lstStyle/>
          <a:p>
            <a:pPr marL="971550" lvl="1" indent="-514350">
              <a:lnSpc>
                <a:spcPct val="110000"/>
              </a:lnSpc>
              <a:buFont typeface="+mj-lt"/>
              <a:buAutoNum type="arabicPeriod" startAt="4"/>
            </a:pPr>
            <a:r>
              <a:rPr lang="en-US" sz="2800" dirty="0">
                <a:solidFill>
                  <a:schemeClr val="bg1"/>
                </a:solidFill>
              </a:rPr>
              <a:t>A consignment </a:t>
            </a:r>
            <a:r>
              <a:rPr lang="en-US" sz="2800" dirty="0" err="1">
                <a:solidFill>
                  <a:schemeClr val="bg1"/>
                </a:solidFill>
              </a:rPr>
              <a:t>készlet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felhasználása</a:t>
            </a:r>
            <a:endParaRPr lang="en-US" sz="2800" dirty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</a:rPr>
              <a:t>Scenario 1:</a:t>
            </a:r>
          </a:p>
          <a:p>
            <a:pPr lvl="3">
              <a:lnSpc>
                <a:spcPct val="11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Közvetlen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felhasználás</a:t>
            </a:r>
            <a:r>
              <a:rPr lang="en-US" sz="2200" dirty="0">
                <a:solidFill>
                  <a:schemeClr val="bg1"/>
                </a:solidFill>
              </a:rPr>
              <a:t> a consignment </a:t>
            </a:r>
            <a:r>
              <a:rPr lang="en-US" sz="2200" dirty="0" err="1">
                <a:solidFill>
                  <a:schemeClr val="bg1"/>
                </a:solidFill>
              </a:rPr>
              <a:t>készletből</a:t>
            </a:r>
            <a:endParaRPr lang="en-US" sz="2200" dirty="0">
              <a:solidFill>
                <a:schemeClr val="bg1"/>
              </a:solidFill>
            </a:endParaRPr>
          </a:p>
          <a:p>
            <a:pPr lvl="3">
              <a:lnSpc>
                <a:spcPct val="110000"/>
              </a:lnSpc>
            </a:pPr>
            <a:r>
              <a:rPr lang="en-US" sz="2200" dirty="0">
                <a:solidFill>
                  <a:schemeClr val="bg1"/>
                </a:solidFill>
              </a:rPr>
              <a:t>MIGO: </a:t>
            </a:r>
            <a:r>
              <a:rPr lang="en-US" sz="2200" dirty="0" err="1">
                <a:solidFill>
                  <a:schemeClr val="bg1"/>
                </a:solidFill>
              </a:rPr>
              <a:t>Árukiadás</a:t>
            </a:r>
            <a:r>
              <a:rPr lang="en-US" sz="2200" dirty="0">
                <a:solidFill>
                  <a:schemeClr val="bg1"/>
                </a:solidFill>
              </a:rPr>
              <a:t> (GI), other, </a:t>
            </a:r>
            <a:r>
              <a:rPr lang="en-US" sz="2200" dirty="0" err="1">
                <a:solidFill>
                  <a:schemeClr val="bg1"/>
                </a:solidFill>
              </a:rPr>
              <a:t>mozgásnem</a:t>
            </a:r>
            <a:r>
              <a:rPr lang="en-US" sz="2200" dirty="0">
                <a:solidFill>
                  <a:schemeClr val="bg1"/>
                </a:solidFill>
              </a:rPr>
              <a:t>: 201 (</a:t>
            </a:r>
            <a:r>
              <a:rPr lang="en-US" sz="2200" dirty="0" err="1">
                <a:solidFill>
                  <a:schemeClr val="bg1"/>
                </a:solidFill>
              </a:rPr>
              <a:t>költséghely</a:t>
            </a:r>
            <a:r>
              <a:rPr lang="en-US" sz="2200" dirty="0">
                <a:solidFill>
                  <a:schemeClr val="bg1"/>
                </a:solidFill>
              </a:rPr>
              <a:t>)</a:t>
            </a:r>
          </a:p>
          <a:p>
            <a:pPr lvl="3">
              <a:lnSpc>
                <a:spcPct val="11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Szállító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megadása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kötelező</a:t>
            </a:r>
            <a:endParaRPr lang="en-US" sz="2200" dirty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</a:rPr>
              <a:t>Scenario 2:</a:t>
            </a:r>
          </a:p>
          <a:p>
            <a:pPr lvl="3">
              <a:lnSpc>
                <a:spcPct val="110000"/>
              </a:lnSpc>
            </a:pPr>
            <a:r>
              <a:rPr lang="en-US" sz="2200" dirty="0">
                <a:solidFill>
                  <a:schemeClr val="bg1"/>
                </a:solidFill>
              </a:rPr>
              <a:t>1. </a:t>
            </a:r>
            <a:r>
              <a:rPr lang="en-US" sz="2200" dirty="0" err="1">
                <a:solidFill>
                  <a:schemeClr val="bg1"/>
                </a:solidFill>
              </a:rPr>
              <a:t>lépés</a:t>
            </a:r>
            <a:r>
              <a:rPr lang="en-US" sz="2200" dirty="0">
                <a:solidFill>
                  <a:schemeClr val="bg1"/>
                </a:solidFill>
              </a:rPr>
              <a:t>: Consignment </a:t>
            </a:r>
            <a:r>
              <a:rPr lang="en-US" sz="2200" dirty="0" err="1">
                <a:solidFill>
                  <a:schemeClr val="bg1"/>
                </a:solidFill>
              </a:rPr>
              <a:t>készletről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átvétel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saját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készletre</a:t>
            </a:r>
            <a:endParaRPr lang="en-US" sz="2200" dirty="0">
              <a:solidFill>
                <a:schemeClr val="bg1"/>
              </a:solidFill>
            </a:endParaRPr>
          </a:p>
          <a:p>
            <a:pPr lvl="4">
              <a:lnSpc>
                <a:spcPct val="110000"/>
              </a:lnSpc>
            </a:pPr>
            <a:r>
              <a:rPr lang="en-US" sz="2200" dirty="0">
                <a:solidFill>
                  <a:schemeClr val="bg1"/>
                </a:solidFill>
              </a:rPr>
              <a:t>MIGO: Transfer posting, other, </a:t>
            </a:r>
            <a:r>
              <a:rPr lang="en-US" sz="2200" dirty="0" err="1">
                <a:solidFill>
                  <a:schemeClr val="bg1"/>
                </a:solidFill>
              </a:rPr>
              <a:t>honnan-hova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speciális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készlet</a:t>
            </a:r>
            <a:r>
              <a:rPr lang="en-US" sz="2200" dirty="0">
                <a:solidFill>
                  <a:schemeClr val="bg1"/>
                </a:solidFill>
              </a:rPr>
              <a:t>: consignment, </a:t>
            </a:r>
            <a:r>
              <a:rPr lang="en-US" sz="2200" dirty="0" err="1">
                <a:solidFill>
                  <a:schemeClr val="bg1"/>
                </a:solidFill>
              </a:rPr>
              <a:t>mozgásnem</a:t>
            </a:r>
            <a:r>
              <a:rPr lang="en-US" sz="2200" dirty="0">
                <a:solidFill>
                  <a:schemeClr val="bg1"/>
                </a:solidFill>
              </a:rPr>
              <a:t>: 411, </a:t>
            </a:r>
            <a:r>
              <a:rPr lang="en-US" sz="2200" dirty="0" err="1">
                <a:solidFill>
                  <a:schemeClr val="bg1"/>
                </a:solidFill>
              </a:rPr>
              <a:t>szállítót</a:t>
            </a:r>
            <a:r>
              <a:rPr lang="en-US" sz="2200" dirty="0">
                <a:solidFill>
                  <a:schemeClr val="bg1"/>
                </a:solidFill>
              </a:rPr>
              <a:t> meg </a:t>
            </a:r>
            <a:r>
              <a:rPr lang="en-US" sz="2200" dirty="0" err="1">
                <a:solidFill>
                  <a:schemeClr val="bg1"/>
                </a:solidFill>
              </a:rPr>
              <a:t>kell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adni</a:t>
            </a:r>
            <a:endParaRPr lang="en-US" sz="2200" dirty="0">
              <a:solidFill>
                <a:schemeClr val="bg1"/>
              </a:solidFill>
            </a:endParaRPr>
          </a:p>
          <a:p>
            <a:pPr lvl="3">
              <a:lnSpc>
                <a:spcPct val="110000"/>
              </a:lnSpc>
            </a:pPr>
            <a:r>
              <a:rPr lang="en-US" sz="2200" dirty="0">
                <a:solidFill>
                  <a:schemeClr val="bg1"/>
                </a:solidFill>
              </a:rPr>
              <a:t>2. </a:t>
            </a:r>
            <a:r>
              <a:rPr lang="en-US" sz="2200" dirty="0" err="1">
                <a:solidFill>
                  <a:schemeClr val="bg1"/>
                </a:solidFill>
              </a:rPr>
              <a:t>lépés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felhasználás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saját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készletről</a:t>
            </a:r>
            <a:endParaRPr lang="en-US" sz="2200" dirty="0">
              <a:solidFill>
                <a:schemeClr val="bg1"/>
              </a:solidFill>
            </a:endParaRPr>
          </a:p>
          <a:p>
            <a:pPr lvl="4">
              <a:lnSpc>
                <a:spcPct val="110000"/>
              </a:lnSpc>
            </a:pPr>
            <a:r>
              <a:rPr lang="en-US" sz="2200" dirty="0">
                <a:solidFill>
                  <a:schemeClr val="bg1"/>
                </a:solidFill>
              </a:rPr>
              <a:t>MIGO: </a:t>
            </a:r>
            <a:r>
              <a:rPr lang="en-US" sz="2200" dirty="0" err="1">
                <a:solidFill>
                  <a:schemeClr val="bg1"/>
                </a:solidFill>
              </a:rPr>
              <a:t>árukiadás</a:t>
            </a:r>
            <a:r>
              <a:rPr lang="en-US" sz="2200" dirty="0">
                <a:solidFill>
                  <a:schemeClr val="bg1"/>
                </a:solidFill>
              </a:rPr>
              <a:t>, other, </a:t>
            </a:r>
            <a:r>
              <a:rPr lang="en-US" sz="2200" dirty="0" err="1">
                <a:solidFill>
                  <a:schemeClr val="bg1"/>
                </a:solidFill>
              </a:rPr>
              <a:t>mozgásnem</a:t>
            </a:r>
            <a:r>
              <a:rPr lang="en-US" sz="2200" dirty="0">
                <a:solidFill>
                  <a:schemeClr val="bg1"/>
                </a:solidFill>
              </a:rPr>
              <a:t>: 201, </a:t>
            </a:r>
            <a:r>
              <a:rPr lang="en-US" sz="2200" dirty="0" err="1">
                <a:solidFill>
                  <a:schemeClr val="bg1"/>
                </a:solidFill>
              </a:rPr>
              <a:t>költséghely</a:t>
            </a:r>
            <a:endParaRPr lang="en-US" sz="2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004888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38"/>
    </mc:Choice>
    <mc:Fallback>
      <p:transition spd="slow" advTm="21138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6E74D1-D134-E6A0-85DB-3CFFBC98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10" y="381000"/>
            <a:ext cx="10515600" cy="94718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Supplier Consignment - </a:t>
            </a:r>
            <a:r>
              <a:rPr lang="en-US" sz="3600" dirty="0" err="1">
                <a:solidFill>
                  <a:schemeClr val="bg1"/>
                </a:solidFill>
              </a:rPr>
              <a:t>Főbb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dirty="0" err="1">
                <a:solidFill>
                  <a:schemeClr val="bg1"/>
                </a:solidFill>
              </a:rPr>
              <a:t>lépések</a:t>
            </a:r>
            <a:r>
              <a:rPr lang="en-US" sz="3600" dirty="0">
                <a:solidFill>
                  <a:schemeClr val="bg1"/>
                </a:solidFill>
              </a:rPr>
              <a:t> SAP-ban </a:t>
            </a:r>
            <a:r>
              <a:rPr lang="en-US" sz="2800" dirty="0">
                <a:solidFill>
                  <a:schemeClr val="bg1"/>
                </a:solidFill>
              </a:rPr>
              <a:t>(</a:t>
            </a:r>
            <a:r>
              <a:rPr lang="en-US" sz="2800" dirty="0" err="1">
                <a:solidFill>
                  <a:schemeClr val="bg1"/>
                </a:solidFill>
              </a:rPr>
              <a:t>folyt</a:t>
            </a:r>
            <a:r>
              <a:rPr lang="en-US" sz="2800" dirty="0">
                <a:solidFill>
                  <a:schemeClr val="bg1"/>
                </a:solidFill>
              </a:rPr>
              <a:t>)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28738"/>
            <a:ext cx="11423650" cy="5238750"/>
          </a:xfrm>
        </p:spPr>
        <p:txBody>
          <a:bodyPr>
            <a:normAutofit/>
          </a:bodyPr>
          <a:lstStyle/>
          <a:p>
            <a:pPr marL="971550" lvl="1" indent="-514350">
              <a:lnSpc>
                <a:spcPct val="110000"/>
              </a:lnSpc>
              <a:buFont typeface="+mj-lt"/>
              <a:buAutoNum type="arabicPeriod" startAt="4"/>
            </a:pPr>
            <a:endParaRPr lang="en-US" sz="2800" dirty="0">
              <a:solidFill>
                <a:schemeClr val="bg1"/>
              </a:solidFill>
            </a:endParaRPr>
          </a:p>
          <a:p>
            <a:pPr marL="971550" lvl="1" indent="-514350">
              <a:lnSpc>
                <a:spcPct val="110000"/>
              </a:lnSpc>
              <a:buFont typeface="+mj-lt"/>
              <a:buAutoNum type="arabicPeriod" startAt="5"/>
            </a:pPr>
            <a:r>
              <a:rPr lang="en-US" sz="3200" dirty="0" err="1">
                <a:solidFill>
                  <a:schemeClr val="bg1"/>
                </a:solidFill>
              </a:rPr>
              <a:t>Számla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könyvelése</a:t>
            </a:r>
            <a:endParaRPr lang="en-US" sz="3200" dirty="0">
              <a:solidFill>
                <a:schemeClr val="bg1"/>
              </a:solidFill>
            </a:endParaRPr>
          </a:p>
          <a:p>
            <a:pPr lvl="2">
              <a:lnSpc>
                <a:spcPct val="11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Tranzakció</a:t>
            </a:r>
            <a:r>
              <a:rPr lang="en-US" sz="2800" dirty="0">
                <a:solidFill>
                  <a:schemeClr val="bg1"/>
                </a:solidFill>
              </a:rPr>
              <a:t>: MRKO </a:t>
            </a:r>
          </a:p>
          <a:p>
            <a:pPr lvl="3">
              <a:lnSpc>
                <a:spcPct val="110000"/>
              </a:lnSpc>
            </a:pPr>
            <a:r>
              <a:rPr lang="en-US" sz="2400" dirty="0">
                <a:solidFill>
                  <a:schemeClr val="bg1"/>
                </a:solidFill>
              </a:rPr>
              <a:t>A </a:t>
            </a:r>
            <a:r>
              <a:rPr lang="en-US" sz="2400" dirty="0" err="1">
                <a:solidFill>
                  <a:schemeClr val="bg1"/>
                </a:solidFill>
              </a:rPr>
              <a:t>felhasznált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mennyiség</a:t>
            </a:r>
            <a:r>
              <a:rPr lang="en-US" sz="2400" dirty="0">
                <a:solidFill>
                  <a:schemeClr val="bg1"/>
                </a:solidFill>
              </a:rPr>
              <a:t> (</a:t>
            </a:r>
            <a:r>
              <a:rPr lang="en-US" sz="2400" dirty="0" err="1">
                <a:solidFill>
                  <a:schemeClr val="bg1"/>
                </a:solidFill>
              </a:rPr>
              <a:t>összeg</a:t>
            </a:r>
            <a:r>
              <a:rPr lang="en-US" sz="2400" dirty="0">
                <a:solidFill>
                  <a:schemeClr val="bg1"/>
                </a:solidFill>
              </a:rPr>
              <a:t>) </a:t>
            </a:r>
            <a:r>
              <a:rPr lang="en-US" sz="2400" dirty="0" err="1">
                <a:solidFill>
                  <a:schemeClr val="bg1"/>
                </a:solidFill>
              </a:rPr>
              <a:t>megjelenítése</a:t>
            </a:r>
            <a:endParaRPr lang="en-US" sz="2400" dirty="0">
              <a:solidFill>
                <a:schemeClr val="bg1"/>
              </a:solidFill>
            </a:endParaRPr>
          </a:p>
          <a:p>
            <a:pPr lvl="3">
              <a:lnSpc>
                <a:spcPct val="110000"/>
              </a:lnSpc>
            </a:pPr>
            <a:r>
              <a:rPr lang="en-US" sz="2400" dirty="0" err="1">
                <a:solidFill>
                  <a:schemeClr val="bg1"/>
                </a:solidFill>
              </a:rPr>
              <a:t>Automatikus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könyvelés</a:t>
            </a:r>
            <a:r>
              <a:rPr lang="en-US" sz="2400" dirty="0">
                <a:solidFill>
                  <a:schemeClr val="bg1"/>
                </a:solidFill>
              </a:rPr>
              <a:t> (settle)</a:t>
            </a:r>
          </a:p>
          <a:p>
            <a:pPr marL="457200" lvl="1" indent="0">
              <a:lnSpc>
                <a:spcPct val="110000"/>
              </a:lnSpc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8614494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38"/>
    </mc:Choice>
    <mc:Fallback>
      <p:transition spd="slow" advTm="21138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F6E74D1-D134-E6A0-85DB-3CFFBC986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010" y="381000"/>
            <a:ext cx="10515600" cy="94718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Supplier Consignment - </a:t>
            </a:r>
            <a:r>
              <a:rPr lang="en-US" sz="3600" dirty="0" err="1">
                <a:solidFill>
                  <a:schemeClr val="bg1"/>
                </a:solidFill>
              </a:rPr>
              <a:t>Riportok</a:t>
            </a:r>
            <a:endParaRPr lang="en-US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C980CD4-9ACC-F6E9-371A-8E4D8391E20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28738"/>
            <a:ext cx="11423650" cy="5238750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10000"/>
              </a:lnSpc>
              <a:buNone/>
            </a:pPr>
            <a:endParaRPr lang="en-US" sz="2600" dirty="0">
              <a:solidFill>
                <a:schemeClr val="bg1"/>
              </a:solidFill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800" dirty="0" err="1">
                <a:solidFill>
                  <a:schemeClr val="bg1"/>
                </a:solidFill>
              </a:rPr>
              <a:t>Tranzakciók</a:t>
            </a:r>
            <a:r>
              <a:rPr lang="en-US" sz="2800" dirty="0">
                <a:solidFill>
                  <a:schemeClr val="bg1"/>
                </a:solidFill>
              </a:rPr>
              <a:t>:</a:t>
            </a:r>
          </a:p>
          <a:p>
            <a:pPr lvl="1"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</a:rPr>
              <a:t>MMBE – </a:t>
            </a:r>
            <a:r>
              <a:rPr lang="en-US" sz="2800" dirty="0" err="1">
                <a:solidFill>
                  <a:schemeClr val="bg1"/>
                </a:solidFill>
              </a:rPr>
              <a:t>nincs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szállító</a:t>
            </a:r>
            <a:endParaRPr lang="en-US" sz="2800" dirty="0">
              <a:solidFill>
                <a:schemeClr val="bg1"/>
              </a:solidFill>
            </a:endParaRPr>
          </a:p>
          <a:p>
            <a:pPr lvl="1">
              <a:lnSpc>
                <a:spcPct val="110000"/>
              </a:lnSpc>
            </a:pPr>
            <a:r>
              <a:rPr lang="en-US" sz="2800" dirty="0">
                <a:solidFill>
                  <a:schemeClr val="bg1"/>
                </a:solidFill>
              </a:rPr>
              <a:t>MB54 - </a:t>
            </a:r>
            <a:r>
              <a:rPr lang="en-US" sz="2800" dirty="0" err="1">
                <a:solidFill>
                  <a:schemeClr val="bg1"/>
                </a:solidFill>
              </a:rPr>
              <a:t>szállítónként</a:t>
            </a:r>
            <a:endParaRPr lang="hu-HU" sz="2400" dirty="0">
              <a:solidFill>
                <a:schemeClr val="bg1"/>
              </a:solidFill>
            </a:endParaRPr>
          </a:p>
          <a:p>
            <a:pPr marL="457200" lvl="1" indent="0">
              <a:buNone/>
            </a:pPr>
            <a:endParaRPr lang="hu-HU" dirty="0"/>
          </a:p>
          <a:p>
            <a:pPr lvl="1"/>
            <a:endParaRPr lang="hu-HU" dirty="0"/>
          </a:p>
          <a:p>
            <a:endParaRPr lang="en-US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79CFFCA-405D-0075-033E-EC48723635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220" y="0"/>
            <a:ext cx="2306780" cy="57669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846055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138"/>
    </mc:Choice>
    <mc:Fallback>
      <p:transition spd="slow" advTm="21138"/>
    </mc:Fallback>
  </mc:AlternateContent>
</p:sld>
</file>

<file path=ppt/theme/theme1.xml><?xml version="1.0" encoding="utf-8"?>
<a:theme xmlns:a="http://schemas.openxmlformats.org/drawingml/2006/main" name="1_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30230</TotalTime>
  <Words>404</Words>
  <Application>Microsoft Office PowerPoint</Application>
  <PresentationFormat>Widescreen</PresentationFormat>
  <Paragraphs>66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1_Office-téma</vt:lpstr>
      <vt:lpstr>SAP Materials Management</vt:lpstr>
      <vt:lpstr> Speciális üzleti folyamat – Supplier Consignment (“bizomány”) </vt:lpstr>
      <vt:lpstr>PowerPoint Presentation</vt:lpstr>
      <vt:lpstr>Supplier Consignment - Főbb lépések SAP-ban</vt:lpstr>
      <vt:lpstr>Supplier Consignment - Főbb lépések SAP-ban (folyt)</vt:lpstr>
      <vt:lpstr>Supplier Consignment - Főbb lépések SAP-ban (folyt)</vt:lpstr>
      <vt:lpstr>Supplier Consignment - Riportok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Beszerzés - Best practice</dc:title>
  <dc:creator>Vilmos Sánta</dc:creator>
  <cp:lastModifiedBy>Vilmos Sánta</cp:lastModifiedBy>
  <cp:revision>125</cp:revision>
  <dcterms:created xsi:type="dcterms:W3CDTF">2022-10-12T08:12:50Z</dcterms:created>
  <dcterms:modified xsi:type="dcterms:W3CDTF">2024-08-14T15:19:09Z</dcterms:modified>
</cp:coreProperties>
</file>