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268" r:id="rId2"/>
    <p:sldId id="366" r:id="rId3"/>
    <p:sldId id="368" r:id="rId4"/>
    <p:sldId id="369" r:id="rId5"/>
    <p:sldId id="367" r:id="rId6"/>
    <p:sldId id="256" r:id="rId7"/>
    <p:sldId id="389" r:id="rId8"/>
    <p:sldId id="257" r:id="rId9"/>
    <p:sldId id="390" r:id="rId10"/>
    <p:sldId id="392" r:id="rId11"/>
    <p:sldId id="395" r:id="rId12"/>
    <p:sldId id="394" r:id="rId13"/>
    <p:sldId id="396" r:id="rId14"/>
    <p:sldId id="391" r:id="rId15"/>
    <p:sldId id="393" r:id="rId16"/>
    <p:sldId id="398" r:id="rId17"/>
    <p:sldId id="383" r:id="rId18"/>
    <p:sldId id="284" r:id="rId19"/>
    <p:sldId id="399" r:id="rId20"/>
    <p:sldId id="397" r:id="rId21"/>
    <p:sldId id="289" r:id="rId22"/>
    <p:sldId id="400" r:id="rId23"/>
    <p:sldId id="402" r:id="rId24"/>
    <p:sldId id="403" r:id="rId25"/>
    <p:sldId id="401" r:id="rId26"/>
    <p:sldId id="384" r:id="rId27"/>
    <p:sldId id="404" r:id="rId28"/>
    <p:sldId id="286" r:id="rId29"/>
    <p:sldId id="405" r:id="rId30"/>
    <p:sldId id="406" r:id="rId31"/>
    <p:sldId id="333" r:id="rId32"/>
    <p:sldId id="408" r:id="rId33"/>
    <p:sldId id="407" r:id="rId34"/>
    <p:sldId id="335" r:id="rId35"/>
    <p:sldId id="310" r:id="rId36"/>
    <p:sldId id="409" r:id="rId37"/>
    <p:sldId id="358" r:id="rId38"/>
    <p:sldId id="334" r:id="rId39"/>
    <p:sldId id="299" r:id="rId40"/>
    <p:sldId id="301" r:id="rId41"/>
    <p:sldId id="302" r:id="rId42"/>
    <p:sldId id="303" r:id="rId43"/>
    <p:sldId id="305" r:id="rId44"/>
    <p:sldId id="306" r:id="rId45"/>
    <p:sldId id="355" r:id="rId46"/>
    <p:sldId id="288" r:id="rId47"/>
    <p:sldId id="336" r:id="rId48"/>
    <p:sldId id="434" r:id="rId49"/>
    <p:sldId id="315" r:id="rId50"/>
    <p:sldId id="412" r:id="rId51"/>
    <p:sldId id="411" r:id="rId52"/>
    <p:sldId id="418" r:id="rId53"/>
    <p:sldId id="419" r:id="rId54"/>
    <p:sldId id="420" r:id="rId55"/>
    <p:sldId id="421" r:id="rId56"/>
    <p:sldId id="422" r:id="rId57"/>
    <p:sldId id="416" r:id="rId58"/>
    <p:sldId id="341" r:id="rId59"/>
    <p:sldId id="424" r:id="rId60"/>
    <p:sldId id="423" r:id="rId61"/>
    <p:sldId id="410" r:id="rId62"/>
    <p:sldId id="337" r:id="rId63"/>
    <p:sldId id="435" r:id="rId64"/>
    <p:sldId id="425" r:id="rId65"/>
    <p:sldId id="429" r:id="rId66"/>
    <p:sldId id="426" r:id="rId67"/>
    <p:sldId id="428" r:id="rId68"/>
    <p:sldId id="441" r:id="rId69"/>
    <p:sldId id="427" r:id="rId70"/>
    <p:sldId id="338" r:id="rId71"/>
    <p:sldId id="436" r:id="rId72"/>
    <p:sldId id="342" r:id="rId73"/>
    <p:sldId id="433" r:id="rId74"/>
    <p:sldId id="430" r:id="rId75"/>
    <p:sldId id="339" r:id="rId76"/>
    <p:sldId id="438" r:id="rId77"/>
    <p:sldId id="437" r:id="rId78"/>
    <p:sldId id="439" r:id="rId79"/>
    <p:sldId id="440" r:id="rId80"/>
    <p:sldId id="385" r:id="rId81"/>
    <p:sldId id="386" r:id="rId82"/>
    <p:sldId id="431" r:id="rId83"/>
    <p:sldId id="363" r:id="rId84"/>
    <p:sldId id="331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1926128-3BA5-478E-A47B-062727BF8DC3}">
          <p14:sldIdLst>
            <p14:sldId id="268"/>
            <p14:sldId id="366"/>
            <p14:sldId id="368"/>
            <p14:sldId id="369"/>
            <p14:sldId id="367"/>
          </p14:sldIdLst>
        </p14:section>
        <p14:section name="Mit jelent a projekt?" id="{EC2890AF-6247-4CFE-973F-585802606A68}">
          <p14:sldIdLst>
            <p14:sldId id="256"/>
            <p14:sldId id="389"/>
            <p14:sldId id="257"/>
            <p14:sldId id="390"/>
            <p14:sldId id="392"/>
            <p14:sldId id="395"/>
            <p14:sldId id="394"/>
            <p14:sldId id="396"/>
            <p14:sldId id="391"/>
            <p14:sldId id="393"/>
            <p14:sldId id="398"/>
          </p14:sldIdLst>
        </p14:section>
        <p14:section name="Miért van szükségünk projektekre?" id="{9C3ACF41-D1BE-405D-899E-CED0947FB4C5}">
          <p14:sldIdLst>
            <p14:sldId id="383"/>
            <p14:sldId id="284"/>
            <p14:sldId id="399"/>
            <p14:sldId id="397"/>
            <p14:sldId id="289"/>
            <p14:sldId id="400"/>
            <p14:sldId id="402"/>
            <p14:sldId id="403"/>
            <p14:sldId id="401"/>
          </p14:sldIdLst>
        </p14:section>
        <p14:section name="Projektek tipizálása" id="{BC037431-B7DF-409E-B37D-902E4577F764}">
          <p14:sldIdLst>
            <p14:sldId id="384"/>
            <p14:sldId id="404"/>
            <p14:sldId id="286"/>
            <p14:sldId id="405"/>
            <p14:sldId id="406"/>
          </p14:sldIdLst>
        </p14:section>
        <p14:section name="Projekt életciklus" id="{D848E04D-FF7B-45B6-A761-698F97932EC9}">
          <p14:sldIdLst>
            <p14:sldId id="333"/>
            <p14:sldId id="408"/>
            <p14:sldId id="407"/>
          </p14:sldIdLst>
        </p14:section>
        <p14:section name="Projekt dimenziók" id="{4791DA81-2D85-4E09-A2A8-F85D3EA0B5A2}">
          <p14:sldIdLst>
            <p14:sldId id="335"/>
            <p14:sldId id="310"/>
            <p14:sldId id="409"/>
            <p14:sldId id="358"/>
          </p14:sldIdLst>
        </p14:section>
        <p14:section name="Projektmenedzsment megközelítések" id="{EB94C154-B4B6-4531-ADF6-872A39EFCF39}">
          <p14:sldIdLst>
            <p14:sldId id="334"/>
            <p14:sldId id="299"/>
            <p14:sldId id="301"/>
            <p14:sldId id="302"/>
            <p14:sldId id="303"/>
            <p14:sldId id="305"/>
            <p14:sldId id="306"/>
            <p14:sldId id="355"/>
            <p14:sldId id="288"/>
          </p14:sldIdLst>
        </p14:section>
        <p14:section name="Kezdjük el - projekt indítása" id="{A1BA39CA-F5BA-4277-9C44-6730AA7FCFBC}">
          <p14:sldIdLst>
            <p14:sldId id="336"/>
            <p14:sldId id="434"/>
            <p14:sldId id="315"/>
            <p14:sldId id="412"/>
            <p14:sldId id="411"/>
            <p14:sldId id="418"/>
            <p14:sldId id="419"/>
            <p14:sldId id="420"/>
            <p14:sldId id="421"/>
            <p14:sldId id="422"/>
            <p14:sldId id="416"/>
            <p14:sldId id="341"/>
            <p14:sldId id="424"/>
            <p14:sldId id="423"/>
            <p14:sldId id="410"/>
          </p14:sldIdLst>
        </p14:section>
        <p14:section name="Tervezzük meg - projekt tervezés" id="{6CBAAD7F-C0BE-437A-AB3F-1DC8F588D8A1}">
          <p14:sldIdLst>
            <p14:sldId id="337"/>
            <p14:sldId id="435"/>
            <p14:sldId id="425"/>
            <p14:sldId id="429"/>
            <p14:sldId id="426"/>
            <p14:sldId id="428"/>
            <p14:sldId id="441"/>
            <p14:sldId id="427"/>
          </p14:sldIdLst>
        </p14:section>
        <p14:section name="Csináljuk meg - Projekt végrehajtás" id="{A9A46774-7E94-4CE2-8676-DF111D8C994C}">
          <p14:sldIdLst>
            <p14:sldId id="338"/>
            <p14:sldId id="436"/>
            <p14:sldId id="342"/>
            <p14:sldId id="433"/>
            <p14:sldId id="430"/>
          </p14:sldIdLst>
        </p14:section>
        <p14:section name="Zárjuk le - projekt zárás" id="{8199F12C-CEEF-4E05-BD70-DBB6ECB9DE79}">
          <p14:sldIdLst>
            <p14:sldId id="339"/>
            <p14:sldId id="438"/>
            <p14:sldId id="437"/>
            <p14:sldId id="439"/>
            <p14:sldId id="440"/>
          </p14:sldIdLst>
        </p14:section>
        <p14:section name="Untitled Section" id="{F4741576-CFC1-724B-8262-039C1BFC46F3}">
          <p14:sldIdLst>
            <p14:sldId id="385"/>
            <p14:sldId id="386"/>
            <p14:sldId id="431"/>
            <p14:sldId id="363"/>
            <p14:sldId id="33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3093"/>
    <a:srgbClr val="EDEDFB"/>
    <a:srgbClr val="ECF3FF"/>
    <a:srgbClr val="30892B"/>
    <a:srgbClr val="DDF5E1"/>
    <a:srgbClr val="B11B80"/>
    <a:srgbClr val="F6C5F0"/>
    <a:srgbClr val="E44600"/>
    <a:srgbClr val="FFE5B2"/>
    <a:srgbClr val="3EB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Medium Style 1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33" autoAdjust="0"/>
    <p:restoredTop sz="87636" autoAdjust="0"/>
  </p:normalViewPr>
  <p:slideViewPr>
    <p:cSldViewPr>
      <p:cViewPr varScale="1">
        <p:scale>
          <a:sx n="92" d="100"/>
          <a:sy n="92" d="100"/>
        </p:scale>
        <p:origin x="13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3855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C5132-FFA3-4B02-9F09-22FCF40EFA74}" type="datetimeFigureOut">
              <a:rPr lang="en-US" smtClean="0"/>
              <a:t>8/1/24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C20D7-F8F1-4196-9585-26F31AFC8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E42C9-243F-4DC5-AFF6-9D56B5FA9D63}" type="datetimeFigureOut">
              <a:rPr lang="en-US" smtClean="0"/>
              <a:t>8/1/24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EC444-603B-4F09-9A06-5917518DD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45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U" dirty="0"/>
              <a:t>1910: Henry Gantt</a:t>
            </a:r>
          </a:p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91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22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A PMI (Project Management Institute) definíciója a projektmenedzsmentre a következő:</a:t>
            </a:r>
          </a:p>
          <a:p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„Projektmenedzsment”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“A projektmenedzsment az ismeretek, készségek, eszközök és technikák alkalmazása a projekttevékenységek során, annak érdekében, hogy megfeleljenek a projekt követelményeinek.”</a:t>
            </a: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Ez a meghatározás az alábbi öt fő területet foglalja magában:</a:t>
            </a: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r>
              <a:rPr lang="hu-HU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1.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Kezdeményezés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 (</a:t>
            </a:r>
            <a:r>
              <a:rPr lang="hu-HU" dirty="0" err="1">
                <a:solidFill>
                  <a:srgbClr val="0E0E0E"/>
                </a:solidFill>
                <a:effectLst/>
                <a:latin typeface=".SF NS"/>
              </a:rPr>
              <a:t>Initiating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)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2.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Tervezés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 (</a:t>
            </a:r>
            <a:r>
              <a:rPr lang="hu-HU" dirty="0" err="1">
                <a:solidFill>
                  <a:srgbClr val="0E0E0E"/>
                </a:solidFill>
                <a:effectLst/>
                <a:latin typeface=".SF NS"/>
              </a:rPr>
              <a:t>Planning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)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3.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Végrehajtás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 (</a:t>
            </a:r>
            <a:r>
              <a:rPr lang="hu-HU" dirty="0" err="1">
                <a:solidFill>
                  <a:srgbClr val="0E0E0E"/>
                </a:solidFill>
                <a:effectLst/>
                <a:latin typeface=".SF NS"/>
              </a:rPr>
              <a:t>Executing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)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4.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Figyelés és ellenőrzés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 (Monitoring and </a:t>
            </a:r>
            <a:r>
              <a:rPr lang="hu-HU" dirty="0" err="1">
                <a:solidFill>
                  <a:srgbClr val="0E0E0E"/>
                </a:solidFill>
                <a:effectLst/>
                <a:latin typeface=".SF NS"/>
              </a:rPr>
              <a:t>Controlling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)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5.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Zárás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 (</a:t>
            </a:r>
            <a:r>
              <a:rPr lang="hu-HU" dirty="0" err="1">
                <a:solidFill>
                  <a:srgbClr val="0E0E0E"/>
                </a:solidFill>
                <a:effectLst/>
                <a:latin typeface=".SF NS"/>
              </a:rPr>
              <a:t>Closing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)</a:t>
            </a: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A PMI definíciója kiemeli a projektmenedzsment módszeres és rendszerezett megközelítését, amely az alábbiakat célozza meg: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Célkitűzések elérése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A projekt céljainak pontos meghatározása és elérése.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Erőforrás-optimalizálás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Az erőforrások hatékony felhasználása.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Minőség biztosítása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A projekt eredményeinek minőségbiztosítása.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Idő- és költséghatékonyság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Az idő és költségek hatékony kezelése és nyomon követése.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Rizikókezelés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A kockázatok azonosítása és kezelése.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Kommunikáció és koordináció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Hatékony kommunikáció és koordináció az érintettek között.</a:t>
            </a:r>
          </a:p>
          <a:p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A projektmenedzsment célja tehát, hogy a projektek végrehajtása során a lehető legnagyobb hatékonysággal és eredményességgel érjék el a kitűzött célokat, biztosítva a projektek sikeres lezárását.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A PMI (Project Management Institute) definíciója a projektmenedzsmentre a következő:</a:t>
            </a: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„Projektmenedzsment”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“A projektmenedzsment az ismeretek, készségek, eszközök és technikák alkalmazása a projekttevékenységek során, annak érdekében, hogy megfeleljenek a projekt követelményeinek.”</a:t>
            </a:r>
          </a:p>
          <a:p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Ez a meghatározás az alábbi öt fő területet foglalja magában:</a:t>
            </a: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r>
              <a:rPr lang="hu-HU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1.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Kezdeményezés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 (</a:t>
            </a:r>
            <a:r>
              <a:rPr lang="hu-HU" dirty="0" err="1">
                <a:solidFill>
                  <a:srgbClr val="0E0E0E"/>
                </a:solidFill>
                <a:effectLst/>
                <a:latin typeface=".SF NS"/>
              </a:rPr>
              <a:t>Initiating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)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2.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Tervezés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 (</a:t>
            </a:r>
            <a:r>
              <a:rPr lang="hu-HU" dirty="0" err="1">
                <a:solidFill>
                  <a:srgbClr val="0E0E0E"/>
                </a:solidFill>
                <a:effectLst/>
                <a:latin typeface=".SF NS"/>
              </a:rPr>
              <a:t>Planning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)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3.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Végrehajtás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 (</a:t>
            </a:r>
            <a:r>
              <a:rPr lang="hu-HU" dirty="0" err="1">
                <a:solidFill>
                  <a:srgbClr val="0E0E0E"/>
                </a:solidFill>
                <a:effectLst/>
                <a:latin typeface=".SF NS"/>
              </a:rPr>
              <a:t>Executing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)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4.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Figyelés és ellenőrzés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 (Monitoring and </a:t>
            </a:r>
            <a:r>
              <a:rPr lang="hu-HU" dirty="0" err="1">
                <a:solidFill>
                  <a:srgbClr val="0E0E0E"/>
                </a:solidFill>
                <a:effectLst/>
                <a:latin typeface=".SF NS"/>
              </a:rPr>
              <a:t>Controlling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)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5.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Zárás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 (</a:t>
            </a:r>
            <a:r>
              <a:rPr lang="hu-HU" dirty="0" err="1">
                <a:solidFill>
                  <a:srgbClr val="0E0E0E"/>
                </a:solidFill>
                <a:effectLst/>
                <a:latin typeface=".SF NS"/>
              </a:rPr>
              <a:t>Closing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)</a:t>
            </a: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A PMI definíciója kiemeli a projektmenedzsment módszeres és rendszerezett megközelítését, amely az alábbiakat célozza meg:</a:t>
            </a: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Célkitűzések elérése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A projekt céljainak pontos meghatározása és elérése.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Erőforrás-optimalizálás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Az erőforrások hatékony felhasználása.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Minőség biztosítása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A projekt eredményeinek minőségbiztosítása.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Idő- és költséghatékonyság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Az idő és költségek hatékony kezelése és nyomon követése.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Rizikókezelés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A kockázatok azonosítása és kezelése.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Kommunikáció és koordináció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Hatékony kommunikáció és koordináció az érintettek között.</a:t>
            </a: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A projektmenedzsment célja tehát, hogy a projektek végrehajtása során a lehető legnagyobb hatékonysággal és eredményességgel érjék el a kitűzött célokat, biztosítva a projektek sikeres lezárását.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09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Gantt</a:t>
            </a:r>
            <a:r>
              <a:rPr lang="hu-HU" dirty="0"/>
              <a:t> diagram, PDM, CPM, PERT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49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28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92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1. Projekt Iparág Szerint</a:t>
            </a: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Építőipari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Épületek, infrastruktúra, mérnöki munkák.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IT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Szoftverfejlesztés, rendszerek implementációja, IT infrastruktúra.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Egészségügyi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Egészségügyi rendszerek fejlesztése, kórházak építése, egészségügyi szolgáltatások javítása.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Pénzügyi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Banki, biztosítási és egyéb pénzügyi szolgáltatások fejlesztése.</a:t>
            </a: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2. Projekt Kimenetel Szerint</a:t>
            </a: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Termékfejlesztési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Új termékek létrehozása és piacra dobása.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Szolgáltatásfejlesztési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Új szolgáltatások kidolgozása és bevezetése.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Folyamatfejlesztési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Belső folyamatok javítása, hatékonyság növelése.</a:t>
            </a: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3. Projekt Méret és Komplexitás Szerint</a:t>
            </a: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Kis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Korlátozott méretű és összetettségű projektek, kisebb csapatokkal és alacsonyabb kockázattal.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Közepes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Mérsékelt méretű és összetettségű projektek, közepes csapatokkal és mérsékelt kockázattal.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Nagy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Jelentős méretű és összetettségű projektek, nagy csapatokkal és magas kockázattal.</a:t>
            </a: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4. Projekt Időtáv Szerint</a:t>
            </a: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Rövid Távú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Általában néhány hónap alatt lezárulnak.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Közép Távú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Több hónaptól egy évig tartanak.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Hosszú Távú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Évekig is elhúzódhatnak.</a:t>
            </a: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5. Projekt Kockázat és Bizonytalanság Szerint</a:t>
            </a: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Alacsony Kockázatú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Kis kockázattal és bizonytalansággal járnak.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Közepes Kockázatú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Mérsékelt kockázatokkal és bizonytalansággal rendelkeznek.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Magas Kockázatú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Jelentős kockázatok és magas bizonytalansági tényezők jellemzik őket.</a:t>
            </a: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6. Projekt Struktúra Szerint</a:t>
            </a: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Funkcionális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A projektek a szervezeten belüli funkcionális egységeken alapulnak.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Mátrix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A projektek több funkcionális területről érkező erőforrásokat vonnak be, vegyes struktúrával.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Projektorientált (Projektalapú)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A projektek teljes mértékben önállóan működnek, dedikált erőforrásokkal.</a:t>
            </a: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7. Projekt Ütemezés Szerint</a:t>
            </a: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Agilis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Iteratív és rugalmas megközelítést alkalmaznak (pl. </a:t>
            </a:r>
            <a:r>
              <a:rPr lang="hu-HU" dirty="0" err="1">
                <a:solidFill>
                  <a:srgbClr val="0E0E0E"/>
                </a:solidFill>
                <a:effectLst/>
                <a:latin typeface=".SF NS"/>
              </a:rPr>
              <a:t>Scrum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, Kanban).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Hagyományos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Vízesés modell vagy más lineáris módszertan alapján haladnak előre.</a:t>
            </a: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8. Projekt Érintettek Szerint</a:t>
            </a: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Belső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Csak a szervezet belső érintettjeit érintik.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Külső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Külső partnereket, beszállítókat és ügyfeleket is bevonnak.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Vegyes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Belső és külső érintetteket egyaránt érintenek.</a:t>
            </a: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Ezek a tipizálási szempontok a PMI által ajánlott keretek között segítik a projektek strukturált és rendszerezett kezelését, biztosítva, hogy a különböző projekttípusok specifikus követelményeinek és kihívásainak megfelelően legyenek irányítva.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51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1. Projekt Iparág Szerint</a:t>
            </a: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Építőipari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Épületek, infrastruktúra, mérnöki munkák.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IT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Szoftverfejlesztés, rendszerek implementációja, IT infrastruktúra.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Egészségügyi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Egészségügyi rendszerek fejlesztése, kórházak építése, egészségügyi szolgáltatások javítása.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Pénzügyi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Banki, biztosítási és egyéb pénzügyi szolgáltatások fejlesztése.</a:t>
            </a: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2. Projekt Kimenetel Szerint</a:t>
            </a: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Termékfejlesztési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Új termékek létrehozása és piacra dobása.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Szolgáltatásfejlesztési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Új szolgáltatások kidolgozása és bevezetése.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Folyamatfejlesztési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Belső folyamatok javítása, hatékonyság növelése.</a:t>
            </a: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3. Projekt Méret és Komplexitás Szerint</a:t>
            </a: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Kis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Korlátozott méretű és összetettségű projektek, kisebb csapatokkal és alacsonyabb kockázattal.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Közepes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Mérsékelt méretű és összetettségű projektek, közepes csapatokkal és mérsékelt kockázattal.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Nagy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Jelentős méretű és összetettségű projektek, nagy csapatokkal és magas kockázattal.</a:t>
            </a: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4. Projekt Időtáv Szerint</a:t>
            </a: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Rövid Távú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Általában néhány hónap alatt lezárulnak.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Közép Távú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Több hónaptól egy évig tartanak.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Hosszú Távú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Évekig is elhúzódhatnak.</a:t>
            </a: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5. Projekt Kockázat és Bizonytalanság Szerint</a:t>
            </a: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Alacsony Kockázatú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Kis kockázattal és bizonytalansággal járnak.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Közepes Kockázatú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Mérsékelt kockázatokkal és bizonytalansággal rendelkeznek.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Magas Kockázatú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Jelentős kockázatok és magas bizonytalansági tényezők jellemzik őket.</a:t>
            </a: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6. Projekt Struktúra Szerint</a:t>
            </a: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Funkcionális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A projektek a szervezeten belüli funkcionális egységeken alapulnak.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Mátrix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A projektek több funkcionális területről érkező erőforrásokat vonnak be, vegyes struktúrával.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Projektorientált (Projektalapú)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A projektek teljes mértékben önállóan működnek, dedikált erőforrásokkal.</a:t>
            </a: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7. Projekt Ütemezés Szerint</a:t>
            </a: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Agilis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Iteratív és rugalmas megközelítést alkalmaznak (pl. </a:t>
            </a:r>
            <a:r>
              <a:rPr lang="hu-HU" dirty="0" err="1">
                <a:solidFill>
                  <a:srgbClr val="0E0E0E"/>
                </a:solidFill>
                <a:effectLst/>
                <a:latin typeface=".SF NS"/>
              </a:rPr>
              <a:t>Scrum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, Kanban).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Hagyományos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Vízesés modell vagy más lineáris módszertan alapján haladnak előre.</a:t>
            </a: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8. Projekt Érintettek Szerint</a:t>
            </a: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Belső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Csak a szervezet belső érintettjeit érintik.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Külső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Külső partnereket, beszállítókat és ügyfeleket is bevonnak.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Vegyes Projektek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Belső és külső érintetteket egyaránt érintenek.</a:t>
            </a:r>
          </a:p>
          <a:p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Ezek a tipizálási szempontok a PMI által ajánlott keretek között segítik a projektek strukturált és rendszerezett kezelését, biztosítva, hogy a különböző projekttípusok specifikus követelményeinek és kihívásainak megfelelően legyenek irányítva.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20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Portfólió: Ez a definíció hangsúlyozza, hogy a portfólió a szervezet stratégiájával összhangban lévő projektek és programok gyűjteménye, amelyeket közösen irányítanak, hogy maximalizálják a szervezet értékét és előnyeit.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59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Portfólió: Ez a definíció hangsúlyozza, hogy a portfólió a szervezet stratégiájával összhangban lévő projektek és programok gyűjteménye, amelyeket közösen irányítanak, hogy maximalizálják a szervezet értékét és előnyeit.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12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79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709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A Projekt Életciklus Szerepe</a:t>
            </a: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A projekt életciklus szakaszai biztosítják, hogy a projekt megfelelően legyen tervezve, végrehajtva, ellenőrizve és lezárva. Minden szakasz meghatározott tevékenységeket és feladatokat tartalmaz, amelyek a projekt sikeréhez vezetnek. A projekt életciklus segít:</a:t>
            </a:r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Struktúra biztosítása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Keretet ad a projektmenedzsment folyamatainak, amely segíti a projekt sikeres végrehajtását.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Kontroll és nyomon követés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Lehetővé teszi a projekt előrehaladásának folyamatos figyelemmel kísérését és a szükséges korrekciós intézkedések végrehajtását.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Kommunikáció javítása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Segíti az érintettek közötti kommunikációt és a felelősségek egyértelmű meghatározását.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Rizikókezelés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Azonosítja és kezeli a projekt kockázatait minden szakaszban.</a:t>
            </a:r>
            <a:br>
              <a:rPr lang="hu-HU" dirty="0">
                <a:solidFill>
                  <a:srgbClr val="0E0E0E"/>
                </a:solidFill>
                <a:effectLst/>
                <a:latin typeface=".SF NS"/>
              </a:rPr>
            </a:b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A projekt életciklus tehát egy strukturált megközelítést biztosít, amely elősegíti a projektek sikeres végrehajtását és a kívánt eredmények elérését.</a:t>
            </a:r>
            <a:endParaRPr lang="en-GB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életciklus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tipikusan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következő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szakaszokat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tartalmazza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</a:t>
            </a:r>
          </a:p>
          <a:p>
            <a:br>
              <a:rPr lang="en-GB" dirty="0">
                <a:solidFill>
                  <a:srgbClr val="0E0E0E"/>
                </a:solidFill>
                <a:effectLst/>
                <a:latin typeface=".SF NS"/>
              </a:rPr>
            </a:br>
            <a:endParaRPr lang="en-GB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en-GB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1.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Kezdeményezés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(Initiation)</a:t>
            </a:r>
            <a:endParaRPr lang="en-GB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céljainak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követelményeinek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elindításának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hivatalos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engedélyezése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Az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érintettek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azonosítása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az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elsődleges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követelmények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2.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Tervezés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(Planning)</a:t>
            </a:r>
            <a:endParaRPr lang="en-GB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részletes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projektterv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kidolgozása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beleértve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hatókört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költségvetést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az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ütemtervet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kockázatkezelést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az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erőforrások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elosztását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célok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feladatok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mérföldkövek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kommunikációs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minőségtervek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kidolgozása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3.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Végrehajtás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(Execution)</a:t>
            </a:r>
            <a:endParaRPr lang="en-GB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tervek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alapján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feladatainak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tevékenységeinek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Az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erőforrások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felhasználása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csapat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irányítása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Az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előrehaladás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nyomon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szükség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esetén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tervek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módosítása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4.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Figyelés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Ellenőrzés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(Monitoring and Controlling)</a:t>
            </a:r>
            <a:endParaRPr lang="en-GB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előrehaladásának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folyamatos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nyomon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teljesítmény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mérése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az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eltérések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szükséges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korrekciós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intézkedések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célok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elérése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érdekében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5.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Zárás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(Closing)</a:t>
            </a:r>
            <a:endParaRPr lang="en-GB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hivatalos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lezárása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Az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eredmények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átadása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az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érintetteknek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Az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értékelés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tapasztalatok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dokumentálása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jövőbeli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számára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02388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64204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002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Integráció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Fókuszál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összefogására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beleértve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elindítását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tervezését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monitoringját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lezárását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Terjedelem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céljainak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hatókörének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dokumentálása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validálása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Idő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Az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ütemterv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kidolgozása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Költség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költségvetés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Minőség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minőségi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követelmények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biztosítása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Erőforrás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Az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erőforrások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tervezése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felszabadítása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Kommunikáció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kommunikációs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követelmények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Kockázat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kockázatok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azonosítása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elemzése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nyomon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Beszerzés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beszerzési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követelmények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tervezése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lezárása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Érintett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Az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érintettek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azonosítása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bevonása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nyomon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07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Integráció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Fókuszál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összefogására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beleértve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elindítását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tervezését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monitoringját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lezárását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Terjedelem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céljainak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hatókörének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dokumentálása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validálása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Idő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Az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ütemterv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kidolgozása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Költség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költségvetés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Minőség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minőségi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követelmények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biztosítása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Erőforrás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Az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erőforrások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tervezése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felszabadítása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Kommunikáció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kommunikációs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követelmények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Kockázat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kockázatok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azonosítása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elemzése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nyomon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Beszerzés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beszerzési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követelmények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tervezése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lezárása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Érintett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Az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érintettek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azonosítása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bevonása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nyomon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170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Integráció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Fókuszál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összefogására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beleértve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elindítását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tervezését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monitoringját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lezárását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Terjedelem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céljainak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hatókörének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dokumentálása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validálása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Idő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Az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ütemterv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kidolgozása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Költség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költségvetés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Minőség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minőségi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követelmények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biztosítása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Erőforrás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Az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erőforrások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tervezése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felszabadítása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Kommunikáció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kommunikációs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követelmények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Kockázat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kockázatok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azonosítása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elemzése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nyomon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Beszerzés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beszerzési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követelmények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tervezése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lezárása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Érintett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Az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érintettek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azonosítása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bevonása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nyomon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2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928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454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30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245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310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315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255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822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225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042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414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Integráció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Fókuszál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összefogására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beleértve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elindítását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tervezését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monitoringját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lezárását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Terjedelem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céljainak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hatókörének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dokumentálása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validálása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Idő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Az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ütemterv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kidolgozása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Költség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költségvetés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Minőség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minőségi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követelmények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biztosítása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Erőforrás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Az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erőforrások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tervezése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felszabadítása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Kommunikáció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kommunikációs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követelmények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Kockázat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kockázatok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azonosítása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elemzése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nyomon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Beszerzés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beszerzési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követelmények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tervezése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lezárása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Érintett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Az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érintettek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azonosítása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bevonása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nyomon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027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996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25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253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046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4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811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09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869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711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252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418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334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38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5454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881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178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Integráció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Fókuszál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összefogására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beleértve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elindítását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tervezését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monitoringját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lezárását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Terjedelem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céljainak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hatókörének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dokumentálása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validálása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Idő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Az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ütemterv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kidolgozása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Költség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költségvetés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Minőség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minőségi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követelmények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biztosítása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Erőforrás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Az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erőforrások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tervezése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felszabadítása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Kommunikáció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kommunikációs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követelmények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Kockázat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kockázatok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azonosítása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elemzése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nyomon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Beszerzés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beszerzési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követelmények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tervezése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lezárása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Érintett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Az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érintettek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azonosítása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bevonása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nyomon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2527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521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2680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732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1.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Elkerülés (</a:t>
            </a:r>
            <a:r>
              <a:rPr lang="hu-HU" b="1" dirty="0" err="1">
                <a:solidFill>
                  <a:srgbClr val="0E0E0E"/>
                </a:solidFill>
                <a:effectLst/>
                <a:latin typeface=".SF NS"/>
              </a:rPr>
              <a:t>Avoidance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)</a:t>
            </a: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Leírás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Módosítások végrehajtása a projekt tervében annak érdekében, hogy a kockázat ne fordulhasson elő.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Példa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Ha egy projektben egy bizonyos technológia használata túl kockázatos, akkor a technológia teljes kihagyása.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2.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Áthárítás (</a:t>
            </a:r>
            <a:r>
              <a:rPr lang="hu-HU" b="1" dirty="0" err="1">
                <a:solidFill>
                  <a:srgbClr val="0E0E0E"/>
                </a:solidFill>
                <a:effectLst/>
                <a:latin typeface=".SF NS"/>
              </a:rPr>
              <a:t>Transference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)</a:t>
            </a: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Leírás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A kockázat felelősségének átadása egy harmadik félnek, általában szerződés vagy biztosítás révén.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Példa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Biztosítás kötése, garanciák megszerzése, vagy alvállalkozó bevonása.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3.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Csökkentés (</a:t>
            </a:r>
            <a:r>
              <a:rPr lang="hu-HU" b="1" dirty="0" err="1">
                <a:solidFill>
                  <a:srgbClr val="0E0E0E"/>
                </a:solidFill>
                <a:effectLst/>
                <a:latin typeface=".SF NS"/>
              </a:rPr>
              <a:t>Mitigation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)</a:t>
            </a: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Leírás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Intézkedések bevezetése a kockázat valószínűségének vagy hatásának csökkentésére.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Példa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További tesztelések végzése, tartalék idő vagy erőforrások beépítése a projekttervbe.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4.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Elfogadás (</a:t>
            </a:r>
            <a:r>
              <a:rPr lang="hu-HU" b="1" dirty="0" err="1">
                <a:solidFill>
                  <a:srgbClr val="0E0E0E"/>
                </a:solidFill>
                <a:effectLst/>
                <a:latin typeface=".SF NS"/>
              </a:rPr>
              <a:t>Acceptance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)</a:t>
            </a:r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Leírás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A kockázat bekövetkezésének lehetőségének elfogadása anélkül, hogy bármilyen konkrét lépést tennénk annak csökkentésére.</a:t>
            </a:r>
          </a:p>
          <a:p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hu-HU" b="1" dirty="0">
                <a:solidFill>
                  <a:srgbClr val="0E0E0E"/>
                </a:solidFill>
                <a:effectLst/>
                <a:latin typeface=".SF NS"/>
              </a:rPr>
              <a:t>Példa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: </a:t>
            </a:r>
            <a:r>
              <a:rPr lang="hu-HU" dirty="0" err="1">
                <a:solidFill>
                  <a:srgbClr val="0E0E0E"/>
                </a:solidFill>
                <a:effectLst/>
                <a:latin typeface=".SF NS"/>
              </a:rPr>
              <a:t>Kontingencia</a:t>
            </a:r>
            <a:r>
              <a:rPr lang="hu-HU" dirty="0">
                <a:solidFill>
                  <a:srgbClr val="0E0E0E"/>
                </a:solidFill>
                <a:effectLst/>
                <a:latin typeface=".SF NS"/>
              </a:rPr>
              <a:t> tervek és tartalékok meghatározása a kockázat kezelésére, ha az bekövetkezik.</a:t>
            </a:r>
          </a:p>
          <a:p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5.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Kockázati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Megosztás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(Sharing)</a:t>
            </a:r>
            <a:endParaRPr lang="en-GB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Leírás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kockázat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megosztása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egy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másik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féllel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hogy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csökkentsék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az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egyes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résztvevők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kockázati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kitettségét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Példa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Partnerségi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vagy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konzorciumi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megállapodások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létrehozása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közös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vállalkozások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6.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Tartalékok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Képzése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(Contingency Planning)</a:t>
            </a:r>
            <a:endParaRPr lang="en-GB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Leírás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Alternatív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tervek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kidolgozása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kockázatok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kezelésére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Példa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Tartalék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idő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költségvetés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váratlan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események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kezelésére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7.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Biztosítékok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Ellenőrzések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(Controls)</a:t>
            </a:r>
            <a:endParaRPr lang="en-GB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Leírás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Előre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meghatározott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biztosítékok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bevezetése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kockázatok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minimalizálása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érdekében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Példa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Minőségellenőrzési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eljárások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rendszeres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auditok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8.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Képzés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Fejlesztés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(Training and Development)</a:t>
            </a:r>
            <a:endParaRPr lang="en-GB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Leírás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csapattagok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képzése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kockázatok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kezelésére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megelőzésére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Példa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Rendszeres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képzési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programok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kockázatkezelési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workshopok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szervezése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endParaRPr lang="hu-HU" dirty="0">
              <a:solidFill>
                <a:srgbClr val="0E0E0E"/>
              </a:solidFill>
              <a:effectLst/>
              <a:latin typeface=".SF NS"/>
            </a:endParaRP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715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További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Risk Mitigation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Technikák</a:t>
            </a:r>
            <a:endParaRPr lang="en-GB" dirty="0">
              <a:solidFill>
                <a:srgbClr val="0E0E0E"/>
              </a:solidFill>
              <a:effectLst/>
              <a:latin typeface=".SF NS"/>
            </a:endParaRPr>
          </a:p>
          <a:p>
            <a:br>
              <a:rPr lang="en-GB" dirty="0">
                <a:solidFill>
                  <a:srgbClr val="0E0E0E"/>
                </a:solidFill>
                <a:effectLst/>
                <a:latin typeface=".SF NS"/>
              </a:rPr>
            </a:br>
            <a:endParaRPr lang="en-GB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en-GB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5.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Kockázati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Megosztás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(Sharing)</a:t>
            </a:r>
            <a:endParaRPr lang="en-GB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Leírás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kockázat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megosztása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egy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másik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féllel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hogy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csökkentsék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az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egyes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résztvevők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kockázati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kitettségét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Példa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Partnerségi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vagy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konzorciumi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megállapodások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létrehozása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közös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vállalkozások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6.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Tartalékok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Képzése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(Contingency Planning)</a:t>
            </a:r>
            <a:endParaRPr lang="en-GB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Leírás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Alternatív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tervek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kidolgozása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kockázatok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kezelésére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Példa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Tartalék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idő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költségvetés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váratlan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események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kezelésére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7.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Biztosítékok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Ellenőrzések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(Controls)</a:t>
            </a:r>
            <a:endParaRPr lang="en-GB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Leírás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Előre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meghatározott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biztosítékok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bevezetése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kockázatok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minimalizálása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érdekében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Példa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Minőségellenőrzési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eljárások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rendszeres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auditok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8.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Képzés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Fejlesztés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(Training and Development)</a:t>
            </a:r>
            <a:endParaRPr lang="en-GB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Leírás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csapattagok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képzése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kockázatok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kezelésére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megelőzésére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Példa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Rendszeres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képzési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programok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kockázatkezelési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workshopok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szervezése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120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1074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19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5911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Integráció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Fókuszál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összefogására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beleértve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elindítását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tervezését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monitoringját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lezárását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Terjedelem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céljainak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hatókörének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dokumentálása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validálása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Idő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Az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ütemterv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kidolgozása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Költség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költségvetés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Minőség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minőségi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követelmények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biztosítása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Erőforrás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Az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erőforrások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tervezése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felszabadítása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Kommunikáció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kommunikációs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követelmények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Kockázat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kockázatok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azonosítása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elemzése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nyomon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Beszerzés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beszerzési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követelmények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tervezése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lezárása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Érintett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Az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érintettek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azonosítása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bevonása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nyomon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299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6022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7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0921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4052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Integráció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Fókuszál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összefogására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beleértve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elindítását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tervezését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monitoringját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lezárását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Terjedelem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projekt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céljainak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hatókörének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dokumentálása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validálása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Idő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Az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ütemterv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kidolgozása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Költség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költségvetés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Minőség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minőségi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követelmények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biztosítása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Erőforrás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Az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erőforrások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tervezése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felszabadítása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Kommunikáció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kommunikációs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követelmények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ellenőrzése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Kockázat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kockázatok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azonosítása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elemzése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nyomon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Beszerzés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beszerzési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követelmények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meghatározása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tervezése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végrehajtása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lezárása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Érintett</a:t>
            </a:r>
            <a:r>
              <a:rPr lang="en-GB" b="1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b="1" dirty="0" err="1">
                <a:solidFill>
                  <a:srgbClr val="0E0E0E"/>
                </a:solidFill>
                <a:effectLst/>
                <a:latin typeface=".SF NS"/>
              </a:rPr>
              <a:t>Menedzsment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: Az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érintettek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azonosítása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kezelése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bevonása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és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nyomon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GB" dirty="0" err="1">
                <a:solidFill>
                  <a:srgbClr val="0E0E0E"/>
                </a:solidFill>
                <a:effectLst/>
                <a:latin typeface=".SF NS"/>
              </a:rPr>
              <a:t>követése</a:t>
            </a:r>
            <a:r>
              <a:rPr lang="en-GB" dirty="0">
                <a:solidFill>
                  <a:srgbClr val="0E0E0E"/>
                </a:solidFill>
                <a:effectLst/>
                <a:latin typeface=".SF NS"/>
              </a:rPr>
              <a:t>.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328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1556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3058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4135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09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0570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6667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7340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84368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03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59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10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/>
          <p:nvPr/>
        </p:nvSpPr>
        <p:spPr bwMode="invGray">
          <a:xfrm>
            <a:off x="0" y="3717695"/>
            <a:ext cx="12192000" cy="2103120"/>
          </a:xfrm>
          <a:prstGeom prst="rect">
            <a:avLst/>
          </a:prstGeom>
          <a:solidFill>
            <a:schemeClr val="bg2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1384" y="3717695"/>
            <a:ext cx="10515598" cy="1158446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1384" y="5013176"/>
            <a:ext cx="10515598" cy="474836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678DEE8-2824-682C-CE27-78D32DD3BC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3510"/>
            <a:ext cx="2652832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/>
          <a:lstStyle/>
          <a:p>
            <a:fld id="{B0FE2824-C2A0-4931-BB32-60B24BDBB3CC}" type="datetimeFigureOut">
              <a:rPr lang="en-US" smtClean="0"/>
              <a:t>8/1/24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41693" y="365125"/>
            <a:ext cx="16002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5344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/>
          <a:lstStyle/>
          <a:p>
            <a:fld id="{B0FE2824-C2A0-4931-BB32-60B24BDBB3CC}" type="datetimeFigureOut">
              <a:rPr lang="en-US" smtClean="0"/>
              <a:t>8/1/24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 type="tx">
  <p:cSld name="Title &amp; Bullet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1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1"/>
          <p:cNvSpPr txBox="1">
            <a:spLocks noGrp="1"/>
          </p:cNvSpPr>
          <p:nvPr>
            <p:ph type="body" idx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body" idx="2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sldNum" idx="12"/>
          </p:nvPr>
        </p:nvSpPr>
        <p:spPr>
          <a:xfrm>
            <a:off x="6000750" y="6117376"/>
            <a:ext cx="184253" cy="610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lvl9pPr>
          </a:lstStyle>
          <a:p>
            <a:fld id="{00000000-1234-1234-1234-12341234123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9881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208" y="0"/>
            <a:ext cx="10515600" cy="1145224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5400" b="1">
                <a:solidFill>
                  <a:srgbClr val="3C3C3B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3EB49C"/>
              </a:buClr>
              <a:buSzPct val="130000"/>
              <a:defRPr>
                <a:solidFill>
                  <a:srgbClr val="3C3C3B"/>
                </a:solidFill>
              </a:defRPr>
            </a:lvl1pPr>
            <a:lvl2pPr>
              <a:buClr>
                <a:srgbClr val="3EB49C"/>
              </a:buClr>
              <a:buSzPct val="130000"/>
              <a:defRPr>
                <a:solidFill>
                  <a:srgbClr val="3C3C3B"/>
                </a:solidFill>
              </a:defRPr>
            </a:lvl2pPr>
            <a:lvl3pPr>
              <a:buClr>
                <a:srgbClr val="3EB49C"/>
              </a:buClr>
              <a:buSzPct val="130000"/>
              <a:defRPr>
                <a:solidFill>
                  <a:srgbClr val="3C3C3B"/>
                </a:solidFill>
              </a:defRPr>
            </a:lvl3pPr>
            <a:lvl4pPr>
              <a:buClr>
                <a:srgbClr val="3EB49C"/>
              </a:buClr>
              <a:buSzPct val="130000"/>
              <a:defRPr>
                <a:solidFill>
                  <a:srgbClr val="3C3C3B"/>
                </a:solidFill>
              </a:defRPr>
            </a:lvl4pPr>
            <a:lvl5pPr>
              <a:buClr>
                <a:srgbClr val="3EB49C"/>
              </a:buClr>
              <a:buSzPct val="130000"/>
              <a:defRPr>
                <a:solidFill>
                  <a:srgbClr val="3C3C3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/>
          <a:lstStyle/>
          <a:p>
            <a:fld id="{B0FE2824-C2A0-4931-BB32-60B24BDBB3CC}" type="datetimeFigureOut">
              <a:rPr lang="en-US" smtClean="0"/>
              <a:t>8/1/24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C565936-C7B7-455B-818A-5FD510EDD3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237313"/>
            <a:ext cx="1209278" cy="52503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155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1384" y="3717695"/>
            <a:ext cx="10515598" cy="1158446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1384" y="5013176"/>
            <a:ext cx="10515598" cy="474836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678DEE8-2824-682C-CE27-78D32DD3BC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3510"/>
            <a:ext cx="2652832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6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4238"/>
            <a:ext cx="10515600" cy="1145224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292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50292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/>
          <a:lstStyle/>
          <a:p>
            <a:fld id="{B0FE2824-C2A0-4931-BB32-60B24BDBB3CC}" type="datetimeFigureOut">
              <a:rPr lang="en-US" smtClean="0"/>
              <a:t>8/1/24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71"/>
            <a:ext cx="10515600" cy="11452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0292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14600"/>
            <a:ext cx="5029200" cy="3675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6188" y="1828800"/>
            <a:ext cx="50292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6188" y="2514600"/>
            <a:ext cx="5029200" cy="3675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/>
          <a:lstStyle/>
          <a:p>
            <a:fld id="{B0FE2824-C2A0-4931-BB32-60B24BDBB3CC}" type="datetimeFigureOut">
              <a:rPr lang="en-US" smtClean="0"/>
              <a:t>8/1/24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/>
          <a:lstStyle/>
          <a:p>
            <a:fld id="{B0FE2824-C2A0-4931-BB32-60B24BDBB3CC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/>
          <a:lstStyle/>
          <a:p>
            <a:fld id="{B0FE2824-C2A0-4931-BB32-60B24BDBB3CC}" type="datetimeFigureOut">
              <a:rPr lang="en-US" smtClean="0"/>
              <a:t>8/1/24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0" y="1524000"/>
            <a:ext cx="3429000" cy="19050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400800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9000" cy="18288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/>
          <a:lstStyle/>
          <a:p>
            <a:fld id="{B0FE2824-C2A0-4931-BB32-60B24BDBB3CC}" type="datetimeFigureOut">
              <a:rPr lang="en-US" smtClean="0"/>
              <a:t>8/1/24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0" y="1527048"/>
            <a:ext cx="3429000" cy="1901952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838198" y="685800"/>
            <a:ext cx="6400800" cy="5257800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8999" cy="18288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/>
          <a:lstStyle/>
          <a:p>
            <a:fld id="{B0FE2824-C2A0-4931-BB32-60B24BDBB3CC}" type="datetimeFigureOut">
              <a:rPr lang="en-US" smtClean="0"/>
              <a:t>8/1/24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FCF6FB7-A267-E8A6-7D43-4EC9FE30742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237313"/>
            <a:ext cx="1209278" cy="52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71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rgbClr val="3C3C3B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rgbClr val="3EB49C"/>
        </a:buClr>
        <a:buSzPct val="130000"/>
        <a:buFont typeface="Arial" panose="020B0604020202020204" pitchFamily="34" charset="0"/>
        <a:buChar char="•"/>
        <a:defRPr sz="2000" kern="1200">
          <a:solidFill>
            <a:srgbClr val="3C3C3B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EB49C"/>
        </a:buClr>
        <a:buSzPct val="130000"/>
        <a:buFont typeface="Arial" panose="020B0604020202020204" pitchFamily="34" charset="0"/>
        <a:buChar char="•"/>
        <a:defRPr sz="1800" kern="1200">
          <a:solidFill>
            <a:srgbClr val="3C3C3B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800"/>
        </a:spcBef>
        <a:buClr>
          <a:srgbClr val="3EB49C"/>
        </a:buClr>
        <a:buSzPct val="130000"/>
        <a:buFont typeface="Arial" panose="020B0604020202020204" pitchFamily="34" charset="0"/>
        <a:buChar char="•"/>
        <a:defRPr sz="1600" kern="1200">
          <a:solidFill>
            <a:srgbClr val="3C3C3B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rgbClr val="3EB49C"/>
        </a:buClr>
        <a:buSzPct val="130000"/>
        <a:buFont typeface="Arial" panose="020B0604020202020204" pitchFamily="34" charset="0"/>
        <a:buChar char="•"/>
        <a:defRPr sz="1400" kern="1200">
          <a:solidFill>
            <a:srgbClr val="3C3C3B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rgbClr val="3EB49C"/>
        </a:buClr>
        <a:buSzPct val="130000"/>
        <a:buFont typeface="Arial" panose="020B0604020202020204" pitchFamily="34" charset="0"/>
        <a:buChar char="•"/>
        <a:defRPr sz="1400" kern="1200">
          <a:solidFill>
            <a:srgbClr val="3C3C3B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7" Type="http://schemas.openxmlformats.org/officeDocument/2006/relationships/tags" Target="../tags/tag7.xml"/><Relationship Id="rId71" Type="http://schemas.openxmlformats.org/officeDocument/2006/relationships/notesSlide" Target="../notesSlides/notesSlide34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image" Target="../media/image37.pn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tags" Target="../tags/tag82.xml"/><Relationship Id="rId18" Type="http://schemas.openxmlformats.org/officeDocument/2006/relationships/tags" Target="../tags/tag87.xml"/><Relationship Id="rId26" Type="http://schemas.openxmlformats.org/officeDocument/2006/relationships/tags" Target="../tags/tag95.xml"/><Relationship Id="rId39" Type="http://schemas.openxmlformats.org/officeDocument/2006/relationships/tags" Target="../tags/tag108.xml"/><Relationship Id="rId21" Type="http://schemas.openxmlformats.org/officeDocument/2006/relationships/tags" Target="../tags/tag90.xml"/><Relationship Id="rId34" Type="http://schemas.openxmlformats.org/officeDocument/2006/relationships/tags" Target="../tags/tag103.xml"/><Relationship Id="rId42" Type="http://schemas.openxmlformats.org/officeDocument/2006/relationships/tags" Target="../tags/tag111.xml"/><Relationship Id="rId47" Type="http://schemas.openxmlformats.org/officeDocument/2006/relationships/tags" Target="../tags/tag116.xml"/><Relationship Id="rId50" Type="http://schemas.openxmlformats.org/officeDocument/2006/relationships/tags" Target="../tags/tag119.xml"/><Relationship Id="rId7" Type="http://schemas.openxmlformats.org/officeDocument/2006/relationships/tags" Target="../tags/tag76.xml"/><Relationship Id="rId2" Type="http://schemas.openxmlformats.org/officeDocument/2006/relationships/tags" Target="../tags/tag71.xml"/><Relationship Id="rId16" Type="http://schemas.openxmlformats.org/officeDocument/2006/relationships/tags" Target="../tags/tag85.xml"/><Relationship Id="rId29" Type="http://schemas.openxmlformats.org/officeDocument/2006/relationships/tags" Target="../tags/tag98.xml"/><Relationship Id="rId11" Type="http://schemas.openxmlformats.org/officeDocument/2006/relationships/tags" Target="../tags/tag80.xml"/><Relationship Id="rId24" Type="http://schemas.openxmlformats.org/officeDocument/2006/relationships/tags" Target="../tags/tag93.xml"/><Relationship Id="rId32" Type="http://schemas.openxmlformats.org/officeDocument/2006/relationships/tags" Target="../tags/tag101.xml"/><Relationship Id="rId37" Type="http://schemas.openxmlformats.org/officeDocument/2006/relationships/tags" Target="../tags/tag106.xml"/><Relationship Id="rId40" Type="http://schemas.openxmlformats.org/officeDocument/2006/relationships/tags" Target="../tags/tag109.xml"/><Relationship Id="rId45" Type="http://schemas.openxmlformats.org/officeDocument/2006/relationships/tags" Target="../tags/tag114.xml"/><Relationship Id="rId53" Type="http://schemas.openxmlformats.org/officeDocument/2006/relationships/slideLayout" Target="../slideLayouts/slideLayout2.xml"/><Relationship Id="rId5" Type="http://schemas.openxmlformats.org/officeDocument/2006/relationships/tags" Target="../tags/tag74.xml"/><Relationship Id="rId10" Type="http://schemas.openxmlformats.org/officeDocument/2006/relationships/tags" Target="../tags/tag79.xml"/><Relationship Id="rId19" Type="http://schemas.openxmlformats.org/officeDocument/2006/relationships/tags" Target="../tags/tag88.xml"/><Relationship Id="rId31" Type="http://schemas.openxmlformats.org/officeDocument/2006/relationships/tags" Target="../tags/tag100.xml"/><Relationship Id="rId44" Type="http://schemas.openxmlformats.org/officeDocument/2006/relationships/tags" Target="../tags/tag113.xml"/><Relationship Id="rId52" Type="http://schemas.openxmlformats.org/officeDocument/2006/relationships/tags" Target="../tags/tag121.xml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tags" Target="../tags/tag83.xml"/><Relationship Id="rId22" Type="http://schemas.openxmlformats.org/officeDocument/2006/relationships/tags" Target="../tags/tag91.xml"/><Relationship Id="rId27" Type="http://schemas.openxmlformats.org/officeDocument/2006/relationships/tags" Target="../tags/tag96.xml"/><Relationship Id="rId30" Type="http://schemas.openxmlformats.org/officeDocument/2006/relationships/tags" Target="../tags/tag99.xml"/><Relationship Id="rId35" Type="http://schemas.openxmlformats.org/officeDocument/2006/relationships/tags" Target="../tags/tag104.xml"/><Relationship Id="rId43" Type="http://schemas.openxmlformats.org/officeDocument/2006/relationships/tags" Target="../tags/tag112.xml"/><Relationship Id="rId48" Type="http://schemas.openxmlformats.org/officeDocument/2006/relationships/tags" Target="../tags/tag117.xml"/><Relationship Id="rId8" Type="http://schemas.openxmlformats.org/officeDocument/2006/relationships/tags" Target="../tags/tag77.xml"/><Relationship Id="rId51" Type="http://schemas.openxmlformats.org/officeDocument/2006/relationships/tags" Target="../tags/tag120.xml"/><Relationship Id="rId3" Type="http://schemas.openxmlformats.org/officeDocument/2006/relationships/tags" Target="../tags/tag72.xml"/><Relationship Id="rId12" Type="http://schemas.openxmlformats.org/officeDocument/2006/relationships/tags" Target="../tags/tag81.xml"/><Relationship Id="rId17" Type="http://schemas.openxmlformats.org/officeDocument/2006/relationships/tags" Target="../tags/tag86.xml"/><Relationship Id="rId25" Type="http://schemas.openxmlformats.org/officeDocument/2006/relationships/tags" Target="../tags/tag94.xml"/><Relationship Id="rId33" Type="http://schemas.openxmlformats.org/officeDocument/2006/relationships/tags" Target="../tags/tag102.xml"/><Relationship Id="rId38" Type="http://schemas.openxmlformats.org/officeDocument/2006/relationships/tags" Target="../tags/tag107.xml"/><Relationship Id="rId46" Type="http://schemas.openxmlformats.org/officeDocument/2006/relationships/tags" Target="../tags/tag115.xml"/><Relationship Id="rId20" Type="http://schemas.openxmlformats.org/officeDocument/2006/relationships/tags" Target="../tags/tag89.xml"/><Relationship Id="rId41" Type="http://schemas.openxmlformats.org/officeDocument/2006/relationships/tags" Target="../tags/tag110.xml"/><Relationship Id="rId54" Type="http://schemas.openxmlformats.org/officeDocument/2006/relationships/notesSlide" Target="../notesSlides/notesSlide42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5" Type="http://schemas.openxmlformats.org/officeDocument/2006/relationships/tags" Target="../tags/tag84.xml"/><Relationship Id="rId23" Type="http://schemas.openxmlformats.org/officeDocument/2006/relationships/tags" Target="../tags/tag92.xml"/><Relationship Id="rId28" Type="http://schemas.openxmlformats.org/officeDocument/2006/relationships/tags" Target="../tags/tag97.xml"/><Relationship Id="rId36" Type="http://schemas.openxmlformats.org/officeDocument/2006/relationships/tags" Target="../tags/tag105.xml"/><Relationship Id="rId49" Type="http://schemas.openxmlformats.org/officeDocument/2006/relationships/tags" Target="../tags/tag1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err="1">
                <a:latin typeface="Myriad Pro Black" panose="020B0903030403020204" pitchFamily="34" charset="0"/>
              </a:rPr>
              <a:t>Projektvezetés</a:t>
            </a:r>
            <a:r>
              <a:rPr lang="en-US" sz="6000" dirty="0">
                <a:latin typeface="Myriad Pro Black" panose="020B0903030403020204" pitchFamily="34" charset="0"/>
              </a:rPr>
              <a:t> </a:t>
            </a:r>
            <a:r>
              <a:rPr lang="en-US" sz="6000" dirty="0" err="1">
                <a:latin typeface="Myriad Pro Black" panose="020B0903030403020204" pitchFamily="34" charset="0"/>
              </a:rPr>
              <a:t>hatékonyan</a:t>
            </a:r>
            <a:endParaRPr lang="en-US" sz="6000" dirty="0">
              <a:latin typeface="Myriad Pro Black" panose="020B090303040302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9DECC1B-52FF-B874-8C9E-25CF14F586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5301208"/>
            <a:ext cx="10515598" cy="474836"/>
          </a:xfrm>
        </p:spPr>
        <p:txBody>
          <a:bodyPr/>
          <a:lstStyle/>
          <a:p>
            <a:r>
              <a:rPr lang="en-GB" sz="2400" dirty="0">
                <a:latin typeface="Myriad Pro" panose="020B0503030403020204" pitchFamily="34" charset="0"/>
              </a:rPr>
              <a:t>Csépányi Tamás | Senior </a:t>
            </a:r>
            <a:r>
              <a:rPr lang="en-GB" sz="2400" dirty="0" err="1">
                <a:latin typeface="Myriad Pro" panose="020B0503030403020204" pitchFamily="34" charset="0"/>
              </a:rPr>
              <a:t>Projektmenedzser</a:t>
            </a:r>
            <a:r>
              <a:rPr lang="en-GB" sz="2400" dirty="0">
                <a:latin typeface="Myriad Pro" panose="020B0503030403020204" pitchFamily="34" charset="0"/>
              </a:rPr>
              <a:t>, PMP®, PMI-ACP®, PSM, RTE</a:t>
            </a:r>
            <a:endParaRPr lang="hu-HU" sz="24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00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Feladat</a:t>
            </a:r>
            <a:r>
              <a:rPr lang="en-US" dirty="0">
                <a:latin typeface="Myriad Pro Black" panose="020B0903030403020204" pitchFamily="34" charset="0"/>
              </a:rPr>
              <a:t> vs </a:t>
            </a:r>
            <a:r>
              <a:rPr lang="en-US" dirty="0" err="1">
                <a:latin typeface="Myriad Pro Black" panose="020B0903030403020204" pitchFamily="34" charset="0"/>
              </a:rPr>
              <a:t>projekt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16143E3-28E6-7821-BE81-B04B11C0D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484784"/>
            <a:ext cx="7608788" cy="520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06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Feladat</a:t>
            </a:r>
            <a:r>
              <a:rPr lang="en-US" dirty="0">
                <a:latin typeface="Myriad Pro Black" panose="020B0903030403020204" pitchFamily="34" charset="0"/>
              </a:rPr>
              <a:t> vs </a:t>
            </a:r>
            <a:r>
              <a:rPr lang="en-US" dirty="0" err="1">
                <a:latin typeface="Myriad Pro Black" panose="020B0903030403020204" pitchFamily="34" charset="0"/>
              </a:rPr>
              <a:t>projekt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16143E3-28E6-7821-BE81-B04B11C0D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918" y="3573016"/>
            <a:ext cx="4652737" cy="318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81565-AB3D-F78C-31D7-CAD4762AA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208" y="1340768"/>
            <a:ext cx="11081372" cy="51845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sz="2400" b="1" dirty="0">
                <a:highlight>
                  <a:srgbClr val="F2F2F2"/>
                </a:highlight>
                <a:latin typeface="Myriad Pro SemiExt" panose="020B0505030403020204" pitchFamily="34" charset="0"/>
              </a:rPr>
              <a:t>Feladat:</a:t>
            </a:r>
            <a:r>
              <a:rPr lang="hu-HU" sz="2400" b="1" dirty="0">
                <a:highlight>
                  <a:srgbClr val="F2F2F2"/>
                </a:highlight>
                <a:latin typeface="Myriad Pro" panose="020B0503030403020204" pitchFamily="34" charset="0"/>
              </a:rPr>
              <a:t> </a:t>
            </a:r>
            <a:r>
              <a:rPr lang="hu-HU" sz="2400" i="1" dirty="0">
                <a:highlight>
                  <a:srgbClr val="F2F2F2"/>
                </a:highlight>
                <a:latin typeface="Myriad Pro" panose="020B0503030403020204" pitchFamily="34" charset="0"/>
              </a:rPr>
              <a:t>„A feladatok olyan egyedi tevékenységek, amelyeket egy nagyobb erőfeszítés részeként végzünk el.  Ezek a munka alapvető egységei, és gyakran egyetlen, meghatározott eredménnyel rendelkeznek.”</a:t>
            </a:r>
          </a:p>
          <a:p>
            <a:endParaRPr lang="hu-HU" sz="2400" i="1" dirty="0">
              <a:latin typeface="Myriad Pro" panose="020B0503030403020204" pitchFamily="34" charset="0"/>
            </a:endParaRPr>
          </a:p>
          <a:p>
            <a:r>
              <a:rPr lang="hu-HU" sz="2400" b="1" dirty="0">
                <a:latin typeface="Myriad Pro Light" panose="020B0403030403020204" pitchFamily="34" charset="0"/>
              </a:rPr>
              <a:t>Egy projekten belül vagy önállóan is értelmezhető</a:t>
            </a:r>
          </a:p>
          <a:p>
            <a:r>
              <a:rPr lang="hu-HU" sz="2400" b="1" dirty="0">
                <a:latin typeface="Myriad Pro Light" panose="020B0403030403020204" pitchFamily="34" charset="0"/>
              </a:rPr>
              <a:t>Rövid időtartam</a:t>
            </a:r>
          </a:p>
          <a:p>
            <a:pPr lvl="1"/>
            <a:r>
              <a:rPr lang="hu-HU" sz="2000" dirty="0">
                <a:latin typeface="Myriad Pro" panose="020B0503030403020204" pitchFamily="34" charset="0"/>
              </a:rPr>
              <a:t>Néhány óra – néhány nap</a:t>
            </a:r>
          </a:p>
          <a:p>
            <a:r>
              <a:rPr lang="hu-HU" sz="2400" b="1" dirty="0">
                <a:latin typeface="Myriad Pro Light" panose="020B0403030403020204" pitchFamily="34" charset="0"/>
              </a:rPr>
              <a:t>Terjedelem</a:t>
            </a:r>
          </a:p>
          <a:p>
            <a:pPr lvl="1"/>
            <a:r>
              <a:rPr lang="hu-HU" sz="2000" dirty="0">
                <a:latin typeface="Myriad Pro" panose="020B0503030403020204" pitchFamily="34" charset="0"/>
              </a:rPr>
              <a:t>Szűk és konkrét</a:t>
            </a:r>
          </a:p>
          <a:p>
            <a:r>
              <a:rPr lang="hu-HU" sz="2400" b="1" dirty="0">
                <a:latin typeface="Myriad Pro Light" panose="020B0403030403020204" pitchFamily="34" charset="0"/>
              </a:rPr>
              <a:t>Függhet más feladatoktól is</a:t>
            </a:r>
          </a:p>
          <a:p>
            <a:r>
              <a:rPr lang="hu-HU" sz="2400" b="1" dirty="0">
                <a:latin typeface="Myriad Pro Light" panose="020B0403030403020204" pitchFamily="34" charset="0"/>
              </a:rPr>
              <a:t>Például</a:t>
            </a:r>
          </a:p>
          <a:p>
            <a:pPr lvl="1"/>
            <a:r>
              <a:rPr lang="hu-HU" sz="1900" dirty="0">
                <a:latin typeface="Myriad Pro" panose="020B0503030403020204" pitchFamily="34" charset="0"/>
              </a:rPr>
              <a:t>Egy jelentés megírása, egy dokumentum(rész) elkészítése...</a:t>
            </a:r>
          </a:p>
        </p:txBody>
      </p:sp>
    </p:spTree>
    <p:extLst>
      <p:ext uri="{BB962C8B-B14F-4D97-AF65-F5344CB8AC3E}">
        <p14:creationId xmlns:p14="http://schemas.microsoft.com/office/powerpoint/2010/main" val="1759910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Feladat</a:t>
            </a:r>
            <a:r>
              <a:rPr lang="en-US" dirty="0">
                <a:latin typeface="Myriad Pro Black" panose="020B0903030403020204" pitchFamily="34" charset="0"/>
              </a:rPr>
              <a:t> vs </a:t>
            </a:r>
            <a:r>
              <a:rPr lang="en-US" dirty="0" err="1">
                <a:latin typeface="Myriad Pro Black" panose="020B0903030403020204" pitchFamily="34" charset="0"/>
              </a:rPr>
              <a:t>projekt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BD107B-69D9-1E5C-0A68-6039A337E52F}"/>
              </a:ext>
            </a:extLst>
          </p:cNvPr>
          <p:cNvSpPr txBox="1"/>
          <p:nvPr/>
        </p:nvSpPr>
        <p:spPr>
          <a:xfrm>
            <a:off x="7690608" y="1372866"/>
            <a:ext cx="1981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2800" b="1" dirty="0">
                <a:solidFill>
                  <a:schemeClr val="bg1"/>
                </a:solidFill>
                <a:highlight>
                  <a:srgbClr val="DDF5E0"/>
                </a:highlight>
                <a:latin typeface="Myriad Pro SemiExt" panose="020B0505030403020204" pitchFamily="34" charset="0"/>
              </a:rPr>
              <a:t>PROJEKT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8DFE12-BEDA-C628-A817-B745A5C680D2}"/>
              </a:ext>
            </a:extLst>
          </p:cNvPr>
          <p:cNvSpPr txBox="1"/>
          <p:nvPr/>
        </p:nvSpPr>
        <p:spPr>
          <a:xfrm>
            <a:off x="1806832" y="1372866"/>
            <a:ext cx="2917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2800" b="1" dirty="0">
                <a:solidFill>
                  <a:schemeClr val="bg1"/>
                </a:solidFill>
                <a:highlight>
                  <a:srgbClr val="F2F2F2"/>
                </a:highlight>
                <a:latin typeface="Myriad Pro SemiExt" panose="020B0505030403020204" pitchFamily="34" charset="0"/>
              </a:rPr>
              <a:t>FELADAT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ECDC8C-EF3A-8F20-63FD-06C5430E9AA2}"/>
              </a:ext>
            </a:extLst>
          </p:cNvPr>
          <p:cNvSpPr txBox="1"/>
          <p:nvPr/>
        </p:nvSpPr>
        <p:spPr>
          <a:xfrm>
            <a:off x="723556" y="2123728"/>
            <a:ext cx="50844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49390"/>
              </a:buClr>
              <a:buSzPct val="12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Myriad Pro SemiExt" panose="020B0505030403020204" pitchFamily="34" charset="0"/>
              </a:rPr>
              <a:t>Kinyomtatni 6 példányban egy jelentést</a:t>
            </a:r>
            <a:endParaRPr lang="en-HU" sz="2000" dirty="0">
              <a:solidFill>
                <a:schemeClr val="bg1"/>
              </a:solidFill>
              <a:latin typeface="Myriad Pro SemiExt" panose="020B0505030403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249390"/>
              </a:buClr>
              <a:buSzPct val="12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Myriad Pro SemiExt" panose="020B0505030403020204" pitchFamily="34" charset="0"/>
              </a:rPr>
              <a:t>Összehívni egy megbeszélést</a:t>
            </a:r>
            <a:endParaRPr lang="en-HU" sz="2000" dirty="0">
              <a:solidFill>
                <a:schemeClr val="bg1"/>
              </a:solidFill>
              <a:latin typeface="Myriad Pro SemiExt" panose="020B0505030403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249390"/>
              </a:buClr>
              <a:buSzPct val="12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Myriad Pro SemiExt" panose="020B0505030403020204" pitchFamily="34" charset="0"/>
              </a:rPr>
              <a:t>Használt autót vásárolni</a:t>
            </a:r>
          </a:p>
          <a:p>
            <a:pPr marL="285750" indent="-285750">
              <a:lnSpc>
                <a:spcPct val="150000"/>
              </a:lnSpc>
              <a:buClr>
                <a:srgbClr val="249390"/>
              </a:buClr>
              <a:buSzPct val="12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Myriad Pro SemiExt" panose="020B0505030403020204" pitchFamily="34" charset="0"/>
              </a:rPr>
              <a:t>Aláírni a cégjegyzési papírokat</a:t>
            </a:r>
          </a:p>
          <a:p>
            <a:pPr marL="285750" indent="-285750">
              <a:lnSpc>
                <a:spcPct val="150000"/>
              </a:lnSpc>
              <a:buClr>
                <a:srgbClr val="249390"/>
              </a:buClr>
              <a:buSzPct val="12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Myriad Pro SemiExt" panose="020B0505030403020204" pitchFamily="34" charset="0"/>
              </a:rPr>
              <a:t>Megalkotni a ház látványtervét</a:t>
            </a:r>
          </a:p>
          <a:p>
            <a:pPr marL="285750" indent="-285750">
              <a:lnSpc>
                <a:spcPct val="150000"/>
              </a:lnSpc>
              <a:buClr>
                <a:srgbClr val="249390"/>
              </a:buClr>
              <a:buSzPct val="12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Myriad Pro SemiExt" panose="020B0505030403020204" pitchFamily="34" charset="0"/>
              </a:rPr>
              <a:t>...</a:t>
            </a:r>
            <a:endParaRPr lang="en-HU" sz="2000" dirty="0">
              <a:solidFill>
                <a:schemeClr val="bg1"/>
              </a:solidFill>
              <a:latin typeface="Myriad Pro SemiExt" panose="020B0505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HU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247295-7081-DFD1-BA83-354642933E5E}"/>
              </a:ext>
            </a:extLst>
          </p:cNvPr>
          <p:cNvSpPr txBox="1"/>
          <p:nvPr/>
        </p:nvSpPr>
        <p:spPr>
          <a:xfrm>
            <a:off x="6744071" y="2123728"/>
            <a:ext cx="5112565" cy="2810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49390"/>
              </a:buClr>
              <a:buSzPct val="120000"/>
              <a:buFont typeface="Arial" panose="020B0604020202020204" pitchFamily="34" charset="0"/>
              <a:buChar char="•"/>
            </a:pPr>
            <a:r>
              <a:rPr lang="en-HU" sz="2000" dirty="0">
                <a:solidFill>
                  <a:schemeClr val="bg1"/>
                </a:solidFill>
                <a:latin typeface="Myriad Pro SemiExt" panose="020B0505030403020204" pitchFamily="34" charset="0"/>
              </a:rPr>
              <a:t>Új kávézót nyitni saját branddel</a:t>
            </a:r>
          </a:p>
          <a:p>
            <a:pPr marL="285750" indent="-285750">
              <a:lnSpc>
                <a:spcPct val="150000"/>
              </a:lnSpc>
              <a:buClr>
                <a:srgbClr val="249390"/>
              </a:buClr>
              <a:buSzPct val="12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Myriad Pro SemiExt" panose="020B0505030403020204" pitchFamily="34" charset="0"/>
              </a:rPr>
              <a:t>Autómosó üzemeltetés</a:t>
            </a:r>
            <a:endParaRPr lang="en-HU" sz="2000" dirty="0">
              <a:solidFill>
                <a:schemeClr val="bg1"/>
              </a:solidFill>
              <a:latin typeface="Myriad Pro SemiExt" panose="020B0505030403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249390"/>
              </a:buClr>
              <a:buSzPct val="12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Myriad Pro SemiExt" panose="020B0505030403020204" pitchFamily="34" charset="0"/>
              </a:rPr>
              <a:t>Megszervezni egy 2000 fős rendezvényt</a:t>
            </a:r>
            <a:endParaRPr lang="en-HU" sz="2000" dirty="0">
              <a:solidFill>
                <a:schemeClr val="bg1"/>
              </a:solidFill>
              <a:latin typeface="Myriad Pro SemiExt" panose="020B0505030403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249390"/>
              </a:buClr>
              <a:buSzPct val="12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Myriad Pro SemiExt" panose="020B0505030403020204" pitchFamily="34" charset="0"/>
              </a:rPr>
              <a:t>Céget alapítani Panamában</a:t>
            </a:r>
            <a:endParaRPr lang="en-HU" sz="2000" dirty="0">
              <a:solidFill>
                <a:schemeClr val="bg1"/>
              </a:solidFill>
              <a:latin typeface="Myriad Pro SemiExt" panose="020B0505030403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249390"/>
              </a:buClr>
              <a:buSzPct val="12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Myriad Pro SemiExt" panose="020B0505030403020204" pitchFamily="34" charset="0"/>
              </a:rPr>
              <a:t>Saját tervezésű házat építeni/</a:t>
            </a:r>
            <a:r>
              <a:rPr lang="hu-HU" sz="2000" dirty="0" err="1">
                <a:solidFill>
                  <a:schemeClr val="bg1"/>
                </a:solidFill>
                <a:latin typeface="Myriad Pro SemiExt" panose="020B0505030403020204" pitchFamily="34" charset="0"/>
              </a:rPr>
              <a:t>építtetni</a:t>
            </a:r>
            <a:endParaRPr lang="en-HU" sz="2000" dirty="0">
              <a:solidFill>
                <a:schemeClr val="bg1"/>
              </a:solidFill>
              <a:latin typeface="Myriad Pro SemiExt" panose="020B0505030403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249390"/>
              </a:buClr>
              <a:buSzPct val="12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Myriad Pro SemiExt" panose="020B0505030403020204" pitchFamily="34" charset="0"/>
              </a:rPr>
              <a:t>...</a:t>
            </a:r>
            <a:endParaRPr lang="en-HU" sz="2000" dirty="0">
              <a:solidFill>
                <a:schemeClr val="bg1"/>
              </a:solidFill>
              <a:latin typeface="Myriad Pro SemiExt" panose="020B0505030403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91179CB-E50C-E1A7-98F4-6D11B33C8043}"/>
              </a:ext>
            </a:extLst>
          </p:cNvPr>
          <p:cNvCxnSpPr/>
          <p:nvPr/>
        </p:nvCxnSpPr>
        <p:spPr>
          <a:xfrm>
            <a:off x="5951984" y="1372866"/>
            <a:ext cx="0" cy="47924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499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Honnan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kezdődik</a:t>
            </a:r>
            <a:r>
              <a:rPr lang="en-US" dirty="0">
                <a:latin typeface="Myriad Pro Black" panose="020B0903030403020204" pitchFamily="34" charset="0"/>
              </a:rPr>
              <a:t> a </a:t>
            </a:r>
            <a:r>
              <a:rPr lang="en-US" dirty="0" err="1">
                <a:latin typeface="Myriad Pro Black" panose="020B0903030403020204" pitchFamily="34" charset="0"/>
              </a:rPr>
              <a:t>projekt</a:t>
            </a:r>
            <a:r>
              <a:rPr lang="en-US" dirty="0">
                <a:latin typeface="Myriad Pro Black" panose="020B0903030403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3A7E88-D377-B79D-4512-D5217865A0CA}"/>
              </a:ext>
            </a:extLst>
          </p:cNvPr>
          <p:cNvSpPr txBox="1"/>
          <p:nvPr/>
        </p:nvSpPr>
        <p:spPr>
          <a:xfrm>
            <a:off x="4097525" y="1418257"/>
            <a:ext cx="3377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sz="2400" b="1" dirty="0">
                <a:solidFill>
                  <a:schemeClr val="bg1"/>
                </a:solidFill>
                <a:latin typeface="Myriad Pro SemiExt" panose="020B0505030403020204" pitchFamily="34" charset="0"/>
              </a:rPr>
              <a:t>Feladat összetettsége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145AE92-4E20-D98F-D85A-0E06893813E8}"/>
              </a:ext>
            </a:extLst>
          </p:cNvPr>
          <p:cNvGrpSpPr/>
          <p:nvPr/>
        </p:nvGrpSpPr>
        <p:grpSpPr>
          <a:xfrm>
            <a:off x="623392" y="2276320"/>
            <a:ext cx="10945216" cy="2062573"/>
            <a:chOff x="623392" y="3427869"/>
            <a:chExt cx="10945216" cy="206257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3F37A7F-5B6B-4AA3-FD22-990A842E69FD}"/>
                </a:ext>
              </a:extLst>
            </p:cNvPr>
            <p:cNvSpPr txBox="1"/>
            <p:nvPr/>
          </p:nvSpPr>
          <p:spPr>
            <a:xfrm>
              <a:off x="623392" y="4437112"/>
              <a:ext cx="1083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U" b="1" dirty="0">
                  <a:solidFill>
                    <a:schemeClr val="accent1">
                      <a:lumMod val="75000"/>
                    </a:schemeClr>
                  </a:solidFill>
                  <a:latin typeface="Myriad Pro Light" panose="020B0403030403020204" pitchFamily="34" charset="0"/>
                </a:rPr>
                <a:t>Egyszerű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A80D8B-FD76-171F-7F8F-E4244AD88E6C}"/>
                </a:ext>
              </a:extLst>
            </p:cNvPr>
            <p:cNvSpPr txBox="1"/>
            <p:nvPr/>
          </p:nvSpPr>
          <p:spPr>
            <a:xfrm>
              <a:off x="10238219" y="4437112"/>
              <a:ext cx="1156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U" b="1" dirty="0">
                  <a:solidFill>
                    <a:srgbClr val="249390"/>
                  </a:solidFill>
                  <a:latin typeface="Myriad Pro Light" panose="020B0403030403020204" pitchFamily="34" charset="0"/>
                </a:rPr>
                <a:t>Bonyolult</a:t>
              </a:r>
            </a:p>
          </p:txBody>
        </p:sp>
        <p:sp>
          <p:nvSpPr>
            <p:cNvPr id="21" name="Left-right Arrow 20">
              <a:extLst>
                <a:ext uri="{FF2B5EF4-FFF2-40B4-BE49-F238E27FC236}">
                  <a16:creationId xmlns:a16="http://schemas.microsoft.com/office/drawing/2014/main" id="{0BC26EB1-2CE8-77A5-24D7-DAABC22AD4D9}"/>
                </a:ext>
              </a:extLst>
            </p:cNvPr>
            <p:cNvSpPr/>
            <p:nvPr/>
          </p:nvSpPr>
          <p:spPr>
            <a:xfrm>
              <a:off x="623392" y="3880579"/>
              <a:ext cx="10817400" cy="518865"/>
            </a:xfrm>
            <a:prstGeom prst="leftRightArrow">
              <a:avLst/>
            </a:prstGeom>
            <a:gradFill flip="none" rotWithShape="1">
              <a:gsLst>
                <a:gs pos="0">
                  <a:schemeClr val="tx2">
                    <a:lumMod val="75000"/>
                  </a:schemeClr>
                </a:gs>
                <a:gs pos="100000">
                  <a:srgbClr val="24939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529F0D3-62EF-8FC5-8775-58EEAA29FC6C}"/>
                </a:ext>
              </a:extLst>
            </p:cNvPr>
            <p:cNvGrpSpPr/>
            <p:nvPr/>
          </p:nvGrpSpPr>
          <p:grpSpPr>
            <a:xfrm>
              <a:off x="5375920" y="3429000"/>
              <a:ext cx="821059" cy="1377444"/>
              <a:chOff x="5375920" y="3429000"/>
              <a:chExt cx="821059" cy="1377444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C67B36F-88BF-CF39-221D-C2BEF64BA174}"/>
                  </a:ext>
                </a:extLst>
              </p:cNvPr>
              <p:cNvCxnSpPr/>
              <p:nvPr/>
            </p:nvCxnSpPr>
            <p:spPr>
              <a:xfrm>
                <a:off x="5375920" y="3429000"/>
                <a:ext cx="0" cy="1377444"/>
              </a:xfrm>
              <a:prstGeom prst="line">
                <a:avLst/>
              </a:prstGeom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DA20A1-455D-2279-E3C2-04A5C5120BAC}"/>
                  </a:ext>
                </a:extLst>
              </p:cNvPr>
              <p:cNvSpPr txBox="1"/>
              <p:nvPr/>
            </p:nvSpPr>
            <p:spPr>
              <a:xfrm>
                <a:off x="5375920" y="3429000"/>
                <a:ext cx="821059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HU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Projekt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742782E-69A3-8BCA-2362-158D14C52A40}"/>
                </a:ext>
              </a:extLst>
            </p:cNvPr>
            <p:cNvGrpSpPr/>
            <p:nvPr/>
          </p:nvGrpSpPr>
          <p:grpSpPr>
            <a:xfrm>
              <a:off x="9627633" y="3466667"/>
              <a:ext cx="821059" cy="1377444"/>
              <a:chOff x="5375920" y="3429000"/>
              <a:chExt cx="821059" cy="1377444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A6F4445-78E5-3ACA-D87B-C3DE4006F085}"/>
                  </a:ext>
                </a:extLst>
              </p:cNvPr>
              <p:cNvCxnSpPr/>
              <p:nvPr/>
            </p:nvCxnSpPr>
            <p:spPr>
              <a:xfrm>
                <a:off x="5375920" y="3429000"/>
                <a:ext cx="0" cy="1377444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3A58448-7681-2280-B5C2-A61DB174CDFD}"/>
                  </a:ext>
                </a:extLst>
              </p:cNvPr>
              <p:cNvSpPr txBox="1"/>
              <p:nvPr/>
            </p:nvSpPr>
            <p:spPr>
              <a:xfrm>
                <a:off x="5375920" y="3429000"/>
                <a:ext cx="821059" cy="369332"/>
              </a:xfrm>
              <a:prstGeom prst="rect">
                <a:avLst/>
              </a:prstGeom>
              <a:noFill/>
              <a:ln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HU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Projekt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CDC33CE-F70E-4594-5EF7-B15CB07569E7}"/>
                </a:ext>
              </a:extLst>
            </p:cNvPr>
            <p:cNvGrpSpPr/>
            <p:nvPr/>
          </p:nvGrpSpPr>
          <p:grpSpPr>
            <a:xfrm>
              <a:off x="6633097" y="3427869"/>
              <a:ext cx="821059" cy="1377444"/>
              <a:chOff x="5375920" y="3429000"/>
              <a:chExt cx="821059" cy="1377444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9D2FA04-5D0E-DE00-81B2-1B901E5CC710}"/>
                  </a:ext>
                </a:extLst>
              </p:cNvPr>
              <p:cNvCxnSpPr/>
              <p:nvPr/>
            </p:nvCxnSpPr>
            <p:spPr>
              <a:xfrm>
                <a:off x="5375920" y="3429000"/>
                <a:ext cx="0" cy="1377444"/>
              </a:xfrm>
              <a:prstGeom prst="line">
                <a:avLst/>
              </a:prstGeom>
              <a:ln>
                <a:solidFill>
                  <a:srgbClr val="F1B318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B61754A-B0DC-DC14-0D10-C0CD5B75B8AA}"/>
                  </a:ext>
                </a:extLst>
              </p:cNvPr>
              <p:cNvSpPr txBox="1"/>
              <p:nvPr/>
            </p:nvSpPr>
            <p:spPr>
              <a:xfrm>
                <a:off x="5375920" y="3429000"/>
                <a:ext cx="821059" cy="369332"/>
              </a:xfrm>
              <a:prstGeom prst="rect">
                <a:avLst/>
              </a:prstGeom>
              <a:noFill/>
              <a:ln>
                <a:solidFill>
                  <a:srgbClr val="F1B318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HU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Projekt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A16CD6F-DDC3-447D-0C15-D00405FA6D0E}"/>
                </a:ext>
              </a:extLst>
            </p:cNvPr>
            <p:cNvSpPr txBox="1"/>
            <p:nvPr/>
          </p:nvSpPr>
          <p:spPr>
            <a:xfrm>
              <a:off x="623392" y="4844111"/>
              <a:ext cx="20162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U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Pl.: Kinyomtatni egy dokumentumot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CBE9B49-F811-3950-E629-67C5EC4245A4}"/>
                </a:ext>
              </a:extLst>
            </p:cNvPr>
            <p:cNvSpPr txBox="1"/>
            <p:nvPr/>
          </p:nvSpPr>
          <p:spPr>
            <a:xfrm>
              <a:off x="9840416" y="4805313"/>
              <a:ext cx="1728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U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Pl.: Megszervezni egy csapatépítőt</a:t>
              </a:r>
            </a:p>
          </p:txBody>
        </p:sp>
      </p:grp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6FD68DE8-C962-AA80-A318-B1D8AE3A3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32" y="5088242"/>
            <a:ext cx="10817397" cy="94241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hu-HU" sz="2800" b="1" dirty="0">
                <a:latin typeface="Myriad Pro Light" panose="020B0403030403020204" pitchFamily="34" charset="0"/>
              </a:rPr>
              <a:t>Szervezetenként egyedi</a:t>
            </a:r>
            <a:r>
              <a:rPr lang="hu-HU" sz="2800" dirty="0">
                <a:latin typeface="Myriad Pro" panose="020B0503030403020204" pitchFamily="34" charset="0"/>
              </a:rPr>
              <a:t>, hogy ki </a:t>
            </a:r>
            <a:r>
              <a:rPr lang="hu-HU" sz="2800" b="1" dirty="0">
                <a:latin typeface="Myriad Pro Light" panose="020B0403030403020204" pitchFamily="34" charset="0"/>
              </a:rPr>
              <a:t>honnantól </a:t>
            </a:r>
            <a:r>
              <a:rPr lang="hu-HU" sz="2800" dirty="0">
                <a:latin typeface="Myriad Pro" panose="020B0503030403020204" pitchFamily="34" charset="0"/>
              </a:rPr>
              <a:t>definiálja a </a:t>
            </a:r>
            <a:r>
              <a:rPr lang="hu-HU" sz="2800" b="1" dirty="0">
                <a:latin typeface="Myriad Pro Light" panose="020B0403030403020204" pitchFamily="34" charset="0"/>
              </a:rPr>
              <a:t>projekt</a:t>
            </a:r>
            <a:r>
              <a:rPr lang="hu-HU" sz="2800" dirty="0">
                <a:latin typeface="Myriad Pro" panose="020B0503030403020204" pitchFamily="34" charset="0"/>
              </a:rPr>
              <a:t>et és mihez köti a definícióját - pl.: összeg, óraszám, átfutási idő, szükséges szakértelem...</a:t>
            </a:r>
            <a:endParaRPr lang="hu-HU" sz="2400" dirty="0">
              <a:latin typeface="Myriad Pro" panose="020B0503030403020204" pitchFamily="34" charset="0"/>
            </a:endParaRP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644D0B7D-7147-169B-5F90-752D645E0E21}"/>
              </a:ext>
            </a:extLst>
          </p:cNvPr>
          <p:cNvSpPr/>
          <p:nvPr/>
        </p:nvSpPr>
        <p:spPr>
          <a:xfrm rot="5400000">
            <a:off x="5339916" y="2024146"/>
            <a:ext cx="288032" cy="216024"/>
          </a:xfrm>
          <a:prstGeom prst="triangl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C061D7C7-1B09-6EBD-5D1E-32A9517B2990}"/>
              </a:ext>
            </a:extLst>
          </p:cNvPr>
          <p:cNvSpPr/>
          <p:nvPr/>
        </p:nvSpPr>
        <p:spPr>
          <a:xfrm rot="5400000">
            <a:off x="6597092" y="2032335"/>
            <a:ext cx="288032" cy="216024"/>
          </a:xfrm>
          <a:prstGeom prst="triangl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EBF9D446-DE92-BCC5-A359-F96B96E9439B}"/>
              </a:ext>
            </a:extLst>
          </p:cNvPr>
          <p:cNvSpPr/>
          <p:nvPr/>
        </p:nvSpPr>
        <p:spPr>
          <a:xfrm rot="5400000">
            <a:off x="9588388" y="2063090"/>
            <a:ext cx="288032" cy="216024"/>
          </a:xfrm>
          <a:prstGeom prst="triangl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606165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Projekt</a:t>
            </a:r>
            <a:r>
              <a:rPr lang="en-US" dirty="0">
                <a:latin typeface="Myriad Pro Black" panose="020B0903030403020204" pitchFamily="34" charset="0"/>
              </a:rPr>
              <a:t> vs </a:t>
            </a:r>
            <a:r>
              <a:rPr lang="en-US" dirty="0" err="1">
                <a:latin typeface="Myriad Pro Black" panose="020B0903030403020204" pitchFamily="34" charset="0"/>
              </a:rPr>
              <a:t>üzemeltetés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1026" name="Picture 2" descr="The Difference Between Projects and Operations">
            <a:extLst>
              <a:ext uri="{FF2B5EF4-FFF2-40B4-BE49-F238E27FC236}">
                <a16:creationId xmlns:a16="http://schemas.microsoft.com/office/drawing/2014/main" id="{69D69C56-12FB-8EFB-3777-B1418213B9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" t="21454" r="6945" b="13446"/>
          <a:stretch/>
        </p:blipFill>
        <p:spPr bwMode="auto">
          <a:xfrm>
            <a:off x="2171563" y="2129082"/>
            <a:ext cx="784887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EBFF43-A68A-1D51-E0CB-591FFE7AA605}"/>
              </a:ext>
            </a:extLst>
          </p:cNvPr>
          <p:cNvSpPr txBox="1"/>
          <p:nvPr/>
        </p:nvSpPr>
        <p:spPr>
          <a:xfrm>
            <a:off x="3360194" y="2714362"/>
            <a:ext cx="2102436" cy="369332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HU" b="1" dirty="0">
                <a:solidFill>
                  <a:schemeClr val="bg1"/>
                </a:solidFill>
                <a:latin typeface="Myriad Pro Light" panose="020B0403030403020204" pitchFamily="34" charset="0"/>
              </a:rPr>
              <a:t>Időben behatárolt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7AA7B7-EDD4-A389-28C0-0497E66F3720}"/>
              </a:ext>
            </a:extLst>
          </p:cNvPr>
          <p:cNvSpPr txBox="1"/>
          <p:nvPr/>
        </p:nvSpPr>
        <p:spPr>
          <a:xfrm>
            <a:off x="6686766" y="2585154"/>
            <a:ext cx="2073196" cy="646331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HU" b="1" dirty="0">
                <a:solidFill>
                  <a:schemeClr val="bg1"/>
                </a:solidFill>
                <a:latin typeface="Myriad Pro Light" panose="020B0403030403020204" pitchFamily="34" charset="0"/>
              </a:rPr>
              <a:t>Folyamatos, </a:t>
            </a:r>
            <a:br>
              <a:rPr lang="en-HU" b="1" dirty="0">
                <a:solidFill>
                  <a:schemeClr val="bg1"/>
                </a:solidFill>
                <a:latin typeface="Myriad Pro Light" panose="020B0403030403020204" pitchFamily="34" charset="0"/>
              </a:rPr>
            </a:br>
            <a:r>
              <a:rPr lang="en-HU" b="1" dirty="0">
                <a:solidFill>
                  <a:schemeClr val="bg1"/>
                </a:solidFill>
                <a:latin typeface="Myriad Pro Light" panose="020B0403030403020204" pitchFamily="34" charset="0"/>
              </a:rPr>
              <a:t>rutin-szerű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31BCAD-13D2-46C4-5824-6BEB1CE27A0C}"/>
              </a:ext>
            </a:extLst>
          </p:cNvPr>
          <p:cNvSpPr txBox="1"/>
          <p:nvPr/>
        </p:nvSpPr>
        <p:spPr>
          <a:xfrm>
            <a:off x="3417500" y="3794482"/>
            <a:ext cx="2131342" cy="369332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HU" b="1" dirty="0">
                <a:solidFill>
                  <a:schemeClr val="bg1"/>
                </a:solidFill>
                <a:latin typeface="Myriad Pro Light" panose="020B0403030403020204" pitchFamily="34" charset="0"/>
              </a:rPr>
              <a:t>Új, eredeti munka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A8343A-7FC3-5F9B-D681-3E524B4971D7}"/>
              </a:ext>
            </a:extLst>
          </p:cNvPr>
          <p:cNvSpPr txBox="1"/>
          <p:nvPr/>
        </p:nvSpPr>
        <p:spPr>
          <a:xfrm>
            <a:off x="6654939" y="3655982"/>
            <a:ext cx="2073196" cy="646331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HU" b="1" dirty="0">
                <a:solidFill>
                  <a:schemeClr val="bg1"/>
                </a:solidFill>
                <a:latin typeface="Myriad Pro Light" panose="020B0403030403020204" pitchFamily="34" charset="0"/>
              </a:rPr>
              <a:t>Repetitív, ismétlődő munka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7D8CEC-F849-700C-474B-04EBE828144C}"/>
              </a:ext>
            </a:extLst>
          </p:cNvPr>
          <p:cNvSpPr txBox="1"/>
          <p:nvPr/>
        </p:nvSpPr>
        <p:spPr>
          <a:xfrm>
            <a:off x="3360194" y="4709391"/>
            <a:ext cx="2073196" cy="646331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HU" b="1" dirty="0">
                <a:solidFill>
                  <a:schemeClr val="bg1"/>
                </a:solidFill>
                <a:latin typeface="Myriad Pro Light" panose="020B0403030403020204" pitchFamily="34" charset="0"/>
              </a:rPr>
              <a:t>Egyedi eredmény (output)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BD77CA-7898-D9B4-0E8C-7DDC4A7DD371}"/>
              </a:ext>
            </a:extLst>
          </p:cNvPr>
          <p:cNvSpPr txBox="1"/>
          <p:nvPr/>
        </p:nvSpPr>
        <p:spPr>
          <a:xfrm>
            <a:off x="6720951" y="4737163"/>
            <a:ext cx="2073196" cy="646331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HU" b="1" dirty="0">
                <a:solidFill>
                  <a:schemeClr val="bg1"/>
                </a:solidFill>
                <a:latin typeface="Myriad Pro Light" panose="020B0403030403020204" pitchFamily="34" charset="0"/>
              </a:rPr>
              <a:t>Repetitív eredmény (output)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87A8B5-803A-8863-B8A4-9F09E1D9F9FC}"/>
              </a:ext>
            </a:extLst>
          </p:cNvPr>
          <p:cNvSpPr txBox="1"/>
          <p:nvPr/>
        </p:nvSpPr>
        <p:spPr>
          <a:xfrm>
            <a:off x="3391976" y="5736050"/>
            <a:ext cx="2188648" cy="646331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HU" b="1" dirty="0">
                <a:solidFill>
                  <a:schemeClr val="bg1"/>
                </a:solidFill>
                <a:latin typeface="Myriad Pro Light" panose="020B0403030403020204" pitchFamily="34" charset="0"/>
              </a:rPr>
              <a:t>Megszűnik, amint a célt elértük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DCC32D-6BD9-29D7-E322-87160C47F143}"/>
              </a:ext>
            </a:extLst>
          </p:cNvPr>
          <p:cNvSpPr txBox="1"/>
          <p:nvPr/>
        </p:nvSpPr>
        <p:spPr>
          <a:xfrm>
            <a:off x="6749312" y="5616387"/>
            <a:ext cx="2102436" cy="977191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endParaRPr lang="en-HU" sz="1050" b="1" dirty="0">
              <a:solidFill>
                <a:srgbClr val="2D687C"/>
              </a:solidFill>
              <a:latin typeface="Myriad Pro Light" panose="020B0403030403020204" pitchFamily="34" charset="0"/>
            </a:endParaRPr>
          </a:p>
          <a:p>
            <a:r>
              <a:rPr lang="en-HU" b="1" dirty="0">
                <a:solidFill>
                  <a:schemeClr val="bg1"/>
                </a:solidFill>
                <a:latin typeface="Myriad Pro Light" panose="020B0403030403020204" pitchFamily="34" charset="0"/>
              </a:rPr>
              <a:t>Új célok, amint a régieket elértük</a:t>
            </a:r>
          </a:p>
          <a:p>
            <a:endParaRPr lang="en-HU" sz="1050" b="1" dirty="0">
              <a:solidFill>
                <a:srgbClr val="2D687C"/>
              </a:solidFill>
              <a:latin typeface="Myriad Pro Light" panose="020B04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D0FAD6-902B-A5DE-6A2C-F35D8F657552}"/>
              </a:ext>
            </a:extLst>
          </p:cNvPr>
          <p:cNvSpPr txBox="1"/>
          <p:nvPr/>
        </p:nvSpPr>
        <p:spPr>
          <a:xfrm>
            <a:off x="3453153" y="1412365"/>
            <a:ext cx="1981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2800" b="1" dirty="0">
                <a:solidFill>
                  <a:schemeClr val="bg1"/>
                </a:solidFill>
                <a:highlight>
                  <a:srgbClr val="DDF5E0"/>
                </a:highlight>
                <a:latin typeface="Myriad Pro SemiExt" panose="020B0505030403020204" pitchFamily="34" charset="0"/>
              </a:rPr>
              <a:t>PROJEKT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585C7F-3256-7091-DFA8-241B099B7DF6}"/>
              </a:ext>
            </a:extLst>
          </p:cNvPr>
          <p:cNvSpPr txBox="1"/>
          <p:nvPr/>
        </p:nvSpPr>
        <p:spPr>
          <a:xfrm>
            <a:off x="6757096" y="1412365"/>
            <a:ext cx="2917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2800" b="1" dirty="0">
                <a:solidFill>
                  <a:schemeClr val="bg1"/>
                </a:solidFill>
                <a:highlight>
                  <a:srgbClr val="FCF1DE"/>
                </a:highlight>
                <a:latin typeface="Myriad Pro SemiExt" panose="020B0505030403020204" pitchFamily="34" charset="0"/>
              </a:rPr>
              <a:t>ÜZEMELTETÉS</a:t>
            </a:r>
          </a:p>
        </p:txBody>
      </p:sp>
    </p:spTree>
    <p:extLst>
      <p:ext uri="{BB962C8B-B14F-4D97-AF65-F5344CB8AC3E}">
        <p14:creationId xmlns:p14="http://schemas.microsoft.com/office/powerpoint/2010/main" val="82038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Projekt</a:t>
            </a:r>
            <a:r>
              <a:rPr lang="en-US" dirty="0">
                <a:latin typeface="Myriad Pro Black" panose="020B0903030403020204" pitchFamily="34" charset="0"/>
              </a:rPr>
              <a:t> vs </a:t>
            </a:r>
            <a:r>
              <a:rPr lang="en-US" dirty="0" err="1">
                <a:latin typeface="Myriad Pro Black" panose="020B0903030403020204" pitchFamily="34" charset="0"/>
              </a:rPr>
              <a:t>üzemeltetés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BD107B-69D9-1E5C-0A68-6039A337E52F}"/>
              </a:ext>
            </a:extLst>
          </p:cNvPr>
          <p:cNvSpPr txBox="1"/>
          <p:nvPr/>
        </p:nvSpPr>
        <p:spPr>
          <a:xfrm>
            <a:off x="1949501" y="1372866"/>
            <a:ext cx="1981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2800" b="1" dirty="0">
                <a:solidFill>
                  <a:schemeClr val="bg1"/>
                </a:solidFill>
                <a:highlight>
                  <a:srgbClr val="DDF5E0"/>
                </a:highlight>
                <a:latin typeface="Myriad Pro SemiExt" panose="020B0505030403020204" pitchFamily="34" charset="0"/>
              </a:rPr>
              <a:t>PROJEKT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8DFE12-BEDA-C628-A817-B745A5C680D2}"/>
              </a:ext>
            </a:extLst>
          </p:cNvPr>
          <p:cNvSpPr txBox="1"/>
          <p:nvPr/>
        </p:nvSpPr>
        <p:spPr>
          <a:xfrm>
            <a:off x="7327702" y="1372866"/>
            <a:ext cx="2917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2800" b="1" dirty="0">
                <a:solidFill>
                  <a:schemeClr val="bg1"/>
                </a:solidFill>
                <a:highlight>
                  <a:srgbClr val="FCF1DE"/>
                </a:highlight>
                <a:latin typeface="Myriad Pro SemiExt" panose="020B0505030403020204" pitchFamily="34" charset="0"/>
              </a:rPr>
              <a:t>ÜZEMELTETÉS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ECDC8C-EF3A-8F20-63FD-06C5430E9AA2}"/>
              </a:ext>
            </a:extLst>
          </p:cNvPr>
          <p:cNvSpPr txBox="1"/>
          <p:nvPr/>
        </p:nvSpPr>
        <p:spPr>
          <a:xfrm>
            <a:off x="723558" y="2132270"/>
            <a:ext cx="508440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49390"/>
              </a:buClr>
              <a:buSzPct val="12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Myriad Pro SemiExt" panose="020B0505030403020204" pitchFamily="34" charset="0"/>
              </a:rPr>
              <a:t>Új fénymásolók beszerzése</a:t>
            </a:r>
            <a:endParaRPr lang="en-HU" sz="2000" dirty="0">
              <a:solidFill>
                <a:schemeClr val="bg1"/>
              </a:solidFill>
              <a:latin typeface="Myriad Pro SemiExt" panose="020B0505030403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249390"/>
              </a:buClr>
              <a:buSzPct val="12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Myriad Pro SemiExt" panose="020B0505030403020204" pitchFamily="34" charset="0"/>
              </a:rPr>
              <a:t>Autómosó franchise kialakítása</a:t>
            </a:r>
            <a:endParaRPr lang="en-HU" sz="2000" dirty="0">
              <a:solidFill>
                <a:schemeClr val="bg1"/>
              </a:solidFill>
              <a:latin typeface="Myriad Pro SemiExt" panose="020B0505030403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249390"/>
              </a:buClr>
              <a:buSzPct val="12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Myriad Pro SemiExt" panose="020B0505030403020204" pitchFamily="34" charset="0"/>
              </a:rPr>
              <a:t>Automata beléptető rendszer telepítése</a:t>
            </a:r>
            <a:endParaRPr lang="en-HU" sz="2000" dirty="0">
              <a:solidFill>
                <a:schemeClr val="bg1"/>
              </a:solidFill>
              <a:latin typeface="Myriad Pro SemiExt" panose="020B0505030403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249390"/>
              </a:buClr>
              <a:buSzPct val="120000"/>
              <a:buFont typeface="Arial" panose="020B0604020202020204" pitchFamily="34" charset="0"/>
              <a:buChar char="•"/>
            </a:pPr>
            <a:r>
              <a:rPr lang="hu-HU" sz="2000" dirty="0" err="1">
                <a:solidFill>
                  <a:schemeClr val="bg1"/>
                </a:solidFill>
                <a:latin typeface="Myriad Pro SemiExt" panose="020B0505030403020204" pitchFamily="34" charset="0"/>
              </a:rPr>
              <a:t>Barista</a:t>
            </a:r>
            <a:r>
              <a:rPr lang="hu-HU" sz="2000" dirty="0">
                <a:solidFill>
                  <a:schemeClr val="bg1"/>
                </a:solidFill>
                <a:latin typeface="Myriad Pro SemiExt" panose="020B0505030403020204" pitchFamily="34" charset="0"/>
              </a:rPr>
              <a:t> verseny megszervezése</a:t>
            </a:r>
          </a:p>
          <a:p>
            <a:pPr marL="285750" indent="-285750">
              <a:lnSpc>
                <a:spcPct val="150000"/>
              </a:lnSpc>
              <a:buClr>
                <a:srgbClr val="249390"/>
              </a:buClr>
              <a:buSzPct val="12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Myriad Pro SemiExt" panose="020B0505030403020204" pitchFamily="34" charset="0"/>
              </a:rPr>
              <a:t>Új üzlethelyiség kialakítása</a:t>
            </a:r>
            <a:endParaRPr lang="en-HU" sz="2000" dirty="0">
              <a:solidFill>
                <a:schemeClr val="bg1"/>
              </a:solidFill>
              <a:latin typeface="Myriad Pro SemiExt" panose="020B0505030403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249390"/>
              </a:buClr>
              <a:buSzPct val="120000"/>
              <a:buFont typeface="Arial" panose="020B0604020202020204" pitchFamily="34" charset="0"/>
              <a:buChar char="•"/>
            </a:pPr>
            <a:r>
              <a:rPr lang="hu-HU" sz="2000" dirty="0" err="1">
                <a:solidFill>
                  <a:schemeClr val="bg1"/>
                </a:solidFill>
                <a:latin typeface="Myriad Pro SemiExt" panose="020B0505030403020204" pitchFamily="34" charset="0"/>
              </a:rPr>
              <a:t>Employer</a:t>
            </a:r>
            <a:r>
              <a:rPr lang="hu-HU" sz="2000" dirty="0">
                <a:solidFill>
                  <a:schemeClr val="bg1"/>
                </a:solidFill>
                <a:latin typeface="Myriad Pro SemiExt" panose="020B0505030403020204" pitchFamily="34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Myriad Pro SemiExt" panose="020B0505030403020204" pitchFamily="34" charset="0"/>
              </a:rPr>
              <a:t>Branding</a:t>
            </a:r>
            <a:r>
              <a:rPr lang="hu-HU" sz="2000" dirty="0">
                <a:solidFill>
                  <a:schemeClr val="bg1"/>
                </a:solidFill>
                <a:latin typeface="Myriad Pro SemiExt" panose="020B0505030403020204" pitchFamily="34" charset="0"/>
              </a:rPr>
              <a:t> fejlesztése</a:t>
            </a:r>
          </a:p>
          <a:p>
            <a:pPr marL="285750" indent="-285750">
              <a:lnSpc>
                <a:spcPct val="150000"/>
              </a:lnSpc>
              <a:buClr>
                <a:srgbClr val="249390"/>
              </a:buClr>
              <a:buSzPct val="12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Myriad Pro SemiExt" panose="020B0505030403020204" pitchFamily="34" charset="0"/>
              </a:rPr>
              <a:t>...</a:t>
            </a:r>
            <a:endParaRPr lang="en-HU" sz="2000" dirty="0">
              <a:solidFill>
                <a:schemeClr val="bg1"/>
              </a:solidFill>
              <a:latin typeface="Myriad Pro SemiExt" panose="020B0505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HU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247295-7081-DFD1-BA83-354642933E5E}"/>
              </a:ext>
            </a:extLst>
          </p:cNvPr>
          <p:cNvSpPr txBox="1"/>
          <p:nvPr/>
        </p:nvSpPr>
        <p:spPr>
          <a:xfrm>
            <a:off x="6744073" y="2123728"/>
            <a:ext cx="3874824" cy="327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49390"/>
              </a:buClr>
              <a:buSzPct val="12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Myriad Pro SemiExt" panose="020B0505030403020204" pitchFamily="34" charset="0"/>
              </a:rPr>
              <a:t>Fénymásoló szerviz</a:t>
            </a:r>
            <a:endParaRPr lang="en-HU" sz="2000" dirty="0">
              <a:solidFill>
                <a:schemeClr val="bg1"/>
              </a:solidFill>
              <a:latin typeface="Myriad Pro SemiExt" panose="020B0505030403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249390"/>
              </a:buClr>
              <a:buSzPct val="12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Myriad Pro SemiExt" panose="020B0505030403020204" pitchFamily="34" charset="0"/>
              </a:rPr>
              <a:t>Autómosó üzemeltetés</a:t>
            </a:r>
            <a:endParaRPr lang="en-HU" sz="2000" dirty="0">
              <a:solidFill>
                <a:schemeClr val="bg1"/>
              </a:solidFill>
              <a:latin typeface="Myriad Pro SemiExt" panose="020B0505030403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249390"/>
              </a:buClr>
              <a:buSzPct val="12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Myriad Pro SemiExt" panose="020B0505030403020204" pitchFamily="34" charset="0"/>
              </a:rPr>
              <a:t>Portaszolgálat</a:t>
            </a:r>
            <a:endParaRPr lang="en-HU" sz="2000" dirty="0">
              <a:solidFill>
                <a:schemeClr val="bg1"/>
              </a:solidFill>
              <a:latin typeface="Myriad Pro SemiExt" panose="020B0505030403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249390"/>
              </a:buClr>
              <a:buSzPct val="12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Myriad Pro SemiExt" panose="020B0505030403020204" pitchFamily="34" charset="0"/>
              </a:rPr>
              <a:t>Kávézó működtetés</a:t>
            </a:r>
            <a:endParaRPr lang="en-HU" sz="2000" dirty="0">
              <a:solidFill>
                <a:schemeClr val="bg1"/>
              </a:solidFill>
              <a:latin typeface="Myriad Pro SemiExt" panose="020B0505030403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249390"/>
              </a:buClr>
              <a:buSzPct val="12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Myriad Pro SemiExt" panose="020B0505030403020204" pitchFamily="34" charset="0"/>
              </a:rPr>
              <a:t>Látványpékség működtetés</a:t>
            </a:r>
            <a:endParaRPr lang="en-HU" sz="2000" dirty="0">
              <a:solidFill>
                <a:schemeClr val="bg1"/>
              </a:solidFill>
              <a:latin typeface="Myriad Pro SemiExt" panose="020B0505030403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249390"/>
              </a:buClr>
              <a:buSzPct val="12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Myriad Pro SemiExt" panose="020B0505030403020204" pitchFamily="34" charset="0"/>
              </a:rPr>
              <a:t>Alkalmazottak felvétele (HR)</a:t>
            </a:r>
          </a:p>
          <a:p>
            <a:pPr marL="285750" indent="-285750">
              <a:lnSpc>
                <a:spcPct val="150000"/>
              </a:lnSpc>
              <a:buClr>
                <a:srgbClr val="249390"/>
              </a:buClr>
              <a:buSzPct val="12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Myriad Pro SemiExt" panose="020B0505030403020204" pitchFamily="34" charset="0"/>
              </a:rPr>
              <a:t>...</a:t>
            </a:r>
            <a:endParaRPr lang="en-HU" sz="2000" dirty="0">
              <a:solidFill>
                <a:schemeClr val="bg1"/>
              </a:solidFill>
              <a:latin typeface="Myriad Pro SemiExt" panose="020B0505030403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91179CB-E50C-E1A7-98F4-6D11B33C8043}"/>
              </a:ext>
            </a:extLst>
          </p:cNvPr>
          <p:cNvCxnSpPr/>
          <p:nvPr/>
        </p:nvCxnSpPr>
        <p:spPr>
          <a:xfrm>
            <a:off x="5951984" y="1372866"/>
            <a:ext cx="0" cy="47924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877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Híressé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vált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projektek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208" y="1340768"/>
            <a:ext cx="11177440" cy="518457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hu-HU" sz="2400" b="1" dirty="0">
                <a:latin typeface="Myriad Pro Light" panose="020B0403030403020204" pitchFamily="34" charset="0"/>
              </a:rPr>
              <a:t>Manhattan projekt</a:t>
            </a:r>
          </a:p>
          <a:p>
            <a:pPr>
              <a:lnSpc>
                <a:spcPct val="150000"/>
              </a:lnSpc>
            </a:pPr>
            <a:r>
              <a:rPr lang="hu-HU" sz="2400" b="1" dirty="0">
                <a:latin typeface="Myriad Pro Light" panose="020B0403030403020204" pitchFamily="34" charset="0"/>
              </a:rPr>
              <a:t>Apollo 11</a:t>
            </a:r>
          </a:p>
          <a:p>
            <a:pPr>
              <a:lnSpc>
                <a:spcPct val="150000"/>
              </a:lnSpc>
            </a:pPr>
            <a:r>
              <a:rPr lang="hu-HU" sz="2400" b="1" dirty="0">
                <a:latin typeface="Myriad Pro Light" panose="020B0403030403020204" pitchFamily="34" charset="0"/>
              </a:rPr>
              <a:t>Wikipedia</a:t>
            </a:r>
          </a:p>
          <a:p>
            <a:pPr>
              <a:lnSpc>
                <a:spcPct val="150000"/>
              </a:lnSpc>
            </a:pPr>
            <a:r>
              <a:rPr lang="hu-HU" sz="2400" b="1" dirty="0">
                <a:latin typeface="Myriad Pro Light" panose="020B0403030403020204" pitchFamily="34" charset="0"/>
              </a:rPr>
              <a:t>Csernobil konzerválása</a:t>
            </a:r>
          </a:p>
          <a:p>
            <a:pPr>
              <a:lnSpc>
                <a:spcPct val="150000"/>
              </a:lnSpc>
            </a:pPr>
            <a:r>
              <a:rPr lang="hu-HU" sz="2400" b="1" dirty="0">
                <a:latin typeface="Myriad Pro Light" panose="020B0403030403020204" pitchFamily="34" charset="0"/>
              </a:rPr>
              <a:t>TGV (gyorsvasút)</a:t>
            </a:r>
          </a:p>
          <a:p>
            <a:pPr>
              <a:lnSpc>
                <a:spcPct val="150000"/>
              </a:lnSpc>
            </a:pPr>
            <a:r>
              <a:rPr lang="hu-HU" sz="2400" b="1" dirty="0">
                <a:latin typeface="Myriad Pro Light" panose="020B0403030403020204" pitchFamily="34" charset="0"/>
              </a:rPr>
              <a:t>Metro 4 építés</a:t>
            </a:r>
          </a:p>
          <a:p>
            <a:pPr>
              <a:lnSpc>
                <a:spcPct val="150000"/>
              </a:lnSpc>
            </a:pPr>
            <a:r>
              <a:rPr lang="hu-HU" sz="2400" b="1" dirty="0">
                <a:latin typeface="Myriad Pro Light" panose="020B0403030403020204" pitchFamily="34" charset="0"/>
              </a:rPr>
              <a:t>Lánchíd felújítás</a:t>
            </a:r>
          </a:p>
          <a:p>
            <a:endParaRPr lang="hu-HU" sz="2400" b="1" dirty="0">
              <a:latin typeface="Myriad Pro Light" panose="020B0403030403020204" pitchFamily="34" charset="0"/>
            </a:endParaRPr>
          </a:p>
          <a:p>
            <a:endParaRPr lang="hu-HU" sz="2400" b="1" dirty="0">
              <a:latin typeface="Myriad Pro Light" panose="020B0403030403020204" pitchFamily="34" charset="0"/>
            </a:endParaRPr>
          </a:p>
        </p:txBody>
      </p:sp>
      <p:pic>
        <p:nvPicPr>
          <p:cNvPr id="6146" name="Picture 2" descr="The Manhattan Project - Documentary - DocsOnline">
            <a:extLst>
              <a:ext uri="{FF2B5EF4-FFF2-40B4-BE49-F238E27FC236}">
                <a16:creationId xmlns:a16="http://schemas.microsoft.com/office/drawing/2014/main" id="{697B8416-B0F0-FB75-5828-4314F6558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577" y="1481598"/>
            <a:ext cx="6016668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Apollo 11 Moon Landing Pictures | Apollo Missions | Space">
            <a:extLst>
              <a:ext uri="{FF2B5EF4-FFF2-40B4-BE49-F238E27FC236}">
                <a16:creationId xmlns:a16="http://schemas.microsoft.com/office/drawing/2014/main" id="{8DE05E73-D25E-DD17-36FA-D9B8A2352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44" y="1427490"/>
            <a:ext cx="6308218" cy="4731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Wikipedia logo : histoire, signification et évolution, symbole">
            <a:extLst>
              <a:ext uri="{FF2B5EF4-FFF2-40B4-BE49-F238E27FC236}">
                <a16:creationId xmlns:a16="http://schemas.microsoft.com/office/drawing/2014/main" id="{4A4DA6B4-0A0F-74F3-AA8E-EE91A1E06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1846097"/>
            <a:ext cx="3804270" cy="3591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2" name="Picture 8" descr="Helping to Clean Up a Disaster Inside the Chernobyl 'Mega Tomb' | NIST">
            <a:extLst>
              <a:ext uri="{FF2B5EF4-FFF2-40B4-BE49-F238E27FC236}">
                <a16:creationId xmlns:a16="http://schemas.microsoft.com/office/drawing/2014/main" id="{3661DD36-7EDA-2E8D-A84F-732743185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701" y="1995823"/>
            <a:ext cx="6543083" cy="3291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4" name="Picture 10" descr="La SNCF va ouvrir les ventes des billets TGV pour l'été">
            <a:extLst>
              <a:ext uri="{FF2B5EF4-FFF2-40B4-BE49-F238E27FC236}">
                <a16:creationId xmlns:a16="http://schemas.microsoft.com/office/drawing/2014/main" id="{0213BAED-84F4-D1A8-AF14-0C015DA9A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149" y="1694386"/>
            <a:ext cx="6425993" cy="4281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6" name="Picture 12" descr="Two Stations Of The Metro Line 4 In Budapest Awarded - XpatLoop.com">
            <a:extLst>
              <a:ext uri="{FF2B5EF4-FFF2-40B4-BE49-F238E27FC236}">
                <a16:creationId xmlns:a16="http://schemas.microsoft.com/office/drawing/2014/main" id="{0C4C964C-5419-453D-9DF1-3D9F09703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847" y="1816644"/>
            <a:ext cx="7535991" cy="4220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8" name="Picture 14" descr="Lánchíd-felújítás: elindultak a tényleges kivitelezési munkák!">
            <a:extLst>
              <a:ext uri="{FF2B5EF4-FFF2-40B4-BE49-F238E27FC236}">
                <a16:creationId xmlns:a16="http://schemas.microsoft.com/office/drawing/2014/main" id="{6E8232D9-CEBD-D424-C04A-3E890470C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915" y="1707790"/>
            <a:ext cx="6755330" cy="4509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63634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387" y="5157192"/>
            <a:ext cx="10515598" cy="654390"/>
          </a:xfrm>
        </p:spPr>
        <p:txBody>
          <a:bodyPr>
            <a:normAutofit fontScale="90000"/>
          </a:bodyPr>
          <a:lstStyle/>
          <a:p>
            <a:r>
              <a:rPr lang="en-US" sz="4400" b="0" dirty="0" err="1">
                <a:effectLst/>
                <a:latin typeface="Myriad Pro" panose="020B0503030403020204" pitchFamily="34" charset="0"/>
              </a:rPr>
              <a:t>Projektvezetés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hatékonyan</a:t>
            </a:r>
            <a:endParaRPr lang="en-US" sz="4400" b="0" dirty="0">
              <a:effectLst/>
              <a:latin typeface="Myriad Pro" panose="020B05030304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9045" y="4188243"/>
            <a:ext cx="11553619" cy="824933"/>
          </a:xfrm>
        </p:spPr>
        <p:txBody>
          <a:bodyPr/>
          <a:lstStyle/>
          <a:p>
            <a:r>
              <a:rPr lang="en-US" sz="4800" b="1" dirty="0">
                <a:latin typeface="Myriad Pro SemiExt" panose="020B0505030403020204" pitchFamily="34" charset="0"/>
              </a:rPr>
              <a:t>2. </a:t>
            </a:r>
            <a:r>
              <a:rPr lang="en-US" sz="4800" b="1" dirty="0" err="1">
                <a:latin typeface="Myriad Pro SemiExt" panose="020B0505030403020204" pitchFamily="34" charset="0"/>
              </a:rPr>
              <a:t>Projekt</a:t>
            </a:r>
            <a:r>
              <a:rPr lang="en-US" sz="4800" b="1" dirty="0">
                <a:latin typeface="Myriad Pro SemiExt" panose="020B0505030403020204" pitchFamily="34" charset="0"/>
              </a:rPr>
              <a:t> -&gt; Projektmenedzsment</a:t>
            </a:r>
          </a:p>
        </p:txBody>
      </p:sp>
    </p:spTree>
    <p:extLst>
      <p:ext uri="{BB962C8B-B14F-4D97-AF65-F5344CB8AC3E}">
        <p14:creationId xmlns:p14="http://schemas.microsoft.com/office/powerpoint/2010/main" val="148168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Az ember </a:t>
            </a:r>
            <a:r>
              <a:rPr lang="en-US" dirty="0" err="1">
                <a:latin typeface="Myriad Pro Black" panose="020B0903030403020204" pitchFamily="34" charset="0"/>
              </a:rPr>
              <a:t>maradandót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akar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alkotni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7170" name="Picture 2" descr="Project Management History - A Story of Evolution - CEM Solutions">
            <a:extLst>
              <a:ext uri="{FF2B5EF4-FFF2-40B4-BE49-F238E27FC236}">
                <a16:creationId xmlns:a16="http://schemas.microsoft.com/office/drawing/2014/main" id="{073E96B9-9D24-181F-AC43-31A17EE4A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56792"/>
            <a:ext cx="11620500" cy="429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016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Ehhez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koordináció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szükséges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9218" name="Picture 2" descr="A Day in the life of the pyramid builders in Ancient Egypt">
            <a:extLst>
              <a:ext uri="{FF2B5EF4-FFF2-40B4-BE49-F238E27FC236}">
                <a16:creationId xmlns:a16="http://schemas.microsoft.com/office/drawing/2014/main" id="{855603D3-5C06-7278-CE3A-D20C2F9E6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1235406"/>
            <a:ext cx="9118600" cy="492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Historic Taj Mahal construction visualised with AI. See pics | Trending ...">
            <a:extLst>
              <a:ext uri="{FF2B5EF4-FFF2-40B4-BE49-F238E27FC236}">
                <a16:creationId xmlns:a16="http://schemas.microsoft.com/office/drawing/2014/main" id="{E2DCBD3C-DE07-EB00-A4FC-0DEF00464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1237554"/>
            <a:ext cx="9047108" cy="5092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2" name="Picture 6" descr="A quick guide to the Roman Colosseum architecture | StayCiao - Blog ...">
            <a:extLst>
              <a:ext uri="{FF2B5EF4-FFF2-40B4-BE49-F238E27FC236}">
                <a16:creationId xmlns:a16="http://schemas.microsoft.com/office/drawing/2014/main" id="{1686B4FA-B6AB-AEBB-916D-F35522BCE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722" y="1310772"/>
            <a:ext cx="6880572" cy="4978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659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Néhány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dolog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rólam</a:t>
            </a:r>
            <a:r>
              <a:rPr lang="en-US" dirty="0">
                <a:latin typeface="Myriad Pro Black" panose="020B0903030403020204" pitchFamily="34" charset="0"/>
              </a:rPr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340768"/>
            <a:ext cx="828092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</a:rPr>
              <a:t>Csépányi Tamás – </a:t>
            </a:r>
            <a:r>
              <a:rPr lang="en-US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projektvezető</a:t>
            </a:r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</a:rPr>
              <a:t>, Scrum Master PMP®, PMI-ACP®,PSM, RTE</a:t>
            </a:r>
          </a:p>
          <a:p>
            <a:pPr marL="571500" indent="-571500" fontAlgn="base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ontserrat" panose="00000500000000000000" pitchFamily="2" charset="-18"/>
                <a:ea typeface="Gotham Pro"/>
                <a:cs typeface="Gotham Pro"/>
              </a:rPr>
              <a:t>10+ </a:t>
            </a:r>
            <a:r>
              <a:rPr lang="hu-HU" dirty="0">
                <a:solidFill>
                  <a:schemeClr val="bg1"/>
                </a:solidFill>
                <a:latin typeface="Montserrat" panose="00000500000000000000" pitchFamily="2" charset="-18"/>
                <a:ea typeface="Gotham Pro"/>
                <a:cs typeface="Gotham Pro"/>
              </a:rPr>
              <a:t>év projektmenedzsment</a:t>
            </a:r>
            <a:endParaRPr lang="en-GB" dirty="0">
              <a:solidFill>
                <a:schemeClr val="bg1"/>
              </a:solidFill>
              <a:latin typeface="Montserrat" panose="00000500000000000000" pitchFamily="2" charset="-18"/>
              <a:ea typeface="Gotham Pro"/>
              <a:cs typeface="Gotham Pro"/>
            </a:endParaRPr>
          </a:p>
          <a:p>
            <a:pPr marL="571500" indent="-571500" fontAlgn="base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Montserrat" panose="00000500000000000000" pitchFamily="2" charset="-18"/>
                <a:ea typeface="Gotham Pro"/>
                <a:cs typeface="Gotham Pro"/>
              </a:rPr>
              <a:t>8 év agilis tapasztalat</a:t>
            </a:r>
            <a:r>
              <a:rPr lang="en-GB" dirty="0">
                <a:solidFill>
                  <a:schemeClr val="bg1"/>
                </a:solidFill>
                <a:latin typeface="Montserrat" panose="00000500000000000000" pitchFamily="2" charset="-18"/>
                <a:ea typeface="Gotham Pro"/>
                <a:cs typeface="Gotham Pro"/>
              </a:rPr>
              <a:t> (SCRUM, </a:t>
            </a:r>
            <a:r>
              <a:rPr lang="en-GB" dirty="0" err="1">
                <a:solidFill>
                  <a:schemeClr val="bg1"/>
                </a:solidFill>
                <a:latin typeface="Montserrat" panose="00000500000000000000" pitchFamily="2" charset="-18"/>
                <a:ea typeface="Gotham Pro"/>
                <a:cs typeface="Gotham Pro"/>
              </a:rPr>
              <a:t>KanBan</a:t>
            </a:r>
            <a:r>
              <a:rPr lang="en-GB" dirty="0">
                <a:solidFill>
                  <a:schemeClr val="bg1"/>
                </a:solidFill>
                <a:latin typeface="Montserrat" panose="00000500000000000000" pitchFamily="2" charset="-18"/>
                <a:ea typeface="Gotham Pro"/>
                <a:cs typeface="Gotham Pro"/>
              </a:rPr>
              <a:t>, Lean, </a:t>
            </a:r>
            <a:r>
              <a:rPr lang="en-GB" dirty="0" err="1">
                <a:solidFill>
                  <a:schemeClr val="bg1"/>
                </a:solidFill>
                <a:latin typeface="Montserrat" panose="00000500000000000000" pitchFamily="2" charset="-18"/>
                <a:ea typeface="Gotham Pro"/>
                <a:cs typeface="Gotham Pro"/>
              </a:rPr>
              <a:t>SAFe</a:t>
            </a:r>
            <a:r>
              <a:rPr lang="en-GB" dirty="0">
                <a:solidFill>
                  <a:schemeClr val="bg1"/>
                </a:solidFill>
                <a:latin typeface="Montserrat" panose="00000500000000000000" pitchFamily="2" charset="-18"/>
                <a:ea typeface="Gotham Pro"/>
                <a:cs typeface="Gotham Pro"/>
              </a:rPr>
              <a:t>)</a:t>
            </a:r>
          </a:p>
          <a:p>
            <a:pPr marL="571500" lvl="2" indent="-571500" fontAlgn="base">
              <a:lnSpc>
                <a:spcPct val="100000"/>
              </a:lnSpc>
              <a:spcBef>
                <a:spcPts val="1200"/>
              </a:spcBef>
            </a:pP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Széles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projekt-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portfólió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, a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szerverterem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építéstől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a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szoftverfejlesztésig</a:t>
            </a:r>
            <a:endParaRPr lang="en-GB" sz="2000" dirty="0">
              <a:solidFill>
                <a:schemeClr val="bg1"/>
              </a:solidFill>
              <a:latin typeface="Montserrat" panose="00000500000000000000" pitchFamily="2" charset="-18"/>
            </a:endParaRPr>
          </a:p>
          <a:p>
            <a:pPr marL="571500" lvl="2" indent="-571500" fontAlgn="base">
              <a:lnSpc>
                <a:spcPct val="100000"/>
              </a:lnSpc>
              <a:spcBef>
                <a:spcPts val="1200"/>
              </a:spcBef>
            </a:pP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Kutatás-fejlesztési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projektek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ipari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környezetben</a:t>
            </a:r>
            <a:endParaRPr lang="en-GB" sz="2000" dirty="0">
              <a:solidFill>
                <a:schemeClr val="bg1"/>
              </a:solidFill>
              <a:latin typeface="Montserrat" panose="00000500000000000000" pitchFamily="2" charset="-18"/>
            </a:endParaRPr>
          </a:p>
          <a:p>
            <a:pPr marL="571500" lvl="2" indent="-571500" fontAlgn="base">
              <a:lnSpc>
                <a:spcPct val="100000"/>
              </a:lnSpc>
              <a:spcBef>
                <a:spcPts val="1200"/>
              </a:spcBef>
            </a:pP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IT ServiceDesk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fejlesztés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a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szervezet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hatékonyságának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növelése</a:t>
            </a:r>
            <a:endParaRPr lang="en-GB" sz="2000" dirty="0">
              <a:solidFill>
                <a:schemeClr val="bg1"/>
              </a:solidFill>
              <a:latin typeface="Montserrat" panose="00000500000000000000" pitchFamily="2" charset="-18"/>
            </a:endParaRPr>
          </a:p>
          <a:p>
            <a:pPr marL="571500" lvl="2" indent="-571500" fontAlgn="base">
              <a:lnSpc>
                <a:spcPct val="100000"/>
              </a:lnSpc>
              <a:spcBef>
                <a:spcPts val="1200"/>
              </a:spcBef>
            </a:pP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Mesterséges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intelligencia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alapú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ügyfélkiszolgálási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rendszerek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(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webshop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)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fejlesztése</a:t>
            </a:r>
            <a:endParaRPr lang="en-GB" sz="2000" dirty="0">
              <a:solidFill>
                <a:schemeClr val="bg1"/>
              </a:solidFill>
              <a:latin typeface="Montserrat" panose="00000500000000000000" pitchFamily="2" charset="-18"/>
            </a:endParaRPr>
          </a:p>
          <a:p>
            <a:pPr marL="571500" lvl="2" indent="-571500" fontAlgn="base">
              <a:lnSpc>
                <a:spcPct val="100000"/>
              </a:lnSpc>
              <a:spcBef>
                <a:spcPts val="1200"/>
              </a:spcBef>
            </a:pP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Ütőképes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csapatok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formálása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,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kultúra-formálás</a:t>
            </a:r>
            <a:endParaRPr lang="en-GB" sz="2000" dirty="0">
              <a:solidFill>
                <a:schemeClr val="bg1"/>
              </a:solidFill>
              <a:latin typeface="Montserrat" panose="00000500000000000000" pitchFamily="2" charset="-18"/>
            </a:endParaRPr>
          </a:p>
          <a:p>
            <a:pPr marL="571500" lvl="2" indent="-571500" fontAlgn="base">
              <a:lnSpc>
                <a:spcPct val="100000"/>
              </a:lnSpc>
              <a:spcBef>
                <a:spcPts val="1200"/>
              </a:spcBef>
            </a:pP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3-27 fős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csapatok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vezetése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,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agilis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coaching</a:t>
            </a:r>
            <a:endParaRPr lang="hu-HU" sz="2000" dirty="0">
              <a:solidFill>
                <a:schemeClr val="bg1"/>
              </a:solidFill>
              <a:latin typeface="Montserrat" panose="00000500000000000000" pitchFamily="2" charset="-18"/>
            </a:endParaRPr>
          </a:p>
          <a:p>
            <a:pPr lvl="1"/>
            <a:endParaRPr lang="en-US" dirty="0">
              <a:latin typeface="Myriad Pro" panose="020B0503030403020204" pitchFamily="34" charset="0"/>
            </a:endParaRPr>
          </a:p>
        </p:txBody>
      </p:sp>
      <p:pic>
        <p:nvPicPr>
          <p:cNvPr id="11" name="Picture 10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B438D37C-202F-9320-19D1-C2929676A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1628800"/>
            <a:ext cx="2976330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338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Ipari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forradalmak</a:t>
            </a:r>
            <a:r>
              <a:rPr lang="en-US" dirty="0">
                <a:latin typeface="Myriad Pro Black" panose="020B0903030403020204" pitchFamily="34" charset="0"/>
              </a:rPr>
              <a:t> - </a:t>
            </a:r>
            <a:r>
              <a:rPr lang="en-US" dirty="0" err="1">
                <a:latin typeface="Myriad Pro Black" panose="020B0903030403020204" pitchFamily="34" charset="0"/>
              </a:rPr>
              <a:t>fejlődés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10242" name="Picture 2" descr="Industrial Revolution Activity Sheet - vrogue.co">
            <a:extLst>
              <a:ext uri="{FF2B5EF4-FFF2-40B4-BE49-F238E27FC236}">
                <a16:creationId xmlns:a16="http://schemas.microsoft.com/office/drawing/2014/main" id="{444B99CB-02E2-8885-CCFA-9280C53B0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7" b="8660"/>
          <a:stretch/>
        </p:blipFill>
        <p:spPr bwMode="auto">
          <a:xfrm>
            <a:off x="-5428" y="1412776"/>
            <a:ext cx="12189695" cy="48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9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Egyre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bonyolultabbak</a:t>
            </a:r>
            <a:r>
              <a:rPr lang="en-US" dirty="0">
                <a:latin typeface="Myriad Pro Black" panose="020B0903030403020204" pitchFamily="34" charset="0"/>
              </a:rPr>
              <a:t> a </a:t>
            </a:r>
            <a:r>
              <a:rPr lang="en-US" dirty="0" err="1">
                <a:latin typeface="Myriad Pro Black" panose="020B0903030403020204" pitchFamily="34" charset="0"/>
              </a:rPr>
              <a:t>projektek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44" y="1412776"/>
            <a:ext cx="6458684" cy="5214834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en-US" sz="2400" dirty="0" err="1">
                <a:latin typeface="Myriad Pro" panose="020B0503030403020204" pitchFamily="34" charset="0"/>
              </a:rPr>
              <a:t>Tömegtermelés</a:t>
            </a:r>
            <a:r>
              <a:rPr lang="en-US" sz="2400" dirty="0">
                <a:latin typeface="Myriad Pro" panose="020B0503030403020204" pitchFamily="34" charset="0"/>
              </a:rPr>
              <a:t> </a:t>
            </a:r>
            <a:r>
              <a:rPr lang="en-US" sz="2400" dirty="0" err="1">
                <a:latin typeface="Myriad Pro" panose="020B0503030403020204" pitchFamily="34" charset="0"/>
              </a:rPr>
              <a:t>megjelenése</a:t>
            </a:r>
            <a:endParaRPr lang="en-US" sz="2400" dirty="0">
              <a:latin typeface="Myriad Pro" panose="020B0503030403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2400" dirty="0" err="1">
                <a:latin typeface="Myriad Pro" panose="020B0503030403020204" pitchFamily="34" charset="0"/>
              </a:rPr>
              <a:t>Gépek</a:t>
            </a:r>
            <a:r>
              <a:rPr lang="en-US" sz="2400" dirty="0">
                <a:latin typeface="Myriad Pro" panose="020B0503030403020204" pitchFamily="34" charset="0"/>
              </a:rPr>
              <a:t> </a:t>
            </a:r>
            <a:r>
              <a:rPr lang="en-US" sz="2400" dirty="0" err="1">
                <a:latin typeface="Myriad Pro" panose="020B0503030403020204" pitchFamily="34" charset="0"/>
              </a:rPr>
              <a:t>és</a:t>
            </a:r>
            <a:r>
              <a:rPr lang="en-US" sz="2400" dirty="0">
                <a:latin typeface="Myriad Pro" panose="020B0503030403020204" pitchFamily="34" charset="0"/>
              </a:rPr>
              <a:t> </a:t>
            </a:r>
            <a:r>
              <a:rPr lang="en-US" sz="2400" dirty="0" err="1">
                <a:latin typeface="Myriad Pro" panose="020B0503030403020204" pitchFamily="34" charset="0"/>
              </a:rPr>
              <a:t>emberek</a:t>
            </a:r>
            <a:r>
              <a:rPr lang="en-US" sz="2400" dirty="0">
                <a:latin typeface="Myriad Pro" panose="020B0503030403020204" pitchFamily="34" charset="0"/>
              </a:rPr>
              <a:t> </a:t>
            </a:r>
            <a:r>
              <a:rPr lang="en-US" sz="2400" dirty="0" err="1">
                <a:latin typeface="Myriad Pro" panose="020B0503030403020204" pitchFamily="34" charset="0"/>
              </a:rPr>
              <a:t>összehangolása</a:t>
            </a:r>
            <a:endParaRPr lang="en-US" sz="2400" dirty="0">
              <a:latin typeface="Myriad Pro" panose="020B0503030403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2400" dirty="0" err="1">
                <a:latin typeface="Myriad Pro" panose="020B0503030403020204" pitchFamily="34" charset="0"/>
              </a:rPr>
              <a:t>Hatékonyabb</a:t>
            </a:r>
            <a:r>
              <a:rPr lang="en-US" sz="2400" dirty="0">
                <a:latin typeface="Myriad Pro" panose="020B0503030403020204" pitchFamily="34" charset="0"/>
              </a:rPr>
              <a:t> </a:t>
            </a:r>
            <a:r>
              <a:rPr lang="en-US" sz="2400" dirty="0" err="1">
                <a:latin typeface="Myriad Pro" panose="020B0503030403020204" pitchFamily="34" charset="0"/>
              </a:rPr>
              <a:t>munkavégzés</a:t>
            </a:r>
            <a:r>
              <a:rPr lang="en-US" sz="2400" dirty="0">
                <a:latin typeface="Myriad Pro" panose="020B0503030403020204" pitchFamily="34" charset="0"/>
              </a:rPr>
              <a:t> (</a:t>
            </a:r>
            <a:r>
              <a:rPr lang="en-US" sz="2400" dirty="0" err="1">
                <a:latin typeface="Myriad Pro" panose="020B0503030403020204" pitchFamily="34" charset="0"/>
              </a:rPr>
              <a:t>gépesítés</a:t>
            </a:r>
            <a:r>
              <a:rPr lang="en-US" sz="2400" dirty="0">
                <a:latin typeface="Myriad Pro" panose="020B0503030403020204" pitchFamily="34" charset="0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en-US" sz="2400" dirty="0" err="1">
                <a:latin typeface="Myriad Pro" panose="020B0503030403020204" pitchFamily="34" charset="0"/>
              </a:rPr>
              <a:t>Kapitalizmus</a:t>
            </a:r>
            <a:r>
              <a:rPr lang="en-US" sz="2400" dirty="0">
                <a:latin typeface="Myriad Pro" panose="020B0503030403020204" pitchFamily="34" charset="0"/>
              </a:rPr>
              <a:t>: </a:t>
            </a:r>
            <a:r>
              <a:rPr lang="en-US" sz="2400" dirty="0" err="1">
                <a:latin typeface="Myriad Pro" panose="020B0503030403020204" pitchFamily="34" charset="0"/>
              </a:rPr>
              <a:t>az</a:t>
            </a:r>
            <a:r>
              <a:rPr lang="en-US" sz="2400" dirty="0">
                <a:latin typeface="Myriad Pro" panose="020B0503030403020204" pitchFamily="34" charset="0"/>
              </a:rPr>
              <a:t> </a:t>
            </a:r>
            <a:r>
              <a:rPr lang="en-US" sz="2400" dirty="0" err="1">
                <a:latin typeface="Myriad Pro" panose="020B0503030403020204" pitchFamily="34" charset="0"/>
              </a:rPr>
              <a:t>idő</a:t>
            </a:r>
            <a:r>
              <a:rPr lang="en-US" sz="2400" dirty="0">
                <a:latin typeface="Myriad Pro" panose="020B0503030403020204" pitchFamily="34" charset="0"/>
              </a:rPr>
              <a:t> = </a:t>
            </a:r>
            <a:r>
              <a:rPr lang="en-US" sz="2400" dirty="0" err="1">
                <a:latin typeface="Myriad Pro" panose="020B0503030403020204" pitchFamily="34" charset="0"/>
              </a:rPr>
              <a:t>pénz</a:t>
            </a:r>
            <a:r>
              <a:rPr lang="en-US" sz="2400" dirty="0">
                <a:latin typeface="Myriad Pro" panose="020B0503030403020204" pitchFamily="34" charset="0"/>
              </a:rPr>
              <a:t> </a:t>
            </a:r>
            <a:r>
              <a:rPr lang="en-US" sz="2400" dirty="0">
                <a:solidFill>
                  <a:srgbClr val="249390"/>
                </a:solidFill>
                <a:latin typeface="Myriad Pro" panose="020B0503030403020204" pitchFamily="34" charset="0"/>
              </a:rPr>
              <a:t>#</a:t>
            </a:r>
            <a:r>
              <a:rPr lang="en-US" sz="2400" dirty="0" err="1">
                <a:solidFill>
                  <a:srgbClr val="249390"/>
                </a:solidFill>
                <a:latin typeface="Myriad Pro" panose="020B0503030403020204" pitchFamily="34" charset="0"/>
              </a:rPr>
              <a:t>hatékonyság</a:t>
            </a:r>
            <a:endParaRPr lang="en-US" sz="2400" dirty="0">
              <a:solidFill>
                <a:srgbClr val="249390"/>
              </a:solidFill>
              <a:latin typeface="Myriad Pro" panose="020B0503030403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2400" dirty="0" err="1">
                <a:latin typeface="Myriad Pro" panose="020B0503030403020204" pitchFamily="34" charset="0"/>
              </a:rPr>
              <a:t>Komplexebb</a:t>
            </a:r>
            <a:r>
              <a:rPr lang="en-US" sz="2400" dirty="0">
                <a:latin typeface="Myriad Pro" panose="020B0503030403020204" pitchFamily="34" charset="0"/>
              </a:rPr>
              <a:t> </a:t>
            </a:r>
            <a:r>
              <a:rPr lang="en-US" sz="2400" dirty="0" err="1">
                <a:latin typeface="Myriad Pro" panose="020B0503030403020204" pitchFamily="34" charset="0"/>
              </a:rPr>
              <a:t>munkafolyamatok</a:t>
            </a:r>
            <a:r>
              <a:rPr lang="en-US" sz="2400" dirty="0">
                <a:latin typeface="Myriad Pro" panose="020B0503030403020204" pitchFamily="34" charset="0"/>
              </a:rPr>
              <a:t>, </a:t>
            </a:r>
            <a:r>
              <a:rPr lang="en-US" sz="2400" dirty="0" err="1">
                <a:latin typeface="Myriad Pro" panose="020B0503030403020204" pitchFamily="34" charset="0"/>
              </a:rPr>
              <a:t>projektek</a:t>
            </a:r>
            <a:endParaRPr lang="en-US" sz="2400" dirty="0">
              <a:latin typeface="Myriad Pro" panose="020B0503030403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2400" dirty="0" err="1">
                <a:latin typeface="Myriad Pro" panose="020B0503030403020204" pitchFamily="34" charset="0"/>
              </a:rPr>
              <a:t>Aprólékosabb</a:t>
            </a:r>
            <a:r>
              <a:rPr lang="en-US" sz="2400" dirty="0">
                <a:latin typeface="Myriad Pro" panose="020B0503030403020204" pitchFamily="34" charset="0"/>
              </a:rPr>
              <a:t> </a:t>
            </a:r>
            <a:r>
              <a:rPr lang="en-US" sz="2400" dirty="0" err="1">
                <a:latin typeface="Myriad Pro" panose="020B0503030403020204" pitchFamily="34" charset="0"/>
              </a:rPr>
              <a:t>munkák</a:t>
            </a:r>
            <a:r>
              <a:rPr lang="en-US" sz="2400" dirty="0">
                <a:latin typeface="Myriad Pro" panose="020B0503030403020204" pitchFamily="34" charset="0"/>
              </a:rPr>
              <a:t> </a:t>
            </a:r>
            <a:r>
              <a:rPr lang="en-US" sz="2400" dirty="0" err="1">
                <a:latin typeface="Myriad Pro" panose="020B0503030403020204" pitchFamily="34" charset="0"/>
              </a:rPr>
              <a:t>kivitelezhetősége</a:t>
            </a:r>
            <a:endParaRPr lang="en-US" sz="2400" dirty="0">
              <a:latin typeface="Myriad Pro" panose="020B0503030403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2400" dirty="0" err="1">
                <a:latin typeface="Myriad Pro" panose="020B0503030403020204" pitchFamily="34" charset="0"/>
              </a:rPr>
              <a:t>Új</a:t>
            </a:r>
            <a:r>
              <a:rPr lang="en-US" sz="2400" dirty="0">
                <a:latin typeface="Myriad Pro" panose="020B0503030403020204" pitchFamily="34" charset="0"/>
              </a:rPr>
              <a:t> </a:t>
            </a:r>
            <a:r>
              <a:rPr lang="en-US" sz="2400" dirty="0" err="1">
                <a:latin typeface="Myriad Pro" panose="020B0503030403020204" pitchFamily="34" charset="0"/>
              </a:rPr>
              <a:t>lehetőségek</a:t>
            </a:r>
            <a:endParaRPr lang="en-US" sz="2400" dirty="0">
              <a:latin typeface="Myriad Pro" panose="020B0503030403020204" pitchFamily="34" charset="0"/>
            </a:endParaRPr>
          </a:p>
        </p:txBody>
      </p:sp>
      <p:pic>
        <p:nvPicPr>
          <p:cNvPr id="11266" name="Picture 2" descr="Complex - BlueHome Property Management">
            <a:extLst>
              <a:ext uri="{FF2B5EF4-FFF2-40B4-BE49-F238E27FC236}">
                <a16:creationId xmlns:a16="http://schemas.microsoft.com/office/drawing/2014/main" id="{EE40C60D-2762-8FEA-8628-09FDE6EDD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315709"/>
            <a:ext cx="5062596" cy="495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0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ADB893-0D8E-FB35-0122-C4248681FA90}"/>
              </a:ext>
            </a:extLst>
          </p:cNvPr>
          <p:cNvSpPr/>
          <p:nvPr/>
        </p:nvSpPr>
        <p:spPr>
          <a:xfrm>
            <a:off x="119336" y="2492896"/>
            <a:ext cx="5328592" cy="27363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Igény</a:t>
            </a:r>
            <a:r>
              <a:rPr lang="en-US" dirty="0">
                <a:latin typeface="Myriad Pro Black" panose="020B0903030403020204" pitchFamily="34" charset="0"/>
              </a:rPr>
              <a:t> a </a:t>
            </a:r>
            <a:r>
              <a:rPr lang="en-US" dirty="0" err="1">
                <a:latin typeface="Myriad Pro Black" panose="020B0903030403020204" pitchFamily="34" charset="0"/>
              </a:rPr>
              <a:t>projektmenedzsmentre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9936" y="1484784"/>
            <a:ext cx="6552728" cy="5184576"/>
          </a:xfrm>
        </p:spPr>
        <p:txBody>
          <a:bodyPr>
            <a:normAutofit lnSpcReduction="10000"/>
          </a:bodyPr>
          <a:lstStyle/>
          <a:p>
            <a:pPr marL="6350" lvl="1" indent="0">
              <a:lnSpc>
                <a:spcPct val="110000"/>
              </a:lnSpc>
              <a:buNone/>
            </a:pP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“A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projektmenedzsment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az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ismeretek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,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készségek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,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eszközök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és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technikák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alkalmazása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a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projekttevékenységek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során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,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annak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érdekében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,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hogy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megfeleljenek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a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projekt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követelményeinek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.”</a:t>
            </a:r>
          </a:p>
          <a:p>
            <a:pPr lvl="1">
              <a:lnSpc>
                <a:spcPct val="120000"/>
              </a:lnSpc>
            </a:pPr>
            <a:r>
              <a:rPr lang="hu-HU" dirty="0">
                <a:latin typeface="Myriad Pro" panose="020B0503030403020204" pitchFamily="34" charset="0"/>
              </a:rPr>
              <a:t>Célja, hogy a projektek végrehajtása során a </a:t>
            </a:r>
            <a:r>
              <a:rPr lang="hu-HU" b="1" dirty="0">
                <a:latin typeface="Myriad Pro Light" panose="020B0403030403020204" pitchFamily="34" charset="0"/>
              </a:rPr>
              <a:t>lehető legnagyobb hatékonysággal és eredményességgel érjék el a kitűzött célokat</a:t>
            </a:r>
            <a:r>
              <a:rPr lang="hu-HU" dirty="0">
                <a:latin typeface="Myriad Pro" panose="020B0503030403020204" pitchFamily="34" charset="0"/>
              </a:rPr>
              <a:t>, biztosítva a projektek sikeres lezárását</a:t>
            </a:r>
          </a:p>
          <a:p>
            <a:pPr marL="6350" lvl="1" indent="0">
              <a:lnSpc>
                <a:spcPct val="120000"/>
              </a:lnSpc>
              <a:buNone/>
            </a:pPr>
            <a:endParaRPr lang="hu-HU" sz="2000" b="1" dirty="0">
              <a:latin typeface="Myriad Pro Light" panose="020B0403030403020204" pitchFamily="34" charset="0"/>
            </a:endParaRPr>
          </a:p>
          <a:p>
            <a:pPr marL="6350" lvl="1" indent="0">
              <a:lnSpc>
                <a:spcPct val="120000"/>
              </a:lnSpc>
              <a:buNone/>
            </a:pPr>
            <a:r>
              <a:rPr lang="hu-HU" sz="2000" b="1" dirty="0">
                <a:latin typeface="Myriad Pro Light" panose="020B0403030403020204" pitchFamily="34" charset="0"/>
              </a:rPr>
              <a:t>Fókusz</a:t>
            </a:r>
          </a:p>
          <a:p>
            <a:pPr lvl="1">
              <a:lnSpc>
                <a:spcPct val="120000"/>
              </a:lnSpc>
            </a:pPr>
            <a:r>
              <a:rPr lang="en-US" dirty="0" err="1">
                <a:latin typeface="Myriad Pro" panose="020B0503030403020204" pitchFamily="34" charset="0"/>
              </a:rPr>
              <a:t>Célkitűzések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elérése</a:t>
            </a:r>
            <a:endParaRPr lang="en-US" dirty="0">
              <a:latin typeface="Myriad Pro" panose="020B0503030403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dirty="0" err="1">
                <a:latin typeface="Myriad Pro" panose="020B0503030403020204" pitchFamily="34" charset="0"/>
              </a:rPr>
              <a:t>Hatékony</a:t>
            </a:r>
            <a:r>
              <a:rPr lang="en-US" dirty="0">
                <a:latin typeface="Myriad Pro" panose="020B0503030403020204" pitchFamily="34" charset="0"/>
              </a:rPr>
              <a:t>(abb) </a:t>
            </a:r>
            <a:r>
              <a:rPr lang="en-US" dirty="0" err="1">
                <a:latin typeface="Myriad Pro" panose="020B0503030403020204" pitchFamily="34" charset="0"/>
              </a:rPr>
              <a:t>erőforrás-felhasználás</a:t>
            </a:r>
            <a:endParaRPr lang="en-US" dirty="0">
              <a:latin typeface="Myriad Pro" panose="020B0503030403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dirty="0" err="1">
                <a:latin typeface="Myriad Pro" panose="020B0503030403020204" pitchFamily="34" charset="0"/>
              </a:rPr>
              <a:t>Minőségbiztosítás</a:t>
            </a:r>
            <a:endParaRPr lang="en-US" dirty="0">
              <a:latin typeface="Myriad Pro" panose="020B0503030403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dirty="0" err="1">
                <a:latin typeface="Myriad Pro" panose="020B0503030403020204" pitchFamily="34" charset="0"/>
              </a:rPr>
              <a:t>Kockázatkezelés</a:t>
            </a:r>
            <a:endParaRPr lang="en-US" dirty="0">
              <a:latin typeface="Myriad Pro" panose="020B0503030403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dirty="0" err="1">
                <a:latin typeface="Myriad Pro" panose="020B0503030403020204" pitchFamily="34" charset="0"/>
              </a:rPr>
              <a:t>Kommunikáció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és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koordináció</a:t>
            </a:r>
            <a:endParaRPr lang="en-US" dirty="0">
              <a:latin typeface="Myriad Pro" panose="020B0503030403020204" pitchFamily="34" charset="0"/>
            </a:endParaRPr>
          </a:p>
        </p:txBody>
      </p:sp>
      <p:pic>
        <p:nvPicPr>
          <p:cNvPr id="1026" name="Picture 2" descr="caos y orden negocio concepto estilo plano diseño vector ilustración ...">
            <a:extLst>
              <a:ext uri="{FF2B5EF4-FFF2-40B4-BE49-F238E27FC236}">
                <a16:creationId xmlns:a16="http://schemas.microsoft.com/office/drawing/2014/main" id="{B122BBCB-AC98-DCCB-E9C6-8A73EF318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r="5109"/>
          <a:stretch/>
        </p:blipFill>
        <p:spPr bwMode="auto">
          <a:xfrm>
            <a:off x="256158" y="2613615"/>
            <a:ext cx="4998660" cy="252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36BEB5-A36A-2F71-B9BD-0DC2CE39B580}"/>
              </a:ext>
            </a:extLst>
          </p:cNvPr>
          <p:cNvSpPr txBox="1"/>
          <p:nvPr/>
        </p:nvSpPr>
        <p:spPr>
          <a:xfrm>
            <a:off x="679179" y="2518457"/>
            <a:ext cx="4448190" cy="46455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6350" lvl="1">
              <a:lnSpc>
                <a:spcPct val="150000"/>
              </a:lnSpc>
            </a:pPr>
            <a:r>
              <a:rPr lang="en-US" b="1" dirty="0" err="1">
                <a:solidFill>
                  <a:srgbClr val="249390"/>
                </a:solidFill>
                <a:latin typeface="Myriad Pro Light SemiExt" panose="020B0405030403020204" pitchFamily="34" charset="0"/>
              </a:rPr>
              <a:t>Projekt</a:t>
            </a:r>
            <a:r>
              <a:rPr lang="en-US" b="1" dirty="0">
                <a:solidFill>
                  <a:srgbClr val="249390"/>
                </a:solidFill>
                <a:latin typeface="Myriad Pro Light SemiExt" panose="020B0405030403020204" pitchFamily="34" charset="0"/>
              </a:rPr>
              <a:t> - </a:t>
            </a:r>
            <a:r>
              <a:rPr lang="en-US" b="1" dirty="0" err="1">
                <a:solidFill>
                  <a:srgbClr val="249390"/>
                </a:solidFill>
                <a:latin typeface="Myriad Pro Light SemiExt" panose="020B0405030403020204" pitchFamily="34" charset="0"/>
              </a:rPr>
              <a:t>projektmenedzsment</a:t>
            </a:r>
            <a:r>
              <a:rPr lang="en-US" sz="1800" b="1" dirty="0">
                <a:solidFill>
                  <a:srgbClr val="249390"/>
                </a:solidFill>
                <a:latin typeface="Myriad Pro Light SemiExt" panose="020B0405030403020204" pitchFamily="34" charset="0"/>
              </a:rPr>
              <a:t> = </a:t>
            </a:r>
            <a:r>
              <a:rPr lang="en-US" sz="1800" b="1" dirty="0" err="1">
                <a:solidFill>
                  <a:srgbClr val="249390"/>
                </a:solidFill>
                <a:latin typeface="Myriad Pro Light SemiExt" panose="020B0405030403020204" pitchFamily="34" charset="0"/>
              </a:rPr>
              <a:t>káosz</a:t>
            </a:r>
            <a:endParaRPr lang="en-US" sz="1800" b="1" dirty="0">
              <a:solidFill>
                <a:srgbClr val="249390"/>
              </a:solidFill>
              <a:latin typeface="Myriad Pro Light SemiExt" panose="020B0405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4AF0A4-C411-EE48-F720-ECC846392109}"/>
              </a:ext>
            </a:extLst>
          </p:cNvPr>
          <p:cNvSpPr txBox="1"/>
          <p:nvPr/>
        </p:nvSpPr>
        <p:spPr>
          <a:xfrm>
            <a:off x="279658" y="4668265"/>
            <a:ext cx="1872209" cy="317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lvl="1">
              <a:lnSpc>
                <a:spcPct val="150000"/>
              </a:lnSpc>
              <a:buNone/>
            </a:pPr>
            <a:r>
              <a:rPr lang="en-US" sz="1100" dirty="0">
                <a:solidFill>
                  <a:schemeClr val="bg2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Projektmenedzsment </a:t>
            </a:r>
            <a:r>
              <a:rPr lang="en-US" sz="1100" dirty="0" err="1">
                <a:solidFill>
                  <a:schemeClr val="bg2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nélkül</a:t>
            </a:r>
            <a:endParaRPr lang="en-US" sz="1100" dirty="0">
              <a:solidFill>
                <a:schemeClr val="bg2">
                  <a:lumMod val="50000"/>
                  <a:lumOff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E17F3F-4E68-264A-B3DA-1E3EA2BF6CC1}"/>
              </a:ext>
            </a:extLst>
          </p:cNvPr>
          <p:cNvSpPr txBox="1"/>
          <p:nvPr/>
        </p:nvSpPr>
        <p:spPr>
          <a:xfrm>
            <a:off x="3503712" y="4668265"/>
            <a:ext cx="1656184" cy="317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lvl="1">
              <a:lnSpc>
                <a:spcPct val="150000"/>
              </a:lnSpc>
              <a:buNone/>
            </a:pPr>
            <a:r>
              <a:rPr lang="en-US" sz="1100" dirty="0" err="1">
                <a:solidFill>
                  <a:schemeClr val="bg2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Projektmenedzsmenttel</a:t>
            </a:r>
            <a:endParaRPr lang="en-US" sz="1100" dirty="0">
              <a:solidFill>
                <a:schemeClr val="bg2">
                  <a:lumMod val="50000"/>
                  <a:lumOff val="50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60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</a:t>
            </a:r>
            <a:r>
              <a:rPr lang="en-US" dirty="0" err="1">
                <a:latin typeface="Myriad Pro Black" panose="020B0903030403020204" pitchFamily="34" charset="0"/>
              </a:rPr>
              <a:t>projektek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karakterisztikája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4098" name="Picture 2" descr="What is a Project in Project Management? Definition and Types">
            <a:extLst>
              <a:ext uri="{FF2B5EF4-FFF2-40B4-BE49-F238E27FC236}">
                <a16:creationId xmlns:a16="http://schemas.microsoft.com/office/drawing/2014/main" id="{200F2BA0-27E4-2857-7B00-648F222F5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7" b="11452"/>
          <a:stretch/>
        </p:blipFill>
        <p:spPr bwMode="auto">
          <a:xfrm>
            <a:off x="19482" y="1700808"/>
            <a:ext cx="12172518" cy="431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462DF8-2512-7AB2-CA88-9C1DE45A7643}"/>
              </a:ext>
            </a:extLst>
          </p:cNvPr>
          <p:cNvSpPr txBox="1"/>
          <p:nvPr/>
        </p:nvSpPr>
        <p:spPr>
          <a:xfrm>
            <a:off x="1919536" y="2276872"/>
            <a:ext cx="3168352" cy="830997"/>
          </a:xfrm>
          <a:prstGeom prst="rect">
            <a:avLst/>
          </a:prstGeom>
          <a:solidFill>
            <a:srgbClr val="ECF3FF"/>
          </a:solidFill>
        </p:spPr>
        <p:txBody>
          <a:bodyPr wrap="square" rtlCol="0">
            <a:spAutoFit/>
          </a:bodyPr>
          <a:lstStyle/>
          <a:p>
            <a:r>
              <a:rPr lang="en-HU" sz="2400" b="1" dirty="0">
                <a:solidFill>
                  <a:srgbClr val="306BBC"/>
                </a:solidFill>
                <a:latin typeface="Myriad Pro Black" panose="020B0903030403020204" pitchFamily="34" charset="0"/>
                <a:ea typeface="+mj-ea"/>
                <a:cs typeface="+mj-cs"/>
              </a:rPr>
              <a:t>Meghatározott kezdő és végdátum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0D92C7-84CC-A5D4-3F06-9A39AEE27304}"/>
              </a:ext>
            </a:extLst>
          </p:cNvPr>
          <p:cNvSpPr txBox="1"/>
          <p:nvPr/>
        </p:nvSpPr>
        <p:spPr>
          <a:xfrm>
            <a:off x="1919536" y="2292039"/>
            <a:ext cx="3168352" cy="830997"/>
          </a:xfrm>
          <a:prstGeom prst="rect">
            <a:avLst/>
          </a:prstGeom>
          <a:solidFill>
            <a:srgbClr val="ECF3FF"/>
          </a:solidFill>
        </p:spPr>
        <p:txBody>
          <a:bodyPr wrap="square" rtlCol="0">
            <a:spAutoFit/>
          </a:bodyPr>
          <a:lstStyle/>
          <a:p>
            <a:r>
              <a:rPr lang="en-HU" sz="2400" b="1" dirty="0">
                <a:solidFill>
                  <a:srgbClr val="306BBC"/>
                </a:solidFill>
                <a:latin typeface="Myriad Pro Black" panose="020B0903030403020204" pitchFamily="34" charset="0"/>
                <a:ea typeface="+mj-ea"/>
                <a:cs typeface="+mj-cs"/>
              </a:rPr>
              <a:t>Meghatározott kezdő és végdátum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C16E42-FC93-4DBF-175F-E5C57E418845}"/>
              </a:ext>
            </a:extLst>
          </p:cNvPr>
          <p:cNvSpPr txBox="1"/>
          <p:nvPr/>
        </p:nvSpPr>
        <p:spPr>
          <a:xfrm>
            <a:off x="7776233" y="1922707"/>
            <a:ext cx="3168352" cy="1569660"/>
          </a:xfrm>
          <a:prstGeom prst="rect">
            <a:avLst/>
          </a:prstGeom>
          <a:solidFill>
            <a:srgbClr val="F9DEF7"/>
          </a:solidFill>
        </p:spPr>
        <p:txBody>
          <a:bodyPr wrap="square" rtlCol="0">
            <a:spAutoFit/>
          </a:bodyPr>
          <a:lstStyle/>
          <a:p>
            <a:endParaRPr lang="en-HU" sz="2400" b="1" dirty="0">
              <a:solidFill>
                <a:srgbClr val="A14683"/>
              </a:solidFill>
              <a:latin typeface="Myriad Pro Black" panose="020B0903030403020204" pitchFamily="34" charset="0"/>
              <a:ea typeface="+mj-ea"/>
              <a:cs typeface="+mj-cs"/>
            </a:endParaRPr>
          </a:p>
          <a:p>
            <a:r>
              <a:rPr lang="en-HU" sz="2400" b="1" dirty="0">
                <a:solidFill>
                  <a:srgbClr val="A14683"/>
                </a:solidFill>
                <a:latin typeface="Myriad Pro Black" panose="020B0903030403020204" pitchFamily="34" charset="0"/>
                <a:ea typeface="+mj-ea"/>
                <a:cs typeface="+mj-cs"/>
              </a:rPr>
              <a:t>Éles határokkal körülvett</a:t>
            </a:r>
          </a:p>
          <a:p>
            <a:endParaRPr lang="en-HU" sz="2400" b="1" dirty="0">
              <a:solidFill>
                <a:srgbClr val="A14683"/>
              </a:solidFill>
              <a:latin typeface="Myriad Pro Black" panose="020B0903030403020204" pitchFamily="34" charset="0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0A5DD2-ED28-0BD6-B665-A6B2CBD40BFE}"/>
              </a:ext>
            </a:extLst>
          </p:cNvPr>
          <p:cNvSpPr txBox="1"/>
          <p:nvPr/>
        </p:nvSpPr>
        <p:spPr>
          <a:xfrm>
            <a:off x="1919536" y="4221474"/>
            <a:ext cx="3168352" cy="1200329"/>
          </a:xfrm>
          <a:prstGeom prst="rect">
            <a:avLst/>
          </a:prstGeom>
          <a:solidFill>
            <a:srgbClr val="FCF1DE"/>
          </a:solidFill>
        </p:spPr>
        <p:txBody>
          <a:bodyPr wrap="square" rtlCol="0">
            <a:spAutoFit/>
          </a:bodyPr>
          <a:lstStyle/>
          <a:p>
            <a:r>
              <a:rPr lang="en-HU" sz="2400" b="1" dirty="0">
                <a:solidFill>
                  <a:srgbClr val="D68337"/>
                </a:solidFill>
                <a:latin typeface="Myriad Pro Black" panose="020B0903030403020204" pitchFamily="34" charset="0"/>
                <a:ea typeface="+mj-ea"/>
                <a:cs typeface="+mj-cs"/>
              </a:rPr>
              <a:t>Valami új/egyedi létrehozása, meghatározott cél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4C41B5-B228-87A0-1558-BF7A86D0D0BE}"/>
              </a:ext>
            </a:extLst>
          </p:cNvPr>
          <p:cNvSpPr txBox="1"/>
          <p:nvPr/>
        </p:nvSpPr>
        <p:spPr>
          <a:xfrm>
            <a:off x="7752184" y="4437112"/>
            <a:ext cx="3168352" cy="830997"/>
          </a:xfrm>
          <a:prstGeom prst="rect">
            <a:avLst/>
          </a:prstGeom>
          <a:solidFill>
            <a:srgbClr val="DDF5E0"/>
          </a:solidFill>
        </p:spPr>
        <p:txBody>
          <a:bodyPr wrap="square" rtlCol="0">
            <a:spAutoFit/>
          </a:bodyPr>
          <a:lstStyle/>
          <a:p>
            <a:r>
              <a:rPr lang="en-HU" sz="2400" b="1" dirty="0">
                <a:solidFill>
                  <a:srgbClr val="548C55"/>
                </a:solidFill>
                <a:latin typeface="Myriad Pro Black" panose="020B0903030403020204" pitchFamily="34" charset="0"/>
                <a:ea typeface="+mj-ea"/>
                <a:cs typeface="+mj-cs"/>
              </a:rPr>
              <a:t>Normál üzletmenettől eltérő</a:t>
            </a:r>
          </a:p>
        </p:txBody>
      </p:sp>
    </p:spTree>
    <p:extLst>
      <p:ext uri="{BB962C8B-B14F-4D97-AF65-F5344CB8AC3E}">
        <p14:creationId xmlns:p14="http://schemas.microsoft.com/office/powerpoint/2010/main" val="4277015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</a:t>
            </a:r>
            <a:r>
              <a:rPr lang="en-US" dirty="0" err="1">
                <a:latin typeface="Myriad Pro Black" panose="020B0903030403020204" pitchFamily="34" charset="0"/>
              </a:rPr>
              <a:t>projektmenedzsment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története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1824" y="1150790"/>
            <a:ext cx="7726457" cy="5738430"/>
          </a:xfrm>
        </p:spPr>
        <p:txBody>
          <a:bodyPr>
            <a:normAutofit fontScale="77500" lnSpcReduction="20000"/>
          </a:bodyPr>
          <a:lstStyle/>
          <a:p>
            <a:pPr lvl="1">
              <a:lnSpc>
                <a:spcPct val="150000"/>
              </a:lnSpc>
            </a:pPr>
            <a:r>
              <a:rPr lang="hu-HU" sz="2600" b="1" dirty="0">
                <a:latin typeface="Myriad Pro Light" panose="020B0403030403020204" pitchFamily="34" charset="0"/>
              </a:rPr>
              <a:t>I. szakasz 					1958 előtt</a:t>
            </a:r>
          </a:p>
          <a:p>
            <a:pPr lvl="2">
              <a:lnSpc>
                <a:spcPct val="134000"/>
              </a:lnSpc>
              <a:spcBef>
                <a:spcPts val="0"/>
              </a:spcBef>
            </a:pPr>
            <a:r>
              <a:rPr lang="hu-HU" sz="2100" dirty="0">
                <a:latin typeface="Myriad Pro" panose="020B0503030403020204" pitchFamily="34" charset="0"/>
              </a:rPr>
              <a:t>A projektek sikerét random faktoroknak tulajdonítják</a:t>
            </a:r>
          </a:p>
          <a:p>
            <a:pPr lvl="2">
              <a:lnSpc>
                <a:spcPct val="134000"/>
              </a:lnSpc>
              <a:spcBef>
                <a:spcPts val="0"/>
              </a:spcBef>
            </a:pPr>
            <a:r>
              <a:rPr lang="hu-HU" sz="2100" dirty="0">
                <a:latin typeface="Myriad Pro" panose="020B0503030403020204" pitchFamily="34" charset="0"/>
              </a:rPr>
              <a:t>Egyéni képesség és NEM önálló tudásterület</a:t>
            </a:r>
          </a:p>
          <a:p>
            <a:pPr lvl="2">
              <a:lnSpc>
                <a:spcPct val="134000"/>
              </a:lnSpc>
              <a:spcBef>
                <a:spcPts val="0"/>
              </a:spcBef>
            </a:pPr>
            <a:r>
              <a:rPr lang="hu-HU" sz="2100" dirty="0">
                <a:latin typeface="Myriad Pro" panose="020B0503030403020204" pitchFamily="34" charset="0"/>
              </a:rPr>
              <a:t>Mérföldkövek: Henry </a:t>
            </a:r>
            <a:r>
              <a:rPr lang="hu-HU" sz="2100" dirty="0" err="1">
                <a:latin typeface="Myriad Pro" panose="020B0503030403020204" pitchFamily="34" charset="0"/>
              </a:rPr>
              <a:t>Gantt</a:t>
            </a:r>
            <a:r>
              <a:rPr lang="hu-HU" sz="2100" dirty="0">
                <a:latin typeface="Myriad Pro" panose="020B0503030403020204" pitchFamily="34" charset="0"/>
              </a:rPr>
              <a:t>, Manhattan projekt, </a:t>
            </a:r>
            <a:r>
              <a:rPr lang="hu-HU" sz="2100" dirty="0" err="1">
                <a:latin typeface="Myriad Pro" panose="020B0503030403020204" pitchFamily="34" charset="0"/>
              </a:rPr>
              <a:t>Polaris</a:t>
            </a:r>
            <a:r>
              <a:rPr lang="hu-HU" sz="2100" dirty="0">
                <a:latin typeface="Myriad Pro" panose="020B0503030403020204" pitchFamily="34" charset="0"/>
              </a:rPr>
              <a:t> projekt</a:t>
            </a:r>
          </a:p>
          <a:p>
            <a:pPr lvl="1">
              <a:lnSpc>
                <a:spcPct val="150000"/>
              </a:lnSpc>
            </a:pPr>
            <a:r>
              <a:rPr lang="hu-HU" sz="2600" b="1" dirty="0">
                <a:latin typeface="Myriad Pro Light" panose="020B0403030403020204" pitchFamily="34" charset="0"/>
              </a:rPr>
              <a:t>II. Szakasz 					1958 – 1979</a:t>
            </a:r>
          </a:p>
          <a:p>
            <a:pPr lvl="2">
              <a:lnSpc>
                <a:spcPct val="134000"/>
              </a:lnSpc>
              <a:spcBef>
                <a:spcPts val="0"/>
              </a:spcBef>
            </a:pPr>
            <a:r>
              <a:rPr lang="hu-HU" sz="2100" dirty="0">
                <a:latin typeface="Myriad Pro" panose="020B0503030403020204" pitchFamily="34" charset="0"/>
              </a:rPr>
              <a:t>1958: először használják a “projekt menedzser” kifejezést a mai jelentésében</a:t>
            </a:r>
          </a:p>
          <a:p>
            <a:pPr lvl="2">
              <a:lnSpc>
                <a:spcPct val="134000"/>
              </a:lnSpc>
              <a:spcBef>
                <a:spcPts val="0"/>
              </a:spcBef>
            </a:pPr>
            <a:r>
              <a:rPr lang="hu-HU" sz="2100" dirty="0">
                <a:latin typeface="Myriad Pro" panose="020B0503030403020204" pitchFamily="34" charset="0"/>
              </a:rPr>
              <a:t>1965 IPMA, 1969 PMI alapítás</a:t>
            </a:r>
          </a:p>
          <a:p>
            <a:pPr lvl="2">
              <a:lnSpc>
                <a:spcPct val="134000"/>
              </a:lnSpc>
              <a:spcBef>
                <a:spcPts val="0"/>
              </a:spcBef>
            </a:pPr>
            <a:r>
              <a:rPr lang="hu-HU" sz="2100" dirty="0">
                <a:latin typeface="Myriad Pro" panose="020B0503030403020204" pitchFamily="34" charset="0"/>
              </a:rPr>
              <a:t>Mérföldkövek: Apollo Program, Konfliktuskezelés, Iterációk</a:t>
            </a:r>
          </a:p>
          <a:p>
            <a:pPr lvl="1">
              <a:lnSpc>
                <a:spcPct val="150000"/>
              </a:lnSpc>
            </a:pPr>
            <a:r>
              <a:rPr lang="hu-HU" sz="2600" b="1" dirty="0">
                <a:latin typeface="Myriad Pro Light" panose="020B0403030403020204" pitchFamily="34" charset="0"/>
              </a:rPr>
              <a:t>III. Szakasz 					1980 – 1994</a:t>
            </a:r>
          </a:p>
          <a:p>
            <a:pPr lvl="2">
              <a:lnSpc>
                <a:spcPct val="134000"/>
              </a:lnSpc>
              <a:spcBef>
                <a:spcPts val="0"/>
              </a:spcBef>
            </a:pPr>
            <a:r>
              <a:rPr lang="hu-HU" sz="2100" dirty="0">
                <a:latin typeface="Myriad Pro" panose="020B0503030403020204" pitchFamily="34" charset="0"/>
              </a:rPr>
              <a:t>Első „pehelysúlyú” keretrendszerek, </a:t>
            </a:r>
            <a:r>
              <a:rPr lang="hu-HU" sz="2100" dirty="0" err="1">
                <a:latin typeface="Myriad Pro" panose="020B0503030403020204" pitchFamily="34" charset="0"/>
              </a:rPr>
              <a:t>pl</a:t>
            </a:r>
            <a:r>
              <a:rPr lang="hu-HU" sz="2100" dirty="0">
                <a:latin typeface="Myriad Pro" panose="020B0503030403020204" pitchFamily="34" charset="0"/>
              </a:rPr>
              <a:t>: SCRUM 1986</a:t>
            </a:r>
          </a:p>
          <a:p>
            <a:pPr lvl="2">
              <a:lnSpc>
                <a:spcPct val="134000"/>
              </a:lnSpc>
              <a:spcBef>
                <a:spcPts val="0"/>
              </a:spcBef>
            </a:pPr>
            <a:r>
              <a:rPr lang="hu-HU" sz="2100" dirty="0">
                <a:latin typeface="Myriad Pro" panose="020B0503030403020204" pitchFamily="34" charset="0"/>
              </a:rPr>
              <a:t>Kockázatmenedzsment fontossága, PM képesítések 1984-től</a:t>
            </a:r>
          </a:p>
          <a:p>
            <a:pPr lvl="2">
              <a:lnSpc>
                <a:spcPct val="134000"/>
              </a:lnSpc>
              <a:spcBef>
                <a:spcPts val="0"/>
              </a:spcBef>
            </a:pPr>
            <a:r>
              <a:rPr lang="hu-HU" sz="2100" dirty="0">
                <a:latin typeface="Myriad Pro" panose="020B0503030403020204" pitchFamily="34" charset="0"/>
              </a:rPr>
              <a:t>Mérföldkövek: </a:t>
            </a:r>
            <a:r>
              <a:rPr lang="hu-HU" sz="2100" dirty="0" err="1">
                <a:latin typeface="Myriad Pro" panose="020B0503030403020204" pitchFamily="34" charset="0"/>
              </a:rPr>
              <a:t>Csalagút</a:t>
            </a:r>
            <a:r>
              <a:rPr lang="hu-HU" sz="2100" dirty="0">
                <a:latin typeface="Myriad Pro" panose="020B0503030403020204" pitchFamily="34" charset="0"/>
              </a:rPr>
              <a:t> építése, Challenger űrkatasztrófa oknyomozás</a:t>
            </a:r>
          </a:p>
          <a:p>
            <a:pPr lvl="1">
              <a:lnSpc>
                <a:spcPct val="150000"/>
              </a:lnSpc>
            </a:pPr>
            <a:r>
              <a:rPr lang="hu-HU" sz="2600" b="1" dirty="0">
                <a:latin typeface="Myriad Pro Light" panose="020B0403030403020204" pitchFamily="34" charset="0"/>
              </a:rPr>
              <a:t>IV. Szakasz 					1995 – </a:t>
            </a:r>
          </a:p>
          <a:p>
            <a:pPr lvl="2">
              <a:lnSpc>
                <a:spcPct val="134000"/>
              </a:lnSpc>
              <a:spcBef>
                <a:spcPts val="0"/>
              </a:spcBef>
            </a:pPr>
            <a:r>
              <a:rPr lang="hu-HU" sz="2100" dirty="0">
                <a:latin typeface="Myriad Pro" panose="020B0503030403020204" pitchFamily="34" charset="0"/>
              </a:rPr>
              <a:t>Agilis megközelítések</a:t>
            </a:r>
          </a:p>
          <a:p>
            <a:pPr lvl="2">
              <a:lnSpc>
                <a:spcPct val="134000"/>
              </a:lnSpc>
              <a:spcBef>
                <a:spcPts val="0"/>
              </a:spcBef>
            </a:pPr>
            <a:r>
              <a:rPr lang="hu-HU" sz="2100" dirty="0">
                <a:latin typeface="Myriad Pro" panose="020B0503030403020204" pitchFamily="34" charset="0"/>
              </a:rPr>
              <a:t>Projekt menedzser egyetemi szintű diploma</a:t>
            </a:r>
          </a:p>
          <a:p>
            <a:pPr lvl="2">
              <a:lnSpc>
                <a:spcPct val="134000"/>
              </a:lnSpc>
              <a:spcBef>
                <a:spcPts val="0"/>
              </a:spcBef>
            </a:pPr>
            <a:r>
              <a:rPr lang="hu-HU" sz="2100" dirty="0">
                <a:latin typeface="Myriad Pro" panose="020B0503030403020204" pitchFamily="34" charset="0"/>
              </a:rPr>
              <a:t>Mérföldkövek: Panama csatorna bővítése, Nagy </a:t>
            </a:r>
            <a:r>
              <a:rPr lang="hu-HU" sz="2100" dirty="0" err="1">
                <a:latin typeface="Myriad Pro" panose="020B0503030403020204" pitchFamily="34" charset="0"/>
              </a:rPr>
              <a:t>Hadronütköztető</a:t>
            </a:r>
            <a:endParaRPr lang="hu-HU" sz="2100" dirty="0">
              <a:latin typeface="Myriad Pro" panose="020B0503030403020204" pitchFamily="34" charset="0"/>
            </a:endParaRPr>
          </a:p>
        </p:txBody>
      </p:sp>
      <p:pic>
        <p:nvPicPr>
          <p:cNvPr id="2050" name="Picture 2" descr="A Quick Guide On The History Of Project Management in 2024">
            <a:extLst>
              <a:ext uri="{FF2B5EF4-FFF2-40B4-BE49-F238E27FC236}">
                <a16:creationId xmlns:a16="http://schemas.microsoft.com/office/drawing/2014/main" id="{65ABCF24-A857-4FC4-BC3F-FB0503E5A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2060848"/>
            <a:ext cx="4454925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49286E-A8D9-FF11-6ABF-3050818028E8}"/>
              </a:ext>
            </a:extLst>
          </p:cNvPr>
          <p:cNvSpPr txBox="1"/>
          <p:nvPr/>
        </p:nvSpPr>
        <p:spPr>
          <a:xfrm>
            <a:off x="7904836" y="6627610"/>
            <a:ext cx="43460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err="1">
                <a:solidFill>
                  <a:schemeClr val="bg2">
                    <a:lumMod val="50000"/>
                    <a:lumOff val="50000"/>
                  </a:schemeClr>
                </a:solidFill>
                <a:latin typeface="Myriad Pro Light Cond" panose="020B0406030403020204" pitchFamily="34" charset="0"/>
              </a:rPr>
              <a:t>Forrás</a:t>
            </a:r>
            <a:r>
              <a:rPr lang="en-GB" sz="1100" dirty="0">
                <a:solidFill>
                  <a:schemeClr val="bg2">
                    <a:lumMod val="50000"/>
                    <a:lumOff val="50000"/>
                  </a:schemeClr>
                </a:solidFill>
                <a:latin typeface="Myriad Pro Light Cond" panose="020B0406030403020204" pitchFamily="34" charset="0"/>
              </a:rPr>
              <a:t>: https://</a:t>
            </a:r>
            <a:r>
              <a:rPr lang="en-GB" sz="1100" dirty="0" err="1">
                <a:solidFill>
                  <a:schemeClr val="bg2">
                    <a:lumMod val="50000"/>
                    <a:lumOff val="50000"/>
                  </a:schemeClr>
                </a:solidFill>
                <a:latin typeface="Myriad Pro Light Cond" panose="020B0406030403020204" pitchFamily="34" charset="0"/>
              </a:rPr>
              <a:t>www.researchgate.net</a:t>
            </a:r>
            <a:r>
              <a:rPr lang="en-GB" sz="1100" dirty="0">
                <a:solidFill>
                  <a:schemeClr val="bg2">
                    <a:lumMod val="50000"/>
                    <a:lumOff val="50000"/>
                  </a:schemeClr>
                </a:solidFill>
                <a:latin typeface="Myriad Pro Light Cond" panose="020B0406030403020204" pitchFamily="34" charset="0"/>
              </a:rPr>
              <a:t>/publication/298341808_The_History_Of_Project_Management</a:t>
            </a:r>
            <a:endParaRPr lang="en-HU" sz="1100" dirty="0">
              <a:solidFill>
                <a:schemeClr val="bg2">
                  <a:lumMod val="50000"/>
                  <a:lumOff val="50000"/>
                </a:schemeClr>
              </a:solidFill>
              <a:latin typeface="Myriad Pro Light Cond" panose="020B04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6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</a:t>
            </a:r>
            <a:r>
              <a:rPr lang="en-US" dirty="0" err="1">
                <a:latin typeface="Myriad Pro Black" panose="020B0903030403020204" pitchFamily="34" charset="0"/>
              </a:rPr>
              <a:t>projektmenedzsment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története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2052" name="Picture 4" descr="Brief Project Management History - Agile Eylean Blog">
            <a:extLst>
              <a:ext uri="{FF2B5EF4-FFF2-40B4-BE49-F238E27FC236}">
                <a16:creationId xmlns:a16="http://schemas.microsoft.com/office/drawing/2014/main" id="{B5364142-EF3B-28A7-FE9F-D79D29DF3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9"/>
          <a:stretch/>
        </p:blipFill>
        <p:spPr bwMode="auto">
          <a:xfrm>
            <a:off x="0" y="1405872"/>
            <a:ext cx="12202912" cy="54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07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387" y="5157192"/>
            <a:ext cx="10515598" cy="654390"/>
          </a:xfrm>
        </p:spPr>
        <p:txBody>
          <a:bodyPr>
            <a:normAutofit fontScale="90000"/>
          </a:bodyPr>
          <a:lstStyle/>
          <a:p>
            <a:r>
              <a:rPr lang="en-US" sz="4400" b="0" dirty="0" err="1">
                <a:effectLst/>
                <a:latin typeface="Myriad Pro" panose="020B0503030403020204" pitchFamily="34" charset="0"/>
              </a:rPr>
              <a:t>Projektvezetés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hatékonyan</a:t>
            </a:r>
            <a:endParaRPr lang="en-US" sz="4400" b="0" dirty="0">
              <a:effectLst/>
              <a:latin typeface="Myriad Pro" panose="020B05030304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0387" y="4186967"/>
            <a:ext cx="11272237" cy="826209"/>
          </a:xfrm>
        </p:spPr>
        <p:txBody>
          <a:bodyPr/>
          <a:lstStyle/>
          <a:p>
            <a:r>
              <a:rPr lang="en-US" sz="4800" b="1" dirty="0">
                <a:latin typeface="Myriad Pro SemiExt" panose="020B0505030403020204" pitchFamily="34" charset="0"/>
              </a:rPr>
              <a:t>3. A </a:t>
            </a:r>
            <a:r>
              <a:rPr lang="en-US" sz="4800" b="1" dirty="0" err="1">
                <a:latin typeface="Myriad Pro SemiExt" panose="020B0505030403020204" pitchFamily="34" charset="0"/>
              </a:rPr>
              <a:t>projektek</a:t>
            </a:r>
            <a:r>
              <a:rPr lang="en-US" sz="4800" b="1" dirty="0">
                <a:latin typeface="Myriad Pro SemiExt" panose="020B0505030403020204" pitchFamily="34" charset="0"/>
              </a:rPr>
              <a:t> </a:t>
            </a:r>
            <a:r>
              <a:rPr lang="en-US" sz="4800" b="1" dirty="0" err="1">
                <a:latin typeface="Myriad Pro SemiExt" panose="020B0505030403020204" pitchFamily="34" charset="0"/>
              </a:rPr>
              <a:t>helye</a:t>
            </a:r>
            <a:r>
              <a:rPr lang="en-US" sz="4800" b="1" dirty="0">
                <a:latin typeface="Myriad Pro SemiExt" panose="020B0505030403020204" pitchFamily="34" charset="0"/>
              </a:rPr>
              <a:t> a </a:t>
            </a:r>
            <a:r>
              <a:rPr lang="en-US" sz="4800" b="1" dirty="0" err="1">
                <a:latin typeface="Myriad Pro SemiExt" panose="020B0505030403020204" pitchFamily="34" charset="0"/>
              </a:rPr>
              <a:t>szervezetekben</a:t>
            </a:r>
            <a:endParaRPr lang="en-US" sz="4800" b="1" dirty="0">
              <a:latin typeface="Myriad Pro SemiExt" panose="020B0505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5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Projekt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típusok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8883A8-7EEB-C9FA-2CB9-CFD98FDC882E}"/>
              </a:ext>
            </a:extLst>
          </p:cNvPr>
          <p:cNvSpPr txBox="1"/>
          <p:nvPr/>
        </p:nvSpPr>
        <p:spPr>
          <a:xfrm>
            <a:off x="752416" y="1145224"/>
            <a:ext cx="3355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dirty="0">
                <a:solidFill>
                  <a:schemeClr val="bg2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Néhány fontosabb tipizálási mód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5986D09-5B03-C29A-03A0-C066CA5A2B63}"/>
              </a:ext>
            </a:extLst>
          </p:cNvPr>
          <p:cNvSpPr txBox="1">
            <a:spLocks/>
          </p:cNvSpPr>
          <p:nvPr/>
        </p:nvSpPr>
        <p:spPr>
          <a:xfrm>
            <a:off x="925192" y="1556792"/>
            <a:ext cx="3976640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20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8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4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4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>
                <a:solidFill>
                  <a:schemeClr val="bg1"/>
                </a:solidFill>
                <a:latin typeface="Myriad Pro Light" panose="020B0403030403020204" pitchFamily="34" charset="0"/>
                <a:ea typeface="Gotham Pro"/>
                <a:cs typeface="Gotham Pro"/>
              </a:rPr>
              <a:t>Iparág szerint</a:t>
            </a:r>
          </a:p>
          <a:p>
            <a:pPr marL="411163" lvl="1" indent="-230188"/>
            <a:r>
              <a:rPr lang="hu-HU" dirty="0">
                <a:solidFill>
                  <a:schemeClr val="bg1"/>
                </a:solidFill>
                <a:latin typeface="Myriad Pro" panose="020B0503030403020204" pitchFamily="34" charset="0"/>
                <a:ea typeface="Gotham Pro"/>
                <a:cs typeface="Gotham Pro"/>
              </a:rPr>
              <a:t>Építőipari</a:t>
            </a:r>
          </a:p>
          <a:p>
            <a:pPr marL="411163" lvl="1" indent="-230188"/>
            <a:r>
              <a:rPr lang="hu-HU" dirty="0">
                <a:solidFill>
                  <a:schemeClr val="bg1"/>
                </a:solidFill>
                <a:latin typeface="Myriad Pro" panose="020B0503030403020204" pitchFamily="34" charset="0"/>
                <a:ea typeface="Gotham Pro"/>
                <a:cs typeface="Gotham Pro"/>
              </a:rPr>
              <a:t>Informatikai (IT/ICT)</a:t>
            </a:r>
          </a:p>
          <a:p>
            <a:pPr marL="411163" lvl="1" indent="-230188"/>
            <a:r>
              <a:rPr lang="hu-HU" dirty="0">
                <a:solidFill>
                  <a:schemeClr val="bg1"/>
                </a:solidFill>
                <a:latin typeface="Myriad Pro" panose="020B0503030403020204" pitchFamily="34" charset="0"/>
                <a:ea typeface="Gotham Pro"/>
                <a:cs typeface="Gotham Pro"/>
              </a:rPr>
              <a:t>Egészségügyi/Pénzügyi...stb.</a:t>
            </a:r>
          </a:p>
          <a:p>
            <a:pPr marL="0" indent="0">
              <a:buNone/>
            </a:pPr>
            <a:r>
              <a:rPr lang="hu-HU" sz="24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Cél szerint</a:t>
            </a:r>
          </a:p>
          <a:p>
            <a:pPr marL="411163" lvl="1" indent="-230188"/>
            <a:r>
              <a:rPr lang="hu-HU" dirty="0">
                <a:solidFill>
                  <a:schemeClr val="bg1"/>
                </a:solidFill>
                <a:latin typeface="Myriad Pro" panose="020B0503030403020204" pitchFamily="34" charset="0"/>
                <a:ea typeface="Gotham Pro"/>
                <a:cs typeface="Gotham Pro"/>
              </a:rPr>
              <a:t>Termék/szolgáltatás fejlesztés</a:t>
            </a:r>
          </a:p>
          <a:p>
            <a:pPr marL="411163" lvl="1" indent="-230188"/>
            <a:r>
              <a:rPr lang="hu-HU" dirty="0">
                <a:solidFill>
                  <a:schemeClr val="bg1"/>
                </a:solidFill>
                <a:latin typeface="Myriad Pro" panose="020B0503030403020204" pitchFamily="34" charset="0"/>
                <a:ea typeface="Gotham Pro"/>
                <a:cs typeface="Gotham Pro"/>
              </a:rPr>
              <a:t>Folyamatfejlesztés</a:t>
            </a:r>
          </a:p>
          <a:p>
            <a:pPr marL="411163" lvl="1" indent="-230188"/>
            <a:r>
              <a:rPr lang="hu-HU" dirty="0">
                <a:solidFill>
                  <a:schemeClr val="bg1"/>
                </a:solidFill>
                <a:latin typeface="Myriad Pro" panose="020B0503030403020204" pitchFamily="34" charset="0"/>
                <a:ea typeface="Gotham Pro"/>
                <a:cs typeface="Gotham Pro"/>
              </a:rPr>
              <a:t>Kutatás-fejlesztés</a:t>
            </a:r>
          </a:p>
          <a:p>
            <a:pPr marL="411163" lvl="1" indent="-230188"/>
            <a:r>
              <a:rPr lang="hu-HU" dirty="0">
                <a:solidFill>
                  <a:schemeClr val="bg1"/>
                </a:solidFill>
                <a:latin typeface="Myriad Pro" panose="020B0503030403020204" pitchFamily="34" charset="0"/>
                <a:ea typeface="Gotham Pro"/>
                <a:cs typeface="Gotham Pro"/>
              </a:rPr>
              <a:t>...stb.</a:t>
            </a:r>
          </a:p>
          <a:p>
            <a:pPr marL="0" indent="0">
              <a:buNone/>
            </a:pPr>
            <a:r>
              <a:rPr lang="hu-HU" sz="24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Méret és komplexitás szerint</a:t>
            </a:r>
          </a:p>
          <a:p>
            <a:pPr lvl="1"/>
            <a:r>
              <a:rPr lang="hu-HU" dirty="0">
                <a:solidFill>
                  <a:schemeClr val="bg1"/>
                </a:solidFill>
                <a:latin typeface="Myriad Pro" panose="020B0503030403020204" pitchFamily="34" charset="0"/>
                <a:ea typeface="Gotham Pro"/>
                <a:cs typeface="Gotham Pro"/>
              </a:rPr>
              <a:t>Kis – közepes – nagy</a:t>
            </a:r>
          </a:p>
          <a:p>
            <a:endParaRPr lang="hu-HU" dirty="0">
              <a:solidFill>
                <a:schemeClr val="bg1"/>
              </a:solidFill>
              <a:latin typeface="Myriad Pro" panose="020B0503030403020204" pitchFamily="34" charset="0"/>
              <a:ea typeface="Gotham Pro"/>
              <a:cs typeface="Gotham Pro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B8B30C-702D-4C46-8114-9D0C9EA42FD8}"/>
              </a:ext>
            </a:extLst>
          </p:cNvPr>
          <p:cNvSpPr txBox="1"/>
          <p:nvPr/>
        </p:nvSpPr>
        <p:spPr>
          <a:xfrm>
            <a:off x="6744072" y="1556792"/>
            <a:ext cx="4784422" cy="497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  <a:latin typeface="Myriad Pro Light" panose="020B0403030403020204" pitchFamily="34" charset="0"/>
                <a:ea typeface="Gotham Pro"/>
                <a:cs typeface="Gotham Pro"/>
              </a:rPr>
              <a:t>Időtáv szerint</a:t>
            </a:r>
          </a:p>
          <a:p>
            <a:pPr marL="411163" lvl="1" indent="-230188">
              <a:lnSpc>
                <a:spcPct val="90000"/>
              </a:lnSpc>
              <a:spcBef>
                <a:spcPts val="10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Myriad Pro" panose="020B0503030403020204" pitchFamily="34" charset="0"/>
              </a:rPr>
              <a:t>Rövid - közép - hosszú távú</a:t>
            </a:r>
            <a:endParaRPr lang="hu-HU" sz="2400" b="1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3EB49C"/>
              </a:buClr>
              <a:buSzPct val="130000"/>
            </a:pPr>
            <a:r>
              <a:rPr lang="hu-HU" sz="24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Kockázat és bizonytalanság szerint</a:t>
            </a:r>
          </a:p>
          <a:p>
            <a:pPr marL="411163" lvl="1" indent="-230188">
              <a:lnSpc>
                <a:spcPct val="90000"/>
              </a:lnSpc>
              <a:spcBef>
                <a:spcPts val="10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Myriad Pro" panose="020B0503030403020204" pitchFamily="34" charset="0"/>
              </a:rPr>
              <a:t>Alacsony – közepes – magas kockázat</a:t>
            </a:r>
            <a:endParaRPr lang="hu-HU" sz="2400" b="1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3EB49C"/>
              </a:buClr>
              <a:buSzPct val="130000"/>
            </a:pPr>
            <a:r>
              <a:rPr lang="hu-HU" sz="24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Ütemezés szerint</a:t>
            </a:r>
          </a:p>
          <a:p>
            <a:pPr marL="411163" lvl="1" indent="-230188">
              <a:lnSpc>
                <a:spcPct val="90000"/>
              </a:lnSpc>
              <a:spcBef>
                <a:spcPts val="10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Myriad Pro" panose="020B0503030403020204" pitchFamily="34" charset="0"/>
              </a:rPr>
              <a:t>Hagyományos projektek</a:t>
            </a:r>
          </a:p>
          <a:p>
            <a:pPr marL="411163" lvl="1" indent="-230188">
              <a:lnSpc>
                <a:spcPct val="90000"/>
              </a:lnSpc>
              <a:spcBef>
                <a:spcPts val="10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Myriad Pro" panose="020B0503030403020204" pitchFamily="34" charset="0"/>
              </a:rPr>
              <a:t>Agilis projektek</a:t>
            </a:r>
          </a:p>
          <a:p>
            <a:pPr marL="411163" lvl="1" indent="-230188">
              <a:lnSpc>
                <a:spcPct val="90000"/>
              </a:lnSpc>
              <a:spcBef>
                <a:spcPts val="10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Myriad Pro" panose="020B0503030403020204" pitchFamily="34" charset="0"/>
              </a:rPr>
              <a:t>Hibrid projektek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3EB49C"/>
              </a:buClr>
              <a:buSzPct val="130000"/>
            </a:pPr>
            <a:r>
              <a:rPr lang="hu-HU" sz="24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Érintettek szerint</a:t>
            </a:r>
          </a:p>
          <a:p>
            <a:pPr marL="411163" lvl="1" indent="-230188">
              <a:lnSpc>
                <a:spcPct val="90000"/>
              </a:lnSpc>
              <a:spcBef>
                <a:spcPts val="10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Myriad Pro" panose="020B0503030403020204" pitchFamily="34" charset="0"/>
              </a:rPr>
              <a:t>Belső – külső – vegyes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3EB49C"/>
              </a:buClr>
              <a:buSzPct val="130000"/>
            </a:pPr>
            <a:r>
              <a:rPr lang="hu-HU" sz="24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...stb.</a:t>
            </a:r>
          </a:p>
        </p:txBody>
      </p:sp>
    </p:spTree>
    <p:extLst>
      <p:ext uri="{BB962C8B-B14F-4D97-AF65-F5344CB8AC3E}">
        <p14:creationId xmlns:p14="http://schemas.microsoft.com/office/powerpoint/2010/main" val="21855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59D7337-5B68-8569-C48E-4BCF9E1CF4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7" t="4123" r="2549" b="4710"/>
          <a:stretch/>
        </p:blipFill>
        <p:spPr>
          <a:xfrm>
            <a:off x="4799855" y="1412776"/>
            <a:ext cx="7272809" cy="526815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C259143-8CE3-676A-B6AE-9E97DEC689BC}"/>
              </a:ext>
            </a:extLst>
          </p:cNvPr>
          <p:cNvSpPr/>
          <p:nvPr/>
        </p:nvSpPr>
        <p:spPr>
          <a:xfrm>
            <a:off x="454424" y="1412776"/>
            <a:ext cx="4129408" cy="51845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Szervezeti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célok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és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projektek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3AC6EC-FCA9-BADC-B216-937944B3564F}"/>
              </a:ext>
            </a:extLst>
          </p:cNvPr>
          <p:cNvSpPr txBox="1"/>
          <p:nvPr/>
        </p:nvSpPr>
        <p:spPr>
          <a:xfrm>
            <a:off x="501480" y="1628800"/>
            <a:ext cx="3971048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Myriad Pro" panose="020B0503030403020204" pitchFamily="34" charset="0"/>
                <a:ea typeface="Gotham Pro"/>
                <a:cs typeface="Gotham Pro"/>
              </a:rPr>
              <a:t>„Piacvezető könyvesbolt hálózattá válni Magyarországon 2030-ig”</a:t>
            </a:r>
            <a:endParaRPr lang="hu-HU" i="1" dirty="0">
              <a:solidFill>
                <a:schemeClr val="bg1"/>
              </a:solidFill>
              <a:latin typeface="Myriad Pro" panose="020B0503030403020204" pitchFamily="34" charset="0"/>
              <a:ea typeface="Gotham Pro"/>
              <a:cs typeface="Gotham Pro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B842A2-0FEA-C48A-12E5-49208274370D}"/>
              </a:ext>
            </a:extLst>
          </p:cNvPr>
          <p:cNvSpPr txBox="1"/>
          <p:nvPr/>
        </p:nvSpPr>
        <p:spPr>
          <a:xfrm>
            <a:off x="450862" y="2505670"/>
            <a:ext cx="4109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Myriad Pro" panose="020B0503030403020204" pitchFamily="34" charset="0"/>
                <a:ea typeface="Gotham Pro"/>
                <a:cs typeface="Gotham Pro"/>
              </a:rPr>
              <a:t>Kereskedelem üzletág: </a:t>
            </a:r>
            <a:br>
              <a:rPr lang="hu-HU" dirty="0">
                <a:solidFill>
                  <a:schemeClr val="bg1"/>
                </a:solidFill>
                <a:latin typeface="Myriad Pro" panose="020B0503030403020204" pitchFamily="34" charset="0"/>
                <a:ea typeface="Gotham Pro"/>
                <a:cs typeface="Gotham Pro"/>
              </a:rPr>
            </a:br>
            <a:r>
              <a:rPr lang="hu-HU" dirty="0">
                <a:solidFill>
                  <a:schemeClr val="bg1"/>
                </a:solidFill>
                <a:latin typeface="Myriad Pro" panose="020B0503030403020204" pitchFamily="34" charset="0"/>
                <a:ea typeface="Gotham Pro"/>
                <a:cs typeface="Gotham Pro"/>
              </a:rPr>
              <a:t>„Könyvterjesztési együttműködés a nagyobb bolthálózatokkal 2024-2026”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8DC977-714E-80F2-E2EA-30450C7F0D87}"/>
              </a:ext>
            </a:extLst>
          </p:cNvPr>
          <p:cNvSpPr txBox="1"/>
          <p:nvPr/>
        </p:nvSpPr>
        <p:spPr>
          <a:xfrm>
            <a:off x="469484" y="3687500"/>
            <a:ext cx="38651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Myriad Pro" panose="020B0503030403020204" pitchFamily="34" charset="0"/>
                <a:ea typeface="Gotham Pro"/>
                <a:cs typeface="Gotham Pro"/>
              </a:rPr>
              <a:t>Kelet/Nyugat-magyarországi üzletek</a:t>
            </a:r>
          </a:p>
          <a:p>
            <a:r>
              <a:rPr lang="hu-HU" dirty="0">
                <a:solidFill>
                  <a:schemeClr val="bg1"/>
                </a:solidFill>
                <a:latin typeface="Myriad Pro" panose="020B0503030403020204" pitchFamily="34" charset="0"/>
                <a:ea typeface="Gotham Pro"/>
                <a:cs typeface="Gotham Pro"/>
              </a:rPr>
              <a:t>Közép-magyarországi üzletek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F09C30-72FD-36FB-3F14-BD9EFCC89CFA}"/>
              </a:ext>
            </a:extLst>
          </p:cNvPr>
          <p:cNvSpPr txBox="1"/>
          <p:nvPr/>
        </p:nvSpPr>
        <p:spPr>
          <a:xfrm>
            <a:off x="469484" y="4750648"/>
            <a:ext cx="3931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Myriad Pro" panose="020B0503030403020204" pitchFamily="34" charset="0"/>
                <a:ea typeface="Gotham Pro"/>
                <a:cs typeface="Gotham Pro"/>
              </a:rPr>
              <a:t>Budapest és vonzáskörzetének SPAR </a:t>
            </a:r>
            <a:r>
              <a:rPr lang="hu-HU" dirty="0" err="1">
                <a:solidFill>
                  <a:schemeClr val="bg1"/>
                </a:solidFill>
                <a:latin typeface="Myriad Pro" panose="020B0503030403020204" pitchFamily="34" charset="0"/>
                <a:ea typeface="Gotham Pro"/>
                <a:cs typeface="Gotham Pro"/>
              </a:rPr>
              <a:t>hipermarketei</a:t>
            </a:r>
            <a:endParaRPr lang="hu-HU" dirty="0">
              <a:solidFill>
                <a:schemeClr val="bg1"/>
              </a:solidFill>
              <a:latin typeface="Myriad Pro" panose="020B0503030403020204" pitchFamily="34" charset="0"/>
              <a:ea typeface="Gotham Pro"/>
              <a:cs typeface="Gotham Pro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59109D-0CF6-1675-5554-74D8544F3A8D}"/>
              </a:ext>
            </a:extLst>
          </p:cNvPr>
          <p:cNvSpPr txBox="1"/>
          <p:nvPr/>
        </p:nvSpPr>
        <p:spPr>
          <a:xfrm>
            <a:off x="469484" y="5736931"/>
            <a:ext cx="3931792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hu-HU" sz="1600" dirty="0">
                <a:solidFill>
                  <a:schemeClr val="bg1"/>
                </a:solidFill>
                <a:latin typeface="Myriad Pro" panose="020B0503030403020204" pitchFamily="34" charset="0"/>
                <a:ea typeface="Gotham Pro"/>
                <a:cs typeface="Gotham Pro"/>
              </a:rPr>
              <a:t>Bicskei SPAR 13.sz. hipermarket könyvterjesztési megállapodás és logisztikai lánc fejlesztés</a:t>
            </a:r>
          </a:p>
        </p:txBody>
      </p:sp>
    </p:spTree>
    <p:extLst>
      <p:ext uri="{BB962C8B-B14F-4D97-AF65-F5344CB8AC3E}">
        <p14:creationId xmlns:p14="http://schemas.microsoft.com/office/powerpoint/2010/main" val="262035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59D7337-5B68-8569-C48E-4BCF9E1CF4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7" t="40260" r="2549" b="4710"/>
          <a:stretch/>
        </p:blipFill>
        <p:spPr>
          <a:xfrm>
            <a:off x="5807968" y="2316431"/>
            <a:ext cx="6065998" cy="2652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Szervezeti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célok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és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projektek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3AC6EC-FCA9-BADC-B216-937944B3564F}"/>
              </a:ext>
            </a:extLst>
          </p:cNvPr>
          <p:cNvSpPr txBox="1"/>
          <p:nvPr/>
        </p:nvSpPr>
        <p:spPr>
          <a:xfrm>
            <a:off x="524651" y="3628763"/>
            <a:ext cx="5069072" cy="215443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Myriad Pro Light" panose="020B0403030403020204" pitchFamily="34" charset="0"/>
                <a:ea typeface="Gotham Pro"/>
                <a:cs typeface="Gotham Pro"/>
              </a:rPr>
              <a:t>Program</a:t>
            </a:r>
          </a:p>
          <a:p>
            <a:r>
              <a:rPr lang="hu-HU" i="1" dirty="0">
                <a:solidFill>
                  <a:srgbClr val="0E0E0E"/>
                </a:solidFill>
                <a:highlight>
                  <a:srgbClr val="DDF5E0"/>
                </a:highlight>
                <a:latin typeface="Myriad Pro" panose="020B0503030403020204" pitchFamily="34" charset="0"/>
              </a:rPr>
              <a:t>„</a:t>
            </a:r>
            <a:r>
              <a:rPr lang="en-GB" i="1" dirty="0" err="1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Kapcsolódó</a:t>
            </a:r>
            <a:r>
              <a:rPr lang="en-GB" i="1" dirty="0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 </a:t>
            </a:r>
            <a:r>
              <a:rPr lang="en-GB" i="1" dirty="0" err="1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projektek</a:t>
            </a:r>
            <a:r>
              <a:rPr lang="en-GB" i="1" dirty="0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, </a:t>
            </a:r>
            <a:r>
              <a:rPr lang="en-GB" i="1" dirty="0" err="1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alprogramok</a:t>
            </a:r>
            <a:r>
              <a:rPr lang="en-GB" i="1" dirty="0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 </a:t>
            </a:r>
            <a:r>
              <a:rPr lang="en-GB" i="1" dirty="0" err="1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és</a:t>
            </a:r>
            <a:r>
              <a:rPr lang="en-GB" i="1" dirty="0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 program-</a:t>
            </a:r>
            <a:r>
              <a:rPr lang="en-GB" i="1" dirty="0" err="1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tevékenységek</a:t>
            </a:r>
            <a:r>
              <a:rPr lang="en-GB" i="1" dirty="0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 </a:t>
            </a:r>
            <a:r>
              <a:rPr lang="en-GB" i="1" dirty="0" err="1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csoportja</a:t>
            </a:r>
            <a:r>
              <a:rPr lang="en-GB" i="1" dirty="0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, </a:t>
            </a:r>
            <a:r>
              <a:rPr lang="en-GB" i="1" dirty="0" err="1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amelyeket</a:t>
            </a:r>
            <a:r>
              <a:rPr lang="en-GB" i="1" dirty="0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 </a:t>
            </a:r>
            <a:r>
              <a:rPr lang="en-GB" i="1" dirty="0" err="1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összehangolt</a:t>
            </a:r>
            <a:r>
              <a:rPr lang="en-GB" i="1" dirty="0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 </a:t>
            </a:r>
            <a:r>
              <a:rPr lang="en-GB" i="1" dirty="0" err="1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módon</a:t>
            </a:r>
            <a:r>
              <a:rPr lang="en-GB" i="1" dirty="0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 </a:t>
            </a:r>
            <a:r>
              <a:rPr lang="en-GB" i="1" dirty="0" err="1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irányítanak</a:t>
            </a:r>
            <a:r>
              <a:rPr lang="en-GB" i="1" dirty="0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 </a:t>
            </a:r>
            <a:r>
              <a:rPr lang="en-GB" i="1" dirty="0" err="1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annak</a:t>
            </a:r>
            <a:r>
              <a:rPr lang="en-GB" i="1" dirty="0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 </a:t>
            </a:r>
            <a:r>
              <a:rPr lang="en-GB" i="1" dirty="0" err="1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érdekében</a:t>
            </a:r>
            <a:r>
              <a:rPr lang="en-GB" i="1" dirty="0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, </a:t>
            </a:r>
            <a:r>
              <a:rPr lang="en-GB" i="1" dirty="0" err="1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hogy</a:t>
            </a:r>
            <a:r>
              <a:rPr lang="en-GB" i="1" dirty="0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 </a:t>
            </a:r>
            <a:r>
              <a:rPr lang="en-GB" i="1" dirty="0" err="1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előnyöket</a:t>
            </a:r>
            <a:r>
              <a:rPr lang="en-GB" i="1" dirty="0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 </a:t>
            </a:r>
            <a:r>
              <a:rPr lang="en-GB" i="1" dirty="0" err="1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és</a:t>
            </a:r>
            <a:r>
              <a:rPr lang="en-GB" i="1" dirty="0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 </a:t>
            </a:r>
            <a:r>
              <a:rPr lang="en-GB" i="1" dirty="0" err="1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ellenőrzéseket</a:t>
            </a:r>
            <a:r>
              <a:rPr lang="en-GB" i="1" dirty="0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 </a:t>
            </a:r>
            <a:r>
              <a:rPr lang="en-GB" i="1" dirty="0" err="1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biztosítsanak</a:t>
            </a:r>
            <a:r>
              <a:rPr lang="en-GB" i="1" dirty="0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, </a:t>
            </a:r>
            <a:r>
              <a:rPr lang="en-GB" i="1" dirty="0" err="1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amelyeket</a:t>
            </a:r>
            <a:r>
              <a:rPr lang="en-GB" i="1" dirty="0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 </a:t>
            </a:r>
            <a:r>
              <a:rPr lang="en-GB" i="1" dirty="0" err="1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nem</a:t>
            </a:r>
            <a:r>
              <a:rPr lang="en-GB" i="1" dirty="0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 </a:t>
            </a:r>
            <a:r>
              <a:rPr lang="en-GB" i="1" dirty="0" err="1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érhetnének</a:t>
            </a:r>
            <a:r>
              <a:rPr lang="en-GB" i="1" dirty="0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 </a:t>
            </a:r>
            <a:r>
              <a:rPr lang="en-GB" i="1" dirty="0" err="1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el</a:t>
            </a:r>
            <a:r>
              <a:rPr lang="en-GB" i="1" dirty="0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, ha </a:t>
            </a:r>
            <a:r>
              <a:rPr lang="en-GB" i="1" dirty="0" err="1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egyenként</a:t>
            </a:r>
            <a:r>
              <a:rPr lang="en-GB" i="1" dirty="0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 </a:t>
            </a:r>
            <a:r>
              <a:rPr lang="en-GB" i="1" dirty="0" err="1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kezelnék</a:t>
            </a:r>
            <a:r>
              <a:rPr lang="en-GB" i="1" dirty="0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 </a:t>
            </a:r>
            <a:r>
              <a:rPr lang="en-GB" i="1" dirty="0" err="1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őket</a:t>
            </a:r>
            <a:r>
              <a:rPr lang="en-GB" i="1" dirty="0">
                <a:solidFill>
                  <a:srgbClr val="0E0E0E"/>
                </a:solidFill>
                <a:effectLst/>
                <a:highlight>
                  <a:srgbClr val="DDF5E0"/>
                </a:highlight>
                <a:latin typeface="Myriad Pro" panose="020B0503030403020204" pitchFamily="34" charset="0"/>
              </a:rPr>
              <a:t>.”</a:t>
            </a:r>
            <a:endParaRPr lang="en-GB" i="1" dirty="0">
              <a:solidFill>
                <a:srgbClr val="0E0E0E"/>
              </a:solidFill>
              <a:highlight>
                <a:srgbClr val="DDF5E0"/>
              </a:highlight>
              <a:latin typeface="Myriad Pro" panose="020B0503030403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E0E0E"/>
                </a:solidFill>
                <a:effectLst/>
                <a:latin typeface="Myriad Pro" panose="020B0503030403020204" pitchFamily="34" charset="0"/>
              </a:rPr>
              <a:t>Pl.: “Apollo program”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B842A2-0FEA-C48A-12E5-49208274370D}"/>
              </a:ext>
            </a:extLst>
          </p:cNvPr>
          <p:cNvSpPr txBox="1"/>
          <p:nvPr/>
        </p:nvSpPr>
        <p:spPr>
          <a:xfrm>
            <a:off x="524651" y="1628800"/>
            <a:ext cx="506907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Myriad Pro Light" panose="020B0403030403020204" pitchFamily="34" charset="0"/>
                <a:ea typeface="Gotham Pro"/>
                <a:cs typeface="Gotham Pro"/>
              </a:rPr>
              <a:t>Portfólió</a:t>
            </a:r>
            <a:br>
              <a:rPr lang="hu-HU" dirty="0">
                <a:solidFill>
                  <a:schemeClr val="bg1"/>
                </a:solidFill>
                <a:latin typeface="Myriad Pro" panose="020B0503030403020204" pitchFamily="34" charset="0"/>
                <a:ea typeface="Gotham Pro"/>
                <a:cs typeface="Gotham Pro"/>
              </a:rPr>
            </a:br>
            <a:r>
              <a:rPr lang="hu-HU" i="1" dirty="0">
                <a:solidFill>
                  <a:schemeClr val="bg1"/>
                </a:solidFill>
                <a:highlight>
                  <a:srgbClr val="FCF1DE"/>
                </a:highlight>
                <a:latin typeface="Myriad Pro" panose="020B0503030403020204" pitchFamily="34" charset="0"/>
                <a:ea typeface="Gotham Pro"/>
                <a:cs typeface="Gotham Pro"/>
              </a:rPr>
              <a:t>„</a:t>
            </a:r>
            <a:r>
              <a:rPr lang="hu-HU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Projektek, programok, alportfóliók és műveletek csoportja, amelyeket stratégiai célok elérése érdekében együtt kezelnek”</a:t>
            </a:r>
            <a:endParaRPr lang="hu-HU" dirty="0">
              <a:solidFill>
                <a:schemeClr val="bg1"/>
              </a:solidFill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bg1"/>
                </a:solidFill>
                <a:latin typeface="Myriad Pro" panose="020B0503030403020204" pitchFamily="34" charset="0"/>
                <a:ea typeface="Gotham Pro"/>
                <a:cs typeface="Gotham Pro"/>
              </a:rPr>
              <a:t>Pl.: „nemzetközi terjeszkedés környező országokba”</a:t>
            </a:r>
          </a:p>
        </p:txBody>
      </p:sp>
    </p:spTree>
    <p:extLst>
      <p:ext uri="{BB962C8B-B14F-4D97-AF65-F5344CB8AC3E}">
        <p14:creationId xmlns:p14="http://schemas.microsoft.com/office/powerpoint/2010/main" val="175640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9C3995-460C-049B-4F06-563B09CADD06}"/>
              </a:ext>
            </a:extLst>
          </p:cNvPr>
          <p:cNvSpPr/>
          <p:nvPr/>
        </p:nvSpPr>
        <p:spPr>
          <a:xfrm>
            <a:off x="263352" y="1268760"/>
            <a:ext cx="11712624" cy="482453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60" y="1340768"/>
            <a:ext cx="6120680" cy="720080"/>
          </a:xfrm>
        </p:spPr>
        <p:txBody>
          <a:bodyPr>
            <a:normAutofit fontScale="90000"/>
          </a:bodyPr>
          <a:lstStyle/>
          <a:p>
            <a:r>
              <a:rPr lang="en-US" sz="4400" dirty="0" err="1">
                <a:latin typeface="Myriad Pro Black" panose="020B0903030403020204" pitchFamily="34" charset="0"/>
              </a:rPr>
              <a:t>Néhány</a:t>
            </a:r>
            <a:r>
              <a:rPr lang="en-US" sz="4400" dirty="0">
                <a:latin typeface="Myriad Pro Black" panose="020B0903030403020204" pitchFamily="34" charset="0"/>
              </a:rPr>
              <a:t> </a:t>
            </a:r>
            <a:r>
              <a:rPr lang="en-US" sz="4400" dirty="0" err="1">
                <a:latin typeface="Myriad Pro Black" panose="020B0903030403020204" pitchFamily="34" charset="0"/>
              </a:rPr>
              <a:t>dolog</a:t>
            </a:r>
            <a:r>
              <a:rPr lang="en-US" sz="4400" dirty="0">
                <a:latin typeface="Myriad Pro Black" panose="020B0903030403020204" pitchFamily="34" charset="0"/>
              </a:rPr>
              <a:t> </a:t>
            </a:r>
            <a:r>
              <a:rPr lang="en-US" sz="4400" dirty="0" err="1">
                <a:latin typeface="Myriad Pro Black" panose="020B0903030403020204" pitchFamily="34" charset="0"/>
              </a:rPr>
              <a:t>rólatok</a:t>
            </a:r>
            <a:r>
              <a:rPr lang="en-US" sz="4400" dirty="0">
                <a:latin typeface="Myriad Pro Black" panose="020B0903030403020204" pitchFamily="34" charset="0"/>
              </a:rPr>
              <a:t>…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5E8657-5352-C7A3-D78C-94334F80A7F3}"/>
              </a:ext>
            </a:extLst>
          </p:cNvPr>
          <p:cNvGrpSpPr/>
          <p:nvPr/>
        </p:nvGrpSpPr>
        <p:grpSpPr>
          <a:xfrm>
            <a:off x="839416" y="2132856"/>
            <a:ext cx="10128448" cy="3817253"/>
            <a:chOff x="839416" y="2047488"/>
            <a:chExt cx="10128448" cy="3902940"/>
          </a:xfrm>
        </p:grpSpPr>
        <p:pic>
          <p:nvPicPr>
            <p:cNvPr id="1028" name="Picture 4" descr="No photo description available.">
              <a:extLst>
                <a:ext uri="{FF2B5EF4-FFF2-40B4-BE49-F238E27FC236}">
                  <a16:creationId xmlns:a16="http://schemas.microsoft.com/office/drawing/2014/main" id="{B66507A1-4236-CB21-E9AC-8EC2CEC85D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85" b="13232"/>
            <a:stretch/>
          </p:blipFill>
          <p:spPr bwMode="auto">
            <a:xfrm>
              <a:off x="839416" y="2047488"/>
              <a:ext cx="10128448" cy="388843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EB9CBF-5333-7650-33AF-9B10ED76023B}"/>
                </a:ext>
              </a:extLst>
            </p:cNvPr>
            <p:cNvSpPr txBox="1"/>
            <p:nvPr/>
          </p:nvSpPr>
          <p:spPr>
            <a:xfrm>
              <a:off x="2423592" y="5289589"/>
              <a:ext cx="2376264" cy="66083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3600" b="1" i="0" dirty="0">
                  <a:solidFill>
                    <a:schemeClr val="bg1"/>
                  </a:solidFill>
                  <a:effectLst/>
                  <a:latin typeface="MentiText"/>
                </a:rPr>
                <a:t>6247 1171</a:t>
              </a:r>
              <a:endParaRPr lang="hu-HU" sz="3600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46C6906-92C1-6479-7749-096C839CC7E3}"/>
                </a:ext>
              </a:extLst>
            </p:cNvPr>
            <p:cNvSpPr/>
            <p:nvPr/>
          </p:nvSpPr>
          <p:spPr>
            <a:xfrm>
              <a:off x="2711624" y="3861048"/>
              <a:ext cx="936104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100" b="1" i="0" dirty="0">
                  <a:solidFill>
                    <a:schemeClr val="bg1"/>
                  </a:solidFill>
                  <a:effectLst/>
                  <a:latin typeface="MentiText"/>
                </a:rPr>
                <a:t>6247 1171</a:t>
              </a:r>
              <a:endParaRPr lang="hu-HU" sz="11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434" name="Picture 2">
            <a:extLst>
              <a:ext uri="{FF2B5EF4-FFF2-40B4-BE49-F238E27FC236}">
                <a16:creationId xmlns:a16="http://schemas.microsoft.com/office/drawing/2014/main" id="{78156BEA-9FB0-3E04-8E53-BB82345E7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2132856"/>
            <a:ext cx="3803064" cy="380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90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296" y="-315416"/>
            <a:ext cx="10889408" cy="1412776"/>
          </a:xfrm>
        </p:spPr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Sztenderd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üzleti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folyamat</a:t>
            </a:r>
            <a:endParaRPr lang="en-US" dirty="0">
              <a:latin typeface="Myriad Pro Black" panose="020B0903030403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723C10-47F1-FDCB-0C1B-61267336AAF3}"/>
              </a:ext>
            </a:extLst>
          </p:cNvPr>
          <p:cNvGrpSpPr/>
          <p:nvPr/>
        </p:nvGrpSpPr>
        <p:grpSpPr>
          <a:xfrm>
            <a:off x="911424" y="1047933"/>
            <a:ext cx="9521256" cy="5660576"/>
            <a:chOff x="911424" y="1047933"/>
            <a:chExt cx="9521256" cy="5660576"/>
          </a:xfrm>
        </p:grpSpPr>
        <p:pic>
          <p:nvPicPr>
            <p:cNvPr id="5122" name="Picture 2" descr="How A Sales Funnel Can Transform Your Online Marketing">
              <a:extLst>
                <a:ext uri="{FF2B5EF4-FFF2-40B4-BE49-F238E27FC236}">
                  <a16:creationId xmlns:a16="http://schemas.microsoft.com/office/drawing/2014/main" id="{F8817762-BB68-0CE5-0B64-5AFC23A604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01" r="5176" b="9050"/>
            <a:stretch/>
          </p:blipFill>
          <p:spPr bwMode="auto">
            <a:xfrm>
              <a:off x="911424" y="1047933"/>
              <a:ext cx="9333136" cy="5069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DDE1B82-15F8-903B-5B3B-E57129B7821F}"/>
                </a:ext>
              </a:extLst>
            </p:cNvPr>
            <p:cNvSpPr/>
            <p:nvPr/>
          </p:nvSpPr>
          <p:spPr>
            <a:xfrm>
              <a:off x="1487488" y="1097360"/>
              <a:ext cx="2592288" cy="11075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E7146B5-DA99-5BA6-C320-2CEEF0847CA0}"/>
                </a:ext>
              </a:extLst>
            </p:cNvPr>
            <p:cNvGrpSpPr/>
            <p:nvPr/>
          </p:nvGrpSpPr>
          <p:grpSpPr>
            <a:xfrm>
              <a:off x="1383193" y="1434988"/>
              <a:ext cx="2508576" cy="5070472"/>
              <a:chOff x="1383193" y="1434988"/>
              <a:chExt cx="2508576" cy="5070472"/>
            </a:xfrm>
          </p:grpSpPr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3D16B02A-8328-67EC-0FE0-045D67ACA8D8}"/>
                  </a:ext>
                </a:extLst>
              </p:cNvPr>
              <p:cNvSpPr/>
              <p:nvPr/>
            </p:nvSpPr>
            <p:spPr>
              <a:xfrm>
                <a:off x="1413345" y="1434988"/>
                <a:ext cx="2448272" cy="4682122"/>
              </a:xfrm>
              <a:prstGeom prst="roundRect">
                <a:avLst/>
              </a:prstGeom>
              <a:solidFill>
                <a:srgbClr val="CC3253">
                  <a:alpha val="20392"/>
                </a:srgbClr>
              </a:solidFill>
              <a:ln>
                <a:solidFill>
                  <a:srgbClr val="CC325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U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37F001-9E5C-A72C-7EA9-58BE1D916A0B}"/>
                  </a:ext>
                </a:extLst>
              </p:cNvPr>
              <p:cNvSpPr txBox="1"/>
              <p:nvPr/>
            </p:nvSpPr>
            <p:spPr>
              <a:xfrm>
                <a:off x="1383193" y="6166906"/>
                <a:ext cx="250857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hu-HU" sz="1600" b="1" dirty="0">
                    <a:solidFill>
                      <a:srgbClr val="3C3C3B"/>
                    </a:solidFill>
                    <a:latin typeface="Myriad Pro Light" panose="020B0403030403020204" pitchFamily="34" charset="0"/>
                  </a:rPr>
                  <a:t>1. Elérjük az ügyfeleket</a:t>
                </a:r>
                <a:endParaRPr lang="en-HU" sz="1600" dirty="0">
                  <a:solidFill>
                    <a:srgbClr val="3C3C3B"/>
                  </a:solidFill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D4C0343-BA1E-8DE3-4F88-50D4D4EEB175}"/>
                </a:ext>
              </a:extLst>
            </p:cNvPr>
            <p:cNvGrpSpPr/>
            <p:nvPr/>
          </p:nvGrpSpPr>
          <p:grpSpPr>
            <a:xfrm>
              <a:off x="4267896" y="1434988"/>
              <a:ext cx="2908224" cy="5273521"/>
              <a:chOff x="4267896" y="1434988"/>
              <a:chExt cx="2908224" cy="5273521"/>
            </a:xfrm>
          </p:grpSpPr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6F38291A-BEDB-0CA2-ED2F-5920B55A30D7}"/>
                  </a:ext>
                </a:extLst>
              </p:cNvPr>
              <p:cNvSpPr/>
              <p:nvPr/>
            </p:nvSpPr>
            <p:spPr>
              <a:xfrm>
                <a:off x="4267896" y="1434988"/>
                <a:ext cx="2908224" cy="4682122"/>
              </a:xfrm>
              <a:prstGeom prst="roundRect">
                <a:avLst/>
              </a:prstGeom>
              <a:solidFill>
                <a:srgbClr val="FFC000">
                  <a:alpha val="18824"/>
                </a:srgbClr>
              </a:solidFill>
              <a:ln>
                <a:solidFill>
                  <a:srgbClr val="F1B31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U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CB13D7-63A7-9AD1-68C1-A5C9E05C3A12}"/>
                  </a:ext>
                </a:extLst>
              </p:cNvPr>
              <p:cNvSpPr txBox="1"/>
              <p:nvPr/>
            </p:nvSpPr>
            <p:spPr>
              <a:xfrm>
                <a:off x="4378935" y="6123734"/>
                <a:ext cx="268614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hu-HU" sz="1600" b="1" dirty="0">
                    <a:solidFill>
                      <a:srgbClr val="3C3C3B"/>
                    </a:solidFill>
                    <a:latin typeface="Myriad Pro Light" panose="020B0403030403020204" pitchFamily="34" charset="0"/>
                  </a:rPr>
                  <a:t>2. Ajánlunk valamit, </a:t>
                </a:r>
                <a:br>
                  <a:rPr lang="hu-HU" sz="1600" b="1" dirty="0">
                    <a:solidFill>
                      <a:srgbClr val="3C3C3B"/>
                    </a:solidFill>
                    <a:latin typeface="Myriad Pro Light" panose="020B0403030403020204" pitchFamily="34" charset="0"/>
                  </a:rPr>
                </a:br>
                <a:r>
                  <a:rPr lang="hu-HU" sz="1600" b="1" dirty="0">
                    <a:solidFill>
                      <a:srgbClr val="3C3C3B"/>
                    </a:solidFill>
                    <a:latin typeface="Myriad Pro Light" panose="020B0403030403020204" pitchFamily="34" charset="0"/>
                  </a:rPr>
                  <a:t>amire szüksége van</a:t>
                </a:r>
                <a:endParaRPr lang="en-HU" sz="1600" dirty="0">
                  <a:solidFill>
                    <a:srgbClr val="3C3C3B"/>
                  </a:solidFill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F00F581-1E63-8E5E-EC6B-3CB9FE1B6408}"/>
                </a:ext>
              </a:extLst>
            </p:cNvPr>
            <p:cNvSpPr/>
            <p:nvPr/>
          </p:nvSpPr>
          <p:spPr>
            <a:xfrm>
              <a:off x="7761352" y="1115408"/>
              <a:ext cx="2592288" cy="11075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298EC87-5FA2-CC74-A6D1-B509AECEB2F7}"/>
                </a:ext>
              </a:extLst>
            </p:cNvPr>
            <p:cNvGrpSpPr/>
            <p:nvPr/>
          </p:nvGrpSpPr>
          <p:grpSpPr>
            <a:xfrm>
              <a:off x="7524456" y="1465810"/>
              <a:ext cx="2908224" cy="5038724"/>
              <a:chOff x="7524456" y="1465810"/>
              <a:chExt cx="2908224" cy="5038724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1F63F38-121A-DB6B-AE52-C0B1AFB1DAC8}"/>
                  </a:ext>
                </a:extLst>
              </p:cNvPr>
              <p:cNvSpPr txBox="1"/>
              <p:nvPr/>
            </p:nvSpPr>
            <p:spPr>
              <a:xfrm>
                <a:off x="7635495" y="6165980"/>
                <a:ext cx="268614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hu-HU" sz="1600" b="1" dirty="0">
                    <a:solidFill>
                      <a:srgbClr val="3C3C3B"/>
                    </a:solidFill>
                    <a:latin typeface="Myriad Pro Light" panose="020B0403030403020204" pitchFamily="34" charset="0"/>
                  </a:rPr>
                  <a:t>3. Megvalósítjuk (projekt)</a:t>
                </a:r>
                <a:endParaRPr lang="en-HU" sz="1600" dirty="0">
                  <a:solidFill>
                    <a:srgbClr val="3C3C3B"/>
                  </a:solidFill>
                </a:endParaRPr>
              </a:p>
            </p:txBody>
          </p:sp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A2AB97AF-25BE-25F9-7BC3-A21154793095}"/>
                  </a:ext>
                </a:extLst>
              </p:cNvPr>
              <p:cNvSpPr/>
              <p:nvPr/>
            </p:nvSpPr>
            <p:spPr>
              <a:xfrm>
                <a:off x="7524456" y="1465810"/>
                <a:ext cx="2908224" cy="4682122"/>
              </a:xfrm>
              <a:prstGeom prst="roundRect">
                <a:avLst/>
              </a:prstGeom>
              <a:solidFill>
                <a:srgbClr val="B2D0B4">
                  <a:alpha val="18039"/>
                </a:srgbClr>
              </a:solidFill>
              <a:ln>
                <a:solidFill>
                  <a:srgbClr val="75AC7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69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368" y="4145762"/>
            <a:ext cx="11325406" cy="795405"/>
          </a:xfrm>
        </p:spPr>
        <p:txBody>
          <a:bodyPr/>
          <a:lstStyle/>
          <a:p>
            <a:r>
              <a:rPr lang="en-US" sz="4800" b="1" dirty="0">
                <a:latin typeface="Myriad Pro SemiExt" panose="020B0505030403020204" pitchFamily="34" charset="0"/>
              </a:rPr>
              <a:t>4. </a:t>
            </a:r>
            <a:r>
              <a:rPr lang="en-US" sz="4800" b="1" dirty="0" err="1">
                <a:latin typeface="Myriad Pro SemiExt" panose="020B0505030403020204" pitchFamily="34" charset="0"/>
              </a:rPr>
              <a:t>Projekt</a:t>
            </a:r>
            <a:r>
              <a:rPr lang="en-US" sz="4800" b="1" dirty="0">
                <a:latin typeface="Myriad Pro SemiExt" panose="020B0505030403020204" pitchFamily="34" charset="0"/>
              </a:rPr>
              <a:t> </a:t>
            </a:r>
            <a:r>
              <a:rPr lang="en-US" sz="4800" b="1" dirty="0" err="1">
                <a:latin typeface="Myriad Pro SemiExt" panose="020B0505030403020204" pitchFamily="34" charset="0"/>
              </a:rPr>
              <a:t>életciklus</a:t>
            </a:r>
            <a:endParaRPr lang="en-US" sz="4800" b="1" dirty="0">
              <a:latin typeface="Myriad Pro SemiExt" panose="020B0505030403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4786A7-F017-925B-932A-32F3CA29F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387" y="5157192"/>
            <a:ext cx="10515598" cy="654390"/>
          </a:xfrm>
        </p:spPr>
        <p:txBody>
          <a:bodyPr>
            <a:normAutofit fontScale="90000"/>
          </a:bodyPr>
          <a:lstStyle/>
          <a:p>
            <a:r>
              <a:rPr lang="en-US" sz="4400" b="0" dirty="0" err="1">
                <a:effectLst/>
                <a:latin typeface="Myriad Pro" panose="020B0503030403020204" pitchFamily="34" charset="0"/>
              </a:rPr>
              <a:t>Projektvezetés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hatékonyan</a:t>
            </a:r>
            <a:endParaRPr lang="en-US" sz="4400" b="0" dirty="0">
              <a:effectLst/>
              <a:latin typeface="Myriad Pro" panose="020B0503030403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DC77DB-89A1-6FEB-F862-03FBD226C4FC}"/>
              </a:ext>
            </a:extLst>
          </p:cNvPr>
          <p:cNvGrpSpPr/>
          <p:nvPr/>
        </p:nvGrpSpPr>
        <p:grpSpPr>
          <a:xfrm>
            <a:off x="1203759" y="6309320"/>
            <a:ext cx="9732623" cy="288032"/>
            <a:chOff x="683807" y="4581128"/>
            <a:chExt cx="9732623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Pentagon 3">
              <a:extLst>
                <a:ext uri="{FF2B5EF4-FFF2-40B4-BE49-F238E27FC236}">
                  <a16:creationId xmlns:a16="http://schemas.microsoft.com/office/drawing/2014/main" id="{30016992-60C7-8540-45FE-DE253D6212BF}"/>
                </a:ext>
              </a:extLst>
            </p:cNvPr>
            <p:cNvSpPr/>
            <p:nvPr/>
          </p:nvSpPr>
          <p:spPr>
            <a:xfrm>
              <a:off x="8472263" y="4581128"/>
              <a:ext cx="1944167" cy="288032"/>
            </a:xfrm>
            <a:prstGeom prst="homePlate">
              <a:avLst/>
            </a:prstGeom>
            <a:solidFill>
              <a:srgbClr val="EDEDFA"/>
            </a:solidFill>
            <a:ln>
              <a:solidFill>
                <a:srgbClr val="3830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solidFill>
                    <a:srgbClr val="474199"/>
                  </a:solidFill>
                  <a:latin typeface="Myriad Pro Cond" panose="020B0506030403020204" pitchFamily="34" charset="0"/>
                </a:rPr>
                <a:t>ZÁRÁS</a:t>
              </a:r>
            </a:p>
          </p:txBody>
        </p:sp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1BC876A2-3EDA-AD44-F188-B945200890BB}"/>
                </a:ext>
              </a:extLst>
            </p:cNvPr>
            <p:cNvSpPr/>
            <p:nvPr/>
          </p:nvSpPr>
          <p:spPr>
            <a:xfrm>
              <a:off x="5903159" y="4581128"/>
              <a:ext cx="2785087" cy="288032"/>
            </a:xfrm>
            <a:prstGeom prst="homePlate">
              <a:avLst/>
            </a:prstGeom>
            <a:solidFill>
              <a:srgbClr val="ECF3FF"/>
            </a:solidFill>
            <a:ln>
              <a:solidFill>
                <a:srgbClr val="0057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sz="1600" b="1" dirty="0">
                  <a:solidFill>
                    <a:srgbClr val="0057FF"/>
                  </a:solidFill>
                  <a:latin typeface="Myriad Pro Cond" panose="020B0506030403020204" pitchFamily="34" charset="0"/>
                </a:rPr>
                <a:t>ELLENŐRZÉS &amp; KONTROLL</a:t>
              </a:r>
            </a:p>
          </p:txBody>
        </p:sp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8AE917A1-B4A5-A2DC-DBB6-DDF450EDB95A}"/>
                </a:ext>
              </a:extLst>
            </p:cNvPr>
            <p:cNvSpPr/>
            <p:nvPr/>
          </p:nvSpPr>
          <p:spPr>
            <a:xfrm>
              <a:off x="4163375" y="4581128"/>
              <a:ext cx="2076613" cy="288032"/>
            </a:xfrm>
            <a:prstGeom prst="homePlate">
              <a:avLst/>
            </a:prstGeom>
            <a:solidFill>
              <a:srgbClr val="DDF5E0"/>
            </a:solidFill>
            <a:ln>
              <a:solidFill>
                <a:srgbClr val="3089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sz="1600" b="1" dirty="0">
                  <a:solidFill>
                    <a:srgbClr val="30892B"/>
                  </a:solidFill>
                  <a:latin typeface="Myriad Pro Cond" panose="020B0506030403020204" pitchFamily="34" charset="0"/>
                </a:rPr>
                <a:t>MEGVALÓSÍTÁS</a:t>
              </a:r>
            </a:p>
          </p:txBody>
        </p:sp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232030F8-17BC-85CC-2AAA-D759056928F4}"/>
                </a:ext>
              </a:extLst>
            </p:cNvPr>
            <p:cNvSpPr/>
            <p:nvPr/>
          </p:nvSpPr>
          <p:spPr>
            <a:xfrm>
              <a:off x="2279575" y="4581128"/>
              <a:ext cx="2088215" cy="288032"/>
            </a:xfrm>
            <a:prstGeom prst="homePlate">
              <a:avLst/>
            </a:prstGeom>
            <a:solidFill>
              <a:srgbClr val="FFE5B2"/>
            </a:solidFill>
            <a:ln>
              <a:solidFill>
                <a:srgbClr val="E44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solidFill>
                    <a:srgbClr val="E44600"/>
                  </a:solidFill>
                  <a:latin typeface="Myriad Pro Cond" panose="020B0506030403020204" pitchFamily="34" charset="0"/>
                </a:rPr>
                <a:t>TERVEZÉS</a:t>
              </a:r>
            </a:p>
          </p:txBody>
        </p:sp>
        <p:sp>
          <p:nvSpPr>
            <p:cNvPr id="9" name="Pentagon 8">
              <a:extLst>
                <a:ext uri="{FF2B5EF4-FFF2-40B4-BE49-F238E27FC236}">
                  <a16:creationId xmlns:a16="http://schemas.microsoft.com/office/drawing/2014/main" id="{38C5FC4B-5C2C-6B5B-CC5D-48DFB9CF4A17}"/>
                </a:ext>
              </a:extLst>
            </p:cNvPr>
            <p:cNvSpPr/>
            <p:nvPr/>
          </p:nvSpPr>
          <p:spPr>
            <a:xfrm>
              <a:off x="683807" y="4581128"/>
              <a:ext cx="1883787" cy="288032"/>
            </a:xfrm>
            <a:prstGeom prst="homePlate">
              <a:avLst/>
            </a:prstGeom>
            <a:solidFill>
              <a:srgbClr val="F5C5EF"/>
            </a:solidFill>
            <a:ln>
              <a:solidFill>
                <a:srgbClr val="B11B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solidFill>
                    <a:srgbClr val="B11B80"/>
                  </a:solidFill>
                  <a:latin typeface="Myriad Pro Cond" panose="020B0506030403020204" pitchFamily="34" charset="0"/>
                </a:rPr>
                <a:t>INDÍTÁS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322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2;p4">
            <a:extLst>
              <a:ext uri="{FF2B5EF4-FFF2-40B4-BE49-F238E27FC236}">
                <a16:creationId xmlns:a16="http://schemas.microsoft.com/office/drawing/2014/main" id="{68EDEB2A-3C19-B926-8442-10DF4470D642}"/>
              </a:ext>
            </a:extLst>
          </p:cNvPr>
          <p:cNvSpPr txBox="1"/>
          <p:nvPr/>
        </p:nvSpPr>
        <p:spPr>
          <a:xfrm>
            <a:off x="668564" y="1289085"/>
            <a:ext cx="10854871" cy="974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>
              <a:buClr>
                <a:srgbClr val="FA7D00"/>
              </a:buClr>
              <a:buSzPts val="3200"/>
            </a:pP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“A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projekt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életciklusa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a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projekt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kezdetétől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a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befejezéséig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tartó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fázisok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összessége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.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Ezek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a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fázisok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következetes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és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rendszerezett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módon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vezetik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végig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a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projektet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,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és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meghatározzák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a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szükséges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tevékenységeket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és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feladatokat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minden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egyes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 </a:t>
            </a:r>
            <a:r>
              <a:rPr lang="en-GB" sz="2000" i="1" dirty="0" err="1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szakaszban</a:t>
            </a:r>
            <a:r>
              <a:rPr lang="en-GB" sz="2000" i="1" dirty="0">
                <a:solidFill>
                  <a:srgbClr val="0E0E0E"/>
                </a:solidFill>
                <a:effectLst/>
                <a:highlight>
                  <a:srgbClr val="FCF1DE"/>
                </a:highlight>
                <a:latin typeface="Myriad Pro" panose="020B0503030403020204" pitchFamily="34" charset="0"/>
              </a:rPr>
              <a:t>.”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64DD20-59AC-0D87-1617-38A362204EDE}"/>
              </a:ext>
            </a:extLst>
          </p:cNvPr>
          <p:cNvSpPr txBox="1">
            <a:spLocks/>
          </p:cNvSpPr>
          <p:nvPr/>
        </p:nvSpPr>
        <p:spPr>
          <a:xfrm>
            <a:off x="515465" y="241394"/>
            <a:ext cx="10515600" cy="8833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0800" tIns="50800" rIns="50800" bIns="508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5400" b="1" kern="1200">
                <a:solidFill>
                  <a:srgbClr val="3C3C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rPr lang="en-US" dirty="0" err="1">
                <a:latin typeface="Myriad Pro Black" panose="020B0903030403020204" pitchFamily="34" charset="0"/>
              </a:rPr>
              <a:t>Projekt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életciklus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8EF437-A4C6-D515-6B54-6B9A045722D2}"/>
              </a:ext>
            </a:extLst>
          </p:cNvPr>
          <p:cNvSpPr txBox="1"/>
          <p:nvPr/>
        </p:nvSpPr>
        <p:spPr>
          <a:xfrm>
            <a:off x="644853" y="4316073"/>
            <a:ext cx="1670460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A </a:t>
            </a:r>
            <a:r>
              <a:rPr lang="hu-HU" sz="1200" b="1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projekt céljainak </a:t>
            </a:r>
            <a:r>
              <a:rPr lang="hu-HU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és </a:t>
            </a:r>
            <a:r>
              <a:rPr lang="hu-HU" sz="1200" b="1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követelményei-</a:t>
            </a:r>
            <a:r>
              <a:rPr lang="hu-HU" sz="1200" dirty="0" err="1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nek</a:t>
            </a:r>
            <a:r>
              <a:rPr lang="hu-HU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 meghatározása</a:t>
            </a:r>
          </a:p>
          <a:p>
            <a:pPr marL="1841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A projekt indításának hivatalos </a:t>
            </a:r>
            <a:r>
              <a:rPr lang="hu-HU" sz="1200" b="1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engedélyezés</a:t>
            </a:r>
            <a:r>
              <a:rPr lang="hu-HU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25585D-8BF3-324A-A6C9-350148620B74}"/>
              </a:ext>
            </a:extLst>
          </p:cNvPr>
          <p:cNvSpPr txBox="1"/>
          <p:nvPr/>
        </p:nvSpPr>
        <p:spPr>
          <a:xfrm>
            <a:off x="2057753" y="4316073"/>
            <a:ext cx="21955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4025" indent="-185738">
              <a:buFont typeface="Arial" panose="020B0604020202020204" pitchFamily="34" charset="0"/>
              <a:buChar char="•"/>
            </a:pPr>
            <a:r>
              <a:rPr lang="hu-HU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R</a:t>
            </a:r>
            <a:r>
              <a:rPr lang="hu-HU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észletes </a:t>
            </a:r>
            <a:r>
              <a:rPr lang="hu-HU" sz="1200" b="1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projektterv kidolgozása</a:t>
            </a:r>
            <a:r>
              <a:rPr lang="hu-HU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, beleértve </a:t>
            </a:r>
            <a:br>
              <a:rPr lang="hu-HU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</a:br>
            <a:r>
              <a:rPr lang="hu-HU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a hatókört, a </a:t>
            </a:r>
            <a:r>
              <a:rPr lang="hu-HU" sz="1200" dirty="0" err="1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költségve-tést</a:t>
            </a:r>
            <a:r>
              <a:rPr lang="hu-HU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 az ütemtervet, a kockázatkezelést és az erőforrások elosztását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0475E-0DBC-88E2-7262-50B91F9F843C}"/>
              </a:ext>
            </a:extLst>
          </p:cNvPr>
          <p:cNvSpPr txBox="1"/>
          <p:nvPr/>
        </p:nvSpPr>
        <p:spPr>
          <a:xfrm>
            <a:off x="4131935" y="4315376"/>
            <a:ext cx="2016224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5738" indent="-1651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A tervek alapján a </a:t>
            </a:r>
            <a:r>
              <a:rPr lang="hu-HU" sz="1200" b="1" dirty="0">
                <a:solidFill>
                  <a:srgbClr val="0E0E0E"/>
                </a:solidFill>
                <a:latin typeface="Myriad Pro Light" panose="020B0403030403020204" pitchFamily="34" charset="0"/>
              </a:rPr>
              <a:t>projekt feladatainak </a:t>
            </a:r>
            <a:r>
              <a:rPr lang="hu-HU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és tevékenységeinek </a:t>
            </a:r>
            <a:r>
              <a:rPr lang="hu-HU" sz="1200" b="1" dirty="0">
                <a:solidFill>
                  <a:srgbClr val="0E0E0E"/>
                </a:solidFill>
                <a:latin typeface="Myriad Pro Light" panose="020B0403030403020204" pitchFamily="34" charset="0"/>
              </a:rPr>
              <a:t>végrehajtása</a:t>
            </a:r>
            <a:r>
              <a:rPr lang="hu-HU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.</a:t>
            </a:r>
          </a:p>
          <a:p>
            <a:pPr marL="185738" indent="-1651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Az </a:t>
            </a:r>
            <a:r>
              <a:rPr lang="hu-HU" sz="1200" b="1" dirty="0">
                <a:solidFill>
                  <a:srgbClr val="0E0E0E"/>
                </a:solidFill>
                <a:latin typeface="Myriad Pro Light" panose="020B0403030403020204" pitchFamily="34" charset="0"/>
              </a:rPr>
              <a:t>erőforrások felhasználása </a:t>
            </a:r>
            <a:r>
              <a:rPr lang="hu-HU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és a csapat irányítása.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01AF83-E13F-EB3C-910A-838E45E16A44}"/>
              </a:ext>
            </a:extLst>
          </p:cNvPr>
          <p:cNvSpPr txBox="1"/>
          <p:nvPr/>
        </p:nvSpPr>
        <p:spPr>
          <a:xfrm>
            <a:off x="6261239" y="4315376"/>
            <a:ext cx="2396765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651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1200" dirty="0">
                <a:solidFill>
                  <a:srgbClr val="3C3C3B"/>
                </a:solidFill>
                <a:latin typeface="Myriad Pro Light" panose="020B0403030403020204" pitchFamily="34" charset="0"/>
              </a:rPr>
              <a:t>A projekt </a:t>
            </a:r>
            <a:r>
              <a:rPr lang="hu-HU" sz="1200" b="1" dirty="0">
                <a:solidFill>
                  <a:srgbClr val="3C3C3B"/>
                </a:solidFill>
                <a:latin typeface="Myriad Pro Light" panose="020B0403030403020204" pitchFamily="34" charset="0"/>
              </a:rPr>
              <a:t>előrehaladásának </a:t>
            </a:r>
            <a:r>
              <a:rPr lang="hu-HU" sz="1200" dirty="0">
                <a:solidFill>
                  <a:srgbClr val="3C3C3B"/>
                </a:solidFill>
                <a:latin typeface="Myriad Pro Light" panose="020B0403030403020204" pitchFamily="34" charset="0"/>
              </a:rPr>
              <a:t>folyamatos </a:t>
            </a:r>
            <a:r>
              <a:rPr lang="hu-HU" sz="1200" b="1" dirty="0">
                <a:solidFill>
                  <a:srgbClr val="3C3C3B"/>
                </a:solidFill>
                <a:latin typeface="Myriad Pro Light" panose="020B0403030403020204" pitchFamily="34" charset="0"/>
              </a:rPr>
              <a:t>nyomon követése</a:t>
            </a:r>
            <a:endParaRPr lang="hu-HU" sz="1200" dirty="0">
              <a:solidFill>
                <a:srgbClr val="3C3C3B"/>
              </a:solidFill>
              <a:latin typeface="Myriad Pro Light" panose="020B0403030403020204" pitchFamily="34" charset="0"/>
            </a:endParaRPr>
          </a:p>
          <a:p>
            <a:pPr marL="185738" indent="-1651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1200" dirty="0">
                <a:solidFill>
                  <a:srgbClr val="3C3C3B"/>
                </a:solidFill>
                <a:latin typeface="Myriad Pro Light" panose="020B0403030403020204" pitchFamily="34" charset="0"/>
              </a:rPr>
              <a:t>A </a:t>
            </a:r>
            <a:r>
              <a:rPr lang="hu-HU" sz="1200" b="1" dirty="0">
                <a:solidFill>
                  <a:srgbClr val="3C3C3B"/>
                </a:solidFill>
                <a:latin typeface="Myriad Pro Light" panose="020B0403030403020204" pitchFamily="34" charset="0"/>
              </a:rPr>
              <a:t>teljesítmény mérése </a:t>
            </a:r>
            <a:r>
              <a:rPr lang="hu-HU" sz="1200" dirty="0">
                <a:solidFill>
                  <a:srgbClr val="3C3C3B"/>
                </a:solidFill>
                <a:latin typeface="Myriad Pro Light" panose="020B0403030403020204" pitchFamily="34" charset="0"/>
              </a:rPr>
              <a:t>és az eltérések kezelése</a:t>
            </a:r>
          </a:p>
          <a:p>
            <a:pPr marL="185738" indent="-1651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1200" dirty="0">
                <a:solidFill>
                  <a:srgbClr val="3C3C3B"/>
                </a:solidFill>
                <a:latin typeface="Myriad Pro Light" panose="020B0403030403020204" pitchFamily="34" charset="0"/>
              </a:rPr>
              <a:t>Szükséges </a:t>
            </a:r>
            <a:r>
              <a:rPr lang="hu-HU" sz="1200" b="1" dirty="0">
                <a:solidFill>
                  <a:srgbClr val="3C3C3B"/>
                </a:solidFill>
                <a:latin typeface="Myriad Pro Light" panose="020B0403030403020204" pitchFamily="34" charset="0"/>
              </a:rPr>
              <a:t>korrekciós intézkedések </a:t>
            </a:r>
            <a:r>
              <a:rPr lang="hu-HU" sz="1200" dirty="0">
                <a:solidFill>
                  <a:srgbClr val="3C3C3B"/>
                </a:solidFill>
                <a:latin typeface="Myriad Pro Light" panose="020B0403030403020204" pitchFamily="34" charset="0"/>
              </a:rPr>
              <a:t>végrehajtása a célok elérése érdekében</a:t>
            </a:r>
          </a:p>
          <a:p>
            <a:endParaRPr lang="hu-HU" sz="1200" dirty="0">
              <a:solidFill>
                <a:srgbClr val="3C3C3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FCAD04-F0E0-C573-F067-EF8F0404F1E6}"/>
              </a:ext>
            </a:extLst>
          </p:cNvPr>
          <p:cNvSpPr txBox="1"/>
          <p:nvPr/>
        </p:nvSpPr>
        <p:spPr>
          <a:xfrm>
            <a:off x="8658004" y="4326898"/>
            <a:ext cx="2326188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indent="-17462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3C3C3B"/>
                </a:solidFill>
                <a:latin typeface="Myriad Pro Light" panose="020B0403030403020204" pitchFamily="34" charset="0"/>
              </a:rPr>
              <a:t>Az </a:t>
            </a:r>
            <a:r>
              <a:rPr lang="en-GB" sz="1200" b="1" dirty="0" err="1">
                <a:solidFill>
                  <a:srgbClr val="3C3C3B"/>
                </a:solidFill>
                <a:latin typeface="Myriad Pro Light" panose="020B0403030403020204" pitchFamily="34" charset="0"/>
              </a:rPr>
              <a:t>eredmények</a:t>
            </a:r>
            <a:r>
              <a:rPr lang="en-GB" sz="1200" b="1" dirty="0">
                <a:solidFill>
                  <a:srgbClr val="3C3C3B"/>
                </a:solidFill>
                <a:latin typeface="Myriad Pro Light" panose="020B0403030403020204" pitchFamily="34" charset="0"/>
              </a:rPr>
              <a:t> </a:t>
            </a:r>
            <a:br>
              <a:rPr lang="en-GB" sz="1200" b="1" dirty="0">
                <a:solidFill>
                  <a:srgbClr val="3C3C3B"/>
                </a:solidFill>
                <a:latin typeface="Myriad Pro Light" panose="020B0403030403020204" pitchFamily="34" charset="0"/>
              </a:rPr>
            </a:br>
            <a:r>
              <a:rPr lang="en-GB" sz="1200" b="1" dirty="0" err="1">
                <a:solidFill>
                  <a:srgbClr val="3C3C3B"/>
                </a:solidFill>
                <a:latin typeface="Myriad Pro Light" panose="020B0403030403020204" pitchFamily="34" charset="0"/>
              </a:rPr>
              <a:t>átadása</a:t>
            </a:r>
            <a:r>
              <a:rPr lang="en-GB" sz="1200" b="1" dirty="0">
                <a:solidFill>
                  <a:srgbClr val="3C3C3B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3C3C3B"/>
                </a:solidFill>
                <a:latin typeface="Myriad Pro Light" panose="020B0403030403020204" pitchFamily="34" charset="0"/>
              </a:rPr>
              <a:t>az</a:t>
            </a:r>
            <a:r>
              <a:rPr lang="en-GB" sz="1200" dirty="0">
                <a:solidFill>
                  <a:srgbClr val="3C3C3B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3C3C3B"/>
                </a:solidFill>
                <a:latin typeface="Myriad Pro Light" panose="020B0403030403020204" pitchFamily="34" charset="0"/>
              </a:rPr>
              <a:t>érintetteknek</a:t>
            </a:r>
            <a:r>
              <a:rPr lang="en-GB" sz="1200" dirty="0">
                <a:solidFill>
                  <a:srgbClr val="3C3C3B"/>
                </a:solidFill>
                <a:latin typeface="Myriad Pro Light" panose="020B0403030403020204" pitchFamily="34" charset="0"/>
              </a:rPr>
              <a:t>.</a:t>
            </a:r>
          </a:p>
          <a:p>
            <a:pPr marL="174625" indent="-17462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3C3C3B"/>
                </a:solidFill>
                <a:latin typeface="Myriad Pro Light" panose="020B0403030403020204" pitchFamily="34" charset="0"/>
              </a:rPr>
              <a:t>Az </a:t>
            </a:r>
            <a:r>
              <a:rPr lang="en-GB" sz="1200" dirty="0" err="1">
                <a:solidFill>
                  <a:srgbClr val="3C3C3B"/>
                </a:solidFill>
                <a:latin typeface="Myriad Pro Light" panose="020B0403030403020204" pitchFamily="34" charset="0"/>
              </a:rPr>
              <a:t>értékelés</a:t>
            </a:r>
            <a:r>
              <a:rPr lang="en-GB" sz="1200" dirty="0">
                <a:solidFill>
                  <a:srgbClr val="3C3C3B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3C3C3B"/>
                </a:solidFill>
                <a:latin typeface="Myriad Pro Light" panose="020B0403030403020204" pitchFamily="34" charset="0"/>
              </a:rPr>
              <a:t>és</a:t>
            </a:r>
            <a:r>
              <a:rPr lang="en-GB" sz="1200" dirty="0">
                <a:solidFill>
                  <a:srgbClr val="3C3C3B"/>
                </a:solidFill>
                <a:latin typeface="Myriad Pro Light" panose="020B0403030403020204" pitchFamily="34" charset="0"/>
              </a:rPr>
              <a:t> a </a:t>
            </a:r>
            <a:r>
              <a:rPr lang="en-GB" sz="1200" b="1" dirty="0" err="1">
                <a:solidFill>
                  <a:srgbClr val="3C3C3B"/>
                </a:solidFill>
                <a:latin typeface="Myriad Pro Light" panose="020B0403030403020204" pitchFamily="34" charset="0"/>
              </a:rPr>
              <a:t>tapasztalatok</a:t>
            </a:r>
            <a:r>
              <a:rPr lang="en-GB" sz="1200" dirty="0">
                <a:solidFill>
                  <a:srgbClr val="3C3C3B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3C3C3B"/>
                </a:solidFill>
                <a:latin typeface="Myriad Pro Light" panose="020B0403030403020204" pitchFamily="34" charset="0"/>
              </a:rPr>
              <a:t>dokumentálása</a:t>
            </a:r>
            <a:r>
              <a:rPr lang="en-GB" sz="1200" dirty="0">
                <a:solidFill>
                  <a:srgbClr val="3C3C3B"/>
                </a:solidFill>
                <a:latin typeface="Myriad Pro Light" panose="020B0403030403020204" pitchFamily="34" charset="0"/>
              </a:rPr>
              <a:t> a </a:t>
            </a:r>
            <a:r>
              <a:rPr lang="en-GB" sz="1200" b="1" dirty="0" err="1">
                <a:solidFill>
                  <a:srgbClr val="3C3C3B"/>
                </a:solidFill>
                <a:latin typeface="Myriad Pro Light" panose="020B0403030403020204" pitchFamily="34" charset="0"/>
              </a:rPr>
              <a:t>jövőbeli</a:t>
            </a:r>
            <a:r>
              <a:rPr lang="en-GB" sz="1200" b="1" dirty="0">
                <a:solidFill>
                  <a:srgbClr val="3C3C3B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b="1" dirty="0" err="1">
                <a:solidFill>
                  <a:srgbClr val="3C3C3B"/>
                </a:solidFill>
                <a:latin typeface="Myriad Pro Light" panose="020B0403030403020204" pitchFamily="34" charset="0"/>
              </a:rPr>
              <a:t>projektek</a:t>
            </a:r>
            <a:r>
              <a:rPr lang="en-GB" sz="1200" b="1" dirty="0">
                <a:solidFill>
                  <a:srgbClr val="3C3C3B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b="1" dirty="0" err="1">
                <a:solidFill>
                  <a:srgbClr val="3C3C3B"/>
                </a:solidFill>
                <a:latin typeface="Myriad Pro Light" panose="020B0403030403020204" pitchFamily="34" charset="0"/>
              </a:rPr>
              <a:t>számára</a:t>
            </a:r>
            <a:r>
              <a:rPr lang="en-GB" sz="1200" b="1" dirty="0">
                <a:solidFill>
                  <a:srgbClr val="3C3C3B"/>
                </a:solidFill>
                <a:latin typeface="Myriad Pro Light" panose="020B0403030403020204" pitchFamily="34" charset="0"/>
              </a:rPr>
              <a:t>.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2804CE50-9C86-2901-2CF1-6D22CED2D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26858" r="4284" b="26158"/>
          <a:stretch/>
        </p:blipFill>
        <p:spPr bwMode="auto">
          <a:xfrm>
            <a:off x="734772" y="2698030"/>
            <a:ext cx="9870131" cy="146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474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4DD20-59AC-0D87-1617-38A362204EDE}"/>
              </a:ext>
            </a:extLst>
          </p:cNvPr>
          <p:cNvSpPr txBox="1">
            <a:spLocks/>
          </p:cNvSpPr>
          <p:nvPr/>
        </p:nvSpPr>
        <p:spPr>
          <a:xfrm>
            <a:off x="515465" y="241394"/>
            <a:ext cx="10515600" cy="5471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0800" tIns="50800" rIns="50800" bIns="50800" rtlCol="0" anchor="t" anchorCtr="0">
            <a:normAutofit fontScale="92500" lnSpcReduction="10000"/>
          </a:bodyPr>
          <a:lstStyle>
            <a:lvl1pPr lvl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5400" b="1" kern="1200">
                <a:solidFill>
                  <a:srgbClr val="3C3C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rPr lang="en-US" sz="4000" dirty="0" err="1">
                <a:latin typeface="Myriad Pro Black" panose="020B0903030403020204" pitchFamily="34" charset="0"/>
              </a:rPr>
              <a:t>Mennyi</a:t>
            </a:r>
            <a:r>
              <a:rPr lang="en-US" sz="4000" dirty="0">
                <a:latin typeface="Myriad Pro Black" panose="020B0903030403020204" pitchFamily="34" charset="0"/>
              </a:rPr>
              <a:t> </a:t>
            </a:r>
            <a:r>
              <a:rPr lang="en-US" sz="4000" dirty="0" err="1">
                <a:latin typeface="Myriad Pro Black" panose="020B0903030403020204" pitchFamily="34" charset="0"/>
              </a:rPr>
              <a:t>feladatot</a:t>
            </a:r>
            <a:r>
              <a:rPr lang="en-US" sz="4000" dirty="0">
                <a:latin typeface="Myriad Pro Black" panose="020B0903030403020204" pitchFamily="34" charset="0"/>
              </a:rPr>
              <a:t> </a:t>
            </a:r>
            <a:r>
              <a:rPr lang="en-US" sz="4000" dirty="0" err="1">
                <a:latin typeface="Myriad Pro Black" panose="020B0903030403020204" pitchFamily="34" charset="0"/>
              </a:rPr>
              <a:t>jelentenek</a:t>
            </a:r>
            <a:r>
              <a:rPr lang="en-US" sz="4000" dirty="0">
                <a:latin typeface="Myriad Pro Black" panose="020B0903030403020204" pitchFamily="34" charset="0"/>
              </a:rPr>
              <a:t> </a:t>
            </a:r>
            <a:r>
              <a:rPr lang="en-US" sz="4000" dirty="0" err="1">
                <a:latin typeface="Myriad Pro Black" panose="020B0903030403020204" pitchFamily="34" charset="0"/>
              </a:rPr>
              <a:t>az</a:t>
            </a:r>
            <a:r>
              <a:rPr lang="en-US" sz="4000" dirty="0">
                <a:latin typeface="Myriad Pro Black" panose="020B0903030403020204" pitchFamily="34" charset="0"/>
              </a:rPr>
              <a:t> </a:t>
            </a:r>
            <a:r>
              <a:rPr lang="en-US" sz="4000" dirty="0" err="1">
                <a:latin typeface="Myriad Pro Black" panose="020B0903030403020204" pitchFamily="34" charset="0"/>
              </a:rPr>
              <a:t>egyes</a:t>
            </a:r>
            <a:r>
              <a:rPr lang="en-US" sz="4000" dirty="0">
                <a:latin typeface="Myriad Pro Black" panose="020B0903030403020204" pitchFamily="34" charset="0"/>
              </a:rPr>
              <a:t> </a:t>
            </a:r>
            <a:r>
              <a:rPr lang="en-US" sz="4000" dirty="0" err="1">
                <a:latin typeface="Myriad Pro Black" panose="020B0903030403020204" pitchFamily="34" charset="0"/>
              </a:rPr>
              <a:t>ciklusok</a:t>
            </a:r>
            <a:r>
              <a:rPr lang="en-US" sz="4000" dirty="0">
                <a:latin typeface="Myriad Pro Black" panose="020B0903030403020204" pitchFamily="34" charset="0"/>
              </a:rPr>
              <a:t>?</a:t>
            </a:r>
          </a:p>
        </p:txBody>
      </p:sp>
      <p:pic>
        <p:nvPicPr>
          <p:cNvPr id="11266" name="Picture 2" descr="Jason Tratch: PMTip - Project Phases or Stages">
            <a:extLst>
              <a:ext uri="{FF2B5EF4-FFF2-40B4-BE49-F238E27FC236}">
                <a16:creationId xmlns:a16="http://schemas.microsoft.com/office/drawing/2014/main" id="{D112AA73-2F72-FE06-5B1F-46BD5ED18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" t="2189" r="697" b="1564"/>
          <a:stretch/>
        </p:blipFill>
        <p:spPr bwMode="auto">
          <a:xfrm>
            <a:off x="983432" y="908720"/>
            <a:ext cx="1036915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1173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368" y="4145762"/>
            <a:ext cx="11593288" cy="795405"/>
          </a:xfrm>
        </p:spPr>
        <p:txBody>
          <a:bodyPr/>
          <a:lstStyle/>
          <a:p>
            <a:r>
              <a:rPr lang="nl-NL" sz="4800" b="1" dirty="0">
                <a:latin typeface="Myriad Pro SemiExt" panose="020B0505030403020204" pitchFamily="34" charset="0"/>
              </a:rPr>
              <a:t>6. A </a:t>
            </a:r>
            <a:r>
              <a:rPr lang="nl-NL" sz="4800" b="1" dirty="0" err="1">
                <a:latin typeface="Myriad Pro SemiExt" panose="020B0505030403020204" pitchFamily="34" charset="0"/>
              </a:rPr>
              <a:t>projektek</a:t>
            </a:r>
            <a:r>
              <a:rPr lang="nl-NL" sz="4800" b="1" dirty="0">
                <a:latin typeface="Myriad Pro SemiExt" panose="020B0505030403020204" pitchFamily="34" charset="0"/>
              </a:rPr>
              <a:t> </a:t>
            </a:r>
            <a:r>
              <a:rPr lang="nl-NL" sz="4800" b="1" dirty="0" err="1">
                <a:latin typeface="Myriad Pro SemiExt" panose="020B0505030403020204" pitchFamily="34" charset="0"/>
              </a:rPr>
              <a:t>legfontosabb</a:t>
            </a:r>
            <a:r>
              <a:rPr lang="nl-NL" sz="4800" b="1" dirty="0">
                <a:latin typeface="Myriad Pro SemiExt" panose="020B0505030403020204" pitchFamily="34" charset="0"/>
              </a:rPr>
              <a:t> </a:t>
            </a:r>
            <a:r>
              <a:rPr lang="nl-NL" sz="4800" b="1" dirty="0" err="1">
                <a:latin typeface="Myriad Pro SemiExt" panose="020B0505030403020204" pitchFamily="34" charset="0"/>
              </a:rPr>
              <a:t>dimenziói</a:t>
            </a:r>
            <a:endParaRPr lang="nl-NL" sz="4800" b="1" dirty="0">
              <a:latin typeface="Myriad Pro SemiExt" panose="020B0505030403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8B8831-9C2C-2373-9970-3E3ABF696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387" y="5157192"/>
            <a:ext cx="10515598" cy="654390"/>
          </a:xfrm>
        </p:spPr>
        <p:txBody>
          <a:bodyPr>
            <a:normAutofit fontScale="90000"/>
          </a:bodyPr>
          <a:lstStyle/>
          <a:p>
            <a:r>
              <a:rPr lang="en-US" sz="4400" b="0" dirty="0" err="1">
                <a:effectLst/>
                <a:latin typeface="Myriad Pro" panose="020B0503030403020204" pitchFamily="34" charset="0"/>
              </a:rPr>
              <a:t>Projektvezetés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hatékonyan</a:t>
            </a:r>
            <a:endParaRPr lang="en-US" sz="4400" b="0" dirty="0">
              <a:effectLst/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7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16632"/>
            <a:ext cx="10515600" cy="956584"/>
          </a:xfrm>
        </p:spPr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</a:t>
            </a:r>
            <a:r>
              <a:rPr lang="en-US" dirty="0" err="1">
                <a:latin typeface="Myriad Pro Black" panose="020B0903030403020204" pitchFamily="34" charset="0"/>
              </a:rPr>
              <a:t>projektek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dimenziói</a:t>
            </a:r>
            <a:r>
              <a:rPr lang="en-US" dirty="0">
                <a:latin typeface="Myriad Pro Black" panose="020B0903030403020204" pitchFamily="34" charset="0"/>
              </a:rPr>
              <a:t> I.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523" y="1268760"/>
            <a:ext cx="11330954" cy="4896544"/>
          </a:xfrm>
        </p:spPr>
        <p:txBody>
          <a:bodyPr>
            <a:noAutofit/>
          </a:bodyPr>
          <a:lstStyle/>
          <a:p>
            <a:pPr marL="0" lvl="1" indent="0">
              <a:spcBef>
                <a:spcPts val="0"/>
              </a:spcBef>
              <a:buNone/>
            </a:pPr>
            <a:r>
              <a:rPr lang="hu-HU" sz="2000" i="1" dirty="0">
                <a:highlight>
                  <a:srgbClr val="ECF3FF"/>
                </a:highlight>
                <a:latin typeface="Myriad Pro" panose="020B0503030403020204" pitchFamily="34" charset="0"/>
              </a:rPr>
              <a:t>Annak érdekében, hogy megfelelően tudjuk felosztani a figyelmünket és fókuszálni a megfelelő pontokra, a projektek kezelését különböző dimenziókra - tudásterületekre – célszerű felosztani.</a:t>
            </a:r>
            <a:endParaRPr lang="en-GB" i="1" dirty="0">
              <a:highlight>
                <a:srgbClr val="ECF3FF"/>
              </a:highlight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b="1" dirty="0">
              <a:latin typeface="Myriad Pro Light" panose="020B0403030403020204" pitchFamily="34" charset="0"/>
              <a:ea typeface="Gotham Pro"/>
              <a:cs typeface="Gotham Pro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hu-HU" b="1" dirty="0">
                <a:latin typeface="Myriad Pro Light" panose="020B0403030403020204" pitchFamily="34" charset="0"/>
                <a:ea typeface="Gotham Pro"/>
                <a:cs typeface="Gotham Pro"/>
              </a:rPr>
              <a:t>Hatókör (</a:t>
            </a:r>
            <a:r>
              <a:rPr lang="hu-HU" b="1" dirty="0" err="1">
                <a:latin typeface="Myriad Pro Light" panose="020B0403030403020204" pitchFamily="34" charset="0"/>
                <a:ea typeface="Gotham Pro"/>
                <a:cs typeface="Gotham Pro"/>
              </a:rPr>
              <a:t>Scope</a:t>
            </a:r>
            <a:r>
              <a:rPr lang="hu-HU" b="1" dirty="0">
                <a:latin typeface="Myriad Pro Light" panose="020B0403030403020204" pitchFamily="34" charset="0"/>
                <a:ea typeface="Gotham Pro"/>
                <a:cs typeface="Gotham Pro"/>
              </a:rPr>
              <a:t>) - </a:t>
            </a:r>
            <a:r>
              <a:rPr lang="hu-HU" b="1" dirty="0">
                <a:solidFill>
                  <a:srgbClr val="3EB49C"/>
                </a:solidFill>
                <a:latin typeface="Myriad Pro Light" panose="020B0403030403020204" pitchFamily="34" charset="0"/>
                <a:ea typeface="Gotham Pro"/>
                <a:cs typeface="Gotham Pro"/>
              </a:rPr>
              <a:t>MIT?</a:t>
            </a:r>
          </a:p>
          <a:p>
            <a:pPr marL="314325" indent="-219075">
              <a:lnSpc>
                <a:spcPct val="100000"/>
              </a:lnSpc>
              <a:spcBef>
                <a:spcPts val="0"/>
              </a:spcBef>
            </a:pPr>
            <a:r>
              <a:rPr lang="hu-HU" sz="1600" dirty="0">
                <a:latin typeface="Myriad Pro Light" panose="020B0403030403020204" pitchFamily="34" charset="0"/>
                <a:ea typeface="Gotham Pro"/>
                <a:cs typeface="Gotham Pro"/>
              </a:rPr>
              <a:t>Követelmények összegyűjtése, priorizálása, MIT kell és MIT NEM kell megcsinálni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u-HU" b="1" dirty="0">
                <a:latin typeface="Myriad Pro Light" panose="020B0403030403020204" pitchFamily="34" charset="0"/>
                <a:ea typeface="Gotham Pro"/>
                <a:cs typeface="Gotham Pro"/>
              </a:rPr>
              <a:t>Ütemezés (Schedule) – </a:t>
            </a:r>
            <a:r>
              <a:rPr lang="hu-HU" b="1" dirty="0">
                <a:solidFill>
                  <a:srgbClr val="3EB49C"/>
                </a:solidFill>
                <a:latin typeface="Myriad Pro Light" panose="020B0403030403020204" pitchFamily="34" charset="0"/>
                <a:ea typeface="Gotham Pro"/>
                <a:cs typeface="Gotham Pro"/>
              </a:rPr>
              <a:t>HOGYAN? </a:t>
            </a:r>
            <a:r>
              <a:rPr lang="hu-HU" b="1" dirty="0">
                <a:solidFill>
                  <a:srgbClr val="3EB49C"/>
                </a:solidFill>
                <a:latin typeface="Myriad Pro Light" panose="020B0403030403020204" pitchFamily="34" charset="0"/>
              </a:rPr>
              <a:t>MIKOR?</a:t>
            </a:r>
          </a:p>
          <a:p>
            <a:pPr marL="314325" indent="-219075">
              <a:lnSpc>
                <a:spcPct val="100000"/>
              </a:lnSpc>
              <a:spcBef>
                <a:spcPts val="0"/>
              </a:spcBef>
            </a:pPr>
            <a:r>
              <a:rPr lang="hu-HU" sz="1600" dirty="0">
                <a:latin typeface="Myriad Pro Light" panose="020B0403030403020204" pitchFamily="34" charset="0"/>
              </a:rPr>
              <a:t>Milyen feladatokkal és milyen ütemezés szerint tudjuk a követelményekben megfogalmazottakat elkészíteni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u-HU" b="1" dirty="0">
                <a:latin typeface="Myriad Pro Light" panose="020B0403030403020204" pitchFamily="34" charset="0"/>
                <a:ea typeface="Gotham Pro"/>
                <a:cs typeface="Gotham Pro"/>
              </a:rPr>
              <a:t>Költség (Cost) – </a:t>
            </a:r>
            <a:r>
              <a:rPr lang="hu-HU" b="1" dirty="0">
                <a:solidFill>
                  <a:srgbClr val="3EB49C"/>
                </a:solidFill>
                <a:latin typeface="Myriad Pro Light" panose="020B0403030403020204" pitchFamily="34" charset="0"/>
              </a:rPr>
              <a:t>MENNYIBŐL?</a:t>
            </a:r>
          </a:p>
          <a:p>
            <a:pPr marL="314325" indent="-219075">
              <a:lnSpc>
                <a:spcPct val="100000"/>
              </a:lnSpc>
              <a:spcBef>
                <a:spcPts val="0"/>
              </a:spcBef>
            </a:pPr>
            <a:r>
              <a:rPr lang="hu-HU" sz="1600" dirty="0">
                <a:latin typeface="Myriad Pro Light" panose="020B0403030403020204" pitchFamily="34" charset="0"/>
              </a:rPr>
              <a:t>Mennyibe fog kerülni a követelményeknek való megfelelés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u-HU" b="1" dirty="0">
                <a:latin typeface="Myriad Pro Light" panose="020B0403030403020204" pitchFamily="34" charset="0"/>
                <a:ea typeface="Gotham Pro"/>
                <a:cs typeface="Gotham Pro"/>
              </a:rPr>
              <a:t>Erőforrás (</a:t>
            </a:r>
            <a:r>
              <a:rPr lang="hu-HU" b="1" dirty="0" err="1">
                <a:latin typeface="Myriad Pro Light" panose="020B0403030403020204" pitchFamily="34" charset="0"/>
                <a:ea typeface="Gotham Pro"/>
                <a:cs typeface="Gotham Pro"/>
              </a:rPr>
              <a:t>Resource</a:t>
            </a:r>
            <a:r>
              <a:rPr lang="hu-HU" b="1" dirty="0">
                <a:latin typeface="Myriad Pro Light" panose="020B0403030403020204" pitchFamily="34" charset="0"/>
                <a:ea typeface="Gotham Pro"/>
                <a:cs typeface="Gotham Pro"/>
              </a:rPr>
              <a:t>) – </a:t>
            </a:r>
            <a:r>
              <a:rPr lang="hu-HU" b="1" dirty="0">
                <a:solidFill>
                  <a:srgbClr val="3EB49C"/>
                </a:solidFill>
                <a:latin typeface="Myriad Pro Light" panose="020B0403030403020204" pitchFamily="34" charset="0"/>
              </a:rPr>
              <a:t>KIVEL/MIVEL?</a:t>
            </a:r>
          </a:p>
          <a:p>
            <a:pPr marL="314325" lvl="1" indent="-219075">
              <a:lnSpc>
                <a:spcPct val="100000"/>
              </a:lnSpc>
              <a:spcBef>
                <a:spcPts val="0"/>
              </a:spcBef>
            </a:pPr>
            <a:r>
              <a:rPr lang="hu-HU" sz="1600" dirty="0">
                <a:latin typeface="Myriad Pro Light" panose="020B0403030403020204" pitchFamily="34" charset="0"/>
              </a:rPr>
              <a:t>Milyen erőforrások felhasználásával fogunk/tudunk megfelelni a követelményeknek</a:t>
            </a:r>
          </a:p>
          <a:p>
            <a:pPr marL="314325" lvl="1" indent="-219075">
              <a:lnSpc>
                <a:spcPct val="100000"/>
              </a:lnSpc>
              <a:spcBef>
                <a:spcPts val="0"/>
              </a:spcBef>
            </a:pPr>
            <a:r>
              <a:rPr lang="hu-HU" sz="1600" dirty="0">
                <a:latin typeface="Myriad Pro Light" panose="020B0403030403020204" pitchFamily="34" charset="0"/>
              </a:rPr>
              <a:t>Természetes </a:t>
            </a:r>
            <a:r>
              <a:rPr lang="hu-HU" sz="1600" dirty="0" err="1">
                <a:latin typeface="Myriad Pro Light" panose="020B0403030403020204" pitchFamily="34" charset="0"/>
              </a:rPr>
              <a:t>vs</a:t>
            </a:r>
            <a:r>
              <a:rPr lang="hu-HU" sz="1600" dirty="0">
                <a:latin typeface="Myriad Pro Light" panose="020B0403030403020204" pitchFamily="34" charset="0"/>
              </a:rPr>
              <a:t>. virtuális, élő </a:t>
            </a:r>
            <a:r>
              <a:rPr lang="hu-HU" sz="1600" dirty="0" err="1">
                <a:latin typeface="Myriad Pro Light" panose="020B0403030403020204" pitchFamily="34" charset="0"/>
              </a:rPr>
              <a:t>vs</a:t>
            </a:r>
            <a:r>
              <a:rPr lang="hu-HU" sz="1600" dirty="0">
                <a:latin typeface="Myriad Pro Light" panose="020B0403030403020204" pitchFamily="34" charset="0"/>
              </a:rPr>
              <a:t>. Élettelen</a:t>
            </a:r>
          </a:p>
        </p:txBody>
      </p:sp>
    </p:spTree>
    <p:extLst>
      <p:ext uri="{BB962C8B-B14F-4D97-AF65-F5344CB8AC3E}">
        <p14:creationId xmlns:p14="http://schemas.microsoft.com/office/powerpoint/2010/main" val="195027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928" y="188640"/>
            <a:ext cx="10515600" cy="884576"/>
          </a:xfrm>
        </p:spPr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</a:t>
            </a:r>
            <a:r>
              <a:rPr lang="en-US" dirty="0" err="1">
                <a:latin typeface="Myriad Pro Black" panose="020B0903030403020204" pitchFamily="34" charset="0"/>
              </a:rPr>
              <a:t>projektek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dimenziói</a:t>
            </a:r>
            <a:r>
              <a:rPr lang="en-US" dirty="0">
                <a:latin typeface="Myriad Pro Black" panose="020B0903030403020204" pitchFamily="34" charset="0"/>
              </a:rPr>
              <a:t> II.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68" y="1268760"/>
            <a:ext cx="11261378" cy="5009574"/>
          </a:xfrm>
        </p:spPr>
        <p:txBody>
          <a:bodyPr>
            <a:noAutofit/>
          </a:bodyPr>
          <a:lstStyle/>
          <a:p>
            <a:pPr marL="0" lvl="1" indent="0">
              <a:spcBef>
                <a:spcPts val="0"/>
              </a:spcBef>
              <a:buNone/>
            </a:pPr>
            <a:r>
              <a:rPr lang="hu-HU" sz="2000" i="1" dirty="0">
                <a:highlight>
                  <a:srgbClr val="ECF3FF"/>
                </a:highlight>
                <a:latin typeface="Myriad Pro" panose="020B0503030403020204" pitchFamily="34" charset="0"/>
              </a:rPr>
              <a:t>Annak érdekében, hogy megfelelően tudjuk felosztani a figyelmünket és fókuszálni a megfelelő pontokra, a projektek kezelését különböző dimenziókra - tudásterületekre – célszerű felosztani.</a:t>
            </a:r>
            <a:endParaRPr lang="en-GB" i="1" dirty="0">
              <a:highlight>
                <a:srgbClr val="ECF3FF"/>
              </a:highlight>
              <a:latin typeface="Myriad Pro" panose="020B0503030403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800" i="1" dirty="0">
              <a:highlight>
                <a:srgbClr val="ECF3FF"/>
              </a:highlight>
              <a:latin typeface="Myriad Pro" panose="020B0503030403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1" dirty="0" err="1">
                <a:latin typeface="Myriad Pro Light" panose="020B0403030403020204" pitchFamily="34" charset="0"/>
              </a:rPr>
              <a:t>Minőség</a:t>
            </a:r>
            <a:r>
              <a:rPr lang="en-GB" b="1" dirty="0">
                <a:latin typeface="Myriad Pro Light" panose="020B0403030403020204" pitchFamily="34" charset="0"/>
              </a:rPr>
              <a:t> (Quality)</a:t>
            </a:r>
            <a:r>
              <a:rPr lang="en-GB" b="1" dirty="0">
                <a:latin typeface="Myriad Pro Light" panose="020B0403030403020204" pitchFamily="34" charset="0"/>
                <a:ea typeface="Gotham Pro"/>
                <a:cs typeface="Gotham Pro"/>
              </a:rPr>
              <a:t> – </a:t>
            </a:r>
            <a:r>
              <a:rPr lang="en-GB" b="1" dirty="0">
                <a:solidFill>
                  <a:srgbClr val="3EB49C"/>
                </a:solidFill>
                <a:latin typeface="Myriad Pro Light" panose="020B0403030403020204" pitchFamily="34" charset="0"/>
                <a:ea typeface="Gotham Pro"/>
                <a:cs typeface="Gotham Pro"/>
              </a:rPr>
              <a:t>HOGY LESZ (ELÉG) JÓ?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hu-HU" sz="1600" dirty="0">
                <a:latin typeface="Myriad Pro Light" panose="020B0403030403020204" pitchFamily="34" charset="0"/>
              </a:rPr>
              <a:t>Mi alapján fogja az ügyfél átvenni a teljesítést, milyen módon ellenőrizzük</a:t>
            </a:r>
            <a:endParaRPr lang="en-GB" sz="1600" b="1" dirty="0">
              <a:latin typeface="Myriad Pro Light" panose="020B0403030403020204" pitchFamily="34" charset="0"/>
              <a:ea typeface="Gotham Pro"/>
              <a:cs typeface="Gotham Pro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1" dirty="0" err="1">
                <a:latin typeface="Myriad Pro Light" panose="020B0403030403020204" pitchFamily="34" charset="0"/>
              </a:rPr>
              <a:t>Kommunikáció</a:t>
            </a:r>
            <a:r>
              <a:rPr lang="en-GB" b="1" dirty="0">
                <a:latin typeface="Myriad Pro Light" panose="020B0403030403020204" pitchFamily="34" charset="0"/>
              </a:rPr>
              <a:t> (Communication) </a:t>
            </a:r>
            <a:r>
              <a:rPr lang="en-GB" b="1" dirty="0">
                <a:latin typeface="Myriad Pro Light" panose="020B0403030403020204" pitchFamily="34" charset="0"/>
                <a:ea typeface="Gotham Pro"/>
                <a:cs typeface="Gotham Pro"/>
              </a:rPr>
              <a:t>- </a:t>
            </a:r>
            <a:r>
              <a:rPr lang="en-GB" b="1" dirty="0">
                <a:solidFill>
                  <a:srgbClr val="3EB49C"/>
                </a:solidFill>
                <a:latin typeface="Myriad Pro Light" panose="020B0403030403020204" pitchFamily="34" charset="0"/>
                <a:ea typeface="Gotham Pro"/>
                <a:cs typeface="Gotham Pro"/>
              </a:rPr>
              <a:t>KINEK-MIKOR-MIT MONDUNK?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hu-HU" sz="1600" dirty="0">
                <a:latin typeface="Myriad Pro Light" panose="020B0403030403020204" pitchFamily="34" charset="0"/>
              </a:rPr>
              <a:t>Kikkel kell mindenképp kapcsolatot tartani (érintett - </a:t>
            </a:r>
            <a:r>
              <a:rPr lang="hu-HU" sz="1600" dirty="0" err="1">
                <a:latin typeface="Myriad Pro Light" panose="020B0403030403020204" pitchFamily="34" charset="0"/>
              </a:rPr>
              <a:t>stakeholder</a:t>
            </a:r>
            <a:r>
              <a:rPr lang="hu-HU" sz="1600" dirty="0">
                <a:latin typeface="Myriad Pro Light" panose="020B0403030403020204" pitchFamily="34" charset="0"/>
              </a:rPr>
              <a:t>) és milyen módon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hu-HU" sz="1600" dirty="0">
                <a:latin typeface="Myriad Pro Light" panose="020B0403030403020204" pitchFamily="34" charset="0"/>
              </a:rPr>
              <a:t>Kinek mit, milyen gyakran kell kommunikálni, milyen információtartalommal kell átadni, milyen stílusban</a:t>
            </a:r>
            <a:endParaRPr lang="en-GB" sz="1600" dirty="0">
              <a:latin typeface="Myriad Pro Light" panose="020B0403030403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1" dirty="0" err="1">
                <a:latin typeface="Myriad Pro Light" panose="020B0403030403020204" pitchFamily="34" charset="0"/>
                <a:ea typeface="Gotham Pro"/>
                <a:cs typeface="Gotham Pro"/>
              </a:rPr>
              <a:t>Kockázat</a:t>
            </a:r>
            <a:r>
              <a:rPr lang="en-GB" b="1" dirty="0">
                <a:latin typeface="Myriad Pro Light" panose="020B0403030403020204" pitchFamily="34" charset="0"/>
                <a:ea typeface="Gotham Pro"/>
                <a:cs typeface="Gotham Pro"/>
              </a:rPr>
              <a:t> (Risk) – </a:t>
            </a:r>
            <a:r>
              <a:rPr lang="en-GB" b="1" dirty="0">
                <a:solidFill>
                  <a:srgbClr val="3EB49C"/>
                </a:solidFill>
                <a:latin typeface="Myriad Pro Light" panose="020B0403030403020204" pitchFamily="34" charset="0"/>
                <a:ea typeface="Gotham Pro"/>
                <a:cs typeface="Gotham Pro"/>
              </a:rPr>
              <a:t>HOL/HOGY ROMOLHAT EL?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hu-HU" sz="1600" dirty="0">
                <a:latin typeface="Myriad Pro Light" panose="020B0403030403020204" pitchFamily="34" charset="0"/>
              </a:rPr>
              <a:t>Gondoljuk át hol lehetnek buktatók és hogyan kerülhetjük el őket</a:t>
            </a:r>
            <a:endParaRPr lang="en-GB" sz="1600" dirty="0">
              <a:latin typeface="Myriad Pro Light" panose="020B0403030403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hu-HU" b="1" dirty="0">
                <a:latin typeface="Myriad Pro Light" panose="020B0403030403020204" pitchFamily="34" charset="0"/>
                <a:ea typeface="Gotham Pro"/>
                <a:cs typeface="Gotham Pro"/>
              </a:rPr>
              <a:t>Integráció (</a:t>
            </a:r>
            <a:r>
              <a:rPr lang="hu-HU" b="1" dirty="0" err="1">
                <a:latin typeface="Myriad Pro Light" panose="020B0403030403020204" pitchFamily="34" charset="0"/>
                <a:ea typeface="Gotham Pro"/>
                <a:cs typeface="Gotham Pro"/>
              </a:rPr>
              <a:t>Integration</a:t>
            </a:r>
            <a:r>
              <a:rPr lang="hu-HU" b="1" dirty="0">
                <a:latin typeface="Myriad Pro Light" panose="020B0403030403020204" pitchFamily="34" charset="0"/>
                <a:ea typeface="Gotham Pro"/>
                <a:cs typeface="Gotham Pro"/>
              </a:rPr>
              <a:t>) - </a:t>
            </a:r>
            <a:r>
              <a:rPr lang="hu-HU" b="1" dirty="0">
                <a:solidFill>
                  <a:srgbClr val="3EB49C"/>
                </a:solidFill>
                <a:latin typeface="Myriad Pro Light" panose="020B0403030403020204" pitchFamily="34" charset="0"/>
              </a:rPr>
              <a:t>HOGY NE CSÚSSZON KI A KEZEINK KÖZÜL?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hu-HU" sz="1600" dirty="0">
                <a:latin typeface="Myriad Pro Light" panose="020B0403030403020204" pitchFamily="34" charset="0"/>
              </a:rPr>
              <a:t>Hogyan maradjon a projekt egy koherens egész – projektelemek működésének összehangolása</a:t>
            </a:r>
          </a:p>
        </p:txBody>
      </p:sp>
    </p:spTree>
    <p:extLst>
      <p:ext uri="{BB962C8B-B14F-4D97-AF65-F5344CB8AC3E}">
        <p14:creationId xmlns:p14="http://schemas.microsoft.com/office/powerpoint/2010/main" val="280744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69348"/>
            <a:ext cx="10515600" cy="884576"/>
          </a:xfrm>
        </p:spPr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Életciklus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és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dimenziók</a:t>
            </a:r>
            <a:endParaRPr lang="en-US" dirty="0">
              <a:latin typeface="Myriad Pro Black" panose="020B0903030403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529D9A-3AEA-BA69-2FD1-8593F95ABB4E}"/>
              </a:ext>
            </a:extLst>
          </p:cNvPr>
          <p:cNvGrpSpPr/>
          <p:nvPr/>
        </p:nvGrpSpPr>
        <p:grpSpPr>
          <a:xfrm>
            <a:off x="1847528" y="1266384"/>
            <a:ext cx="9732623" cy="288032"/>
            <a:chOff x="683807" y="4581128"/>
            <a:chExt cx="9732623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08D28298-AD8F-A2C1-178E-9669DAF58F42}"/>
                </a:ext>
              </a:extLst>
            </p:cNvPr>
            <p:cNvSpPr/>
            <p:nvPr/>
          </p:nvSpPr>
          <p:spPr>
            <a:xfrm>
              <a:off x="8472263" y="4581128"/>
              <a:ext cx="1944167" cy="288032"/>
            </a:xfrm>
            <a:prstGeom prst="homePlate">
              <a:avLst/>
            </a:prstGeom>
            <a:solidFill>
              <a:srgbClr val="EDEDFA"/>
            </a:solidFill>
            <a:ln>
              <a:solidFill>
                <a:srgbClr val="3830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solidFill>
                    <a:srgbClr val="474199"/>
                  </a:solidFill>
                  <a:latin typeface="Myriad Pro Cond" panose="020B0506030403020204" pitchFamily="34" charset="0"/>
                </a:rPr>
                <a:t>ZÁRÁS</a:t>
              </a:r>
            </a:p>
          </p:txBody>
        </p:sp>
        <p:sp>
          <p:nvSpPr>
            <p:cNvPr id="9" name="Pentagon 8">
              <a:extLst>
                <a:ext uri="{FF2B5EF4-FFF2-40B4-BE49-F238E27FC236}">
                  <a16:creationId xmlns:a16="http://schemas.microsoft.com/office/drawing/2014/main" id="{5408BEDD-7872-D545-78E7-148E02BA2A69}"/>
                </a:ext>
              </a:extLst>
            </p:cNvPr>
            <p:cNvSpPr/>
            <p:nvPr/>
          </p:nvSpPr>
          <p:spPr>
            <a:xfrm>
              <a:off x="5903159" y="4581128"/>
              <a:ext cx="2785087" cy="288032"/>
            </a:xfrm>
            <a:prstGeom prst="homePlate">
              <a:avLst/>
            </a:prstGeom>
            <a:solidFill>
              <a:srgbClr val="ECF3FF"/>
            </a:solidFill>
            <a:ln>
              <a:solidFill>
                <a:srgbClr val="0057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sz="1600" b="1" dirty="0">
                  <a:solidFill>
                    <a:srgbClr val="0057FF"/>
                  </a:solidFill>
                  <a:latin typeface="Myriad Pro Cond" panose="020B0506030403020204" pitchFamily="34" charset="0"/>
                </a:rPr>
                <a:t>ELLENŐRZÉS &amp; KONTROLL</a:t>
              </a: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37888401-2E14-8817-BC36-D9041C72726C}"/>
                </a:ext>
              </a:extLst>
            </p:cNvPr>
            <p:cNvSpPr/>
            <p:nvPr/>
          </p:nvSpPr>
          <p:spPr>
            <a:xfrm>
              <a:off x="4163375" y="4581128"/>
              <a:ext cx="2076613" cy="288032"/>
            </a:xfrm>
            <a:prstGeom prst="homePlate">
              <a:avLst/>
            </a:prstGeom>
            <a:solidFill>
              <a:srgbClr val="DDF5E0"/>
            </a:solidFill>
            <a:ln>
              <a:solidFill>
                <a:srgbClr val="3089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sz="1600" b="1" dirty="0">
                  <a:solidFill>
                    <a:srgbClr val="30892B"/>
                  </a:solidFill>
                  <a:latin typeface="Myriad Pro Cond" panose="020B0506030403020204" pitchFamily="34" charset="0"/>
                </a:rPr>
                <a:t>MEGVALÓSÍTÁS</a:t>
              </a: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710B96C3-37A8-0E34-9945-A8B96006FD1F}"/>
                </a:ext>
              </a:extLst>
            </p:cNvPr>
            <p:cNvSpPr/>
            <p:nvPr/>
          </p:nvSpPr>
          <p:spPr>
            <a:xfrm>
              <a:off x="2279575" y="4581128"/>
              <a:ext cx="2088215" cy="288032"/>
            </a:xfrm>
            <a:prstGeom prst="homePlate">
              <a:avLst/>
            </a:prstGeom>
            <a:solidFill>
              <a:srgbClr val="FFE5B2"/>
            </a:solidFill>
            <a:ln>
              <a:solidFill>
                <a:srgbClr val="E44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solidFill>
                    <a:srgbClr val="E44600"/>
                  </a:solidFill>
                  <a:latin typeface="Myriad Pro Cond" panose="020B0506030403020204" pitchFamily="34" charset="0"/>
                </a:rPr>
                <a:t>TERVEZÉS</a:t>
              </a:r>
            </a:p>
          </p:txBody>
        </p:sp>
        <p:sp>
          <p:nvSpPr>
            <p:cNvPr id="12" name="Pentagon 11">
              <a:extLst>
                <a:ext uri="{FF2B5EF4-FFF2-40B4-BE49-F238E27FC236}">
                  <a16:creationId xmlns:a16="http://schemas.microsoft.com/office/drawing/2014/main" id="{4ED7E5D7-29E5-D5FB-1F29-2647C445BEB5}"/>
                </a:ext>
              </a:extLst>
            </p:cNvPr>
            <p:cNvSpPr/>
            <p:nvPr/>
          </p:nvSpPr>
          <p:spPr>
            <a:xfrm>
              <a:off x="683807" y="4581128"/>
              <a:ext cx="1883787" cy="288032"/>
            </a:xfrm>
            <a:prstGeom prst="homePlate">
              <a:avLst/>
            </a:prstGeom>
            <a:solidFill>
              <a:srgbClr val="F5C5EF"/>
            </a:solidFill>
            <a:ln>
              <a:solidFill>
                <a:srgbClr val="B11B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solidFill>
                    <a:srgbClr val="B11B80"/>
                  </a:solidFill>
                  <a:latin typeface="Myriad Pro Cond" panose="020B0506030403020204" pitchFamily="34" charset="0"/>
                </a:rPr>
                <a:t>INDÍTÁS</a:t>
              </a:r>
            </a:p>
          </p:txBody>
        </p:sp>
      </p:grp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341268F-15E4-5529-CBAB-91937EDC5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616148"/>
              </p:ext>
            </p:extLst>
          </p:nvPr>
        </p:nvGraphicFramePr>
        <p:xfrm>
          <a:off x="119336" y="1124744"/>
          <a:ext cx="11665297" cy="49377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774667637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00950092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421148312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883790456"/>
                    </a:ext>
                  </a:extLst>
                </a:gridCol>
                <a:gridCol w="2397230">
                  <a:extLst>
                    <a:ext uri="{9D8B030D-6E8A-4147-A177-3AD203B41FA5}">
                      <a16:colId xmlns:a16="http://schemas.microsoft.com/office/drawing/2014/main" val="4040366207"/>
                    </a:ext>
                  </a:extLst>
                </a:gridCol>
                <a:gridCol w="2067267">
                  <a:extLst>
                    <a:ext uri="{9D8B030D-6E8A-4147-A177-3AD203B41FA5}">
                      <a16:colId xmlns:a16="http://schemas.microsoft.com/office/drawing/2014/main" val="2890073226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n-HU" b="1" i="0" dirty="0">
                          <a:solidFill>
                            <a:schemeClr val="bg1"/>
                          </a:solidFill>
                          <a:latin typeface="Myriad Pro Light Cond" panose="020B0406030403020204" pitchFamily="34" charset="0"/>
                        </a:rPr>
                        <a:t>Életciklus/</a:t>
                      </a:r>
                      <a:br>
                        <a:rPr lang="en-HU" b="1" i="0" dirty="0">
                          <a:solidFill>
                            <a:schemeClr val="bg1"/>
                          </a:solidFill>
                          <a:latin typeface="Myriad Pro Light Cond" panose="020B0406030403020204" pitchFamily="34" charset="0"/>
                        </a:rPr>
                      </a:br>
                      <a:r>
                        <a:rPr lang="en-HU" b="1" i="0" dirty="0">
                          <a:solidFill>
                            <a:schemeClr val="bg1"/>
                          </a:solidFill>
                          <a:latin typeface="Myriad Pro Light Cond" panose="020B0406030403020204" pitchFamily="34" charset="0"/>
                        </a:rPr>
                        <a:t>Dimenziók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0425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Hatókör </a:t>
                      </a:r>
                      <a:br>
                        <a:rPr lang="en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</a:br>
                      <a:r>
                        <a:rPr lang="en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(Scope)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 célok és terjedelem meghatározás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Részletes terjedelem meghatározása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Munkaelosztás és feladatok végrehajtása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Terjedelem ellenőrzése és változások kezelése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hu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Terjedelem átadása, </a:t>
                      </a:r>
                      <a:r>
                        <a:rPr lang="hu-HU" sz="1100" b="0" i="0" kern="1200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validálása</a:t>
                      </a:r>
                      <a:r>
                        <a:rPr lang="hu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 és lezárás</a:t>
                      </a:r>
                      <a:endParaRPr lang="en-HU" sz="1100" b="0" i="0" kern="120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94055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Ütemezés (Schedule)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Magas szintű ütemezés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Részletes ütemezés összeállítása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Feladatok ütemezése és végrehajtása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Ütemterv nyomon követése és kiigazítás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Ütemterv véglegesítése, lezárása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60144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Költség </a:t>
                      </a:r>
                      <a:b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</a:br>
                      <a: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(Cost)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Kezdeti költségbecslés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Részletes költségterv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Költségek felügyelete és kifizetések kezelése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Költségek nyomon követése és költségkontroll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Költségek lezárása, projekt pénzügyi zárása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72261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Erőforrás (</a:t>
                      </a:r>
                      <a:r>
                        <a:rPr lang="hu-HU" sz="1400" b="1" i="0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Resource</a:t>
                      </a:r>
                      <a: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)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Kezdeti erőforrás becslés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Részletes erőforrás-szükséglet tervezése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Erőforrások lefoglalása</a:t>
                      </a:r>
                    </a:p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Csapat vezetése és motiválása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Erőforrás-felhasználás ellenőrzése</a:t>
                      </a:r>
                    </a:p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Teljesítményértékelés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Erőforrások felszabadítása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78848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Minőség</a:t>
                      </a: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 </a:t>
                      </a:r>
                      <a:b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</a:b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(Quality)</a:t>
                      </a: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Minőségi elvárások meghatározása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Minőségirányítás részletes megtervezése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Minőségirányítás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Minőségellenőrzés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Minőségvizsgálat és lezárás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60769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Kommunikáció</a:t>
                      </a: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 (Communication)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Kommunikációs követelmények meghatározása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Kommunikációs terv készítése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Kommunikáció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Kommunikáció nyomon követése, eltérések kezelése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Kommunikáció lezárása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45334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Kockázat</a:t>
                      </a: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 </a:t>
                      </a:r>
                      <a:b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</a:b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(Risk)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Kezdeti kockázatelemzés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Kockázatkezelési terv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Kockázatok kezelése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Kockázatok nyomon követése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Kockázatkezelés lezárása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79015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400" b="1" i="1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Integráció (</a:t>
                      </a:r>
                      <a:r>
                        <a:rPr lang="hu-HU" sz="1400" b="1" i="1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Integration</a:t>
                      </a:r>
                      <a:r>
                        <a:rPr lang="hu-HU" sz="1400" b="1" i="1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) </a:t>
                      </a:r>
                      <a:endParaRPr lang="en-HU" sz="1400" b="1" i="1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1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 Alapító Dokumentum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1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Projektmenedzsment terv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1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Projektmunka irányítása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1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Projektmunka figyelése és ellenőrzése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1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Projekt- vagy fázis záró dokumentum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40097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25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0387" y="4077072"/>
            <a:ext cx="11992317" cy="795405"/>
          </a:xfrm>
        </p:spPr>
        <p:txBody>
          <a:bodyPr/>
          <a:lstStyle/>
          <a:p>
            <a:r>
              <a:rPr lang="en-US" sz="4400" b="1" dirty="0">
                <a:latin typeface="Myriad Pro SemiExt" panose="020B0505030403020204" pitchFamily="34" charset="0"/>
              </a:rPr>
              <a:t>5. Projektmenedzsment </a:t>
            </a:r>
            <a:r>
              <a:rPr lang="en-US" sz="4400" b="1" dirty="0" err="1">
                <a:latin typeface="Myriad Pro SemiExt" panose="020B0505030403020204" pitchFamily="34" charset="0"/>
              </a:rPr>
              <a:t>megközelítések</a:t>
            </a:r>
            <a:endParaRPr lang="en-US" sz="4400" b="1" dirty="0">
              <a:latin typeface="Myriad Pro SemiExt" panose="020B0505030403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EDEA81A-741B-23DA-2BE5-EA617D6EB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387" y="5157192"/>
            <a:ext cx="10515598" cy="654390"/>
          </a:xfrm>
        </p:spPr>
        <p:txBody>
          <a:bodyPr>
            <a:normAutofit fontScale="90000"/>
          </a:bodyPr>
          <a:lstStyle/>
          <a:p>
            <a:r>
              <a:rPr lang="en-US" sz="4400" b="0" dirty="0" err="1">
                <a:effectLst/>
                <a:latin typeface="Myriad Pro" panose="020B0503030403020204" pitchFamily="34" charset="0"/>
              </a:rPr>
              <a:t>Projektvezetés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hatékonyan</a:t>
            </a:r>
            <a:endParaRPr lang="en-US" sz="4400" b="0" dirty="0">
              <a:effectLst/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 photo description available.">
            <a:extLst>
              <a:ext uri="{FF2B5EF4-FFF2-40B4-BE49-F238E27FC236}">
                <a16:creationId xmlns:a16="http://schemas.microsoft.com/office/drawing/2014/main" id="{31AF4D37-60EC-FFFE-35DC-4093CCE0E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128" y="1916832"/>
            <a:ext cx="9139732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</a:t>
            </a:r>
            <a:r>
              <a:rPr lang="en-US" dirty="0" err="1">
                <a:latin typeface="Myriad Pro Black" panose="020B0903030403020204" pitchFamily="34" charset="0"/>
              </a:rPr>
              <a:t>projektek</a:t>
            </a:r>
            <a:r>
              <a:rPr lang="en-US" dirty="0">
                <a:latin typeface="Myriad Pro Black" panose="020B0903030403020204" pitchFamily="34" charset="0"/>
              </a:rPr>
              <a:t> “</a:t>
            </a:r>
            <a:r>
              <a:rPr lang="en-US" dirty="0" err="1">
                <a:latin typeface="Myriad Pro Black" panose="020B0903030403020204" pitchFamily="34" charset="0"/>
              </a:rPr>
              <a:t>szentháromsága</a:t>
            </a:r>
            <a:r>
              <a:rPr lang="en-US" dirty="0">
                <a:latin typeface="Myriad Pro Black" panose="020B0903030403020204" pitchFamily="34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92B755-A7E5-426F-D453-A64B3D4E1366}"/>
              </a:ext>
            </a:extLst>
          </p:cNvPr>
          <p:cNvSpPr txBox="1"/>
          <p:nvPr/>
        </p:nvSpPr>
        <p:spPr>
          <a:xfrm>
            <a:off x="751208" y="1340768"/>
            <a:ext cx="101693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spc="0" normalizeH="0" baseline="0" dirty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Myriad Pro" panose="020B0503030403020204" pitchFamily="34" charset="0"/>
                <a:sym typeface="Helvetica"/>
              </a:rPr>
              <a:t>Projekt: </a:t>
            </a:r>
            <a:r>
              <a:rPr lang="en-GB" dirty="0">
                <a:solidFill>
                  <a:srgbClr val="3C3C3B"/>
                </a:solidFill>
                <a:latin typeface="Myriad Pro" panose="020B0503030403020204" pitchFamily="34" charset="0"/>
              </a:rPr>
              <a:t>„A projekt </a:t>
            </a:r>
            <a:r>
              <a:rPr lang="en-GB" dirty="0" err="1">
                <a:solidFill>
                  <a:srgbClr val="3C3C3B"/>
                </a:solidFill>
                <a:latin typeface="Myriad Pro" panose="020B0503030403020204" pitchFamily="34" charset="0"/>
              </a:rPr>
              <a:t>egy</a:t>
            </a:r>
            <a:r>
              <a:rPr lang="en-GB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rgbClr val="3C3C3B"/>
                </a:solidFill>
                <a:latin typeface="Myriad Pro" panose="020B0503030403020204" pitchFamily="34" charset="0"/>
              </a:rPr>
              <a:t>időben</a:t>
            </a:r>
            <a:r>
              <a:rPr lang="en-GB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rgbClr val="3C3C3B"/>
                </a:solidFill>
                <a:latin typeface="Myriad Pro" panose="020B0503030403020204" pitchFamily="34" charset="0"/>
              </a:rPr>
              <a:t>behatárolt</a:t>
            </a:r>
            <a:r>
              <a:rPr lang="en-GB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rgbClr val="3C3C3B"/>
                </a:solidFill>
                <a:latin typeface="Myriad Pro" panose="020B0503030403020204" pitchFamily="34" charset="0"/>
              </a:rPr>
              <a:t>erőfeszítés</a:t>
            </a:r>
            <a:r>
              <a:rPr lang="en-GB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rgbClr val="3C3C3B"/>
                </a:solidFill>
                <a:latin typeface="Myriad Pro" panose="020B0503030403020204" pitchFamily="34" charset="0"/>
              </a:rPr>
              <a:t>egy</a:t>
            </a:r>
            <a:r>
              <a:rPr lang="en-GB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rgbClr val="3C3C3B"/>
                </a:solidFill>
                <a:latin typeface="Myriad Pro" panose="020B0503030403020204" pitchFamily="34" charset="0"/>
              </a:rPr>
              <a:t>egyedi</a:t>
            </a:r>
            <a:r>
              <a:rPr lang="en-GB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rgbClr val="3C3C3B"/>
                </a:solidFill>
                <a:latin typeface="Myriad Pro" panose="020B0503030403020204" pitchFamily="34" charset="0"/>
              </a:rPr>
              <a:t>termék</a:t>
            </a:r>
            <a:r>
              <a:rPr lang="en-GB" dirty="0">
                <a:solidFill>
                  <a:srgbClr val="3C3C3B"/>
                </a:solidFill>
                <a:latin typeface="Myriad Pro" panose="020B0503030403020204" pitchFamily="34" charset="0"/>
              </a:rPr>
              <a:t>, </a:t>
            </a:r>
            <a:r>
              <a:rPr lang="en-GB" dirty="0" err="1">
                <a:solidFill>
                  <a:srgbClr val="3C3C3B"/>
                </a:solidFill>
                <a:latin typeface="Myriad Pro" panose="020B0503030403020204" pitchFamily="34" charset="0"/>
              </a:rPr>
              <a:t>szolgáltatás</a:t>
            </a:r>
            <a:r>
              <a:rPr lang="en-GB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rgbClr val="3C3C3B"/>
                </a:solidFill>
                <a:latin typeface="Myriad Pro" panose="020B0503030403020204" pitchFamily="34" charset="0"/>
              </a:rPr>
              <a:t>vagy</a:t>
            </a:r>
            <a:r>
              <a:rPr lang="en-GB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rgbClr val="3C3C3B"/>
                </a:solidFill>
                <a:latin typeface="Myriad Pro" panose="020B0503030403020204" pitchFamily="34" charset="0"/>
              </a:rPr>
              <a:t>eredmény</a:t>
            </a:r>
            <a:r>
              <a:rPr lang="en-GB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rgbClr val="3C3C3B"/>
                </a:solidFill>
                <a:latin typeface="Myriad Pro" panose="020B0503030403020204" pitchFamily="34" charset="0"/>
              </a:rPr>
              <a:t>létrehozása</a:t>
            </a:r>
            <a:r>
              <a:rPr lang="en-GB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rgbClr val="3C3C3B"/>
                </a:solidFill>
                <a:latin typeface="Myriad Pro" panose="020B0503030403020204" pitchFamily="34" charset="0"/>
              </a:rPr>
              <a:t>céljából</a:t>
            </a:r>
            <a:r>
              <a:rPr lang="en-GB" dirty="0">
                <a:solidFill>
                  <a:srgbClr val="3C3C3B"/>
                </a:solidFill>
                <a:latin typeface="Myriad Pro" panose="020B0503030403020204" pitchFamily="34" charset="0"/>
              </a:rPr>
              <a:t>.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3C3C3B"/>
              </a:solidFill>
              <a:effectLst/>
              <a:uFillTx/>
              <a:latin typeface="Myriad Pro" panose="020B0503030403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3412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9C3995-460C-049B-4F06-563B09CADD06}"/>
              </a:ext>
            </a:extLst>
          </p:cNvPr>
          <p:cNvSpPr/>
          <p:nvPr/>
        </p:nvSpPr>
        <p:spPr>
          <a:xfrm>
            <a:off x="263352" y="1268760"/>
            <a:ext cx="11712624" cy="482453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60" y="1268760"/>
            <a:ext cx="5256584" cy="720080"/>
          </a:xfrm>
        </p:spPr>
        <p:txBody>
          <a:bodyPr>
            <a:normAutofit/>
          </a:bodyPr>
          <a:lstStyle/>
          <a:p>
            <a:r>
              <a:rPr lang="en-US" sz="4400" dirty="0" err="1">
                <a:latin typeface="Myriad Pro Black" panose="020B0903030403020204" pitchFamily="34" charset="0"/>
              </a:rPr>
              <a:t>Fontos</a:t>
            </a:r>
            <a:r>
              <a:rPr lang="en-US" sz="4400" dirty="0">
                <a:latin typeface="Myriad Pro Black" panose="020B0903030403020204" pitchFamily="34" charset="0"/>
              </a:rPr>
              <a:t> </a:t>
            </a:r>
            <a:r>
              <a:rPr lang="en-US" sz="4400" dirty="0" err="1">
                <a:latin typeface="Myriad Pro Black" panose="020B0903030403020204" pitchFamily="34" charset="0"/>
              </a:rPr>
              <a:t>tudnivalók</a:t>
            </a:r>
            <a:endParaRPr lang="en-US" sz="4400" dirty="0">
              <a:latin typeface="Myriad Pro Black" panose="020B0903030403020204" pitchFamily="34" charset="0"/>
            </a:endParaRPr>
          </a:p>
        </p:txBody>
      </p:sp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E3A3FB11-ED0C-FAD4-E4A1-6E79C2D3EDA4}"/>
              </a:ext>
            </a:extLst>
          </p:cNvPr>
          <p:cNvSpPr/>
          <p:nvPr/>
        </p:nvSpPr>
        <p:spPr>
          <a:xfrm rot="208723">
            <a:off x="604185" y="2120243"/>
            <a:ext cx="2627549" cy="1820146"/>
          </a:xfrm>
          <a:prstGeom prst="snip1Rect">
            <a:avLst/>
          </a:prstGeom>
          <a:solidFill>
            <a:srgbClr val="FFFF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Mindig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némítsd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le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magad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amikor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épp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nem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beszélsz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. </a:t>
            </a:r>
            <a:b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</a:b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Alapból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mindenki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némítva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lesz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!</a:t>
            </a:r>
            <a:endParaRPr lang="hu-HU" sz="1600" dirty="0">
              <a:solidFill>
                <a:srgbClr val="002060"/>
              </a:solidFill>
              <a:latin typeface="Myriad Pro" panose="020B0503030403020204" pitchFamily="34" charset="0"/>
              <a:cs typeface="Dreaming Outloud Pro" panose="020B0604020202020204" pitchFamily="66" charset="0"/>
            </a:endParaRPr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9F47C0D7-84FE-DB0B-467D-7033A8E4A726}"/>
              </a:ext>
            </a:extLst>
          </p:cNvPr>
          <p:cNvSpPr/>
          <p:nvPr/>
        </p:nvSpPr>
        <p:spPr>
          <a:xfrm rot="21380411">
            <a:off x="1631642" y="4074326"/>
            <a:ext cx="2372375" cy="1820146"/>
          </a:xfrm>
          <a:prstGeom prst="snip1Rect">
            <a:avLst/>
          </a:prstGeom>
          <a:solidFill>
            <a:srgbClr val="FFFF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Ha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szeretnél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,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kapcsolj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kamerát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.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Nem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muszáj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. </a:t>
            </a:r>
            <a:endParaRPr lang="hu-HU" sz="1600" dirty="0">
              <a:solidFill>
                <a:srgbClr val="002060"/>
              </a:solidFill>
              <a:latin typeface="Myriad Pro" panose="020B0503030403020204" pitchFamily="34" charset="0"/>
              <a:cs typeface="Dreaming Outloud Pro" panose="020B0604020202020204" pitchFamily="66" charset="0"/>
            </a:endParaRPr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DD8E1FDE-C4E7-A473-992C-8704150114EA}"/>
              </a:ext>
            </a:extLst>
          </p:cNvPr>
          <p:cNvSpPr/>
          <p:nvPr/>
        </p:nvSpPr>
        <p:spPr>
          <a:xfrm rot="21425503">
            <a:off x="4180922" y="2058056"/>
            <a:ext cx="3450588" cy="1820146"/>
          </a:xfrm>
          <a:prstGeom prst="snip1Rect">
            <a:avLst/>
          </a:prstGeom>
          <a:solidFill>
            <a:srgbClr val="FFFF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Ha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bármilyen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kérdésed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van:</a:t>
            </a:r>
          </a:p>
          <a:p>
            <a:pPr marL="285750" indent="-285750">
              <a:buFontTx/>
              <a:buChar char="-"/>
            </a:pP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Cseten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írd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le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A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fejezetek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végén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szóban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is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fel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tudod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tenni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, tudunk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beszélgetni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róla</a:t>
            </a:r>
            <a:endParaRPr lang="hu-HU" sz="1600" dirty="0">
              <a:solidFill>
                <a:srgbClr val="002060"/>
              </a:solidFill>
              <a:latin typeface="Myriad Pro" panose="020B0503030403020204" pitchFamily="34" charset="0"/>
              <a:cs typeface="Dreaming Outloud Pro" panose="020B0604020202020204" pitchFamily="66" charset="0"/>
            </a:endParaRPr>
          </a:p>
        </p:txBody>
      </p:sp>
      <p:sp>
        <p:nvSpPr>
          <p:cNvPr id="10" name="Rectangle: Single Corner Snipped 9">
            <a:extLst>
              <a:ext uri="{FF2B5EF4-FFF2-40B4-BE49-F238E27FC236}">
                <a16:creationId xmlns:a16="http://schemas.microsoft.com/office/drawing/2014/main" id="{AC297881-405F-695A-20FD-CB70875BF267}"/>
              </a:ext>
            </a:extLst>
          </p:cNvPr>
          <p:cNvSpPr/>
          <p:nvPr/>
        </p:nvSpPr>
        <p:spPr>
          <a:xfrm rot="203933">
            <a:off x="8307653" y="2042202"/>
            <a:ext cx="3332963" cy="1820146"/>
          </a:xfrm>
          <a:prstGeom prst="snip1Rect">
            <a:avLst/>
          </a:prstGeom>
          <a:solidFill>
            <a:srgbClr val="FFFF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1-1,5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óránként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szüneteket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tartunk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.</a:t>
            </a:r>
            <a:b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</a:b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Ebéd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után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gyakrabban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szünetelünk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  <a:sym typeface="Wingdings" panose="05000000000000000000" pitchFamily="2" charset="2"/>
              </a:rPr>
              <a:t></a:t>
            </a:r>
            <a:endParaRPr lang="hu-HU" sz="1600" dirty="0">
              <a:solidFill>
                <a:srgbClr val="002060"/>
              </a:solidFill>
              <a:latin typeface="Myriad Pro" panose="020B0503030403020204" pitchFamily="34" charset="0"/>
              <a:cs typeface="Dreaming Outloud Pro" panose="020B0604020202020204" pitchFamily="66" charset="0"/>
            </a:endParaRPr>
          </a:p>
        </p:txBody>
      </p:sp>
      <p:sp>
        <p:nvSpPr>
          <p:cNvPr id="11" name="Rectangle: Single Corner Snipped 10">
            <a:extLst>
              <a:ext uri="{FF2B5EF4-FFF2-40B4-BE49-F238E27FC236}">
                <a16:creationId xmlns:a16="http://schemas.microsoft.com/office/drawing/2014/main" id="{8CAA3021-AC47-A7A3-537B-E0B2D6824759}"/>
              </a:ext>
            </a:extLst>
          </p:cNvPr>
          <p:cNvSpPr/>
          <p:nvPr/>
        </p:nvSpPr>
        <p:spPr>
          <a:xfrm rot="208723">
            <a:off x="6293051" y="4105362"/>
            <a:ext cx="2372375" cy="1820146"/>
          </a:xfrm>
          <a:prstGeom prst="snip1Rect">
            <a:avLst/>
          </a:prstGeom>
          <a:solidFill>
            <a:srgbClr val="FFFF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Bármilyen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technikai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gond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esetén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jelezzétek</a:t>
            </a:r>
            <a:r>
              <a:rPr lang="en-GB" sz="1600" dirty="0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 a </a:t>
            </a:r>
            <a:r>
              <a:rPr lang="en-GB" sz="1600" dirty="0" err="1">
                <a:solidFill>
                  <a:srgbClr val="002060"/>
                </a:solidFill>
                <a:latin typeface="Myriad Pro" panose="020B0503030403020204" pitchFamily="34" charset="0"/>
                <a:cs typeface="Dreaming Outloud Pro" panose="020B0604020202020204" pitchFamily="66" charset="0"/>
              </a:rPr>
              <a:t>problémát</a:t>
            </a:r>
            <a:endParaRPr lang="hu-HU" sz="1600" dirty="0">
              <a:solidFill>
                <a:srgbClr val="002060"/>
              </a:solidFill>
              <a:latin typeface="Myriad Pro" panose="020B0503030403020204" pitchFamily="34" charset="0"/>
              <a:cs typeface="Dreaming Outloud Pro" panose="020B06040202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90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Waterfall?</a:t>
            </a:r>
            <a:endParaRPr lang="en-US" b="0" dirty="0">
              <a:latin typeface="Myriad Pro Black" panose="020B09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6080" y="1387012"/>
            <a:ext cx="5112568" cy="4176464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GB" sz="8000" b="1" dirty="0">
                <a:latin typeface="Myriad Pro" panose="020B0503030403020204" pitchFamily="34" charset="0"/>
                <a:ea typeface="Gotham Pro"/>
                <a:cs typeface="Gotham Pro"/>
              </a:rPr>
              <a:t>Waterfall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6400" dirty="0">
                <a:latin typeface="Myriad Pro" panose="020B0503030403020204" pitchFamily="34" charset="0"/>
                <a:ea typeface="Gotham Pro"/>
                <a:cs typeface="Gotham Pro"/>
              </a:rPr>
              <a:t>A projekt/</a:t>
            </a:r>
            <a:r>
              <a:rPr lang="en-GB" sz="6400" dirty="0" err="1">
                <a:latin typeface="Myriad Pro" panose="020B0503030403020204" pitchFamily="34" charset="0"/>
                <a:ea typeface="Gotham Pro"/>
                <a:cs typeface="Gotham Pro"/>
              </a:rPr>
              <a:t>megvalósítás</a:t>
            </a:r>
            <a:r>
              <a:rPr lang="en-GB" sz="64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6400" dirty="0" err="1">
                <a:latin typeface="Myriad Pro" panose="020B0503030403020204" pitchFamily="34" charset="0"/>
                <a:ea typeface="Gotham Pro"/>
                <a:cs typeface="Gotham Pro"/>
              </a:rPr>
              <a:t>egyes</a:t>
            </a:r>
            <a:r>
              <a:rPr lang="en-GB" sz="64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6400" dirty="0" err="1">
                <a:latin typeface="Myriad Pro" panose="020B0503030403020204" pitchFamily="34" charset="0"/>
                <a:ea typeface="Gotham Pro"/>
                <a:cs typeface="Gotham Pro"/>
              </a:rPr>
              <a:t>szakaszai</a:t>
            </a:r>
            <a:r>
              <a:rPr lang="en-GB" sz="64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6400" dirty="0" err="1">
                <a:latin typeface="Myriad Pro" panose="020B0503030403020204" pitchFamily="34" charset="0"/>
                <a:ea typeface="Gotham Pro"/>
                <a:cs typeface="Gotham Pro"/>
              </a:rPr>
              <a:t>egymást</a:t>
            </a:r>
            <a:r>
              <a:rPr lang="en-GB" sz="64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6400" dirty="0" err="1">
                <a:latin typeface="Myriad Pro" panose="020B0503030403020204" pitchFamily="34" charset="0"/>
                <a:ea typeface="Gotham Pro"/>
                <a:cs typeface="Gotham Pro"/>
              </a:rPr>
              <a:t>követik</a:t>
            </a:r>
            <a:r>
              <a:rPr lang="en-GB" sz="64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6400" dirty="0" err="1">
                <a:latin typeface="Myriad Pro" panose="020B0503030403020204" pitchFamily="34" charset="0"/>
                <a:ea typeface="Gotham Pro"/>
                <a:cs typeface="Gotham Pro"/>
              </a:rPr>
              <a:t>szekvenciálisan</a:t>
            </a:r>
            <a:r>
              <a:rPr lang="en-GB" sz="6400" dirty="0">
                <a:latin typeface="Myriad Pro" panose="020B0503030403020204" pitchFamily="34" charset="0"/>
                <a:ea typeface="Gotham Pro"/>
                <a:cs typeface="Gotham Pro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7200" b="1" dirty="0" err="1">
                <a:latin typeface="Myriad Pro" panose="020B0503030403020204" pitchFamily="34" charset="0"/>
                <a:ea typeface="Gotham Pro"/>
                <a:cs typeface="Gotham Pro"/>
              </a:rPr>
              <a:t>Például</a:t>
            </a:r>
            <a:r>
              <a:rPr lang="en-GB" sz="72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b="1" dirty="0" err="1">
                <a:latin typeface="Myriad Pro" panose="020B0503030403020204" pitchFamily="34" charset="0"/>
                <a:ea typeface="Gotham Pro"/>
                <a:cs typeface="Gotham Pro"/>
              </a:rPr>
              <a:t>egy</a:t>
            </a:r>
            <a:r>
              <a:rPr lang="en-GB" sz="72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b="1" dirty="0" err="1">
                <a:latin typeface="Myriad Pro" panose="020B0503030403020204" pitchFamily="34" charset="0"/>
                <a:ea typeface="Gotham Pro"/>
                <a:cs typeface="Gotham Pro"/>
              </a:rPr>
              <a:t>szoftverfejlesztés</a:t>
            </a:r>
            <a:r>
              <a:rPr lang="en-GB" sz="7200" b="1" dirty="0">
                <a:latin typeface="Myriad Pro" panose="020B0503030403020204" pitchFamily="34" charset="0"/>
                <a:ea typeface="Gotham Pro"/>
                <a:cs typeface="Gotham Pro"/>
              </a:rPr>
              <a:t> projekt </a:t>
            </a:r>
            <a:r>
              <a:rPr lang="en-GB" sz="7200" b="1" dirty="0" err="1">
                <a:latin typeface="Myriad Pro" panose="020B0503030403020204" pitchFamily="34" charset="0"/>
                <a:ea typeface="Gotham Pro"/>
                <a:cs typeface="Gotham Pro"/>
              </a:rPr>
              <a:t>esetében</a:t>
            </a:r>
            <a:endParaRPr lang="en-GB" sz="7200" b="1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4445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Igényfelmérés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(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ügyféligény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) -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elemzés</a:t>
            </a:r>
            <a:endParaRPr lang="en-GB" sz="72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4445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u-HU" sz="7200" dirty="0">
                <a:latin typeface="Myriad Pro" panose="020B0503030403020204" pitchFamily="34" charset="0"/>
                <a:ea typeface="Gotham Pro"/>
                <a:cs typeface="Gotham Pro"/>
              </a:rPr>
              <a:t>Tervezés</a:t>
            </a:r>
          </a:p>
          <a:p>
            <a:pPr marL="4445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u-HU" sz="7200" dirty="0">
                <a:latin typeface="Myriad Pro" panose="020B0503030403020204" pitchFamily="34" charset="0"/>
                <a:ea typeface="Gotham Pro"/>
                <a:cs typeface="Gotham Pro"/>
              </a:rPr>
              <a:t> Megvalósítás (implementáció)</a:t>
            </a:r>
          </a:p>
          <a:p>
            <a:pPr marL="4445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u-HU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Fejlesztések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integrációja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és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tesztelés</a:t>
            </a:r>
            <a:endParaRPr lang="hu-HU" sz="72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4445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u-HU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Telepítés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/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élesítés</a:t>
            </a:r>
            <a:endParaRPr lang="hu-HU" sz="72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4445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u-HU" sz="7200" dirty="0">
                <a:latin typeface="Myriad Pro" panose="020B0503030403020204" pitchFamily="34" charset="0"/>
                <a:ea typeface="Gotham Pro"/>
                <a:cs typeface="Gotham Pro"/>
              </a:rPr>
              <a:t> Karbantartás éles üzemben</a:t>
            </a:r>
          </a:p>
          <a:p>
            <a:pPr marL="542925" indent="-450850">
              <a:spcBef>
                <a:spcPts val="600"/>
              </a:spcBef>
              <a:buSzPts val="2400"/>
            </a:pPr>
            <a:endParaRPr lang="en-GB" sz="24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</p:txBody>
      </p:sp>
      <p:pic>
        <p:nvPicPr>
          <p:cNvPr id="11272" name="Picture 8" descr="What Is Waterfall Project Management? Definition and Benefits | Indeed.com">
            <a:extLst>
              <a:ext uri="{FF2B5EF4-FFF2-40B4-BE49-F238E27FC236}">
                <a16:creationId xmlns:a16="http://schemas.microsoft.com/office/drawing/2014/main" id="{A748977E-41EE-E00E-608C-DDDD65862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561806"/>
            <a:ext cx="5397219" cy="404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6717F7-95E5-902F-334C-44AE7F0706F7}"/>
              </a:ext>
            </a:extLst>
          </p:cNvPr>
          <p:cNvSpPr txBox="1">
            <a:spLocks/>
          </p:cNvSpPr>
          <p:nvPr/>
        </p:nvSpPr>
        <p:spPr>
          <a:xfrm>
            <a:off x="1880151" y="5980058"/>
            <a:ext cx="9001000" cy="720080"/>
          </a:xfrm>
          <a:prstGeom prst="rect">
            <a:avLst/>
          </a:prstGeom>
          <a:ln>
            <a:solidFill>
              <a:srgbClr val="5CB680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20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8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4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4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800" b="1" dirty="0" err="1">
                <a:latin typeface="Myriad Pro" panose="020B0503030403020204" pitchFamily="34" charset="0"/>
                <a:ea typeface="Gotham Pro"/>
                <a:cs typeface="Gotham Pro"/>
              </a:rPr>
              <a:t>Probléma</a:t>
            </a:r>
            <a:r>
              <a:rPr lang="en-GB" sz="1800" b="1" dirty="0">
                <a:latin typeface="Myriad Pro" panose="020B0503030403020204" pitchFamily="34" charset="0"/>
                <a:ea typeface="Gotham Pro"/>
                <a:cs typeface="Gotham Pro"/>
              </a:rPr>
              <a:t>: 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Az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ügyfél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az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indítástól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számítva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csak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b="1" dirty="0" err="1">
                <a:latin typeface="Myriad Pro" panose="020B0503030403020204" pitchFamily="34" charset="0"/>
                <a:ea typeface="Gotham Pro"/>
                <a:cs typeface="Gotham Pro"/>
              </a:rPr>
              <a:t>nagyon</a:t>
            </a:r>
            <a:r>
              <a:rPr lang="en-GB" sz="18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b="1" dirty="0" err="1">
                <a:latin typeface="Myriad Pro" panose="020B0503030403020204" pitchFamily="34" charset="0"/>
                <a:ea typeface="Gotham Pro"/>
                <a:cs typeface="Gotham Pro"/>
              </a:rPr>
              <a:t>későn</a:t>
            </a:r>
            <a:r>
              <a:rPr lang="en-GB" sz="18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b="1" dirty="0" err="1">
                <a:latin typeface="Myriad Pro" panose="020B0503030403020204" pitchFamily="34" charset="0"/>
                <a:ea typeface="Gotham Pro"/>
                <a:cs typeface="Gotham Pro"/>
              </a:rPr>
              <a:t>találkozik</a:t>
            </a:r>
            <a:r>
              <a:rPr lang="en-GB" sz="18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b="1" dirty="0" err="1">
                <a:latin typeface="Myriad Pro" panose="020B0503030403020204" pitchFamily="34" charset="0"/>
                <a:ea typeface="Gotham Pro"/>
                <a:cs typeface="Gotham Pro"/>
              </a:rPr>
              <a:t>működő</a:t>
            </a:r>
            <a:r>
              <a:rPr lang="en-GB" sz="18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b="1" dirty="0" err="1">
                <a:latin typeface="Myriad Pro" panose="020B0503030403020204" pitchFamily="34" charset="0"/>
                <a:ea typeface="Gotham Pro"/>
                <a:cs typeface="Gotham Pro"/>
              </a:rPr>
              <a:t>szoftverrel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,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ún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.: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eredménytermékkel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. Közben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változhatott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az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igénye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,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ami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csak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a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tesztelés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megkezdésekor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derül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ki.</a:t>
            </a:r>
            <a:endParaRPr lang="hu-HU" sz="23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542925" indent="-450850">
              <a:spcBef>
                <a:spcPts val="600"/>
              </a:spcBef>
              <a:buSzPts val="2400"/>
            </a:pPr>
            <a:endParaRPr lang="en-GB" sz="11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08190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Agilis</a:t>
            </a:r>
            <a:r>
              <a:rPr lang="en-US" dirty="0">
                <a:latin typeface="Myriad Pro Black" panose="020B0903030403020204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208" y="1340768"/>
            <a:ext cx="10515600" cy="482453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GB" b="1" dirty="0">
                <a:latin typeface="Myriad Pro" panose="020B0503030403020204" pitchFamily="34" charset="0"/>
                <a:ea typeface="Gotham Pro"/>
                <a:cs typeface="Gotham Pro"/>
              </a:rPr>
              <a:t>Agile (</a:t>
            </a:r>
            <a:r>
              <a:rPr lang="en-GB" b="1" dirty="0" err="1">
                <a:latin typeface="Myriad Pro" panose="020B0503030403020204" pitchFamily="34" charset="0"/>
                <a:ea typeface="Gotham Pro"/>
                <a:cs typeface="Gotham Pro"/>
              </a:rPr>
              <a:t>agilis</a:t>
            </a:r>
            <a:r>
              <a:rPr lang="en-GB" b="1" dirty="0">
                <a:latin typeface="Myriad Pro" panose="020B0503030403020204" pitchFamily="34" charset="0"/>
                <a:ea typeface="Gotham Pro"/>
                <a:cs typeface="Gotham Pro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A projekt/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megvalósítás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teljes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időszakát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felbontjuk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rövidebb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etapokra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(sprint/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iteráció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),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amelyek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végével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minden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alkalommal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működő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terméket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adunk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át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.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Igényfelméréstől-élesítésig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 dirty="0" err="1">
                <a:latin typeface="Myriad Pro" panose="020B0503030403020204" pitchFamily="34" charset="0"/>
                <a:ea typeface="Gotham Pro"/>
                <a:cs typeface="Gotham Pro"/>
              </a:rPr>
              <a:t>Például</a:t>
            </a:r>
            <a:r>
              <a:rPr lang="en-GB" sz="18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b="1" dirty="0" err="1">
                <a:latin typeface="Myriad Pro" panose="020B0503030403020204" pitchFamily="34" charset="0"/>
                <a:ea typeface="Gotham Pro"/>
                <a:cs typeface="Gotham Pro"/>
              </a:rPr>
              <a:t>egy</a:t>
            </a:r>
            <a:r>
              <a:rPr lang="en-GB" sz="18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b="1" dirty="0" err="1">
                <a:latin typeface="Myriad Pro" panose="020B0503030403020204" pitchFamily="34" charset="0"/>
                <a:ea typeface="Gotham Pro"/>
                <a:cs typeface="Gotham Pro"/>
              </a:rPr>
              <a:t>szoftverfejlesztés</a:t>
            </a:r>
            <a:r>
              <a:rPr lang="en-GB" sz="1800" b="1" dirty="0">
                <a:latin typeface="Myriad Pro" panose="020B0503030403020204" pitchFamily="34" charset="0"/>
                <a:ea typeface="Gotham Pro"/>
                <a:cs typeface="Gotham Pro"/>
              </a:rPr>
              <a:t> projekt </a:t>
            </a:r>
            <a:r>
              <a:rPr lang="en-GB" sz="1800" b="1" dirty="0" err="1">
                <a:latin typeface="Myriad Pro" panose="020B0503030403020204" pitchFamily="34" charset="0"/>
                <a:ea typeface="Gotham Pro"/>
                <a:cs typeface="Gotham Pro"/>
              </a:rPr>
              <a:t>esetében</a:t>
            </a:r>
            <a:endParaRPr lang="en-GB" sz="1800" b="1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Ugyanolyan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hosszúságú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b="1" dirty="0" err="1">
                <a:latin typeface="Myriad Pro" panose="020B0503030403020204" pitchFamily="34" charset="0"/>
                <a:ea typeface="Gotham Pro"/>
                <a:cs typeface="Gotham Pro"/>
              </a:rPr>
              <a:t>szakaszokra</a:t>
            </a:r>
            <a:r>
              <a:rPr lang="en-GB" sz="16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b="1" dirty="0" err="1">
                <a:latin typeface="Myriad Pro" panose="020B0503030403020204" pitchFamily="34" charset="0"/>
                <a:ea typeface="Gotham Pro"/>
                <a:cs typeface="Gotham Pro"/>
              </a:rPr>
              <a:t>bontjuk</a:t>
            </a:r>
            <a:r>
              <a:rPr lang="en-GB" sz="16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a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teljes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projektet</a:t>
            </a:r>
            <a:endParaRPr lang="hu-HU" sz="1600" b="1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Minden </a:t>
            </a:r>
            <a:r>
              <a:rPr lang="en-GB" sz="1600" b="1" dirty="0" err="1">
                <a:latin typeface="Myriad Pro" panose="020B0503030403020204" pitchFamily="34" charset="0"/>
                <a:ea typeface="Gotham Pro"/>
                <a:cs typeface="Gotham Pro"/>
              </a:rPr>
              <a:t>szakasz</a:t>
            </a:r>
            <a:r>
              <a:rPr lang="en-GB" sz="16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úgy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viselkedik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mint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egy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b="1" dirty="0">
                <a:latin typeface="Myriad Pro" panose="020B0503030403020204" pitchFamily="34" charset="0"/>
                <a:ea typeface="Gotham Pro"/>
                <a:cs typeface="Gotham Pro"/>
              </a:rPr>
              <a:t>mini projekt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: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tervezéstől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az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élesítésig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b="1" dirty="0" err="1">
                <a:latin typeface="Myriad Pro" panose="020B0503030403020204" pitchFamily="34" charset="0"/>
                <a:ea typeface="Gotham Pro"/>
                <a:cs typeface="Gotham Pro"/>
              </a:rPr>
              <a:t>minden</a:t>
            </a:r>
            <a:r>
              <a:rPr lang="en-GB" sz="16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b="1" dirty="0" err="1">
                <a:latin typeface="Myriad Pro" panose="020B0503030403020204" pitchFamily="34" charset="0"/>
                <a:ea typeface="Gotham Pro"/>
                <a:cs typeface="Gotham Pro"/>
              </a:rPr>
              <a:t>fázist</a:t>
            </a:r>
            <a:r>
              <a:rPr lang="en-GB" sz="16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b="1" dirty="0" err="1">
                <a:latin typeface="Myriad Pro" panose="020B0503030403020204" pitchFamily="34" charset="0"/>
                <a:ea typeface="Gotham Pro"/>
                <a:cs typeface="Gotham Pro"/>
              </a:rPr>
              <a:t>tartalmaz</a:t>
            </a:r>
            <a:endParaRPr lang="hu-HU" sz="1600" b="1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Az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egyes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szakaszok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az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b="1" dirty="0" err="1">
                <a:latin typeface="Myriad Pro" panose="020B0503030403020204" pitchFamily="34" charset="0"/>
                <a:ea typeface="Gotham Pro"/>
                <a:cs typeface="Gotham Pro"/>
              </a:rPr>
              <a:t>előzőek</a:t>
            </a:r>
            <a:r>
              <a:rPr lang="en-GB" sz="16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b="1" dirty="0" err="1">
                <a:latin typeface="Myriad Pro" panose="020B0503030403020204" pitchFamily="34" charset="0"/>
                <a:ea typeface="Gotham Pro"/>
                <a:cs typeface="Gotham Pro"/>
              </a:rPr>
              <a:t>ereményeiRE</a:t>
            </a:r>
            <a:r>
              <a:rPr lang="en-GB" sz="16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b="1" dirty="0" err="1">
                <a:latin typeface="Myriad Pro" panose="020B0503030403020204" pitchFamily="34" charset="0"/>
                <a:ea typeface="Gotham Pro"/>
                <a:cs typeface="Gotham Pro"/>
              </a:rPr>
              <a:t>épülnek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.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Mindig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egy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kicsit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továbbfejlesztett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termékkel</a:t>
            </a:r>
            <a:endParaRPr lang="hu-HU" sz="1600" b="1" dirty="0">
              <a:latin typeface="Myriad Pro" panose="020B0503030403020204" pitchFamily="34" charset="0"/>
              <a:ea typeface="Gotham Pro"/>
              <a:cs typeface="Gotham Pro"/>
            </a:endParaRPr>
          </a:p>
        </p:txBody>
      </p:sp>
      <p:pic>
        <p:nvPicPr>
          <p:cNvPr id="14338" name="Picture 2" descr="project management methodologies you should know">
            <a:extLst>
              <a:ext uri="{FF2B5EF4-FFF2-40B4-BE49-F238E27FC236}">
                <a16:creationId xmlns:a16="http://schemas.microsoft.com/office/drawing/2014/main" id="{BF3EE67B-6384-5FB0-7FBE-C79BBCB31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3933056"/>
            <a:ext cx="7632848" cy="285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36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Waterfall vs. </a:t>
            </a:r>
            <a:r>
              <a:rPr lang="en-US" dirty="0" err="1">
                <a:latin typeface="Myriad Pro Black" panose="020B0903030403020204" pitchFamily="34" charset="0"/>
              </a:rPr>
              <a:t>Agilis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3" name="Picture 2" descr="A diagram of a project&#10;&#10;Description automatically generated">
            <a:extLst>
              <a:ext uri="{FF2B5EF4-FFF2-40B4-BE49-F238E27FC236}">
                <a16:creationId xmlns:a16="http://schemas.microsoft.com/office/drawing/2014/main" id="{D73602B8-6AD0-8ECD-6C19-80487B5997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5" t="3474" r="1415" b="2454"/>
          <a:stretch/>
        </p:blipFill>
        <p:spPr>
          <a:xfrm>
            <a:off x="1415480" y="1145224"/>
            <a:ext cx="9649072" cy="557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3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o alt text provided for this image">
            <a:extLst>
              <a:ext uri="{FF2B5EF4-FFF2-40B4-BE49-F238E27FC236}">
                <a16:creationId xmlns:a16="http://schemas.microsoft.com/office/drawing/2014/main" id="{BE5F11D0-3B45-551F-D638-91AEC2B04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2276872"/>
            <a:ext cx="7270130" cy="386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Hibrid</a:t>
            </a:r>
            <a:r>
              <a:rPr lang="en-US" dirty="0">
                <a:latin typeface="Myriad Pro Black" panose="020B0903030403020204" pitchFamily="34" charset="0"/>
              </a:rPr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84" y="1340768"/>
            <a:ext cx="10715424" cy="504056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GB" sz="8000" b="1" dirty="0" err="1">
                <a:latin typeface="Myriad Pro" panose="020B0503030403020204" pitchFamily="34" charset="0"/>
                <a:ea typeface="Gotham Pro"/>
                <a:cs typeface="Gotham Pro"/>
              </a:rPr>
              <a:t>Hibrid</a:t>
            </a:r>
            <a:endParaRPr lang="en-GB" sz="8000" b="1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A projekt/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megvalósítás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egyes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szakaszait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agilis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megközelítéssel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felosztjuk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iterációkra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. Minden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iteráció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végén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egy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kész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termékkel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találkozik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az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ügyfél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GB" sz="8000" b="1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7200" b="1" dirty="0" err="1">
                <a:latin typeface="Myriad Pro" panose="020B0503030403020204" pitchFamily="34" charset="0"/>
                <a:ea typeface="Gotham Pro"/>
                <a:cs typeface="Gotham Pro"/>
              </a:rPr>
              <a:t>Például</a:t>
            </a:r>
            <a:r>
              <a:rPr lang="en-GB" sz="72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b="1" dirty="0" err="1">
                <a:latin typeface="Myriad Pro" panose="020B0503030403020204" pitchFamily="34" charset="0"/>
                <a:ea typeface="Gotham Pro"/>
                <a:cs typeface="Gotham Pro"/>
              </a:rPr>
              <a:t>egy</a:t>
            </a:r>
            <a:r>
              <a:rPr lang="en-GB" sz="72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b="1" dirty="0" err="1">
                <a:latin typeface="Myriad Pro" panose="020B0503030403020204" pitchFamily="34" charset="0"/>
                <a:ea typeface="Gotham Pro"/>
                <a:cs typeface="Gotham Pro"/>
              </a:rPr>
              <a:t>szoftverfejlesztés</a:t>
            </a:r>
            <a:r>
              <a:rPr lang="en-GB" sz="7200" b="1" dirty="0">
                <a:latin typeface="Myriad Pro" panose="020B0503030403020204" pitchFamily="34" charset="0"/>
                <a:ea typeface="Gotham Pro"/>
                <a:cs typeface="Gotham Pro"/>
              </a:rPr>
              <a:t> projekt </a:t>
            </a:r>
            <a:r>
              <a:rPr lang="en-GB" sz="7200" b="1" dirty="0" err="1">
                <a:latin typeface="Myriad Pro" panose="020B0503030403020204" pitchFamily="34" charset="0"/>
                <a:ea typeface="Gotham Pro"/>
                <a:cs typeface="Gotham Pro"/>
              </a:rPr>
              <a:t>esetében</a:t>
            </a:r>
            <a:endParaRPr lang="en-GB" sz="7200" b="1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4445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Igényfelmérés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(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ügyféligény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) -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elemzés</a:t>
            </a:r>
            <a:endParaRPr lang="en-GB" sz="72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4445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u-HU" sz="7200" dirty="0">
                <a:latin typeface="Myriad Pro" panose="020B0503030403020204" pitchFamily="34" charset="0"/>
                <a:ea typeface="Gotham Pro"/>
                <a:cs typeface="Gotham Pro"/>
              </a:rPr>
              <a:t>Tervezés</a:t>
            </a:r>
          </a:p>
          <a:p>
            <a:pPr marL="4445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u-HU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hu-HU" sz="7200" i="1" dirty="0">
                <a:latin typeface="Myriad Pro" panose="020B0503030403020204" pitchFamily="34" charset="0"/>
                <a:ea typeface="Gotham Pro"/>
                <a:cs typeface="Gotham Pro"/>
              </a:rPr>
              <a:t>Megvalósítás (implementáció)</a:t>
            </a:r>
            <a:r>
              <a:rPr lang="en-GB" sz="7200" i="1" dirty="0">
                <a:latin typeface="Myriad Pro" panose="020B0503030403020204" pitchFamily="34" charset="0"/>
                <a:ea typeface="Gotham Pro"/>
                <a:cs typeface="Gotham Pro"/>
              </a:rPr>
              <a:t> – </a:t>
            </a:r>
            <a:r>
              <a:rPr lang="en-GB" sz="7200" i="1" dirty="0" err="1">
                <a:latin typeface="Myriad Pro" panose="020B0503030403020204" pitchFamily="34" charset="0"/>
                <a:ea typeface="Gotham Pro"/>
                <a:cs typeface="Gotham Pro"/>
              </a:rPr>
              <a:t>agilis</a:t>
            </a:r>
            <a:endParaRPr lang="hu-HU" sz="7200" i="1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4445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u-HU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Fejlesztések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integrációja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és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tesztelés</a:t>
            </a:r>
            <a:endParaRPr lang="hu-HU" sz="72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4445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u-HU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Telepítés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/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élesítés</a:t>
            </a:r>
            <a:endParaRPr lang="hu-HU" sz="72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4445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u-HU" sz="7200" dirty="0">
                <a:latin typeface="Myriad Pro" panose="020B0503030403020204" pitchFamily="34" charset="0"/>
                <a:ea typeface="Gotham Pro"/>
                <a:cs typeface="Gotham Pro"/>
              </a:rPr>
              <a:t> Karbantartás éles üzemben</a:t>
            </a:r>
          </a:p>
          <a:p>
            <a:pPr marL="542925" indent="-450850">
              <a:spcBef>
                <a:spcPts val="600"/>
              </a:spcBef>
              <a:buSzPts val="2400"/>
            </a:pPr>
            <a:endParaRPr lang="en-GB" sz="24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73017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Hibrid</a:t>
            </a:r>
            <a:r>
              <a:rPr lang="en-US" dirty="0">
                <a:latin typeface="Myriad Pro Black" panose="020B0903030403020204" pitchFamily="34" charset="0"/>
              </a:rPr>
              <a:t>!</a:t>
            </a:r>
          </a:p>
        </p:txBody>
      </p:sp>
      <p:pic>
        <p:nvPicPr>
          <p:cNvPr id="7" name="Picture 2" descr="Hybrid Agile">
            <a:extLst>
              <a:ext uri="{FF2B5EF4-FFF2-40B4-BE49-F238E27FC236}">
                <a16:creationId xmlns:a16="http://schemas.microsoft.com/office/drawing/2014/main" id="{A21AA078-6FAE-F035-390E-183CC87B0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99"/>
          <a:stretch/>
        </p:blipFill>
        <p:spPr bwMode="auto">
          <a:xfrm>
            <a:off x="503304" y="1700808"/>
            <a:ext cx="1121175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29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Hibrid</a:t>
            </a:r>
            <a:r>
              <a:rPr lang="en-US" dirty="0">
                <a:latin typeface="Myriad Pro Black" panose="020B0903030403020204" pitchFamily="34" charset="0"/>
              </a:rPr>
              <a:t> projekt a </a:t>
            </a:r>
            <a:r>
              <a:rPr lang="en-US" dirty="0" err="1">
                <a:latin typeface="Myriad Pro Black" panose="020B0903030403020204" pitchFamily="34" charset="0"/>
              </a:rPr>
              <a:t>való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életben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3" name="OTLSHAPE_SL_94f59384cae540f9991b1c69331a299d_BackgroundRectangle">
            <a:extLst>
              <a:ext uri="{FF2B5EF4-FFF2-40B4-BE49-F238E27FC236}">
                <a16:creationId xmlns:a16="http://schemas.microsoft.com/office/drawing/2014/main" id="{BF840F8F-347F-3C43-2623-AC6EFA15277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19336" y="2343675"/>
            <a:ext cx="11290300" cy="510625"/>
          </a:xfrm>
          <a:prstGeom prst="rect">
            <a:avLst/>
          </a:prstGeom>
          <a:solidFill>
            <a:srgbClr val="A5A5A5">
              <a:alpha val="20000"/>
            </a:srgb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OTLSHAPE_SL_f874aafe5dd04d2195db31c0891e279c_BackgroundRectangle">
            <a:extLst>
              <a:ext uri="{FF2B5EF4-FFF2-40B4-BE49-F238E27FC236}">
                <a16:creationId xmlns:a16="http://schemas.microsoft.com/office/drawing/2014/main" id="{DC7FFE3A-BE90-DCBD-EFE3-9E877DEAA29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9336" y="2917800"/>
            <a:ext cx="11290300" cy="355600"/>
          </a:xfrm>
          <a:prstGeom prst="rect">
            <a:avLst/>
          </a:prstGeom>
          <a:solidFill>
            <a:srgbClr val="A5A5A5">
              <a:alpha val="20000"/>
            </a:srgb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OTLSHAPE_SL_d3da3478d7b043878c971fc172bcd3a9_BackgroundRectangle">
            <a:extLst>
              <a:ext uri="{FF2B5EF4-FFF2-40B4-BE49-F238E27FC236}">
                <a16:creationId xmlns:a16="http://schemas.microsoft.com/office/drawing/2014/main" id="{C6CA4309-3BC9-355F-B742-4264B7798F6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9336" y="4467200"/>
            <a:ext cx="11290300" cy="698500"/>
          </a:xfrm>
          <a:prstGeom prst="rect">
            <a:avLst/>
          </a:prstGeom>
          <a:solidFill>
            <a:srgbClr val="A5A5A5">
              <a:alpha val="20000"/>
            </a:srgb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OTLSHAPE_SL_4486467e36654e60a1938ff4da4219bd_BackgroundRectangle">
            <a:extLst>
              <a:ext uri="{FF2B5EF4-FFF2-40B4-BE49-F238E27FC236}">
                <a16:creationId xmlns:a16="http://schemas.microsoft.com/office/drawing/2014/main" id="{CAF65BFE-4673-C8B2-63C3-47D9C47C451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336" y="5229200"/>
            <a:ext cx="11290300" cy="386249"/>
          </a:xfrm>
          <a:prstGeom prst="rect">
            <a:avLst/>
          </a:prstGeom>
          <a:solidFill>
            <a:srgbClr val="A5A5A5">
              <a:alpha val="20000"/>
            </a:srgb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OTLSHAPE_SL2A_d08dfa8921024bab94d17c774514cb83_BackgroundRectangle">
            <a:extLst>
              <a:ext uri="{FF2B5EF4-FFF2-40B4-BE49-F238E27FC236}">
                <a16:creationId xmlns:a16="http://schemas.microsoft.com/office/drawing/2014/main" id="{343CC525-AA8B-B42F-361A-F7C932DB92A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84536" y="3336900"/>
            <a:ext cx="10325100" cy="355600"/>
          </a:xfrm>
          <a:prstGeom prst="rect">
            <a:avLst/>
          </a:prstGeom>
          <a:solidFill>
            <a:srgbClr val="A5A5A5">
              <a:alpha val="20000"/>
            </a:srgb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OTLSHAPE_SL2A_074062fc8efa4212ad0b15e265adb3a0_BackgroundRectangle">
            <a:extLst>
              <a:ext uri="{FF2B5EF4-FFF2-40B4-BE49-F238E27FC236}">
                <a16:creationId xmlns:a16="http://schemas.microsoft.com/office/drawing/2014/main" id="{D8240FC0-3498-90A6-57D2-0761FDB0D4F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84536" y="3692500"/>
            <a:ext cx="10325100" cy="355600"/>
          </a:xfrm>
          <a:prstGeom prst="rect">
            <a:avLst/>
          </a:prstGeom>
          <a:solidFill>
            <a:srgbClr val="A5A5A5">
              <a:alpha val="20000"/>
            </a:srgb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OTLSHAPE_SL2A_5a6e18f6cdaa4bc4a773fdd5f5a33d42_BackgroundRectangle">
            <a:extLst>
              <a:ext uri="{FF2B5EF4-FFF2-40B4-BE49-F238E27FC236}">
                <a16:creationId xmlns:a16="http://schemas.microsoft.com/office/drawing/2014/main" id="{A8E64CB3-A19A-0F08-526D-39B5B147A8E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84536" y="4048100"/>
            <a:ext cx="10325100" cy="355600"/>
          </a:xfrm>
          <a:prstGeom prst="rect">
            <a:avLst/>
          </a:prstGeom>
          <a:solidFill>
            <a:srgbClr val="A5A5A5">
              <a:alpha val="20000"/>
            </a:srgb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OTLSHAPE_TB_00000000000000000000000000000000_LeftEndCaps">
            <a:extLst>
              <a:ext uri="{FF2B5EF4-FFF2-40B4-BE49-F238E27FC236}">
                <a16:creationId xmlns:a16="http://schemas.microsoft.com/office/drawing/2014/main" id="{1C1BEA12-C755-FFA4-3B5F-DD6071B4198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586271" y="1810444"/>
            <a:ext cx="451662" cy="27906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hu-HU" b="1" spc="-44">
                <a:solidFill>
                  <a:srgbClr val="ED7D31"/>
                </a:solidFill>
                <a:latin typeface="Calibri" panose="020F0502020204030204" pitchFamily="34" charset="0"/>
              </a:rPr>
              <a:t>2017</a:t>
            </a:r>
          </a:p>
        </p:txBody>
      </p:sp>
      <p:sp>
        <p:nvSpPr>
          <p:cNvPr id="12" name="OTLSHAPE_TB_00000000000000000000000000000000_RightEndCaps">
            <a:extLst>
              <a:ext uri="{FF2B5EF4-FFF2-40B4-BE49-F238E27FC236}">
                <a16:creationId xmlns:a16="http://schemas.microsoft.com/office/drawing/2014/main" id="{6E55BB85-7748-C71F-76C6-EE4FD17691E4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1530370" y="1810444"/>
            <a:ext cx="451662" cy="27906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hu-HU" b="1" spc="-44" dirty="0">
                <a:solidFill>
                  <a:srgbClr val="ED7D31"/>
                </a:solidFill>
                <a:latin typeface="Calibri" panose="020F0502020204030204" pitchFamily="34" charset="0"/>
              </a:rPr>
              <a:t>2018</a:t>
            </a:r>
          </a:p>
        </p:txBody>
      </p:sp>
      <p:cxnSp>
        <p:nvCxnSpPr>
          <p:cNvPr id="13" name="OTLSHAPE_SL2AL_00000000000000000000000000000000_ShapeBelow0">
            <a:extLst>
              <a:ext uri="{FF2B5EF4-FFF2-40B4-BE49-F238E27FC236}">
                <a16:creationId xmlns:a16="http://schemas.microsoft.com/office/drawing/2014/main" id="{FD0ABD25-C122-9B4E-32AD-E54FF006CAC5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1084536" y="3692500"/>
            <a:ext cx="10318834" cy="0"/>
          </a:xfrm>
          <a:prstGeom prst="line">
            <a:avLst/>
          </a:prstGeom>
          <a:ln w="4763" cap="flat" cmpd="sng" algn="ctr">
            <a:solidFill>
              <a:srgbClr val="4472C4">
                <a:alpha val="14902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OTLSHAPE_SL2AL_00000000000000000000000000000000_ShapeBelow1">
            <a:extLst>
              <a:ext uri="{FF2B5EF4-FFF2-40B4-BE49-F238E27FC236}">
                <a16:creationId xmlns:a16="http://schemas.microsoft.com/office/drawing/2014/main" id="{FE491AC4-F85C-C44C-9471-7D2E03F05B2D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>
            <a:off x="1084536" y="4048100"/>
            <a:ext cx="10318834" cy="0"/>
          </a:xfrm>
          <a:prstGeom prst="line">
            <a:avLst/>
          </a:prstGeom>
          <a:ln w="4763" cap="flat" cmpd="sng" algn="ctr">
            <a:solidFill>
              <a:srgbClr val="4472C4">
                <a:alpha val="14902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TLSHAPE_TB_00000000000000000000000000000000_ScaleContainer">
            <a:extLst>
              <a:ext uri="{FF2B5EF4-FFF2-40B4-BE49-F238E27FC236}">
                <a16:creationId xmlns:a16="http://schemas.microsoft.com/office/drawing/2014/main" id="{66866A2D-F9F1-A4D0-2700-FBBF90312FD0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2176736" y="1759475"/>
            <a:ext cx="9232900" cy="381000"/>
          </a:xfrm>
          <a:prstGeom prst="rect">
            <a:avLst/>
          </a:prstGeom>
          <a:gradFill flip="none" rotWithShape="1">
            <a:gsLst>
              <a:gs pos="0">
                <a:srgbClr val="B2B2B2"/>
              </a:gs>
              <a:gs pos="50000">
                <a:srgbClr val="F2F2F2"/>
              </a:gs>
              <a:gs pos="100000">
                <a:srgbClr val="B2B2B2"/>
              </a:gs>
              <a:gs pos="100000">
                <a:srgbClr val="FFFFFF"/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OTLSHAPE_SL_94f59384cae540f9991b1c69331a299d_HeaderRectangle">
            <a:extLst>
              <a:ext uri="{FF2B5EF4-FFF2-40B4-BE49-F238E27FC236}">
                <a16:creationId xmlns:a16="http://schemas.microsoft.com/office/drawing/2014/main" id="{7A6E668D-2BE7-D147-FDF3-D975CE0BC5AC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119336" y="2343675"/>
            <a:ext cx="1930400" cy="510625"/>
          </a:xfrm>
          <a:prstGeom prst="rect">
            <a:avLst/>
          </a:prstGeom>
          <a:solidFill>
            <a:srgbClr val="4472C4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OTLSHAPE_SL_f874aafe5dd04d2195db31c0891e279c_HeaderRectangle">
            <a:extLst>
              <a:ext uri="{FF2B5EF4-FFF2-40B4-BE49-F238E27FC236}">
                <a16:creationId xmlns:a16="http://schemas.microsoft.com/office/drawing/2014/main" id="{B7E360FD-7CE7-9C0A-E22B-6B32BCDFF90B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119336" y="2917800"/>
            <a:ext cx="1930400" cy="355600"/>
          </a:xfrm>
          <a:prstGeom prst="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OTLSHAPE_SL_22cd05021056480080e1c723b1f21caa_HeaderRectangle">
            <a:extLst>
              <a:ext uri="{FF2B5EF4-FFF2-40B4-BE49-F238E27FC236}">
                <a16:creationId xmlns:a16="http://schemas.microsoft.com/office/drawing/2014/main" id="{5BFA974B-AAFC-1806-6C3F-1FDC13FBC721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119336" y="3336900"/>
            <a:ext cx="965200" cy="1066800"/>
          </a:xfrm>
          <a:prstGeom prst="rect">
            <a:avLst/>
          </a:prstGeom>
          <a:solidFill>
            <a:srgbClr val="70AD47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9" name="OTLSHAPE_SL_d3da3478d7b043878c971fc172bcd3a9_HeaderRectangle">
            <a:extLst>
              <a:ext uri="{FF2B5EF4-FFF2-40B4-BE49-F238E27FC236}">
                <a16:creationId xmlns:a16="http://schemas.microsoft.com/office/drawing/2014/main" id="{386864F7-8591-79E7-2917-718C618BB239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119336" y="4467200"/>
            <a:ext cx="1930400" cy="698500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OTLSHAPE_SL_4486467e36654e60a1938ff4da4219bd_HeaderRectangle">
            <a:extLst>
              <a:ext uri="{FF2B5EF4-FFF2-40B4-BE49-F238E27FC236}">
                <a16:creationId xmlns:a16="http://schemas.microsoft.com/office/drawing/2014/main" id="{3C526EDF-DE4F-5D3D-A20A-B6552C3BD840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119336" y="5229200"/>
            <a:ext cx="1930400" cy="386249"/>
          </a:xfrm>
          <a:prstGeom prst="rect">
            <a:avLst/>
          </a:prstGeom>
          <a:solidFill>
            <a:srgbClr val="44546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OTLSHAPE_SL2A_d08dfa8921024bab94d17c774514cb83_HeaderRectangle">
            <a:extLst>
              <a:ext uri="{FF2B5EF4-FFF2-40B4-BE49-F238E27FC236}">
                <a16:creationId xmlns:a16="http://schemas.microsoft.com/office/drawing/2014/main" id="{924C48C0-C0B5-8C25-A465-C457C97988C8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1084536" y="3336900"/>
            <a:ext cx="965200" cy="355600"/>
          </a:xfrm>
          <a:prstGeom prst="rect">
            <a:avLst/>
          </a:prstGeom>
          <a:solidFill>
            <a:srgbClr val="70AD47">
              <a:alpha val="24706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OTLSHAPE_SL2A_074062fc8efa4212ad0b15e265adb3a0_HeaderRectangle">
            <a:extLst>
              <a:ext uri="{FF2B5EF4-FFF2-40B4-BE49-F238E27FC236}">
                <a16:creationId xmlns:a16="http://schemas.microsoft.com/office/drawing/2014/main" id="{579E0723-C7A6-AD64-56FD-8027D87B8B67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1084536" y="3692500"/>
            <a:ext cx="965200" cy="355600"/>
          </a:xfrm>
          <a:prstGeom prst="rect">
            <a:avLst/>
          </a:prstGeom>
          <a:solidFill>
            <a:srgbClr val="70AD47">
              <a:alpha val="24706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OTLSHAPE_SL2A_5a6e18f6cdaa4bc4a773fdd5f5a33d42_HeaderRectangle">
            <a:extLst>
              <a:ext uri="{FF2B5EF4-FFF2-40B4-BE49-F238E27FC236}">
                <a16:creationId xmlns:a16="http://schemas.microsoft.com/office/drawing/2014/main" id="{36D937C9-7B8A-D8E0-F91C-81FD5DB3FC9A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1084536" y="4048100"/>
            <a:ext cx="965200" cy="355600"/>
          </a:xfrm>
          <a:prstGeom prst="rect">
            <a:avLst/>
          </a:prstGeom>
          <a:solidFill>
            <a:srgbClr val="70AD47">
              <a:alpha val="24706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4" name="OTLSHAPE_G_00000000000000000000000000000000_ShapeBelow0">
            <a:extLst>
              <a:ext uri="{FF2B5EF4-FFF2-40B4-BE49-F238E27FC236}">
                <a16:creationId xmlns:a16="http://schemas.microsoft.com/office/drawing/2014/main" id="{DD99B244-C184-C902-8014-9BC5FCC2F6EC}"/>
              </a:ext>
            </a:extLst>
          </p:cNvPr>
          <p:cNvCxnSpPr/>
          <p:nvPr>
            <p:custDataLst>
              <p:tags r:id="rId21"/>
            </p:custDataLst>
          </p:nvPr>
        </p:nvCxnSpPr>
        <p:spPr>
          <a:xfrm>
            <a:off x="3497920" y="2140474"/>
            <a:ext cx="0" cy="3474974"/>
          </a:xfrm>
          <a:prstGeom prst="line">
            <a:avLst/>
          </a:prstGeom>
          <a:ln w="4763" cap="flat" cmpd="sng" algn="ctr">
            <a:solidFill>
              <a:srgbClr val="5B9BD5">
                <a:alpha val="14902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OTLSHAPE_G_00000000000000000000000000000000_ShapeBelow1">
            <a:extLst>
              <a:ext uri="{FF2B5EF4-FFF2-40B4-BE49-F238E27FC236}">
                <a16:creationId xmlns:a16="http://schemas.microsoft.com/office/drawing/2014/main" id="{7C194B9A-E983-693E-70E1-41DC6C06437E}"/>
              </a:ext>
            </a:extLst>
          </p:cNvPr>
          <p:cNvCxnSpPr/>
          <p:nvPr>
            <p:custDataLst>
              <p:tags r:id="rId22"/>
            </p:custDataLst>
          </p:nvPr>
        </p:nvCxnSpPr>
        <p:spPr>
          <a:xfrm>
            <a:off x="4775788" y="2140474"/>
            <a:ext cx="0" cy="3474974"/>
          </a:xfrm>
          <a:prstGeom prst="line">
            <a:avLst/>
          </a:prstGeom>
          <a:ln w="4763" cap="flat" cmpd="sng" algn="ctr">
            <a:solidFill>
              <a:srgbClr val="5B9BD5">
                <a:alpha val="14902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OTLSHAPE_G_00000000000000000000000000000000_ShapeBelow2">
            <a:extLst>
              <a:ext uri="{FF2B5EF4-FFF2-40B4-BE49-F238E27FC236}">
                <a16:creationId xmlns:a16="http://schemas.microsoft.com/office/drawing/2014/main" id="{4883F013-A9C9-2ACD-5F3A-FC16BCD474EF}"/>
              </a:ext>
            </a:extLst>
          </p:cNvPr>
          <p:cNvCxnSpPr/>
          <p:nvPr>
            <p:custDataLst>
              <p:tags r:id="rId23"/>
            </p:custDataLst>
          </p:nvPr>
        </p:nvCxnSpPr>
        <p:spPr>
          <a:xfrm>
            <a:off x="6096973" y="2140474"/>
            <a:ext cx="0" cy="3474974"/>
          </a:xfrm>
          <a:prstGeom prst="line">
            <a:avLst/>
          </a:prstGeom>
          <a:ln w="4763" cap="flat" cmpd="sng" algn="ctr">
            <a:solidFill>
              <a:srgbClr val="5B9BD5">
                <a:alpha val="14902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OTLSHAPE_G_00000000000000000000000000000000_ShapeBelow3">
            <a:extLst>
              <a:ext uri="{FF2B5EF4-FFF2-40B4-BE49-F238E27FC236}">
                <a16:creationId xmlns:a16="http://schemas.microsoft.com/office/drawing/2014/main" id="{604BD5C2-82C8-9798-C5DE-595EF33965A3}"/>
              </a:ext>
            </a:extLst>
          </p:cNvPr>
          <p:cNvCxnSpPr/>
          <p:nvPr>
            <p:custDataLst>
              <p:tags r:id="rId24"/>
            </p:custDataLst>
          </p:nvPr>
        </p:nvCxnSpPr>
        <p:spPr>
          <a:xfrm>
            <a:off x="7418157" y="2140474"/>
            <a:ext cx="0" cy="3474974"/>
          </a:xfrm>
          <a:prstGeom prst="line">
            <a:avLst/>
          </a:prstGeom>
          <a:ln w="4763" cap="flat" cmpd="sng" algn="ctr">
            <a:solidFill>
              <a:srgbClr val="5B9BD5">
                <a:alpha val="14902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OTLSHAPE_G_00000000000000000000000000000000_ShapeBelow4">
            <a:extLst>
              <a:ext uri="{FF2B5EF4-FFF2-40B4-BE49-F238E27FC236}">
                <a16:creationId xmlns:a16="http://schemas.microsoft.com/office/drawing/2014/main" id="{DF006011-832E-B3E6-7E2F-740039A80102}"/>
              </a:ext>
            </a:extLst>
          </p:cNvPr>
          <p:cNvCxnSpPr/>
          <p:nvPr>
            <p:custDataLst>
              <p:tags r:id="rId25"/>
            </p:custDataLst>
          </p:nvPr>
        </p:nvCxnSpPr>
        <p:spPr>
          <a:xfrm>
            <a:off x="8761001" y="2140474"/>
            <a:ext cx="0" cy="3474974"/>
          </a:xfrm>
          <a:prstGeom prst="line">
            <a:avLst/>
          </a:prstGeom>
          <a:ln w="4763" cap="flat" cmpd="sng" algn="ctr">
            <a:solidFill>
              <a:srgbClr val="5B9BD5">
                <a:alpha val="14902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OTLSHAPE_G_00000000000000000000000000000000_ShapeBelow5">
            <a:extLst>
              <a:ext uri="{FF2B5EF4-FFF2-40B4-BE49-F238E27FC236}">
                <a16:creationId xmlns:a16="http://schemas.microsoft.com/office/drawing/2014/main" id="{DCD4C323-6A50-3489-57E5-249D0A56EE42}"/>
              </a:ext>
            </a:extLst>
          </p:cNvPr>
          <p:cNvCxnSpPr/>
          <p:nvPr>
            <p:custDataLst>
              <p:tags r:id="rId26"/>
            </p:custDataLst>
          </p:nvPr>
        </p:nvCxnSpPr>
        <p:spPr>
          <a:xfrm>
            <a:off x="10082186" y="2140474"/>
            <a:ext cx="0" cy="3474974"/>
          </a:xfrm>
          <a:prstGeom prst="line">
            <a:avLst/>
          </a:prstGeom>
          <a:ln w="4763" cap="flat" cmpd="sng" algn="ctr">
            <a:solidFill>
              <a:srgbClr val="5B9BD5">
                <a:alpha val="14902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TLSHAPE_SLT_e70025be1a574cc8b1115bce50d92d3a_Shape">
            <a:extLst>
              <a:ext uri="{FF2B5EF4-FFF2-40B4-BE49-F238E27FC236}">
                <a16:creationId xmlns:a16="http://schemas.microsoft.com/office/drawing/2014/main" id="{100A9F8D-BEBF-1DDB-0968-4534CA5243CE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2517470" y="2460244"/>
            <a:ext cx="660400" cy="279400"/>
          </a:xfrm>
          <a:prstGeom prst="rect">
            <a:avLst/>
          </a:prstGeom>
          <a:solidFill>
            <a:srgbClr val="4472C4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OTLSHAPE_SLT_5746d189a8824310bfb90e2e50a44fe5_Shape">
            <a:extLst>
              <a:ext uri="{FF2B5EF4-FFF2-40B4-BE49-F238E27FC236}">
                <a16:creationId xmlns:a16="http://schemas.microsoft.com/office/drawing/2014/main" id="{289F9397-F425-E9D7-0B8D-B392DB13A21E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3497921" y="2955900"/>
            <a:ext cx="330200" cy="279400"/>
          </a:xfrm>
          <a:prstGeom prst="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OTLSHAPE_SLT_365b16f432ab4121ab8033fe3555e624_Shape">
            <a:extLst>
              <a:ext uri="{FF2B5EF4-FFF2-40B4-BE49-F238E27FC236}">
                <a16:creationId xmlns:a16="http://schemas.microsoft.com/office/drawing/2014/main" id="{CA7E15EB-0991-2BA5-506C-85733367677F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3801143" y="3375000"/>
            <a:ext cx="1778000" cy="279400"/>
          </a:xfrm>
          <a:prstGeom prst="rect">
            <a:avLst/>
          </a:prstGeom>
          <a:solidFill>
            <a:srgbClr val="70AD47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OTLSHAPE_SLT_926adc3081d344ffaf22f0078b784993_Shape">
            <a:extLst>
              <a:ext uri="{FF2B5EF4-FFF2-40B4-BE49-F238E27FC236}">
                <a16:creationId xmlns:a16="http://schemas.microsoft.com/office/drawing/2014/main" id="{147B67B0-59FF-D20E-A9C0-EAAB9D14840D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5620480" y="3730600"/>
            <a:ext cx="1778000" cy="279400"/>
          </a:xfrm>
          <a:prstGeom prst="rect">
            <a:avLst/>
          </a:prstGeom>
          <a:solidFill>
            <a:srgbClr val="70AD47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OTLSHAPE_SLT_df4e3b6d72874fc196d3cf73a89d22e6_Shape">
            <a:extLst>
              <a:ext uri="{FF2B5EF4-FFF2-40B4-BE49-F238E27FC236}">
                <a16:creationId xmlns:a16="http://schemas.microsoft.com/office/drawing/2014/main" id="{F915C693-5505-7EF0-ED74-D1B53C810A40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7439816" y="4086200"/>
            <a:ext cx="1778000" cy="279400"/>
          </a:xfrm>
          <a:prstGeom prst="rect">
            <a:avLst/>
          </a:prstGeom>
          <a:solidFill>
            <a:srgbClr val="70AD47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OTLSHAPE_SLT_e34dc2deb33e4e9ba0f7417b60b1292d_Shape">
            <a:extLst>
              <a:ext uri="{FF2B5EF4-FFF2-40B4-BE49-F238E27FC236}">
                <a16:creationId xmlns:a16="http://schemas.microsoft.com/office/drawing/2014/main" id="{CC8D4F1C-A6A9-0EFF-D4F1-EAEAC4388E5E}"/>
              </a:ext>
            </a:extLst>
          </p:cNvPr>
          <p:cNvSpPr/>
          <p:nvPr>
            <p:custDataLst>
              <p:tags r:id="rId32"/>
            </p:custDataLst>
          </p:nvPr>
        </p:nvSpPr>
        <p:spPr>
          <a:xfrm>
            <a:off x="9259153" y="4505300"/>
            <a:ext cx="571500" cy="279400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OTLSHAPE_SLT_f7f7cd13619248028ae1d7e151b16ea8_Shape">
            <a:extLst>
              <a:ext uri="{FF2B5EF4-FFF2-40B4-BE49-F238E27FC236}">
                <a16:creationId xmlns:a16="http://schemas.microsoft.com/office/drawing/2014/main" id="{B10825E7-A88A-83ED-8FCE-7C126FAD0150}"/>
              </a:ext>
            </a:extLst>
          </p:cNvPr>
          <p:cNvSpPr/>
          <p:nvPr>
            <p:custDataLst>
              <p:tags r:id="rId33"/>
            </p:custDataLst>
          </p:nvPr>
        </p:nvSpPr>
        <p:spPr>
          <a:xfrm>
            <a:off x="9865598" y="4848200"/>
            <a:ext cx="1333500" cy="279400"/>
          </a:xfrm>
          <a:prstGeom prst="rect">
            <a:avLst/>
          </a:prstGeom>
          <a:solidFill>
            <a:schemeClr val="lt1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OTLSHAPE_SLT_2a24605652ee49e2bb53602639b5a9e1_Shape">
            <a:extLst>
              <a:ext uri="{FF2B5EF4-FFF2-40B4-BE49-F238E27FC236}">
                <a16:creationId xmlns:a16="http://schemas.microsoft.com/office/drawing/2014/main" id="{246C62C6-648C-B72B-1239-8D7E11B508BD}"/>
              </a:ext>
            </a:extLst>
          </p:cNvPr>
          <p:cNvSpPr/>
          <p:nvPr>
            <p:custDataLst>
              <p:tags r:id="rId34"/>
            </p:custDataLst>
          </p:nvPr>
        </p:nvSpPr>
        <p:spPr>
          <a:xfrm>
            <a:off x="11165125" y="5282625"/>
            <a:ext cx="241300" cy="279400"/>
          </a:xfrm>
          <a:prstGeom prst="rect">
            <a:avLst/>
          </a:prstGeom>
          <a:solidFill>
            <a:srgbClr val="44546A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OTLSHAPE_TB_00000000000000000000000000000000_ElapsedTimeExtension">
            <a:extLst>
              <a:ext uri="{FF2B5EF4-FFF2-40B4-BE49-F238E27FC236}">
                <a16:creationId xmlns:a16="http://schemas.microsoft.com/office/drawing/2014/main" id="{E5076724-F963-3F62-157B-AF8C0CACA15E}"/>
              </a:ext>
            </a:extLst>
          </p:cNvPr>
          <p:cNvSpPr/>
          <p:nvPr>
            <p:custDataLst>
              <p:tags r:id="rId35"/>
            </p:custDataLst>
          </p:nvPr>
        </p:nvSpPr>
        <p:spPr>
          <a:xfrm>
            <a:off x="2176736" y="1378475"/>
            <a:ext cx="0" cy="381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30196"/>
                </a:srgbClr>
              </a:gs>
              <a:gs pos="0">
                <a:srgbClr val="FFC000">
                  <a:alpha val="0"/>
                </a:srgb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OTLSHAPE_SL_94f59384cae540f9991b1c69331a299d_Header">
            <a:extLst>
              <a:ext uri="{FF2B5EF4-FFF2-40B4-BE49-F238E27FC236}">
                <a16:creationId xmlns:a16="http://schemas.microsoft.com/office/drawing/2014/main" id="{CFA11FF1-885F-2512-2FCD-8DAECF5E5F00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119336" y="2505960"/>
            <a:ext cx="19304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hu-HU" sz="1200" b="1" dirty="0">
                <a:solidFill>
                  <a:schemeClr val="lt1"/>
                </a:solidFill>
                <a:latin typeface="Calibri" panose="020F0502020204030204" pitchFamily="34" charset="0"/>
              </a:rPr>
              <a:t>Megalapozás</a:t>
            </a:r>
          </a:p>
        </p:txBody>
      </p:sp>
      <p:sp>
        <p:nvSpPr>
          <p:cNvPr id="40" name="OTLSHAPE_SL_f874aafe5dd04d2195db31c0891e279c_Header">
            <a:extLst>
              <a:ext uri="{FF2B5EF4-FFF2-40B4-BE49-F238E27FC236}">
                <a16:creationId xmlns:a16="http://schemas.microsoft.com/office/drawing/2014/main" id="{332C3E73-7F26-A73C-ACFD-DAEF9CD368F8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>
            <a:off x="119336" y="3002572"/>
            <a:ext cx="19304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hu-HU" sz="1200" b="1" dirty="0">
                <a:solidFill>
                  <a:schemeClr val="lt1"/>
                </a:solidFill>
                <a:latin typeface="Calibri" panose="020F0502020204030204" pitchFamily="34" charset="0"/>
              </a:rPr>
              <a:t>Tervezés</a:t>
            </a:r>
          </a:p>
        </p:txBody>
      </p:sp>
      <p:sp>
        <p:nvSpPr>
          <p:cNvPr id="41" name="OTLSHAPE_SL_22cd05021056480080e1c723b1f21caa_Header">
            <a:extLst>
              <a:ext uri="{FF2B5EF4-FFF2-40B4-BE49-F238E27FC236}">
                <a16:creationId xmlns:a16="http://schemas.microsoft.com/office/drawing/2014/main" id="{9D07DF86-ED81-9F34-F993-08401E4CE5F4}"/>
              </a:ext>
            </a:extLst>
          </p:cNvPr>
          <p:cNvSpPr txBox="1"/>
          <p:nvPr>
            <p:custDataLst>
              <p:tags r:id="rId38"/>
            </p:custDataLst>
          </p:nvPr>
        </p:nvSpPr>
        <p:spPr>
          <a:xfrm>
            <a:off x="119336" y="3777272"/>
            <a:ext cx="9652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hu-HU" sz="1200" b="1" dirty="0">
                <a:solidFill>
                  <a:schemeClr val="lt1"/>
                </a:solidFill>
                <a:latin typeface="Calibri" panose="020F0502020204030204" pitchFamily="34" charset="0"/>
              </a:rPr>
              <a:t>Fejlesztés</a:t>
            </a:r>
          </a:p>
        </p:txBody>
      </p:sp>
      <p:sp>
        <p:nvSpPr>
          <p:cNvPr id="42" name="OTLSHAPE_SL_d3da3478d7b043878c971fc172bcd3a9_Header">
            <a:extLst>
              <a:ext uri="{FF2B5EF4-FFF2-40B4-BE49-F238E27FC236}">
                <a16:creationId xmlns:a16="http://schemas.microsoft.com/office/drawing/2014/main" id="{DC0EC948-46A0-2C28-888F-51503FAE9171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>
            <a:off x="119336" y="4723422"/>
            <a:ext cx="19304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hu-HU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Átadás-átvétel</a:t>
            </a:r>
          </a:p>
        </p:txBody>
      </p:sp>
      <p:sp>
        <p:nvSpPr>
          <p:cNvPr id="43" name="OTLSHAPE_SL_4486467e36654e60a1938ff4da4219bd_Header">
            <a:extLst>
              <a:ext uri="{FF2B5EF4-FFF2-40B4-BE49-F238E27FC236}">
                <a16:creationId xmlns:a16="http://schemas.microsoft.com/office/drawing/2014/main" id="{B1299848-77E2-7F2A-4285-FD1741EAE06B}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119336" y="5329297"/>
            <a:ext cx="19304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hu-HU" sz="1200" b="1" dirty="0">
                <a:solidFill>
                  <a:schemeClr val="lt1"/>
                </a:solidFill>
                <a:latin typeface="Calibri" panose="020F0502020204030204" pitchFamily="34" charset="0"/>
              </a:rPr>
              <a:t>Lezárás</a:t>
            </a:r>
          </a:p>
        </p:txBody>
      </p:sp>
      <p:sp>
        <p:nvSpPr>
          <p:cNvPr id="44" name="OTLSHAPE_SL2A_d08dfa8921024bab94d17c774514cb83_Header">
            <a:extLst>
              <a:ext uri="{FF2B5EF4-FFF2-40B4-BE49-F238E27FC236}">
                <a16:creationId xmlns:a16="http://schemas.microsoft.com/office/drawing/2014/main" id="{0E53EE14-493F-1945-6EB2-E61C2F1AB084}"/>
              </a:ext>
            </a:extLst>
          </p:cNvPr>
          <p:cNvSpPr txBox="1"/>
          <p:nvPr>
            <p:custDataLst>
              <p:tags r:id="rId41"/>
            </p:custDataLst>
          </p:nvPr>
        </p:nvSpPr>
        <p:spPr>
          <a:xfrm>
            <a:off x="1148036" y="3429440"/>
            <a:ext cx="8382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hu-HU" sz="1100" dirty="0">
                <a:solidFill>
                  <a:schemeClr val="dk1"/>
                </a:solidFill>
                <a:latin typeface="Calibri" panose="020F0502020204030204" pitchFamily="34" charset="0"/>
              </a:rPr>
              <a:t>I. Fázis</a:t>
            </a:r>
          </a:p>
        </p:txBody>
      </p:sp>
      <p:sp>
        <p:nvSpPr>
          <p:cNvPr id="45" name="OTLSHAPE_SL2A_074062fc8efa4212ad0b15e265adb3a0_Header">
            <a:extLst>
              <a:ext uri="{FF2B5EF4-FFF2-40B4-BE49-F238E27FC236}">
                <a16:creationId xmlns:a16="http://schemas.microsoft.com/office/drawing/2014/main" id="{79E2CE30-7591-F406-9C89-36C8B8BDD9FD}"/>
              </a:ext>
            </a:extLst>
          </p:cNvPr>
          <p:cNvSpPr txBox="1"/>
          <p:nvPr>
            <p:custDataLst>
              <p:tags r:id="rId42"/>
            </p:custDataLst>
          </p:nvPr>
        </p:nvSpPr>
        <p:spPr>
          <a:xfrm>
            <a:off x="1148036" y="3785040"/>
            <a:ext cx="8382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hu-HU" sz="1100">
                <a:solidFill>
                  <a:schemeClr val="dk1"/>
                </a:solidFill>
                <a:latin typeface="Calibri" panose="020F0502020204030204" pitchFamily="34" charset="0"/>
              </a:rPr>
              <a:t>II. Fázis</a:t>
            </a:r>
          </a:p>
        </p:txBody>
      </p:sp>
      <p:sp>
        <p:nvSpPr>
          <p:cNvPr id="46" name="OTLSHAPE_SL2A_5a6e18f6cdaa4bc4a773fdd5f5a33d42_Header">
            <a:extLst>
              <a:ext uri="{FF2B5EF4-FFF2-40B4-BE49-F238E27FC236}">
                <a16:creationId xmlns:a16="http://schemas.microsoft.com/office/drawing/2014/main" id="{5329935B-9C44-B44D-4B4F-6401F5B1E8F0}"/>
              </a:ext>
            </a:extLst>
          </p:cNvPr>
          <p:cNvSpPr txBox="1"/>
          <p:nvPr>
            <p:custDataLst>
              <p:tags r:id="rId43"/>
            </p:custDataLst>
          </p:nvPr>
        </p:nvSpPr>
        <p:spPr>
          <a:xfrm>
            <a:off x="1148036" y="4140640"/>
            <a:ext cx="8382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hu-HU" sz="1100">
                <a:solidFill>
                  <a:schemeClr val="dk1"/>
                </a:solidFill>
                <a:latin typeface="Calibri" panose="020F0502020204030204" pitchFamily="34" charset="0"/>
              </a:rPr>
              <a:t>III. Fázis</a:t>
            </a:r>
          </a:p>
        </p:txBody>
      </p:sp>
      <p:sp>
        <p:nvSpPr>
          <p:cNvPr id="47" name="OTLSHAPE_TB_00000000000000000000000000000000_TimescaleInterval1">
            <a:extLst>
              <a:ext uri="{FF2B5EF4-FFF2-40B4-BE49-F238E27FC236}">
                <a16:creationId xmlns:a16="http://schemas.microsoft.com/office/drawing/2014/main" id="{6764ABCA-7F57-D416-804B-54B5BF26AF1C}"/>
              </a:ext>
            </a:extLst>
          </p:cNvPr>
          <p:cNvSpPr txBox="1"/>
          <p:nvPr>
            <p:custDataLst>
              <p:tags r:id="rId44"/>
            </p:custDataLst>
          </p:nvPr>
        </p:nvSpPr>
        <p:spPr>
          <a:xfrm>
            <a:off x="2240236" y="1856948"/>
            <a:ext cx="243978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hu-HU" sz="1200" spc="-20">
                <a:solidFill>
                  <a:schemeClr val="dk1"/>
                </a:solidFill>
                <a:latin typeface="Calibri" panose="020F0502020204030204" pitchFamily="34" charset="0"/>
              </a:rPr>
              <a:t>Nov</a:t>
            </a:r>
          </a:p>
        </p:txBody>
      </p:sp>
      <p:sp>
        <p:nvSpPr>
          <p:cNvPr id="48" name="OTLSHAPE_TB_00000000000000000000000000000000_TimescaleInterval2">
            <a:extLst>
              <a:ext uri="{FF2B5EF4-FFF2-40B4-BE49-F238E27FC236}">
                <a16:creationId xmlns:a16="http://schemas.microsoft.com/office/drawing/2014/main" id="{58486DF6-F468-8373-A3E2-4867FD84CA06}"/>
              </a:ext>
            </a:extLst>
          </p:cNvPr>
          <p:cNvSpPr txBox="1"/>
          <p:nvPr>
            <p:custDataLst>
              <p:tags r:id="rId45"/>
            </p:custDataLst>
          </p:nvPr>
        </p:nvSpPr>
        <p:spPr>
          <a:xfrm>
            <a:off x="3561421" y="1856948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hu-HU" sz="1200" spc="-20">
                <a:solidFill>
                  <a:schemeClr val="dk1"/>
                </a:solidFill>
                <a:latin typeface="Calibri" panose="020F0502020204030204" pitchFamily="34" charset="0"/>
              </a:rPr>
              <a:t>2018</a:t>
            </a:r>
          </a:p>
        </p:txBody>
      </p:sp>
      <p:sp>
        <p:nvSpPr>
          <p:cNvPr id="49" name="OTLSHAPE_TB_00000000000000000000000000000000_TimescaleInterval3">
            <a:extLst>
              <a:ext uri="{FF2B5EF4-FFF2-40B4-BE49-F238E27FC236}">
                <a16:creationId xmlns:a16="http://schemas.microsoft.com/office/drawing/2014/main" id="{F01991F2-25DB-7D41-E90D-ABE5AA3C303F}"/>
              </a:ext>
            </a:extLst>
          </p:cNvPr>
          <p:cNvSpPr txBox="1"/>
          <p:nvPr>
            <p:custDataLst>
              <p:tags r:id="rId46"/>
            </p:custDataLst>
          </p:nvPr>
        </p:nvSpPr>
        <p:spPr>
          <a:xfrm>
            <a:off x="4839288" y="1856948"/>
            <a:ext cx="255776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hu-HU" sz="1200" spc="-18">
                <a:solidFill>
                  <a:schemeClr val="dk1"/>
                </a:solidFill>
                <a:latin typeface="Calibri" panose="020F0502020204030204" pitchFamily="34" charset="0"/>
              </a:rPr>
              <a:t>Mar</a:t>
            </a:r>
          </a:p>
        </p:txBody>
      </p:sp>
      <p:sp>
        <p:nvSpPr>
          <p:cNvPr id="50" name="OTLSHAPE_TB_00000000000000000000000000000000_TimescaleInterval4">
            <a:extLst>
              <a:ext uri="{FF2B5EF4-FFF2-40B4-BE49-F238E27FC236}">
                <a16:creationId xmlns:a16="http://schemas.microsoft.com/office/drawing/2014/main" id="{32530D66-4B29-6D60-A53C-B0F8FC3C9F13}"/>
              </a:ext>
            </a:extLst>
          </p:cNvPr>
          <p:cNvSpPr txBox="1"/>
          <p:nvPr>
            <p:custDataLst>
              <p:tags r:id="rId47"/>
            </p:custDataLst>
          </p:nvPr>
        </p:nvSpPr>
        <p:spPr>
          <a:xfrm>
            <a:off x="6160473" y="1856948"/>
            <a:ext cx="268150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hu-HU" sz="1200" spc="-18">
                <a:solidFill>
                  <a:schemeClr val="dk1"/>
                </a:solidFill>
                <a:latin typeface="Calibri" panose="020F0502020204030204" pitchFamily="34" charset="0"/>
              </a:rPr>
              <a:t>May</a:t>
            </a:r>
          </a:p>
        </p:txBody>
      </p:sp>
      <p:sp>
        <p:nvSpPr>
          <p:cNvPr id="51" name="OTLSHAPE_TB_00000000000000000000000000000000_TimescaleInterval5">
            <a:extLst>
              <a:ext uri="{FF2B5EF4-FFF2-40B4-BE49-F238E27FC236}">
                <a16:creationId xmlns:a16="http://schemas.microsoft.com/office/drawing/2014/main" id="{5234FA5B-63A9-850E-111A-2CEC41DE3DEF}"/>
              </a:ext>
            </a:extLst>
          </p:cNvPr>
          <p:cNvSpPr txBox="1"/>
          <p:nvPr>
            <p:custDataLst>
              <p:tags r:id="rId48"/>
            </p:custDataLst>
          </p:nvPr>
        </p:nvSpPr>
        <p:spPr>
          <a:xfrm>
            <a:off x="7481658" y="1856948"/>
            <a:ext cx="15818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hu-HU" sz="1200" spc="-20">
                <a:solidFill>
                  <a:schemeClr val="dk1"/>
                </a:solidFill>
                <a:latin typeface="Calibri" panose="020F0502020204030204" pitchFamily="34" charset="0"/>
              </a:rPr>
              <a:t>Jul</a:t>
            </a:r>
          </a:p>
        </p:txBody>
      </p:sp>
      <p:sp>
        <p:nvSpPr>
          <p:cNvPr id="52" name="OTLSHAPE_TB_00000000000000000000000000000000_TimescaleInterval6">
            <a:extLst>
              <a:ext uri="{FF2B5EF4-FFF2-40B4-BE49-F238E27FC236}">
                <a16:creationId xmlns:a16="http://schemas.microsoft.com/office/drawing/2014/main" id="{41E04D4F-1433-91D3-2C79-625C761ADA2A}"/>
              </a:ext>
            </a:extLst>
          </p:cNvPr>
          <p:cNvSpPr txBox="1"/>
          <p:nvPr>
            <p:custDataLst>
              <p:tags r:id="rId49"/>
            </p:custDataLst>
          </p:nvPr>
        </p:nvSpPr>
        <p:spPr>
          <a:xfrm>
            <a:off x="8824502" y="1856948"/>
            <a:ext cx="228600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hu-HU" sz="1200" spc="-18">
                <a:solidFill>
                  <a:schemeClr val="dk1"/>
                </a:solidFill>
                <a:latin typeface="Calibri" panose="020F0502020204030204" pitchFamily="34" charset="0"/>
              </a:rPr>
              <a:t>Sep</a:t>
            </a:r>
          </a:p>
        </p:txBody>
      </p:sp>
      <p:sp>
        <p:nvSpPr>
          <p:cNvPr id="53" name="OTLSHAPE_TB_00000000000000000000000000000000_TimescaleInterval7">
            <a:extLst>
              <a:ext uri="{FF2B5EF4-FFF2-40B4-BE49-F238E27FC236}">
                <a16:creationId xmlns:a16="http://schemas.microsoft.com/office/drawing/2014/main" id="{E6361E1E-2D03-DED1-3ADF-6599B2372733}"/>
              </a:ext>
            </a:extLst>
          </p:cNvPr>
          <p:cNvSpPr txBox="1"/>
          <p:nvPr>
            <p:custDataLst>
              <p:tags r:id="rId50"/>
            </p:custDataLst>
          </p:nvPr>
        </p:nvSpPr>
        <p:spPr>
          <a:xfrm>
            <a:off x="10145686" y="1856948"/>
            <a:ext cx="243978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hu-HU" sz="1200" spc="-20">
                <a:solidFill>
                  <a:schemeClr val="dk1"/>
                </a:solidFill>
                <a:latin typeface="Calibri" panose="020F0502020204030204" pitchFamily="34" charset="0"/>
              </a:rPr>
              <a:t>Nov</a:t>
            </a:r>
          </a:p>
        </p:txBody>
      </p:sp>
      <p:sp>
        <p:nvSpPr>
          <p:cNvPr id="54" name="OTLSHAPE_SLT_e70025be1a574cc8b1115bce50d92d3a_Title">
            <a:extLst>
              <a:ext uri="{FF2B5EF4-FFF2-40B4-BE49-F238E27FC236}">
                <a16:creationId xmlns:a16="http://schemas.microsoft.com/office/drawing/2014/main" id="{557031DB-2E0B-00EF-B93B-5272205AACFE}"/>
              </a:ext>
            </a:extLst>
          </p:cNvPr>
          <p:cNvSpPr txBox="1"/>
          <p:nvPr>
            <p:custDataLst>
              <p:tags r:id="rId51"/>
            </p:custDataLst>
          </p:nvPr>
        </p:nvSpPr>
        <p:spPr>
          <a:xfrm>
            <a:off x="4108994" y="2437479"/>
            <a:ext cx="1012254" cy="33855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hu-HU" sz="1100" b="1" spc="-6" dirty="0">
                <a:solidFill>
                  <a:schemeClr val="dk1"/>
                </a:solidFill>
                <a:latin typeface="Calibri" panose="020F0502020204030204" pitchFamily="34" charset="0"/>
              </a:rPr>
              <a:t>Szerződéskötés, </a:t>
            </a:r>
            <a:br>
              <a:rPr lang="en-GB" sz="1100" b="1" spc="-6" dirty="0">
                <a:solidFill>
                  <a:schemeClr val="dk1"/>
                </a:solidFill>
                <a:latin typeface="Calibri" panose="020F0502020204030204" pitchFamily="34" charset="0"/>
              </a:rPr>
            </a:br>
            <a:r>
              <a:rPr lang="hu-HU" sz="1100" b="1" spc="-6" dirty="0">
                <a:solidFill>
                  <a:schemeClr val="dk1"/>
                </a:solidFill>
                <a:latin typeface="Calibri" panose="020F0502020204030204" pitchFamily="34" charset="0"/>
              </a:rPr>
              <a:t>scoping</a:t>
            </a:r>
          </a:p>
        </p:txBody>
      </p:sp>
      <p:sp>
        <p:nvSpPr>
          <p:cNvPr id="55" name="OTLSHAPE_SLT_e70025be1a574cc8b1115bce50d92d3a_JoinedDate">
            <a:extLst>
              <a:ext uri="{FF2B5EF4-FFF2-40B4-BE49-F238E27FC236}">
                <a16:creationId xmlns:a16="http://schemas.microsoft.com/office/drawing/2014/main" id="{62E1E57B-4C08-1CCD-55E0-987393635995}"/>
              </a:ext>
            </a:extLst>
          </p:cNvPr>
          <p:cNvSpPr txBox="1"/>
          <p:nvPr>
            <p:custDataLst>
              <p:tags r:id="rId52"/>
            </p:custDataLst>
          </p:nvPr>
        </p:nvSpPr>
        <p:spPr>
          <a:xfrm>
            <a:off x="3229440" y="2521475"/>
            <a:ext cx="812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hu-HU" sz="1000" spc="-4" dirty="0">
                <a:solidFill>
                  <a:srgbClr val="44546A"/>
                </a:solidFill>
                <a:latin typeface="Calibri" panose="020F0502020204030204" pitchFamily="34" charset="0"/>
              </a:rPr>
              <a:t>Nov 16 - Dec 15</a:t>
            </a:r>
          </a:p>
        </p:txBody>
      </p:sp>
      <p:sp>
        <p:nvSpPr>
          <p:cNvPr id="56" name="OTLSHAPE_SLT_5746d189a8824310bfb90e2e50a44fe5_Title">
            <a:extLst>
              <a:ext uri="{FF2B5EF4-FFF2-40B4-BE49-F238E27FC236}">
                <a16:creationId xmlns:a16="http://schemas.microsoft.com/office/drawing/2014/main" id="{1507EB27-ABA4-D55F-F37A-EDC8F5173EE9}"/>
              </a:ext>
            </a:extLst>
          </p:cNvPr>
          <p:cNvSpPr txBox="1"/>
          <p:nvPr>
            <p:custDataLst>
              <p:tags r:id="rId53"/>
            </p:custDataLst>
          </p:nvPr>
        </p:nvSpPr>
        <p:spPr>
          <a:xfrm>
            <a:off x="2447631" y="3010340"/>
            <a:ext cx="10033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hu-HU" sz="1100" b="1" spc="-6">
                <a:solidFill>
                  <a:schemeClr val="dk1"/>
                </a:solidFill>
                <a:latin typeface="Calibri" panose="020F0502020204030204" pitchFamily="34" charset="0"/>
              </a:rPr>
              <a:t>Fázisok tervezése</a:t>
            </a:r>
          </a:p>
        </p:txBody>
      </p:sp>
      <p:sp>
        <p:nvSpPr>
          <p:cNvPr id="57" name="OTLSHAPE_SLT_5746d189a8824310bfb90e2e50a44fe5_JoinedDate">
            <a:extLst>
              <a:ext uri="{FF2B5EF4-FFF2-40B4-BE49-F238E27FC236}">
                <a16:creationId xmlns:a16="http://schemas.microsoft.com/office/drawing/2014/main" id="{C39764A5-33F2-FE81-5B85-B70E76B72E41}"/>
              </a:ext>
            </a:extLst>
          </p:cNvPr>
          <p:cNvSpPr txBox="1"/>
          <p:nvPr>
            <p:custDataLst>
              <p:tags r:id="rId54"/>
            </p:custDataLst>
          </p:nvPr>
        </p:nvSpPr>
        <p:spPr>
          <a:xfrm>
            <a:off x="3873587" y="3018087"/>
            <a:ext cx="685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hu-HU" sz="1000" spc="-4">
                <a:solidFill>
                  <a:srgbClr val="44546A"/>
                </a:solidFill>
                <a:latin typeface="Calibri" panose="020F0502020204030204" pitchFamily="34" charset="0"/>
              </a:rPr>
              <a:t>Jan 1 - Jan 15</a:t>
            </a:r>
          </a:p>
        </p:txBody>
      </p:sp>
      <p:sp>
        <p:nvSpPr>
          <p:cNvPr id="58" name="OTLSHAPE_SLT_365b16f432ab4121ab8033fe3555e624_JoinedDate">
            <a:extLst>
              <a:ext uri="{FF2B5EF4-FFF2-40B4-BE49-F238E27FC236}">
                <a16:creationId xmlns:a16="http://schemas.microsoft.com/office/drawing/2014/main" id="{722F48EB-067B-29EA-042D-F28649AFAFE9}"/>
              </a:ext>
            </a:extLst>
          </p:cNvPr>
          <p:cNvSpPr txBox="1"/>
          <p:nvPr>
            <p:custDataLst>
              <p:tags r:id="rId55"/>
            </p:custDataLst>
          </p:nvPr>
        </p:nvSpPr>
        <p:spPr>
          <a:xfrm>
            <a:off x="5627947" y="3437188"/>
            <a:ext cx="711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hu-HU" sz="1000" spc="-4">
                <a:solidFill>
                  <a:srgbClr val="44546A"/>
                </a:solidFill>
                <a:latin typeface="Calibri" panose="020F0502020204030204" pitchFamily="34" charset="0"/>
              </a:rPr>
              <a:t>Jan 15 - Apr 6</a:t>
            </a:r>
          </a:p>
        </p:txBody>
      </p:sp>
      <p:sp>
        <p:nvSpPr>
          <p:cNvPr id="59" name="OTLSHAPE_SLT_365b16f432ab4121ab8033fe3555e624_Title">
            <a:extLst>
              <a:ext uri="{FF2B5EF4-FFF2-40B4-BE49-F238E27FC236}">
                <a16:creationId xmlns:a16="http://schemas.microsoft.com/office/drawing/2014/main" id="{75EEDE98-4FA2-03E4-33DE-D3F9C9F9D6E7}"/>
              </a:ext>
            </a:extLst>
          </p:cNvPr>
          <p:cNvSpPr txBox="1"/>
          <p:nvPr>
            <p:custDataLst>
              <p:tags r:id="rId56"/>
            </p:custDataLst>
          </p:nvPr>
        </p:nvSpPr>
        <p:spPr>
          <a:xfrm>
            <a:off x="4388981" y="3429440"/>
            <a:ext cx="6096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hu-HU" sz="1100" b="1" spc="-8" dirty="0">
                <a:solidFill>
                  <a:schemeClr val="dk1"/>
                </a:solidFill>
                <a:latin typeface="Calibri" panose="020F0502020204030204" pitchFamily="34" charset="0"/>
              </a:rPr>
              <a:t>Sprint 1-6.</a:t>
            </a:r>
          </a:p>
        </p:txBody>
      </p:sp>
      <p:sp>
        <p:nvSpPr>
          <p:cNvPr id="60" name="OTLSHAPE_SLT_926adc3081d344ffaf22f0078b784993_JoinedDate">
            <a:extLst>
              <a:ext uri="{FF2B5EF4-FFF2-40B4-BE49-F238E27FC236}">
                <a16:creationId xmlns:a16="http://schemas.microsoft.com/office/drawing/2014/main" id="{FD745173-4067-347E-F781-1604C79C5E22}"/>
              </a:ext>
            </a:extLst>
          </p:cNvPr>
          <p:cNvSpPr txBox="1"/>
          <p:nvPr>
            <p:custDataLst>
              <p:tags r:id="rId57"/>
            </p:custDataLst>
          </p:nvPr>
        </p:nvSpPr>
        <p:spPr>
          <a:xfrm>
            <a:off x="7447284" y="3792788"/>
            <a:ext cx="711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hu-HU" sz="1000" spc="-4">
                <a:solidFill>
                  <a:srgbClr val="44546A"/>
                </a:solidFill>
                <a:latin typeface="Calibri" panose="020F0502020204030204" pitchFamily="34" charset="0"/>
              </a:rPr>
              <a:t>Apr 9 - Jun 29</a:t>
            </a:r>
          </a:p>
        </p:txBody>
      </p:sp>
      <p:sp>
        <p:nvSpPr>
          <p:cNvPr id="61" name="OTLSHAPE_SLT_926adc3081d344ffaf22f0078b784993_Title">
            <a:extLst>
              <a:ext uri="{FF2B5EF4-FFF2-40B4-BE49-F238E27FC236}">
                <a16:creationId xmlns:a16="http://schemas.microsoft.com/office/drawing/2014/main" id="{70F4A855-4FED-832D-7E83-6C57046157FF}"/>
              </a:ext>
            </a:extLst>
          </p:cNvPr>
          <p:cNvSpPr txBox="1"/>
          <p:nvPr>
            <p:custDataLst>
              <p:tags r:id="rId58"/>
            </p:custDataLst>
          </p:nvPr>
        </p:nvSpPr>
        <p:spPr>
          <a:xfrm>
            <a:off x="6172906" y="3785040"/>
            <a:ext cx="6731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hu-HU" sz="1100" b="1" spc="-8">
                <a:solidFill>
                  <a:schemeClr val="dk1"/>
                </a:solidFill>
                <a:latin typeface="Calibri" panose="020F0502020204030204" pitchFamily="34" charset="0"/>
              </a:rPr>
              <a:t>Sprint 7-12.</a:t>
            </a:r>
          </a:p>
        </p:txBody>
      </p:sp>
      <p:sp>
        <p:nvSpPr>
          <p:cNvPr id="62" name="OTLSHAPE_SLT_df4e3b6d72874fc196d3cf73a89d22e6_JoinedDate">
            <a:extLst>
              <a:ext uri="{FF2B5EF4-FFF2-40B4-BE49-F238E27FC236}">
                <a16:creationId xmlns:a16="http://schemas.microsoft.com/office/drawing/2014/main" id="{D19A9795-B9BD-DB3F-6153-326268B95E06}"/>
              </a:ext>
            </a:extLst>
          </p:cNvPr>
          <p:cNvSpPr txBox="1"/>
          <p:nvPr>
            <p:custDataLst>
              <p:tags r:id="rId59"/>
            </p:custDataLst>
          </p:nvPr>
        </p:nvSpPr>
        <p:spPr>
          <a:xfrm>
            <a:off x="9266620" y="4148388"/>
            <a:ext cx="6731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hu-HU" sz="1000" spc="-4">
                <a:solidFill>
                  <a:srgbClr val="44546A"/>
                </a:solidFill>
                <a:latin typeface="Calibri" panose="020F0502020204030204" pitchFamily="34" charset="0"/>
              </a:rPr>
              <a:t>Jul 2 - Sep 21</a:t>
            </a:r>
          </a:p>
        </p:txBody>
      </p:sp>
      <p:sp>
        <p:nvSpPr>
          <p:cNvPr id="63" name="OTLSHAPE_SLT_df4e3b6d72874fc196d3cf73a89d22e6_Title">
            <a:extLst>
              <a:ext uri="{FF2B5EF4-FFF2-40B4-BE49-F238E27FC236}">
                <a16:creationId xmlns:a16="http://schemas.microsoft.com/office/drawing/2014/main" id="{F2E49A12-9EDB-E00C-D907-C4FA86A8839E}"/>
              </a:ext>
            </a:extLst>
          </p:cNvPr>
          <p:cNvSpPr txBox="1"/>
          <p:nvPr>
            <p:custDataLst>
              <p:tags r:id="rId60"/>
            </p:custDataLst>
          </p:nvPr>
        </p:nvSpPr>
        <p:spPr>
          <a:xfrm>
            <a:off x="7956830" y="4140640"/>
            <a:ext cx="7493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hu-HU" sz="1100" b="1" spc="-8">
                <a:solidFill>
                  <a:schemeClr val="dk1"/>
                </a:solidFill>
                <a:latin typeface="Calibri" panose="020F0502020204030204" pitchFamily="34" charset="0"/>
              </a:rPr>
              <a:t>Sprint 13-18.</a:t>
            </a:r>
          </a:p>
        </p:txBody>
      </p:sp>
      <p:sp>
        <p:nvSpPr>
          <p:cNvPr id="65" name="OTLSHAPE_SLT_e34dc2deb33e4e9ba0f7417b60b1292d_Title">
            <a:extLst>
              <a:ext uri="{FF2B5EF4-FFF2-40B4-BE49-F238E27FC236}">
                <a16:creationId xmlns:a16="http://schemas.microsoft.com/office/drawing/2014/main" id="{306AA6C6-8D98-6E90-75A6-AA8953CF9093}"/>
              </a:ext>
            </a:extLst>
          </p:cNvPr>
          <p:cNvSpPr txBox="1"/>
          <p:nvPr>
            <p:custDataLst>
              <p:tags r:id="rId61"/>
            </p:custDataLst>
          </p:nvPr>
        </p:nvSpPr>
        <p:spPr>
          <a:xfrm>
            <a:off x="8497168" y="4471215"/>
            <a:ext cx="719228" cy="33855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hu-HU" sz="1100" b="1" spc="-10" dirty="0">
                <a:solidFill>
                  <a:schemeClr val="dk1"/>
                </a:solidFill>
                <a:latin typeface="Calibri" panose="020F0502020204030204" pitchFamily="34" charset="0"/>
              </a:rPr>
              <a:t>Tesztelés-hibajavítás</a:t>
            </a:r>
          </a:p>
        </p:txBody>
      </p:sp>
      <p:sp>
        <p:nvSpPr>
          <p:cNvPr id="66" name="OTLSHAPE_SLT_f7f7cd13619248028ae1d7e151b16ea8_JoinedDate">
            <a:extLst>
              <a:ext uri="{FF2B5EF4-FFF2-40B4-BE49-F238E27FC236}">
                <a16:creationId xmlns:a16="http://schemas.microsoft.com/office/drawing/2014/main" id="{927B09BD-F0FD-82A9-592C-AABDB4FF5EF3}"/>
              </a:ext>
            </a:extLst>
          </p:cNvPr>
          <p:cNvSpPr txBox="1"/>
          <p:nvPr>
            <p:custDataLst>
              <p:tags r:id="rId62"/>
            </p:custDataLst>
          </p:nvPr>
        </p:nvSpPr>
        <p:spPr>
          <a:xfrm>
            <a:off x="11237568" y="4910388"/>
            <a:ext cx="8001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hu-HU" sz="1000" spc="-4">
                <a:solidFill>
                  <a:srgbClr val="44546A"/>
                </a:solidFill>
                <a:latin typeface="Calibri" panose="020F0502020204030204" pitchFamily="34" charset="0"/>
              </a:rPr>
              <a:t>Oct 22 - Dec 21</a:t>
            </a:r>
          </a:p>
        </p:txBody>
      </p:sp>
      <p:sp>
        <p:nvSpPr>
          <p:cNvPr id="67" name="OTLSHAPE_SLT_f7f7cd13619248028ae1d7e151b16ea8_Title">
            <a:extLst>
              <a:ext uri="{FF2B5EF4-FFF2-40B4-BE49-F238E27FC236}">
                <a16:creationId xmlns:a16="http://schemas.microsoft.com/office/drawing/2014/main" id="{5D5AE849-F4F1-3B13-3B79-BFBEBACDD73A}"/>
              </a:ext>
            </a:extLst>
          </p:cNvPr>
          <p:cNvSpPr txBox="1"/>
          <p:nvPr>
            <p:custDataLst>
              <p:tags r:id="rId63"/>
            </p:custDataLst>
          </p:nvPr>
        </p:nvSpPr>
        <p:spPr>
          <a:xfrm>
            <a:off x="9171840" y="4818623"/>
            <a:ext cx="647700" cy="33855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hu-HU" sz="1100" b="1" spc="-12" dirty="0">
                <a:solidFill>
                  <a:schemeClr val="dk1"/>
                </a:solidFill>
                <a:latin typeface="Calibri" panose="020F0502020204030204" pitchFamily="34" charset="0"/>
              </a:rPr>
              <a:t>Baby</a:t>
            </a:r>
            <a:r>
              <a:rPr lang="en-GB" sz="1100" b="1" spc="-12" dirty="0">
                <a:solidFill>
                  <a:schemeClr val="dk1"/>
                </a:solidFill>
                <a:latin typeface="Calibri" panose="020F0502020204030204" pitchFamily="34" charset="0"/>
              </a:rPr>
              <a:t>-</a:t>
            </a:r>
            <a:r>
              <a:rPr lang="hu-HU" sz="1100" b="1" spc="-12" dirty="0">
                <a:solidFill>
                  <a:schemeClr val="dk1"/>
                </a:solidFill>
                <a:latin typeface="Calibri" panose="020F0502020204030204" pitchFamily="34" charset="0"/>
              </a:rPr>
              <a:t>sitting</a:t>
            </a:r>
          </a:p>
        </p:txBody>
      </p:sp>
      <p:sp>
        <p:nvSpPr>
          <p:cNvPr id="68" name="OTLSHAPE_SLT_2a24605652ee49e2bb53602639b5a9e1_Title">
            <a:extLst>
              <a:ext uri="{FF2B5EF4-FFF2-40B4-BE49-F238E27FC236}">
                <a16:creationId xmlns:a16="http://schemas.microsoft.com/office/drawing/2014/main" id="{AC5B7B06-E859-6CEC-DD44-C9610B295AA2}"/>
              </a:ext>
            </a:extLst>
          </p:cNvPr>
          <p:cNvSpPr txBox="1"/>
          <p:nvPr>
            <p:custDataLst>
              <p:tags r:id="rId64"/>
            </p:custDataLst>
          </p:nvPr>
        </p:nvSpPr>
        <p:spPr>
          <a:xfrm>
            <a:off x="10370528" y="5337065"/>
            <a:ext cx="7493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hu-HU" sz="1100" b="1" spc="-6">
                <a:solidFill>
                  <a:schemeClr val="dk1"/>
                </a:solidFill>
                <a:latin typeface="Calibri" panose="020F0502020204030204" pitchFamily="34" charset="0"/>
              </a:rPr>
              <a:t>Projekt zárás</a:t>
            </a:r>
          </a:p>
        </p:txBody>
      </p:sp>
      <p:sp>
        <p:nvSpPr>
          <p:cNvPr id="69" name="OTLSHAPE_SLT_2a24605652ee49e2bb53602639b5a9e1_JoinedDate">
            <a:extLst>
              <a:ext uri="{FF2B5EF4-FFF2-40B4-BE49-F238E27FC236}">
                <a16:creationId xmlns:a16="http://schemas.microsoft.com/office/drawing/2014/main" id="{5F82F457-6FDE-F710-CEBA-1EA4C6599A52}"/>
              </a:ext>
            </a:extLst>
          </p:cNvPr>
          <p:cNvSpPr txBox="1"/>
          <p:nvPr>
            <p:custDataLst>
              <p:tags r:id="rId65"/>
            </p:custDataLst>
          </p:nvPr>
        </p:nvSpPr>
        <p:spPr>
          <a:xfrm>
            <a:off x="11454156" y="5267300"/>
            <a:ext cx="673100" cy="3100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hu-HU" sz="1000">
                <a:solidFill>
                  <a:srgbClr val="44546A"/>
                </a:solidFill>
                <a:latin typeface="Calibri" panose="020F0502020204030204" pitchFamily="34" charset="0"/>
              </a:rPr>
              <a:t>Dec 21 - Dec 31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024E1B6-3A37-74AA-73E9-3AF3F76740B9}"/>
              </a:ext>
            </a:extLst>
          </p:cNvPr>
          <p:cNvGrpSpPr/>
          <p:nvPr/>
        </p:nvGrpSpPr>
        <p:grpSpPr>
          <a:xfrm>
            <a:off x="4118193" y="3579324"/>
            <a:ext cx="1178777" cy="155485"/>
            <a:chOff x="4062357" y="3697900"/>
            <a:chExt cx="1178777" cy="155485"/>
          </a:xfrm>
        </p:grpSpPr>
        <p:pic>
          <p:nvPicPr>
            <p:cNvPr id="71" name="Picture 2" descr="Iteration Icon #243974 - Free Icons Library">
              <a:extLst>
                <a:ext uri="{FF2B5EF4-FFF2-40B4-BE49-F238E27FC236}">
                  <a16:creationId xmlns:a16="http://schemas.microsoft.com/office/drawing/2014/main" id="{3ACC5C88-FB8E-4CFF-7B7A-06395851D6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2357" y="3702187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Iteration Icon #243974 - Free Icons Library">
              <a:extLst>
                <a:ext uri="{FF2B5EF4-FFF2-40B4-BE49-F238E27FC236}">
                  <a16:creationId xmlns:a16="http://schemas.microsoft.com/office/drawing/2014/main" id="{4F9258DE-7D6E-5A1A-0A37-9D9FC72888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3494" y="3702186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Iteration Icon #243974 - Free Icons Library">
              <a:extLst>
                <a:ext uri="{FF2B5EF4-FFF2-40B4-BE49-F238E27FC236}">
                  <a16:creationId xmlns:a16="http://schemas.microsoft.com/office/drawing/2014/main" id="{A7862F78-88AC-5D5C-E26A-26A828C243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848" y="3697900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 descr="Iteration Icon #243974 - Free Icons Library">
              <a:extLst>
                <a:ext uri="{FF2B5EF4-FFF2-40B4-BE49-F238E27FC236}">
                  <a16:creationId xmlns:a16="http://schemas.microsoft.com/office/drawing/2014/main" id="{E1762FD3-0C70-CAC2-DDF5-532300A4D0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8467" y="3701394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" descr="Iteration Icon #243974 - Free Icons Library">
              <a:extLst>
                <a:ext uri="{FF2B5EF4-FFF2-40B4-BE49-F238E27FC236}">
                  <a16:creationId xmlns:a16="http://schemas.microsoft.com/office/drawing/2014/main" id="{271CC6C4-457D-D54B-EB4D-CCC4D3D214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927" y="3699105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Iteration Icon #243974 - Free Icons Library">
              <a:extLst>
                <a:ext uri="{FF2B5EF4-FFF2-40B4-BE49-F238E27FC236}">
                  <a16:creationId xmlns:a16="http://schemas.microsoft.com/office/drawing/2014/main" id="{93071E05-275A-589D-7125-F470541D31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281" y="3705646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1109AE9-8337-9E3E-BD66-89EBC1CD1EA4}"/>
              </a:ext>
            </a:extLst>
          </p:cNvPr>
          <p:cNvGrpSpPr/>
          <p:nvPr/>
        </p:nvGrpSpPr>
        <p:grpSpPr>
          <a:xfrm>
            <a:off x="5932534" y="3938608"/>
            <a:ext cx="1178777" cy="155485"/>
            <a:chOff x="4062357" y="3697900"/>
            <a:chExt cx="1178777" cy="155485"/>
          </a:xfrm>
        </p:grpSpPr>
        <p:pic>
          <p:nvPicPr>
            <p:cNvPr id="78" name="Picture 2" descr="Iteration Icon #243974 - Free Icons Library">
              <a:extLst>
                <a:ext uri="{FF2B5EF4-FFF2-40B4-BE49-F238E27FC236}">
                  <a16:creationId xmlns:a16="http://schemas.microsoft.com/office/drawing/2014/main" id="{3A5A5E27-79AD-69FD-65B2-86B7DF0064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2357" y="3702187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Iteration Icon #243974 - Free Icons Library">
              <a:extLst>
                <a:ext uri="{FF2B5EF4-FFF2-40B4-BE49-F238E27FC236}">
                  <a16:creationId xmlns:a16="http://schemas.microsoft.com/office/drawing/2014/main" id="{A2503C15-1830-C25E-65CB-82F652225D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3494" y="3702186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2" descr="Iteration Icon #243974 - Free Icons Library">
              <a:extLst>
                <a:ext uri="{FF2B5EF4-FFF2-40B4-BE49-F238E27FC236}">
                  <a16:creationId xmlns:a16="http://schemas.microsoft.com/office/drawing/2014/main" id="{583DD0E4-95BF-FC8E-664C-F54B752C58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848" y="3697900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Iteration Icon #243974 - Free Icons Library">
              <a:extLst>
                <a:ext uri="{FF2B5EF4-FFF2-40B4-BE49-F238E27FC236}">
                  <a16:creationId xmlns:a16="http://schemas.microsoft.com/office/drawing/2014/main" id="{CF9F2E86-E7A7-6803-378E-5DCD2E38F3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8467" y="3701394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2" descr="Iteration Icon #243974 - Free Icons Library">
              <a:extLst>
                <a:ext uri="{FF2B5EF4-FFF2-40B4-BE49-F238E27FC236}">
                  <a16:creationId xmlns:a16="http://schemas.microsoft.com/office/drawing/2014/main" id="{C8864721-E291-5AA0-5D26-8F24205717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927" y="3699105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Iteration Icon #243974 - Free Icons Library">
              <a:extLst>
                <a:ext uri="{FF2B5EF4-FFF2-40B4-BE49-F238E27FC236}">
                  <a16:creationId xmlns:a16="http://schemas.microsoft.com/office/drawing/2014/main" id="{8BE493FE-9BB3-54B1-3C2F-B15E3A5CB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281" y="3705646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584538F-D334-C08C-DB9A-BC87217272B8}"/>
              </a:ext>
            </a:extLst>
          </p:cNvPr>
          <p:cNvGrpSpPr/>
          <p:nvPr/>
        </p:nvGrpSpPr>
        <p:grpSpPr>
          <a:xfrm>
            <a:off x="7757216" y="4294819"/>
            <a:ext cx="1178777" cy="155485"/>
            <a:chOff x="4062357" y="3697900"/>
            <a:chExt cx="1178777" cy="155485"/>
          </a:xfrm>
        </p:grpSpPr>
        <p:pic>
          <p:nvPicPr>
            <p:cNvPr id="85" name="Picture 2" descr="Iteration Icon #243974 - Free Icons Library">
              <a:extLst>
                <a:ext uri="{FF2B5EF4-FFF2-40B4-BE49-F238E27FC236}">
                  <a16:creationId xmlns:a16="http://schemas.microsoft.com/office/drawing/2014/main" id="{3673367C-D94F-375C-CE93-E03F442DAC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2357" y="3702187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2" descr="Iteration Icon #243974 - Free Icons Library">
              <a:extLst>
                <a:ext uri="{FF2B5EF4-FFF2-40B4-BE49-F238E27FC236}">
                  <a16:creationId xmlns:a16="http://schemas.microsoft.com/office/drawing/2014/main" id="{DE0644DB-7F88-CC2B-7236-B68373AC3E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3494" y="3702186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" descr="Iteration Icon #243974 - Free Icons Library">
              <a:extLst>
                <a:ext uri="{FF2B5EF4-FFF2-40B4-BE49-F238E27FC236}">
                  <a16:creationId xmlns:a16="http://schemas.microsoft.com/office/drawing/2014/main" id="{CBB3F1B0-37E1-47FA-7A94-AD2941E6E2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848" y="3697900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2" descr="Iteration Icon #243974 - Free Icons Library">
              <a:extLst>
                <a:ext uri="{FF2B5EF4-FFF2-40B4-BE49-F238E27FC236}">
                  <a16:creationId xmlns:a16="http://schemas.microsoft.com/office/drawing/2014/main" id="{7A4360A8-5AD8-08A9-BA11-52FB3509C7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8467" y="3701394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" descr="Iteration Icon #243974 - Free Icons Library">
              <a:extLst>
                <a:ext uri="{FF2B5EF4-FFF2-40B4-BE49-F238E27FC236}">
                  <a16:creationId xmlns:a16="http://schemas.microsoft.com/office/drawing/2014/main" id="{20B6035D-585E-19F0-BF50-DDC647C29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927" y="3699105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Iteration Icon #243974 - Free Icons Library">
              <a:extLst>
                <a:ext uri="{FF2B5EF4-FFF2-40B4-BE49-F238E27FC236}">
                  <a16:creationId xmlns:a16="http://schemas.microsoft.com/office/drawing/2014/main" id="{D26E698C-9A9E-6B2E-57B8-9BB31E9E7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281" y="3705646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1" name="OTLSHAPE_SLT_e34dc2deb33e4e9ba0f7417b60b1292d_Shape">
            <a:extLst>
              <a:ext uri="{FF2B5EF4-FFF2-40B4-BE49-F238E27FC236}">
                <a16:creationId xmlns:a16="http://schemas.microsoft.com/office/drawing/2014/main" id="{48A778BE-7E57-9D37-C262-7E4D159DEA1A}"/>
              </a:ext>
            </a:extLst>
          </p:cNvPr>
          <p:cNvSpPr/>
          <p:nvPr>
            <p:custDataLst>
              <p:tags r:id="rId66"/>
            </p:custDataLst>
          </p:nvPr>
        </p:nvSpPr>
        <p:spPr>
          <a:xfrm>
            <a:off x="5620480" y="4506975"/>
            <a:ext cx="571500" cy="279400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3" name="OTLSHAPE_SLT_e34dc2deb33e4e9ba0f7417b60b1292d_Title">
            <a:extLst>
              <a:ext uri="{FF2B5EF4-FFF2-40B4-BE49-F238E27FC236}">
                <a16:creationId xmlns:a16="http://schemas.microsoft.com/office/drawing/2014/main" id="{8828D373-2F86-45FF-022C-258299C8F920}"/>
              </a:ext>
            </a:extLst>
          </p:cNvPr>
          <p:cNvSpPr txBox="1"/>
          <p:nvPr>
            <p:custDataLst>
              <p:tags r:id="rId67"/>
            </p:custDataLst>
          </p:nvPr>
        </p:nvSpPr>
        <p:spPr>
          <a:xfrm>
            <a:off x="4882931" y="4476561"/>
            <a:ext cx="694792" cy="33855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hu-HU" sz="1100" b="1" spc="-10" dirty="0">
                <a:solidFill>
                  <a:schemeClr val="dk1"/>
                </a:solidFill>
                <a:latin typeface="Calibri" panose="020F0502020204030204" pitchFamily="34" charset="0"/>
              </a:rPr>
              <a:t>Tesztelés-hibajavítás</a:t>
            </a:r>
          </a:p>
        </p:txBody>
      </p:sp>
      <p:sp>
        <p:nvSpPr>
          <p:cNvPr id="94" name="OTLSHAPE_SLT_e34dc2deb33e4e9ba0f7417b60b1292d_Shape">
            <a:extLst>
              <a:ext uri="{FF2B5EF4-FFF2-40B4-BE49-F238E27FC236}">
                <a16:creationId xmlns:a16="http://schemas.microsoft.com/office/drawing/2014/main" id="{D291E6BD-D13E-D1AD-56D5-08E5121DBDCD}"/>
              </a:ext>
            </a:extLst>
          </p:cNvPr>
          <p:cNvSpPr/>
          <p:nvPr>
            <p:custDataLst>
              <p:tags r:id="rId68"/>
            </p:custDataLst>
          </p:nvPr>
        </p:nvSpPr>
        <p:spPr>
          <a:xfrm>
            <a:off x="7421103" y="4473824"/>
            <a:ext cx="571500" cy="279400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6" name="OTLSHAPE_SLT_e34dc2deb33e4e9ba0f7417b60b1292d_Title">
            <a:extLst>
              <a:ext uri="{FF2B5EF4-FFF2-40B4-BE49-F238E27FC236}">
                <a16:creationId xmlns:a16="http://schemas.microsoft.com/office/drawing/2014/main" id="{CFFE311D-F658-B1C1-2E2F-C25DD400E055}"/>
              </a:ext>
            </a:extLst>
          </p:cNvPr>
          <p:cNvSpPr txBox="1"/>
          <p:nvPr>
            <p:custDataLst>
              <p:tags r:id="rId69"/>
            </p:custDataLst>
          </p:nvPr>
        </p:nvSpPr>
        <p:spPr>
          <a:xfrm>
            <a:off x="6668473" y="4440374"/>
            <a:ext cx="709873" cy="33855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hu-HU" sz="1100" b="1" spc="-10" dirty="0">
                <a:solidFill>
                  <a:schemeClr val="dk1"/>
                </a:solidFill>
                <a:latin typeface="Calibri" panose="020F0502020204030204" pitchFamily="34" charset="0"/>
              </a:rPr>
              <a:t>Tesztelés-hibajavítás</a:t>
            </a:r>
          </a:p>
        </p:txBody>
      </p:sp>
    </p:spTree>
    <p:extLst>
      <p:ext uri="{BB962C8B-B14F-4D97-AF65-F5344CB8AC3E}">
        <p14:creationId xmlns:p14="http://schemas.microsoft.com/office/powerpoint/2010/main" val="194231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98A745-F94B-3EE7-90DC-8926028A9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265974"/>
            <a:ext cx="6402063" cy="512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Projektek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komplexitása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2104" y="1265974"/>
            <a:ext cx="5040560" cy="4896544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600"/>
              </a:spcBef>
              <a:buSzPts val="2400"/>
              <a:buNone/>
            </a:pP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Simple - Waterfall</a:t>
            </a:r>
          </a:p>
          <a:p>
            <a:pPr marL="342900" indent="-250825">
              <a:spcBef>
                <a:spcPts val="600"/>
              </a:spcBef>
              <a:buSzPts val="2400"/>
            </a:pP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Követelmény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ismert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mit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?)</a:t>
            </a:r>
          </a:p>
          <a:p>
            <a:pPr marL="342900" indent="-250825">
              <a:spcBef>
                <a:spcPts val="600"/>
              </a:spcBef>
              <a:buSzPts val="2400"/>
            </a:pP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Technológia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ismert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(hogyan?)</a:t>
            </a:r>
          </a:p>
          <a:p>
            <a:pPr marL="0" indent="0">
              <a:buSzPts val="2400"/>
              <a:buNone/>
            </a:pP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Complicated - Waterfall/Agile (hybrid)</a:t>
            </a:r>
          </a:p>
          <a:p>
            <a:pPr marL="342900" indent="-250825">
              <a:spcBef>
                <a:spcPts val="600"/>
              </a:spcBef>
              <a:buSzPts val="2400"/>
            </a:pP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Követelmény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változékonyabb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mit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?)</a:t>
            </a:r>
          </a:p>
          <a:p>
            <a:pPr marL="342900" indent="-250825">
              <a:spcBef>
                <a:spcPts val="600"/>
              </a:spcBef>
              <a:buSzPts val="2400"/>
            </a:pP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Technológia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ismert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(hogyan?)</a:t>
            </a:r>
          </a:p>
          <a:p>
            <a:pPr marL="0" indent="0">
              <a:buSzPts val="2400"/>
              <a:buNone/>
            </a:pP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Complicated - Agile</a:t>
            </a:r>
          </a:p>
          <a:p>
            <a:pPr marL="342900" indent="-250825">
              <a:spcBef>
                <a:spcPts val="600"/>
              </a:spcBef>
              <a:buSzPts val="2400"/>
            </a:pP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Követelmény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ismert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mit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?)</a:t>
            </a:r>
          </a:p>
          <a:p>
            <a:pPr marL="342900" indent="-250825">
              <a:spcBef>
                <a:spcPts val="600"/>
              </a:spcBef>
              <a:buSzPts val="2400"/>
            </a:pP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Technológia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bizonytalan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(hogyan?)</a:t>
            </a:r>
          </a:p>
          <a:p>
            <a:pPr marL="0" indent="0">
              <a:buSzPts val="2400"/>
              <a:buNone/>
            </a:pP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Complex - Agile (SCRUM)</a:t>
            </a:r>
          </a:p>
          <a:p>
            <a:pPr marL="342900" indent="-250825">
              <a:spcBef>
                <a:spcPts val="600"/>
              </a:spcBef>
              <a:buSzPts val="2400"/>
            </a:pP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Követelmény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változó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/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bizonytalan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mit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?)</a:t>
            </a:r>
          </a:p>
          <a:p>
            <a:pPr marL="342900" indent="-250825">
              <a:spcBef>
                <a:spcPts val="600"/>
              </a:spcBef>
              <a:buSzPts val="2400"/>
            </a:pP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Technológia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változó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/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bizonytalan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(hogyan?)</a:t>
            </a:r>
          </a:p>
          <a:p>
            <a:pPr marL="0" indent="0">
              <a:buSzPts val="2400"/>
              <a:buNone/>
            </a:pP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Chaotic - Agile (Kanban)</a:t>
            </a:r>
          </a:p>
          <a:p>
            <a:pPr marL="342900" indent="-250825">
              <a:spcBef>
                <a:spcPts val="600"/>
              </a:spcBef>
              <a:buSzPts val="2400"/>
            </a:pP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Követelmény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bizonytalan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mit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?)</a:t>
            </a:r>
          </a:p>
          <a:p>
            <a:pPr marL="342900" indent="-250825">
              <a:spcBef>
                <a:spcPts val="600"/>
              </a:spcBef>
              <a:buSzPts val="2400"/>
            </a:pP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Technológia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bizonytalan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(hogyan?)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268E8C-FBBE-0C90-E617-9D446001CCD5}"/>
              </a:ext>
            </a:extLst>
          </p:cNvPr>
          <p:cNvGrpSpPr/>
          <p:nvPr/>
        </p:nvGrpSpPr>
        <p:grpSpPr>
          <a:xfrm>
            <a:off x="1703512" y="6328574"/>
            <a:ext cx="9732623" cy="288032"/>
            <a:chOff x="683807" y="4581128"/>
            <a:chExt cx="9732623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2A02A869-B11F-18E3-F54D-599D3C46F0DD}"/>
                </a:ext>
              </a:extLst>
            </p:cNvPr>
            <p:cNvSpPr/>
            <p:nvPr/>
          </p:nvSpPr>
          <p:spPr>
            <a:xfrm>
              <a:off x="8472263" y="4581128"/>
              <a:ext cx="1944167" cy="288032"/>
            </a:xfrm>
            <a:prstGeom prst="homePlate">
              <a:avLst/>
            </a:prstGeom>
            <a:solidFill>
              <a:srgbClr val="EDEDFA"/>
            </a:solidFill>
            <a:ln>
              <a:solidFill>
                <a:srgbClr val="3830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solidFill>
                    <a:srgbClr val="474199"/>
                  </a:solidFill>
                  <a:latin typeface="Myriad Pro Cond" panose="020B0506030403020204" pitchFamily="34" charset="0"/>
                </a:rPr>
                <a:t>ZÁRÁS</a:t>
              </a:r>
            </a:p>
          </p:txBody>
        </p:sp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52C98426-1733-C652-3982-DD53F9B0C87B}"/>
                </a:ext>
              </a:extLst>
            </p:cNvPr>
            <p:cNvSpPr/>
            <p:nvPr/>
          </p:nvSpPr>
          <p:spPr>
            <a:xfrm>
              <a:off x="5903159" y="4581128"/>
              <a:ext cx="2785087" cy="288032"/>
            </a:xfrm>
            <a:prstGeom prst="homePlate">
              <a:avLst/>
            </a:prstGeom>
            <a:solidFill>
              <a:srgbClr val="ECF3FF"/>
            </a:solidFill>
            <a:ln>
              <a:solidFill>
                <a:srgbClr val="0057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sz="1600" b="1" dirty="0">
                  <a:solidFill>
                    <a:srgbClr val="0057FF"/>
                  </a:solidFill>
                  <a:latin typeface="Myriad Pro Cond" panose="020B0506030403020204" pitchFamily="34" charset="0"/>
                </a:rPr>
                <a:t>ELLENŐRZÉS &amp; KONTROLL</a:t>
              </a:r>
            </a:p>
          </p:txBody>
        </p:sp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555F4DCA-6605-D43A-D752-F6424FEBCE80}"/>
                </a:ext>
              </a:extLst>
            </p:cNvPr>
            <p:cNvSpPr/>
            <p:nvPr/>
          </p:nvSpPr>
          <p:spPr>
            <a:xfrm>
              <a:off x="4163375" y="4581128"/>
              <a:ext cx="2076613" cy="288032"/>
            </a:xfrm>
            <a:prstGeom prst="homePlate">
              <a:avLst/>
            </a:prstGeom>
            <a:solidFill>
              <a:srgbClr val="DDF5E0"/>
            </a:solidFill>
            <a:ln>
              <a:solidFill>
                <a:srgbClr val="3089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sz="1600" b="1" dirty="0">
                  <a:solidFill>
                    <a:srgbClr val="30892B"/>
                  </a:solidFill>
                  <a:latin typeface="Myriad Pro Cond" panose="020B0506030403020204" pitchFamily="34" charset="0"/>
                </a:rPr>
                <a:t>MEGVALÓSÍTÁS</a:t>
              </a:r>
            </a:p>
          </p:txBody>
        </p:sp>
        <p:sp>
          <p:nvSpPr>
            <p:cNvPr id="9" name="Pentagon 8">
              <a:extLst>
                <a:ext uri="{FF2B5EF4-FFF2-40B4-BE49-F238E27FC236}">
                  <a16:creationId xmlns:a16="http://schemas.microsoft.com/office/drawing/2014/main" id="{4DB22497-2AE5-7964-5826-93A969F3F3EE}"/>
                </a:ext>
              </a:extLst>
            </p:cNvPr>
            <p:cNvSpPr/>
            <p:nvPr/>
          </p:nvSpPr>
          <p:spPr>
            <a:xfrm>
              <a:off x="2279575" y="4581128"/>
              <a:ext cx="2088215" cy="288032"/>
            </a:xfrm>
            <a:prstGeom prst="homePlate">
              <a:avLst/>
            </a:prstGeom>
            <a:solidFill>
              <a:srgbClr val="FFE5B2"/>
            </a:solidFill>
            <a:ln>
              <a:solidFill>
                <a:srgbClr val="E44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solidFill>
                    <a:srgbClr val="E44600"/>
                  </a:solidFill>
                  <a:latin typeface="Myriad Pro Cond" panose="020B0506030403020204" pitchFamily="34" charset="0"/>
                </a:rPr>
                <a:t>TERVEZÉS</a:t>
              </a: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F84C34F9-4ECE-FC5A-0091-3C2DAB4A006B}"/>
                </a:ext>
              </a:extLst>
            </p:cNvPr>
            <p:cNvSpPr/>
            <p:nvPr/>
          </p:nvSpPr>
          <p:spPr>
            <a:xfrm>
              <a:off x="683807" y="4581128"/>
              <a:ext cx="1883787" cy="288032"/>
            </a:xfrm>
            <a:prstGeom prst="homePlate">
              <a:avLst/>
            </a:prstGeom>
            <a:solidFill>
              <a:srgbClr val="F5C5EF"/>
            </a:solidFill>
            <a:ln>
              <a:solidFill>
                <a:srgbClr val="B11B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solidFill>
                    <a:srgbClr val="B11B80"/>
                  </a:solidFill>
                  <a:latin typeface="Myriad Pro Cond" panose="020B0506030403020204" pitchFamily="34" charset="0"/>
                </a:rPr>
                <a:t>INDÍTÁS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399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368" y="4145762"/>
            <a:ext cx="11593288" cy="795405"/>
          </a:xfrm>
        </p:spPr>
        <p:txBody>
          <a:bodyPr/>
          <a:lstStyle/>
          <a:p>
            <a:r>
              <a:rPr lang="en-US" sz="4800" b="1" dirty="0">
                <a:latin typeface="Myriad Pro SemiExt" panose="020B0505030403020204" pitchFamily="34" charset="0"/>
              </a:rPr>
              <a:t>7. </a:t>
            </a:r>
            <a:r>
              <a:rPr lang="en-US" sz="4800" b="1" dirty="0" err="1">
                <a:latin typeface="Myriad Pro SemiExt" panose="020B0505030403020204" pitchFamily="34" charset="0"/>
              </a:rPr>
              <a:t>Kezdjük</a:t>
            </a:r>
            <a:r>
              <a:rPr lang="en-US" sz="4800" b="1" dirty="0">
                <a:latin typeface="Myriad Pro SemiExt" panose="020B0505030403020204" pitchFamily="34" charset="0"/>
              </a:rPr>
              <a:t> </a:t>
            </a:r>
            <a:r>
              <a:rPr lang="en-US" sz="4800" b="1" dirty="0" err="1">
                <a:latin typeface="Myriad Pro SemiExt" panose="020B0505030403020204" pitchFamily="34" charset="0"/>
              </a:rPr>
              <a:t>el</a:t>
            </a:r>
            <a:r>
              <a:rPr lang="en-US" sz="4800" b="1" dirty="0">
                <a:latin typeface="Myriad Pro SemiExt" panose="020B0505030403020204" pitchFamily="34" charset="0"/>
              </a:rPr>
              <a:t> – </a:t>
            </a:r>
            <a:r>
              <a:rPr lang="en-US" sz="4800" b="1" dirty="0" err="1">
                <a:latin typeface="Myriad Pro SemiExt" panose="020B0505030403020204" pitchFamily="34" charset="0"/>
              </a:rPr>
              <a:t>projekt</a:t>
            </a:r>
            <a:r>
              <a:rPr lang="en-US" sz="4800" b="1" dirty="0">
                <a:latin typeface="Myriad Pro SemiExt" panose="020B0505030403020204" pitchFamily="34" charset="0"/>
              </a:rPr>
              <a:t> </a:t>
            </a:r>
            <a:r>
              <a:rPr lang="en-US" sz="4800" b="1" dirty="0" err="1">
                <a:latin typeface="Myriad Pro SemiExt" panose="020B0505030403020204" pitchFamily="34" charset="0"/>
              </a:rPr>
              <a:t>indítás</a:t>
            </a:r>
            <a:endParaRPr lang="en-US" sz="4800" b="1" dirty="0">
              <a:latin typeface="Myriad Pro SemiExt" panose="020B0505030403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BFC3EC-F9E3-BF46-E3AA-C15D1295F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387" y="5157192"/>
            <a:ext cx="10515598" cy="654390"/>
          </a:xfrm>
        </p:spPr>
        <p:txBody>
          <a:bodyPr>
            <a:normAutofit fontScale="90000"/>
          </a:bodyPr>
          <a:lstStyle/>
          <a:p>
            <a:r>
              <a:rPr lang="en-US" sz="4400" b="0" dirty="0" err="1">
                <a:effectLst/>
                <a:latin typeface="Myriad Pro" panose="020B0503030403020204" pitchFamily="34" charset="0"/>
              </a:rPr>
              <a:t>Projektvezetés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hatékonyan</a:t>
            </a:r>
            <a:endParaRPr lang="en-US" sz="4400" b="0" dirty="0">
              <a:effectLst/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93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69348"/>
            <a:ext cx="10515600" cy="884576"/>
          </a:xfrm>
        </p:spPr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Életciklus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és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dimenziók</a:t>
            </a:r>
            <a:endParaRPr lang="en-US" dirty="0">
              <a:latin typeface="Myriad Pro Black" panose="020B0903030403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529D9A-3AEA-BA69-2FD1-8593F95ABB4E}"/>
              </a:ext>
            </a:extLst>
          </p:cNvPr>
          <p:cNvGrpSpPr/>
          <p:nvPr/>
        </p:nvGrpSpPr>
        <p:grpSpPr>
          <a:xfrm>
            <a:off x="1847528" y="1266384"/>
            <a:ext cx="9732623" cy="288032"/>
            <a:chOff x="683807" y="4581128"/>
            <a:chExt cx="9732623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08D28298-AD8F-A2C1-178E-9669DAF58F42}"/>
                </a:ext>
              </a:extLst>
            </p:cNvPr>
            <p:cNvSpPr/>
            <p:nvPr/>
          </p:nvSpPr>
          <p:spPr>
            <a:xfrm>
              <a:off x="8472263" y="4581128"/>
              <a:ext cx="1944167" cy="288032"/>
            </a:xfrm>
            <a:prstGeom prst="homePlate">
              <a:avLst/>
            </a:prstGeom>
            <a:solidFill>
              <a:srgbClr val="EDEDFA"/>
            </a:solidFill>
            <a:ln>
              <a:solidFill>
                <a:srgbClr val="3830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solidFill>
                    <a:srgbClr val="474199"/>
                  </a:solidFill>
                  <a:latin typeface="Myriad Pro Cond" panose="020B0506030403020204" pitchFamily="34" charset="0"/>
                </a:rPr>
                <a:t>ZÁRÁS</a:t>
              </a:r>
            </a:p>
          </p:txBody>
        </p:sp>
        <p:sp>
          <p:nvSpPr>
            <p:cNvPr id="9" name="Pentagon 8">
              <a:extLst>
                <a:ext uri="{FF2B5EF4-FFF2-40B4-BE49-F238E27FC236}">
                  <a16:creationId xmlns:a16="http://schemas.microsoft.com/office/drawing/2014/main" id="{5408BEDD-7872-D545-78E7-148E02BA2A69}"/>
                </a:ext>
              </a:extLst>
            </p:cNvPr>
            <p:cNvSpPr/>
            <p:nvPr/>
          </p:nvSpPr>
          <p:spPr>
            <a:xfrm>
              <a:off x="5903159" y="4581128"/>
              <a:ext cx="2785087" cy="288032"/>
            </a:xfrm>
            <a:prstGeom prst="homePlate">
              <a:avLst/>
            </a:prstGeom>
            <a:solidFill>
              <a:srgbClr val="ECF3FF"/>
            </a:solidFill>
            <a:ln>
              <a:solidFill>
                <a:srgbClr val="0057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sz="1600" b="1" dirty="0">
                  <a:solidFill>
                    <a:srgbClr val="0057FF"/>
                  </a:solidFill>
                  <a:latin typeface="Myriad Pro Cond" panose="020B0506030403020204" pitchFamily="34" charset="0"/>
                </a:rPr>
                <a:t>ELLENŐRZÉS &amp; KONTROLL</a:t>
              </a: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37888401-2E14-8817-BC36-D9041C72726C}"/>
                </a:ext>
              </a:extLst>
            </p:cNvPr>
            <p:cNvSpPr/>
            <p:nvPr/>
          </p:nvSpPr>
          <p:spPr>
            <a:xfrm>
              <a:off x="4163375" y="4581128"/>
              <a:ext cx="2076613" cy="288032"/>
            </a:xfrm>
            <a:prstGeom prst="homePlate">
              <a:avLst/>
            </a:prstGeom>
            <a:solidFill>
              <a:srgbClr val="DDF5E0"/>
            </a:solidFill>
            <a:ln>
              <a:solidFill>
                <a:srgbClr val="3089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sz="1600" b="1" dirty="0">
                  <a:solidFill>
                    <a:srgbClr val="30892B"/>
                  </a:solidFill>
                  <a:latin typeface="Myriad Pro Cond" panose="020B0506030403020204" pitchFamily="34" charset="0"/>
                </a:rPr>
                <a:t>MEGVALÓSÍTÁS</a:t>
              </a: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710B96C3-37A8-0E34-9945-A8B96006FD1F}"/>
                </a:ext>
              </a:extLst>
            </p:cNvPr>
            <p:cNvSpPr/>
            <p:nvPr/>
          </p:nvSpPr>
          <p:spPr>
            <a:xfrm>
              <a:off x="2279575" y="4581128"/>
              <a:ext cx="2088215" cy="288032"/>
            </a:xfrm>
            <a:prstGeom prst="homePlate">
              <a:avLst/>
            </a:prstGeom>
            <a:solidFill>
              <a:srgbClr val="FFE5B2"/>
            </a:solidFill>
            <a:ln>
              <a:solidFill>
                <a:srgbClr val="E44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solidFill>
                    <a:srgbClr val="E44600"/>
                  </a:solidFill>
                  <a:latin typeface="Myriad Pro Cond" panose="020B0506030403020204" pitchFamily="34" charset="0"/>
                </a:rPr>
                <a:t>TERVEZÉS</a:t>
              </a:r>
            </a:p>
          </p:txBody>
        </p:sp>
        <p:sp>
          <p:nvSpPr>
            <p:cNvPr id="12" name="Pentagon 11">
              <a:extLst>
                <a:ext uri="{FF2B5EF4-FFF2-40B4-BE49-F238E27FC236}">
                  <a16:creationId xmlns:a16="http://schemas.microsoft.com/office/drawing/2014/main" id="{4ED7E5D7-29E5-D5FB-1F29-2647C445BEB5}"/>
                </a:ext>
              </a:extLst>
            </p:cNvPr>
            <p:cNvSpPr/>
            <p:nvPr/>
          </p:nvSpPr>
          <p:spPr>
            <a:xfrm>
              <a:off x="683807" y="4581128"/>
              <a:ext cx="1883787" cy="288032"/>
            </a:xfrm>
            <a:prstGeom prst="homePlate">
              <a:avLst/>
            </a:prstGeom>
            <a:solidFill>
              <a:srgbClr val="F5C5EF"/>
            </a:solidFill>
            <a:ln>
              <a:solidFill>
                <a:srgbClr val="B11B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solidFill>
                    <a:srgbClr val="B11B80"/>
                  </a:solidFill>
                  <a:latin typeface="Myriad Pro Cond" panose="020B0506030403020204" pitchFamily="34" charset="0"/>
                </a:rPr>
                <a:t>INDÍTÁS</a:t>
              </a:r>
            </a:p>
          </p:txBody>
        </p:sp>
      </p:grp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341268F-15E4-5529-CBAB-91937EDC51B2}"/>
              </a:ext>
            </a:extLst>
          </p:cNvPr>
          <p:cNvGraphicFramePr>
            <a:graphicFrameLocks noGrp="1"/>
          </p:cNvGraphicFramePr>
          <p:nvPr/>
        </p:nvGraphicFramePr>
        <p:xfrm>
          <a:off x="119336" y="1124744"/>
          <a:ext cx="11665297" cy="49377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774667637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00950092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421148312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883790456"/>
                    </a:ext>
                  </a:extLst>
                </a:gridCol>
                <a:gridCol w="2397230">
                  <a:extLst>
                    <a:ext uri="{9D8B030D-6E8A-4147-A177-3AD203B41FA5}">
                      <a16:colId xmlns:a16="http://schemas.microsoft.com/office/drawing/2014/main" val="4040366207"/>
                    </a:ext>
                  </a:extLst>
                </a:gridCol>
                <a:gridCol w="2067267">
                  <a:extLst>
                    <a:ext uri="{9D8B030D-6E8A-4147-A177-3AD203B41FA5}">
                      <a16:colId xmlns:a16="http://schemas.microsoft.com/office/drawing/2014/main" val="2890073226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n-HU" b="1" i="0" dirty="0">
                          <a:solidFill>
                            <a:schemeClr val="bg1"/>
                          </a:solidFill>
                          <a:latin typeface="Myriad Pro Light Cond" panose="020B0406030403020204" pitchFamily="34" charset="0"/>
                        </a:rPr>
                        <a:t>Életciklus/</a:t>
                      </a:r>
                      <a:br>
                        <a:rPr lang="en-HU" b="1" i="0" dirty="0">
                          <a:solidFill>
                            <a:schemeClr val="bg1"/>
                          </a:solidFill>
                          <a:latin typeface="Myriad Pro Light Cond" panose="020B0406030403020204" pitchFamily="34" charset="0"/>
                        </a:rPr>
                      </a:br>
                      <a:r>
                        <a:rPr lang="en-HU" b="1" i="0" dirty="0">
                          <a:solidFill>
                            <a:schemeClr val="bg1"/>
                          </a:solidFill>
                          <a:latin typeface="Myriad Pro Light Cond" panose="020B0406030403020204" pitchFamily="34" charset="0"/>
                        </a:rPr>
                        <a:t>Dimenziók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0425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Hatókör </a:t>
                      </a:r>
                      <a:br>
                        <a:rPr lang="en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</a:br>
                      <a:r>
                        <a:rPr lang="en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(Scope)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 célok és terjedelem meghatározás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Részletes terjedelem meghatározása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Munkaelosztás és feladatok végrehajtása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Terjedelem ellenőrzése és változások kezelése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hu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Terjedelem átadása, </a:t>
                      </a:r>
                      <a:r>
                        <a:rPr lang="hu-HU" sz="1100" b="0" i="0" kern="1200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validálása</a:t>
                      </a:r>
                      <a:r>
                        <a:rPr lang="hu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 és lezárás</a:t>
                      </a:r>
                      <a:endParaRPr lang="en-HU" sz="1100" b="0" i="0" kern="120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94055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Ütemezés (Schedule)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Magas szintű ütemezés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Részletes ütemezés összeállítása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Feladatok ütemezése és végrehajtása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Ütemterv nyomon követése és kiigazítás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Ütemterv véglegesítése, lezárása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60144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Költség </a:t>
                      </a:r>
                      <a:b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</a:br>
                      <a: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(Cost)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Kezdeti költségbecslés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Részletes költségterv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Költségek felügyelete és kifizetések kezelése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Költségek nyomon követése és költségkontroll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Költségek lezárása, projekt pénzügyi zárása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72261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Erőforrás (</a:t>
                      </a:r>
                      <a:r>
                        <a:rPr lang="hu-HU" sz="1400" b="1" i="0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Resource</a:t>
                      </a:r>
                      <a: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)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Kezdeti erőforrás becslés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Részletes erőforrás-szükséglet tervezése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Erőforrások lefoglalása</a:t>
                      </a:r>
                    </a:p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Csapat vezetése és motiválása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Erőforrás-felhasználás ellenőrzése</a:t>
                      </a:r>
                    </a:p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Teljesítményértékelés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Erőforrások felszabadítása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78848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Minőség</a:t>
                      </a: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 </a:t>
                      </a:r>
                      <a:b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</a:b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(Quality)</a:t>
                      </a: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Minőségi elvárások meghatározása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Minőségirányítás részletes megtervezése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Minőségirányítás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Minőségellenőrzés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Minőségvizsgálat és lezárás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60769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Kommunikáció</a:t>
                      </a: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 (Communication)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Kommunikációs követelmények meghatározása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Kommunikációs terv készítése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Kommunikáció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Kommunikáció nyomon követése, eltérések kezelése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Kommunikáció lezárása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45334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Kockázat</a:t>
                      </a: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 </a:t>
                      </a:r>
                      <a:b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</a:b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(Risk)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Kezdeti kockázatelemzés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Kockázatkezelési terv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Kockázatok kezelése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Kockázatok nyomon követése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Kockázatkezelés lezárása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79015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400" b="1" i="1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Integráció (</a:t>
                      </a:r>
                      <a:r>
                        <a:rPr lang="hu-HU" sz="1400" b="1" i="1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Integration</a:t>
                      </a:r>
                      <a:r>
                        <a:rPr lang="hu-HU" sz="1400" b="1" i="1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) </a:t>
                      </a:r>
                      <a:endParaRPr lang="en-HU" sz="1400" b="1" i="1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1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 Alapító Dokumentum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1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Projektmenedzsment terv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1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Projektmunka irányítása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1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Projektmunka figyelése és ellenőrzése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1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Projekt- vagy fázis záró dokumentum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40097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069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</a:t>
            </a:r>
            <a:r>
              <a:rPr lang="en-US" dirty="0" err="1">
                <a:latin typeface="Myriad Pro Black" panose="020B0903030403020204" pitchFamily="34" charset="0"/>
              </a:rPr>
              <a:t>projekt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indítása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AE25CB-E11C-731A-91EA-03168474E4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7" t="40260" r="2549" b="4710"/>
          <a:stretch/>
        </p:blipFill>
        <p:spPr>
          <a:xfrm>
            <a:off x="345857" y="1700808"/>
            <a:ext cx="3240360" cy="1416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2AA0CD-33E4-E2E3-D4B3-C625B7F3B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57" y="4035458"/>
            <a:ext cx="3240360" cy="1952857"/>
          </a:xfrm>
          <a:prstGeom prst="rect">
            <a:avLst/>
          </a:prstGeom>
        </p:spPr>
      </p:pic>
      <p:sp>
        <p:nvSpPr>
          <p:cNvPr id="12" name="Right Bracket 11">
            <a:extLst>
              <a:ext uri="{FF2B5EF4-FFF2-40B4-BE49-F238E27FC236}">
                <a16:creationId xmlns:a16="http://schemas.microsoft.com/office/drawing/2014/main" id="{92C00244-E681-1451-4CCA-C42187911E3D}"/>
              </a:ext>
            </a:extLst>
          </p:cNvPr>
          <p:cNvSpPr/>
          <p:nvPr/>
        </p:nvSpPr>
        <p:spPr>
          <a:xfrm>
            <a:off x="3952109" y="2409207"/>
            <a:ext cx="792088" cy="2605758"/>
          </a:xfrm>
          <a:prstGeom prst="rightBracket">
            <a:avLst>
              <a:gd name="adj" fmla="val 24160"/>
            </a:avLst>
          </a:prstGeom>
          <a:ln w="57150">
            <a:solidFill>
              <a:schemeClr val="bg2">
                <a:lumMod val="65000"/>
                <a:lumOff val="3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B81690-740B-C59E-9A7D-55B650A4D02B}"/>
              </a:ext>
            </a:extLst>
          </p:cNvPr>
          <p:cNvSpPr txBox="1"/>
          <p:nvPr/>
        </p:nvSpPr>
        <p:spPr>
          <a:xfrm>
            <a:off x="711749" y="1347984"/>
            <a:ext cx="2508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600" b="1" dirty="0">
                <a:solidFill>
                  <a:srgbClr val="3C3C3B"/>
                </a:solidFill>
                <a:latin typeface="Myriad Pro Light" panose="020B0403030403020204" pitchFamily="34" charset="0"/>
              </a:rPr>
              <a:t>Belső projekt</a:t>
            </a:r>
            <a:endParaRPr lang="en-HU" sz="1600" dirty="0">
              <a:solidFill>
                <a:srgbClr val="3C3C3B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A9D28F-3DFD-B22A-CDCC-3AEF576EE973}"/>
              </a:ext>
            </a:extLst>
          </p:cNvPr>
          <p:cNvSpPr txBox="1"/>
          <p:nvPr/>
        </p:nvSpPr>
        <p:spPr>
          <a:xfrm>
            <a:off x="711749" y="3835787"/>
            <a:ext cx="2508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600" b="1" dirty="0">
                <a:solidFill>
                  <a:srgbClr val="3C3C3B"/>
                </a:solidFill>
                <a:latin typeface="Myriad Pro Light" panose="020B0403030403020204" pitchFamily="34" charset="0"/>
              </a:rPr>
              <a:t>Külső projekt</a:t>
            </a:r>
            <a:endParaRPr lang="en-HU" sz="1600" dirty="0">
              <a:solidFill>
                <a:srgbClr val="3C3C3B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5FCA0E-A5FF-4E37-9937-AD66928CC0F0}"/>
              </a:ext>
            </a:extLst>
          </p:cNvPr>
          <p:cNvGrpSpPr/>
          <p:nvPr/>
        </p:nvGrpSpPr>
        <p:grpSpPr>
          <a:xfrm flipV="1">
            <a:off x="1559496" y="6669360"/>
            <a:ext cx="10441160" cy="72007"/>
            <a:chOff x="683807" y="4581128"/>
            <a:chExt cx="9732623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Pentagon 15">
              <a:extLst>
                <a:ext uri="{FF2B5EF4-FFF2-40B4-BE49-F238E27FC236}">
                  <a16:creationId xmlns:a16="http://schemas.microsoft.com/office/drawing/2014/main" id="{437750FE-CC6B-294D-6ADB-1D728F57AD1E}"/>
                </a:ext>
              </a:extLst>
            </p:cNvPr>
            <p:cNvSpPr/>
            <p:nvPr/>
          </p:nvSpPr>
          <p:spPr>
            <a:xfrm>
              <a:off x="8472263" y="4581128"/>
              <a:ext cx="194416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474199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7" name="Pentagon 16">
              <a:extLst>
                <a:ext uri="{FF2B5EF4-FFF2-40B4-BE49-F238E27FC236}">
                  <a16:creationId xmlns:a16="http://schemas.microsoft.com/office/drawing/2014/main" id="{B98F47BC-755F-B943-8D59-DF90CCD89D42}"/>
                </a:ext>
              </a:extLst>
            </p:cNvPr>
            <p:cNvSpPr/>
            <p:nvPr/>
          </p:nvSpPr>
          <p:spPr>
            <a:xfrm>
              <a:off x="5903159" y="4581128"/>
              <a:ext cx="278508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0057FF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8" name="Pentagon 17">
              <a:extLst>
                <a:ext uri="{FF2B5EF4-FFF2-40B4-BE49-F238E27FC236}">
                  <a16:creationId xmlns:a16="http://schemas.microsoft.com/office/drawing/2014/main" id="{F5F6E514-7359-A76A-A2BA-1EE9B46D3BE0}"/>
                </a:ext>
              </a:extLst>
            </p:cNvPr>
            <p:cNvSpPr/>
            <p:nvPr/>
          </p:nvSpPr>
          <p:spPr>
            <a:xfrm>
              <a:off x="4163375" y="4581128"/>
              <a:ext cx="2076613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30892B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410D12DE-8253-641A-B881-16A02AAED6E2}"/>
                </a:ext>
              </a:extLst>
            </p:cNvPr>
            <p:cNvSpPr/>
            <p:nvPr/>
          </p:nvSpPr>
          <p:spPr>
            <a:xfrm>
              <a:off x="2279575" y="4581128"/>
              <a:ext cx="2088215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E44600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20" name="Pentagon 19">
              <a:extLst>
                <a:ext uri="{FF2B5EF4-FFF2-40B4-BE49-F238E27FC236}">
                  <a16:creationId xmlns:a16="http://schemas.microsoft.com/office/drawing/2014/main" id="{851C23D0-5D52-D7AE-EFBF-D54D13FD0952}"/>
                </a:ext>
              </a:extLst>
            </p:cNvPr>
            <p:cNvSpPr/>
            <p:nvPr/>
          </p:nvSpPr>
          <p:spPr>
            <a:xfrm>
              <a:off x="683807" y="4581128"/>
              <a:ext cx="1883787" cy="288032"/>
            </a:xfrm>
            <a:prstGeom prst="homePlate">
              <a:avLst/>
            </a:prstGeom>
            <a:solidFill>
              <a:srgbClr val="F5C5EF"/>
            </a:solidFill>
            <a:ln>
              <a:solidFill>
                <a:srgbClr val="B11B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B11B80"/>
                </a:solidFill>
                <a:latin typeface="Myriad Pro Cond" panose="020B0506030403020204" pitchFamily="34" charset="0"/>
              </a:endParaRPr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A9DE89F-E170-A92C-055A-CF1B777E5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230" y="2204861"/>
            <a:ext cx="6857110" cy="4304989"/>
          </a:xfrm>
        </p:spPr>
        <p:txBody>
          <a:bodyPr>
            <a:noAutofit/>
          </a:bodyPr>
          <a:lstStyle/>
          <a:p>
            <a:pPr marL="314325" indent="-307975" fontAlgn="ctr">
              <a:spcBef>
                <a:spcPts val="0"/>
              </a:spcBef>
              <a:buSzPct val="100000"/>
              <a:buFont typeface="System Font Regular"/>
              <a:buChar char="💭"/>
            </a:pPr>
            <a:r>
              <a:rPr lang="en-HU" b="1" dirty="0">
                <a:latin typeface="Myriad Pro Light" panose="020B0403030403020204" pitchFamily="34" charset="0"/>
              </a:rPr>
              <a:t>Gondoljuk át</a:t>
            </a:r>
          </a:p>
          <a:p>
            <a:pPr marL="490538" indent="-204788" fontAlgn="ctr">
              <a:lnSpc>
                <a:spcPct val="100000"/>
              </a:lnSpc>
              <a:spcBef>
                <a:spcPts val="1200"/>
              </a:spcBef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Mi a projekt célja, mi lesz a végeredmény?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Mit fed le és mit NEM fed le a projekt?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Milyen erőforrások szükségesek?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Milyen feladatokat kell végrehajtani és milyen ütemezésben?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Mennyibe fog kerülni mindez?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Hogyan fogom eldönteni, hogy mi van kész? 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Kivel kell és milyen gyakran beszélni?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Mi mehet félre a projekt bármelyik szakaszában? 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Mit tudok tenni annak érdekében, hogy irányban tartsam a projektet?</a:t>
            </a:r>
          </a:p>
          <a:p>
            <a:pPr marL="9144" indent="0" fontAlgn="ctr">
              <a:spcBef>
                <a:spcPts val="0"/>
              </a:spcBef>
              <a:buSzPct val="120000"/>
              <a:buNone/>
            </a:pPr>
            <a:endParaRPr lang="en-HU" b="1" dirty="0">
              <a:latin typeface="Myriad Pro Light" panose="020B0403030403020204" pitchFamily="34" charset="0"/>
            </a:endParaRPr>
          </a:p>
          <a:p>
            <a:pPr marL="349250" indent="-342900" fontAlgn="ctr">
              <a:spcBef>
                <a:spcPts val="0"/>
              </a:spcBef>
              <a:buSzPct val="100000"/>
              <a:buFont typeface="System Font Regular"/>
              <a:buChar char="✍️"/>
            </a:pPr>
            <a:r>
              <a:rPr lang="en-HU" b="1" dirty="0">
                <a:latin typeface="Myriad Pro Light" panose="020B0403030403020204" pitchFamily="34" charset="0"/>
              </a:rPr>
              <a:t>Írjuk le</a:t>
            </a:r>
          </a:p>
          <a:p>
            <a:pPr marL="657225" indent="-342900" fontAlgn="ctr">
              <a:spcBef>
                <a:spcPts val="600"/>
              </a:spcBef>
              <a:buSzPct val="120000"/>
              <a:buFont typeface="System Font Regular"/>
              <a:buChar char="📄"/>
            </a:pPr>
            <a:r>
              <a:rPr lang="en-HU" dirty="0">
                <a:latin typeface="Myriad Pro Light" panose="020B0403030403020204" pitchFamily="34" charset="0"/>
              </a:rPr>
              <a:t>Projekt Alapító Dokumentum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1D4D026-59F0-3A5D-A336-6B446253BC9E}"/>
              </a:ext>
            </a:extLst>
          </p:cNvPr>
          <p:cNvSpPr txBox="1">
            <a:spLocks/>
          </p:cNvSpPr>
          <p:nvPr/>
        </p:nvSpPr>
        <p:spPr>
          <a:xfrm>
            <a:off x="5257396" y="1257099"/>
            <a:ext cx="6696778" cy="783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20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8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4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4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 fontAlgn="ctr">
              <a:spcBef>
                <a:spcPts val="0"/>
              </a:spcBef>
              <a:buSzPct val="100000"/>
              <a:buNone/>
            </a:pPr>
            <a:r>
              <a:rPr lang="en-HU" b="1" dirty="0">
                <a:latin typeface="Myriad Pro Light" panose="020B0403030403020204" pitchFamily="34" charset="0"/>
              </a:rPr>
              <a:t>A projekt indítási szakaszának célja a “cölöpök leverése”, vagyis a projekt alapjainak lerakása, a határok kijelölése.</a:t>
            </a:r>
            <a:endParaRPr lang="en-HU" dirty="0">
              <a:latin typeface="Myriad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91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9C3995-460C-049B-4F06-563B09CADD06}"/>
              </a:ext>
            </a:extLst>
          </p:cNvPr>
          <p:cNvSpPr/>
          <p:nvPr/>
        </p:nvSpPr>
        <p:spPr>
          <a:xfrm>
            <a:off x="263352" y="1268760"/>
            <a:ext cx="11712624" cy="482453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60" y="1268760"/>
            <a:ext cx="5256584" cy="720080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Myriad Pro Black" panose="020B0903030403020204" pitchFamily="34" charset="0"/>
              </a:rPr>
              <a:t>Program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9DECC1B-52FF-B874-8C9E-25CF14F586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392" y="2132856"/>
            <a:ext cx="11089232" cy="3816424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latin typeface="Myriad Pro Black" panose="020B0903030403020204" pitchFamily="34" charset="0"/>
              </a:rPr>
              <a:t> </a:t>
            </a:r>
            <a:r>
              <a:rPr lang="en-GB" sz="2000" dirty="0">
                <a:latin typeface="Myriad Pro Black" panose="020B0903030403020204" pitchFamily="34" charset="0"/>
              </a:rPr>
              <a:t>9:00 – 10:00 		</a:t>
            </a:r>
            <a:r>
              <a:rPr lang="en-GB" sz="2000" dirty="0" err="1">
                <a:latin typeface="Myriad Pro Black" panose="020B0903030403020204" pitchFamily="34" charset="0"/>
              </a:rPr>
              <a:t>Mit</a:t>
            </a:r>
            <a:r>
              <a:rPr lang="en-GB" sz="2000" dirty="0">
                <a:latin typeface="Myriad Pro Black" panose="020B0903030403020204" pitchFamily="34" charset="0"/>
              </a:rPr>
              <a:t> </a:t>
            </a:r>
            <a:r>
              <a:rPr lang="en-GB" sz="2000" dirty="0" err="1">
                <a:latin typeface="Myriad Pro Black" panose="020B0903030403020204" pitchFamily="34" charset="0"/>
              </a:rPr>
              <a:t>jelent</a:t>
            </a:r>
            <a:r>
              <a:rPr lang="en-GB" sz="2000" dirty="0">
                <a:latin typeface="Myriad Pro Black" panose="020B0903030403020204" pitchFamily="34" charset="0"/>
              </a:rPr>
              <a:t> a </a:t>
            </a:r>
            <a:r>
              <a:rPr lang="en-GB" sz="2000" dirty="0" err="1">
                <a:latin typeface="Myriad Pro Black" panose="020B0903030403020204" pitchFamily="34" charset="0"/>
              </a:rPr>
              <a:t>projekt</a:t>
            </a:r>
            <a:r>
              <a:rPr lang="en-GB" sz="2000" dirty="0">
                <a:latin typeface="Myriad Pro Black" panose="020B0903030403020204" pitchFamily="34" charset="0"/>
              </a:rPr>
              <a:t>, </a:t>
            </a:r>
            <a:r>
              <a:rPr lang="en-GB" sz="2000" dirty="0" err="1">
                <a:latin typeface="Myriad Pro Black" panose="020B0903030403020204" pitchFamily="34" charset="0"/>
              </a:rPr>
              <a:t>miért</a:t>
            </a:r>
            <a:r>
              <a:rPr lang="en-GB" sz="2000" dirty="0">
                <a:latin typeface="Myriad Pro Black" panose="020B0903030403020204" pitchFamily="34" charset="0"/>
              </a:rPr>
              <a:t> van </a:t>
            </a:r>
            <a:r>
              <a:rPr lang="en-GB" sz="2000" dirty="0" err="1">
                <a:latin typeface="Myriad Pro Black" panose="020B0903030403020204" pitchFamily="34" charset="0"/>
              </a:rPr>
              <a:t>szükségünk</a:t>
            </a:r>
            <a:r>
              <a:rPr lang="en-GB" sz="2000" dirty="0">
                <a:latin typeface="Myriad Pro Black" panose="020B0903030403020204" pitchFamily="34" charset="0"/>
              </a:rPr>
              <a:t> </a:t>
            </a:r>
            <a:r>
              <a:rPr lang="en-GB" sz="2000" dirty="0" err="1">
                <a:latin typeface="Myriad Pro Black" panose="020B0903030403020204" pitchFamily="34" charset="0"/>
              </a:rPr>
              <a:t>rá</a:t>
            </a:r>
            <a:r>
              <a:rPr lang="en-GB" sz="2000" dirty="0">
                <a:latin typeface="Myriad Pro Black" panose="020B0903030403020204" pitchFamily="34" charset="0"/>
              </a:rPr>
              <a:t>, </a:t>
            </a:r>
            <a:r>
              <a:rPr lang="en-GB" sz="2000" dirty="0" err="1">
                <a:latin typeface="Myriad Pro Black" panose="020B0903030403020204" pitchFamily="34" charset="0"/>
              </a:rPr>
              <a:t>tipizálás</a:t>
            </a:r>
            <a:endParaRPr lang="en-GB" sz="2000" dirty="0">
              <a:latin typeface="Myriad Pro Black" panose="020B0903030403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yriad Pro" panose="020B0503030403020204" pitchFamily="34" charset="0"/>
              </a:rPr>
              <a:t>10:00 – 10:30 		</a:t>
            </a:r>
            <a:r>
              <a:rPr lang="en-GB" sz="2000" dirty="0" err="1">
                <a:latin typeface="Myriad Pro" panose="020B0503030403020204" pitchFamily="34" charset="0"/>
              </a:rPr>
              <a:t>Szünet</a:t>
            </a:r>
            <a:endParaRPr lang="en-GB" sz="2000" dirty="0">
              <a:latin typeface="Myriad Pro" panose="020B0503030403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yriad Pro" panose="020B0503030403020204" pitchFamily="34" charset="0"/>
              </a:rPr>
              <a:t>10:30 – 12:00		</a:t>
            </a:r>
            <a:r>
              <a:rPr lang="en-GB" sz="2000" dirty="0" err="1">
                <a:latin typeface="Myriad Pro" panose="020B0503030403020204" pitchFamily="34" charset="0"/>
              </a:rPr>
              <a:t>Projekt</a:t>
            </a:r>
            <a:r>
              <a:rPr lang="en-GB" sz="2000" dirty="0">
                <a:latin typeface="Myriad Pro" panose="020B0503030403020204" pitchFamily="34" charset="0"/>
              </a:rPr>
              <a:t> </a:t>
            </a:r>
            <a:r>
              <a:rPr lang="en-GB" sz="2000" dirty="0" err="1">
                <a:latin typeface="Myriad Pro" panose="020B0503030403020204" pitchFamily="34" charset="0"/>
              </a:rPr>
              <a:t>életciklus</a:t>
            </a:r>
            <a:r>
              <a:rPr lang="en-GB" sz="2000" dirty="0">
                <a:latin typeface="Myriad Pro" panose="020B0503030403020204" pitchFamily="34" charset="0"/>
              </a:rPr>
              <a:t>, a </a:t>
            </a:r>
            <a:r>
              <a:rPr lang="en-GB" sz="2000" dirty="0" err="1">
                <a:latin typeface="Myriad Pro" panose="020B0503030403020204" pitchFamily="34" charset="0"/>
              </a:rPr>
              <a:t>projektek</a:t>
            </a:r>
            <a:r>
              <a:rPr lang="en-GB" sz="2000" dirty="0">
                <a:latin typeface="Myriad Pro" panose="020B0503030403020204" pitchFamily="34" charset="0"/>
              </a:rPr>
              <a:t> </a:t>
            </a:r>
            <a:r>
              <a:rPr lang="en-GB" sz="2000" dirty="0" err="1">
                <a:latin typeface="Myriad Pro" panose="020B0503030403020204" pitchFamily="34" charset="0"/>
              </a:rPr>
              <a:t>dimenziói</a:t>
            </a:r>
            <a:r>
              <a:rPr lang="en-GB" sz="2000" dirty="0">
                <a:latin typeface="Myriad Pro" panose="020B0503030403020204" pitchFamily="34" charset="0"/>
              </a:rPr>
              <a:t>, </a:t>
            </a:r>
            <a:r>
              <a:rPr lang="en-GB" sz="2000" dirty="0" err="1">
                <a:latin typeface="Myriad Pro" panose="020B0503030403020204" pitchFamily="34" charset="0"/>
              </a:rPr>
              <a:t>megközelítések</a:t>
            </a:r>
            <a:endParaRPr lang="en-GB" sz="2000" dirty="0">
              <a:latin typeface="Myriad Pro" panose="020B0503030403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yriad Pro" panose="020B0503030403020204" pitchFamily="34" charset="0"/>
              </a:rPr>
              <a:t>12:00 – 13:00		</a:t>
            </a:r>
            <a:r>
              <a:rPr lang="en-GB" sz="2000" dirty="0" err="1">
                <a:latin typeface="Myriad Pro" panose="020B0503030403020204" pitchFamily="34" charset="0"/>
              </a:rPr>
              <a:t>Ebédszünet</a:t>
            </a:r>
            <a:endParaRPr lang="en-GB" sz="2000" dirty="0">
              <a:latin typeface="Myriad Pro" panose="020B0503030403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yriad Pro" panose="020B0503030403020204" pitchFamily="34" charset="0"/>
              </a:rPr>
              <a:t>13:00 – 14:00		</a:t>
            </a:r>
            <a:r>
              <a:rPr lang="en-GB" sz="2000" dirty="0" err="1">
                <a:latin typeface="Myriad Pro" panose="020B0503030403020204" pitchFamily="34" charset="0"/>
              </a:rPr>
              <a:t>Projekt</a:t>
            </a:r>
            <a:r>
              <a:rPr lang="en-GB" sz="2000" dirty="0">
                <a:latin typeface="Myriad Pro" panose="020B0503030403020204" pitchFamily="34" charset="0"/>
              </a:rPr>
              <a:t> </a:t>
            </a:r>
            <a:r>
              <a:rPr lang="en-GB" sz="2000" dirty="0" err="1">
                <a:latin typeface="Myriad Pro" panose="020B0503030403020204" pitchFamily="34" charset="0"/>
              </a:rPr>
              <a:t>indítás</a:t>
            </a:r>
            <a:r>
              <a:rPr lang="en-GB" sz="2000" dirty="0">
                <a:latin typeface="Myriad Pro" panose="020B0503030403020204" pitchFamily="34" charset="0"/>
              </a:rPr>
              <a:t>, </a:t>
            </a:r>
            <a:r>
              <a:rPr lang="en-GB" sz="2000" dirty="0" err="1">
                <a:latin typeface="Myriad Pro" panose="020B0503030403020204" pitchFamily="34" charset="0"/>
              </a:rPr>
              <a:t>tervezés</a:t>
            </a:r>
            <a:endParaRPr lang="en-GB" sz="2000" dirty="0">
              <a:latin typeface="Myriad Pro" panose="020B0503030403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yriad Pro" panose="020B0503030403020204" pitchFamily="34" charset="0"/>
              </a:rPr>
              <a:t>14:00 – 14:30 		</a:t>
            </a:r>
            <a:r>
              <a:rPr lang="en-GB" sz="2000" dirty="0" err="1">
                <a:latin typeface="Myriad Pro" panose="020B0503030403020204" pitchFamily="34" charset="0"/>
              </a:rPr>
              <a:t>Szünet</a:t>
            </a:r>
            <a:endParaRPr lang="en-GB" sz="2000" dirty="0">
              <a:latin typeface="Myriad Pro" panose="020B0503030403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yriad Pro" panose="020B0503030403020204" pitchFamily="34" charset="0"/>
              </a:rPr>
              <a:t>14:30 – 15:30		</a:t>
            </a:r>
            <a:r>
              <a:rPr lang="en-GB" sz="2000" dirty="0" err="1">
                <a:latin typeface="Myriad Pro" panose="020B0503030403020204" pitchFamily="34" charset="0"/>
              </a:rPr>
              <a:t>Projekt</a:t>
            </a:r>
            <a:r>
              <a:rPr lang="en-GB" sz="2000" dirty="0">
                <a:latin typeface="Myriad Pro" panose="020B0503030403020204" pitchFamily="34" charset="0"/>
              </a:rPr>
              <a:t> </a:t>
            </a:r>
            <a:r>
              <a:rPr lang="en-GB" sz="2000" dirty="0" err="1">
                <a:latin typeface="Myriad Pro" panose="020B0503030403020204" pitchFamily="34" charset="0"/>
              </a:rPr>
              <a:t>tervezés</a:t>
            </a:r>
            <a:r>
              <a:rPr lang="en-GB" sz="2000" dirty="0">
                <a:latin typeface="Myriad Pro" panose="020B0503030403020204" pitchFamily="34" charset="0"/>
              </a:rPr>
              <a:t>, </a:t>
            </a:r>
            <a:r>
              <a:rPr lang="en-GB" sz="2000" dirty="0" err="1">
                <a:latin typeface="Myriad Pro" panose="020B0503030403020204" pitchFamily="34" charset="0"/>
              </a:rPr>
              <a:t>végrehajtás</a:t>
            </a:r>
            <a:r>
              <a:rPr lang="en-GB" sz="2000" dirty="0">
                <a:latin typeface="Myriad Pro" panose="020B0503030403020204" pitchFamily="34" charset="0"/>
              </a:rPr>
              <a:t>, </a:t>
            </a:r>
            <a:r>
              <a:rPr lang="en-GB" sz="2000" dirty="0" err="1">
                <a:latin typeface="Myriad Pro" panose="020B0503030403020204" pitchFamily="34" charset="0"/>
              </a:rPr>
              <a:t>ellenőrzés-kontroll</a:t>
            </a:r>
            <a:endParaRPr lang="en-GB" sz="2000" dirty="0">
              <a:latin typeface="Myriad Pro" panose="020B0503030403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yriad Pro" panose="020B0503030403020204" pitchFamily="34" charset="0"/>
              </a:rPr>
              <a:t>15:30 – 15:40		</a:t>
            </a:r>
            <a:r>
              <a:rPr lang="en-GB" sz="2000" dirty="0" err="1">
                <a:latin typeface="Myriad Pro" panose="020B0503030403020204" pitchFamily="34" charset="0"/>
              </a:rPr>
              <a:t>Szünet</a:t>
            </a:r>
            <a:endParaRPr lang="en-GB" sz="2000" dirty="0">
              <a:latin typeface="Myriad Pro" panose="020B0503030403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yriad Pro" panose="020B0503030403020204" pitchFamily="34" charset="0"/>
              </a:rPr>
              <a:t>15:40 – 16:30		</a:t>
            </a:r>
            <a:r>
              <a:rPr lang="en-GB" sz="2000" dirty="0" err="1">
                <a:latin typeface="Myriad Pro" panose="020B0503030403020204" pitchFamily="34" charset="0"/>
              </a:rPr>
              <a:t>Projekt</a:t>
            </a:r>
            <a:r>
              <a:rPr lang="en-GB" sz="2000" dirty="0">
                <a:latin typeface="Myriad Pro" panose="020B0503030403020204" pitchFamily="34" charset="0"/>
              </a:rPr>
              <a:t> </a:t>
            </a:r>
            <a:r>
              <a:rPr lang="en-GB" sz="2000" dirty="0" err="1">
                <a:latin typeface="Myriad Pro" panose="020B0503030403020204" pitchFamily="34" charset="0"/>
              </a:rPr>
              <a:t>zárás</a:t>
            </a:r>
            <a:r>
              <a:rPr lang="en-GB" sz="2000" dirty="0">
                <a:latin typeface="Myriad Pro" panose="020B0503030403020204" pitchFamily="34" charset="0"/>
              </a:rPr>
              <a:t>, </a:t>
            </a:r>
            <a:r>
              <a:rPr lang="en-GB" sz="2000" dirty="0" err="1">
                <a:latin typeface="Myriad Pro" panose="020B0503030403020204" pitchFamily="34" charset="0"/>
              </a:rPr>
              <a:t>Összefoglalás</a:t>
            </a:r>
            <a:r>
              <a:rPr lang="en-GB" sz="2000" dirty="0">
                <a:latin typeface="Myriad Pro" panose="020B0503030403020204" pitchFamily="34" charset="0"/>
              </a:rPr>
              <a:t>, </a:t>
            </a:r>
            <a:r>
              <a:rPr lang="en-GB" sz="2000" dirty="0" err="1">
                <a:latin typeface="Myriad Pro" panose="020B0503030403020204" pitchFamily="34" charset="0"/>
              </a:rPr>
              <a:t>Kérdések</a:t>
            </a:r>
            <a:endParaRPr lang="en-GB" sz="2000" dirty="0">
              <a:latin typeface="Myriad Pro" panose="020B05030304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8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70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</a:t>
            </a:r>
            <a:r>
              <a:rPr lang="en-US" dirty="0" err="1">
                <a:latin typeface="Myriad Pro Black" panose="020B0903030403020204" pitchFamily="34" charset="0"/>
              </a:rPr>
              <a:t>projekt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indítása</a:t>
            </a:r>
            <a:endParaRPr lang="en-US" dirty="0">
              <a:latin typeface="Myriad Pro Black" panose="020B0903030403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5FCA0E-A5FF-4E37-9937-AD66928CC0F0}"/>
              </a:ext>
            </a:extLst>
          </p:cNvPr>
          <p:cNvGrpSpPr/>
          <p:nvPr/>
        </p:nvGrpSpPr>
        <p:grpSpPr>
          <a:xfrm flipV="1">
            <a:off x="1559496" y="6669360"/>
            <a:ext cx="10441160" cy="72007"/>
            <a:chOff x="683807" y="4581128"/>
            <a:chExt cx="9732623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Pentagon 15">
              <a:extLst>
                <a:ext uri="{FF2B5EF4-FFF2-40B4-BE49-F238E27FC236}">
                  <a16:creationId xmlns:a16="http://schemas.microsoft.com/office/drawing/2014/main" id="{437750FE-CC6B-294D-6ADB-1D728F57AD1E}"/>
                </a:ext>
              </a:extLst>
            </p:cNvPr>
            <p:cNvSpPr/>
            <p:nvPr/>
          </p:nvSpPr>
          <p:spPr>
            <a:xfrm>
              <a:off x="8472263" y="4581128"/>
              <a:ext cx="194416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474199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7" name="Pentagon 16">
              <a:extLst>
                <a:ext uri="{FF2B5EF4-FFF2-40B4-BE49-F238E27FC236}">
                  <a16:creationId xmlns:a16="http://schemas.microsoft.com/office/drawing/2014/main" id="{B98F47BC-755F-B943-8D59-DF90CCD89D42}"/>
                </a:ext>
              </a:extLst>
            </p:cNvPr>
            <p:cNvSpPr/>
            <p:nvPr/>
          </p:nvSpPr>
          <p:spPr>
            <a:xfrm>
              <a:off x="5903159" y="4581128"/>
              <a:ext cx="278508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0057FF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8" name="Pentagon 17">
              <a:extLst>
                <a:ext uri="{FF2B5EF4-FFF2-40B4-BE49-F238E27FC236}">
                  <a16:creationId xmlns:a16="http://schemas.microsoft.com/office/drawing/2014/main" id="{F5F6E514-7359-A76A-A2BA-1EE9B46D3BE0}"/>
                </a:ext>
              </a:extLst>
            </p:cNvPr>
            <p:cNvSpPr/>
            <p:nvPr/>
          </p:nvSpPr>
          <p:spPr>
            <a:xfrm>
              <a:off x="4163375" y="4581128"/>
              <a:ext cx="2076613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30892B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410D12DE-8253-641A-B881-16A02AAED6E2}"/>
                </a:ext>
              </a:extLst>
            </p:cNvPr>
            <p:cNvSpPr/>
            <p:nvPr/>
          </p:nvSpPr>
          <p:spPr>
            <a:xfrm>
              <a:off x="2279575" y="4581128"/>
              <a:ext cx="2088215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E44600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20" name="Pentagon 19">
              <a:extLst>
                <a:ext uri="{FF2B5EF4-FFF2-40B4-BE49-F238E27FC236}">
                  <a16:creationId xmlns:a16="http://schemas.microsoft.com/office/drawing/2014/main" id="{851C23D0-5D52-D7AE-EFBF-D54D13FD0952}"/>
                </a:ext>
              </a:extLst>
            </p:cNvPr>
            <p:cNvSpPr/>
            <p:nvPr/>
          </p:nvSpPr>
          <p:spPr>
            <a:xfrm>
              <a:off x="683807" y="4581128"/>
              <a:ext cx="1883787" cy="288032"/>
            </a:xfrm>
            <a:prstGeom prst="homePlate">
              <a:avLst/>
            </a:prstGeom>
            <a:solidFill>
              <a:srgbClr val="F5C5EF"/>
            </a:solidFill>
            <a:ln>
              <a:solidFill>
                <a:srgbClr val="B11B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B11B80"/>
                </a:solidFill>
                <a:latin typeface="Myriad Pro Cond" panose="020B0506030403020204" pitchFamily="34" charset="0"/>
              </a:endParaRPr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A9DE89F-E170-A92C-055A-CF1B777E5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08" y="1988839"/>
            <a:ext cx="6351688" cy="4176465"/>
          </a:xfrm>
        </p:spPr>
        <p:txBody>
          <a:bodyPr>
            <a:noAutofit/>
          </a:bodyPr>
          <a:lstStyle/>
          <a:p>
            <a:pPr marL="314325" indent="-307975" fontAlgn="ctr">
              <a:spcBef>
                <a:spcPts val="0"/>
              </a:spcBef>
              <a:buSzPct val="100000"/>
              <a:buFont typeface="System Font Regular"/>
              <a:buChar char="💭"/>
            </a:pPr>
            <a:r>
              <a:rPr lang="en-HU" b="1" dirty="0">
                <a:latin typeface="Myriad Pro Light" panose="020B0403030403020204" pitchFamily="34" charset="0"/>
              </a:rPr>
              <a:t>Gondoljuk át</a:t>
            </a:r>
          </a:p>
          <a:p>
            <a:pPr marL="490538" indent="-204788" fontAlgn="ctr">
              <a:lnSpc>
                <a:spcPct val="100000"/>
              </a:lnSpc>
              <a:spcBef>
                <a:spcPts val="1200"/>
              </a:spcBef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Mi a projekt célja, mi lesz a végeredmény?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Mit fed le és mit NEM fed le a projekt?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Milyen erőforrások szükségesek?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Milyen feladatokat kell végrehajtani és milyen ütemezésben?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Mennyibe fog kerülni mindez?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Hogyan fogom eldönteni, hogy mi van kész? 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Mitől lesz “kész” valami?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Kivel kell és milyen gyakran beszélni?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Mi mehet félre a projekt bármelyik szakaszában? 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Mit tudok tenni annak érdekében, hogy irányban tartsam a projektet?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Milyen korlátozásaim és feltételezéseim vannak?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Kik lesznek az aláírók/jóváhagyók? Egyéb szerepkörök?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639039-DF92-2A92-B5E2-6619AE274738}"/>
              </a:ext>
            </a:extLst>
          </p:cNvPr>
          <p:cNvSpPr txBox="1">
            <a:spLocks/>
          </p:cNvSpPr>
          <p:nvPr/>
        </p:nvSpPr>
        <p:spPr>
          <a:xfrm>
            <a:off x="687136" y="1188031"/>
            <a:ext cx="10665448" cy="584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20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8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4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4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 fontAlgn="ctr">
              <a:spcBef>
                <a:spcPts val="0"/>
              </a:spcBef>
              <a:buSzPct val="100000"/>
              <a:buNone/>
            </a:pPr>
            <a:r>
              <a:rPr lang="en-HU" sz="1800" b="1" i="1" dirty="0">
                <a:highlight>
                  <a:srgbClr val="FFE5B2"/>
                </a:highlight>
                <a:latin typeface="Myriad Pro Light" panose="020B0403030403020204" pitchFamily="34" charset="0"/>
              </a:rPr>
              <a:t>Például: </a:t>
            </a:r>
            <a:r>
              <a:rPr lang="en-HU" sz="1800" i="1" dirty="0">
                <a:highlight>
                  <a:srgbClr val="FFE5B2"/>
                </a:highlight>
                <a:latin typeface="Myriad Pro Light" panose="020B0403030403020204" pitchFamily="34" charset="0"/>
              </a:rPr>
              <a:t>Megbíznak egy új újhullámos kávézó nyitásával a 13. kerületi Pozsonyi út környékén. Te vagy a projekt vezetője, a tulajdonos megkér, hogy segíts a szakértelmeddel. A tulajdonos vállalja minden gép- biztosítását és a baristák tanítását</a:t>
            </a:r>
          </a:p>
        </p:txBody>
      </p:sp>
      <p:pic>
        <p:nvPicPr>
          <p:cNvPr id="5" name="Picture 4" descr="Hygge Café | Gdynia Cafes | Gdynia">
            <a:extLst>
              <a:ext uri="{FF2B5EF4-FFF2-40B4-BE49-F238E27FC236}">
                <a16:creationId xmlns:a16="http://schemas.microsoft.com/office/drawing/2014/main" id="{C3BD29E0-8D63-F4B6-BD7E-383ECD555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326" y="2348880"/>
            <a:ext cx="4572001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67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</a:t>
            </a:r>
            <a:r>
              <a:rPr lang="en-US" dirty="0" err="1">
                <a:latin typeface="Myriad Pro Black" panose="020B0903030403020204" pitchFamily="34" charset="0"/>
              </a:rPr>
              <a:t>projekt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indítása</a:t>
            </a:r>
            <a:endParaRPr lang="en-US" dirty="0">
              <a:latin typeface="Myriad Pro Black" panose="020B0903030403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5FCA0E-A5FF-4E37-9937-AD66928CC0F0}"/>
              </a:ext>
            </a:extLst>
          </p:cNvPr>
          <p:cNvGrpSpPr/>
          <p:nvPr/>
        </p:nvGrpSpPr>
        <p:grpSpPr>
          <a:xfrm flipV="1">
            <a:off x="1559496" y="6669360"/>
            <a:ext cx="10441160" cy="72007"/>
            <a:chOff x="683807" y="4581128"/>
            <a:chExt cx="9732623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Pentagon 15">
              <a:extLst>
                <a:ext uri="{FF2B5EF4-FFF2-40B4-BE49-F238E27FC236}">
                  <a16:creationId xmlns:a16="http://schemas.microsoft.com/office/drawing/2014/main" id="{437750FE-CC6B-294D-6ADB-1D728F57AD1E}"/>
                </a:ext>
              </a:extLst>
            </p:cNvPr>
            <p:cNvSpPr/>
            <p:nvPr/>
          </p:nvSpPr>
          <p:spPr>
            <a:xfrm>
              <a:off x="8472263" y="4581128"/>
              <a:ext cx="194416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474199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7" name="Pentagon 16">
              <a:extLst>
                <a:ext uri="{FF2B5EF4-FFF2-40B4-BE49-F238E27FC236}">
                  <a16:creationId xmlns:a16="http://schemas.microsoft.com/office/drawing/2014/main" id="{B98F47BC-755F-B943-8D59-DF90CCD89D42}"/>
                </a:ext>
              </a:extLst>
            </p:cNvPr>
            <p:cNvSpPr/>
            <p:nvPr/>
          </p:nvSpPr>
          <p:spPr>
            <a:xfrm>
              <a:off x="5903159" y="4581128"/>
              <a:ext cx="278508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0057FF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8" name="Pentagon 17">
              <a:extLst>
                <a:ext uri="{FF2B5EF4-FFF2-40B4-BE49-F238E27FC236}">
                  <a16:creationId xmlns:a16="http://schemas.microsoft.com/office/drawing/2014/main" id="{F5F6E514-7359-A76A-A2BA-1EE9B46D3BE0}"/>
                </a:ext>
              </a:extLst>
            </p:cNvPr>
            <p:cNvSpPr/>
            <p:nvPr/>
          </p:nvSpPr>
          <p:spPr>
            <a:xfrm>
              <a:off x="4163375" y="4581128"/>
              <a:ext cx="2076613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30892B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410D12DE-8253-641A-B881-16A02AAED6E2}"/>
                </a:ext>
              </a:extLst>
            </p:cNvPr>
            <p:cNvSpPr/>
            <p:nvPr/>
          </p:nvSpPr>
          <p:spPr>
            <a:xfrm>
              <a:off x="2279575" y="4581128"/>
              <a:ext cx="2088215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E44600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20" name="Pentagon 19">
              <a:extLst>
                <a:ext uri="{FF2B5EF4-FFF2-40B4-BE49-F238E27FC236}">
                  <a16:creationId xmlns:a16="http://schemas.microsoft.com/office/drawing/2014/main" id="{851C23D0-5D52-D7AE-EFBF-D54D13FD0952}"/>
                </a:ext>
              </a:extLst>
            </p:cNvPr>
            <p:cNvSpPr/>
            <p:nvPr/>
          </p:nvSpPr>
          <p:spPr>
            <a:xfrm>
              <a:off x="683807" y="4581128"/>
              <a:ext cx="1883787" cy="288032"/>
            </a:xfrm>
            <a:prstGeom prst="homePlate">
              <a:avLst/>
            </a:prstGeom>
            <a:solidFill>
              <a:srgbClr val="F5C5EF"/>
            </a:solidFill>
            <a:ln>
              <a:solidFill>
                <a:srgbClr val="B11B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B11B80"/>
                </a:solidFill>
                <a:latin typeface="Myriad Pro Cond" panose="020B0506030403020204" pitchFamily="34" charset="0"/>
              </a:endParaRPr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A9DE89F-E170-A92C-055A-CF1B777E5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766" y="1203540"/>
            <a:ext cx="9313377" cy="5407503"/>
          </a:xfrm>
        </p:spPr>
        <p:txBody>
          <a:bodyPr>
            <a:noAutofit/>
          </a:bodyPr>
          <a:lstStyle/>
          <a:p>
            <a:pPr marL="314325" indent="-307975" fontAlgn="ctr">
              <a:spcBef>
                <a:spcPts val="0"/>
              </a:spcBef>
              <a:buSzPct val="100000"/>
              <a:buFont typeface="System Font Regular"/>
              <a:buChar char="💭"/>
            </a:pPr>
            <a:r>
              <a:rPr lang="en-HU" b="1" dirty="0">
                <a:latin typeface="Myriad Pro Light" panose="020B0403030403020204" pitchFamily="34" charset="0"/>
              </a:rPr>
              <a:t>Gondoljuk át</a:t>
            </a:r>
          </a:p>
          <a:p>
            <a:pPr marL="490538" indent="-204788" font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Mi a projekt célja, mi lesz a végeredmény?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A Pozsonyi út Ipoly u. és Radnóti utca közötti szakaszának 100m-es körzetében </a:t>
            </a:r>
            <a:b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</a:b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új kávézó üzlethelyiség nyitása 2025 március 31-ig, melyben máshol nem kínált </a:t>
            </a:r>
            <a:b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</a:b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minőségű kávékat tudnak fogyasztani a vásárlók “Hygge” hangulatban.</a:t>
            </a:r>
          </a:p>
          <a:p>
            <a:pPr marL="490538" indent="-204788" font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Mit fed le a projekt, mi a terjedelme?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Üzlethelyiség bérlése 1 év határozott ideig, majd határozatlanba forduló magyar jog </a:t>
            </a:r>
            <a:b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</a:b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szerint kötött Bérleti Szerződéssel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Arculat megalkotása – magában foglalva: berendezés, színek, ruházat, eszközök, logo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Üzlethelyiség berendezése az arculatba illeszkedően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Üzemeltetési feltételek megteremtése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Minden üzemeléshez szükséges engedély beszerzése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Üzemeltetési folyamatot szabályozó leírás készítése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2 fő személyzet (1 fő barista és 1 fő kiszolgáló) alkalmazása munkaszerződéssel</a:t>
            </a:r>
          </a:p>
          <a:p>
            <a:pPr marL="490538" lvl="1" indent="-204788" font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ct val="120000"/>
            </a:pPr>
            <a:r>
              <a:rPr lang="en-HU" dirty="0">
                <a:latin typeface="Myriad Pro Light" panose="020B0403030403020204" pitchFamily="34" charset="0"/>
              </a:rPr>
              <a:t>Mit NEM fed le a projekt? Mit tekintünk adottságnak?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Marketing és promo tevékenységeket a projekt készen kapja a kávézólánc részeként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Személyzet toborzása, szükséges oktatások nyújtása a kávézólánc feladata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Nyitóhét eseményeinek megszervezése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Generál kivitelező és építési vállalkozó a kávézólánc által biztosított keretszerződés szerint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Ellátási lánc megtervezése és biztosítása a kávézólánc felelőssége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endParaRPr lang="en-HU" dirty="0">
              <a:latin typeface="Myriad Pro Light" panose="020B0403030403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0ED3FB-23CE-5C92-3145-97EE15966502}"/>
              </a:ext>
            </a:extLst>
          </p:cNvPr>
          <p:cNvGrpSpPr/>
          <p:nvPr/>
        </p:nvGrpSpPr>
        <p:grpSpPr>
          <a:xfrm>
            <a:off x="1847528" y="332656"/>
            <a:ext cx="7772400" cy="6008071"/>
            <a:chOff x="880339" y="263360"/>
            <a:chExt cx="7772400" cy="60080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7579384-C3EC-095A-99E3-D7FC2624A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0339" y="263360"/>
              <a:ext cx="7772400" cy="6008071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31CC14C-7BE8-2461-70F0-98284735A399}"/>
                </a:ext>
              </a:extLst>
            </p:cNvPr>
            <p:cNvSpPr/>
            <p:nvPr/>
          </p:nvSpPr>
          <p:spPr>
            <a:xfrm rot="1516782">
              <a:off x="4084704" y="634675"/>
              <a:ext cx="2123059" cy="4783250"/>
            </a:xfrm>
            <a:prstGeom prst="roundRect">
              <a:avLst/>
            </a:prstGeom>
            <a:solidFill>
              <a:srgbClr val="FFE5B2">
                <a:alpha val="30196"/>
              </a:srgbClr>
            </a:solidFill>
            <a:ln w="38100">
              <a:solidFill>
                <a:srgbClr val="E44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HU"/>
            </a:p>
          </p:txBody>
        </p:sp>
      </p:grpSp>
      <p:pic>
        <p:nvPicPr>
          <p:cNvPr id="1028" name="Picture 4" descr="Hygge Café | Gdynia Cafes | Gdynia">
            <a:extLst>
              <a:ext uri="{FF2B5EF4-FFF2-40B4-BE49-F238E27FC236}">
                <a16:creationId xmlns:a16="http://schemas.microsoft.com/office/drawing/2014/main" id="{3465BCB3-43D1-7E00-7A85-820C7F139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335" y="1547295"/>
            <a:ext cx="4162834" cy="312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79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</a:t>
            </a:r>
            <a:r>
              <a:rPr lang="en-US" dirty="0" err="1">
                <a:latin typeface="Myriad Pro Black" panose="020B0903030403020204" pitchFamily="34" charset="0"/>
              </a:rPr>
              <a:t>projekt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indítása</a:t>
            </a:r>
            <a:endParaRPr lang="en-US" dirty="0">
              <a:latin typeface="Myriad Pro Black" panose="020B0903030403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5FCA0E-A5FF-4E37-9937-AD66928CC0F0}"/>
              </a:ext>
            </a:extLst>
          </p:cNvPr>
          <p:cNvGrpSpPr/>
          <p:nvPr/>
        </p:nvGrpSpPr>
        <p:grpSpPr>
          <a:xfrm flipV="1">
            <a:off x="1559496" y="6669360"/>
            <a:ext cx="10441160" cy="72007"/>
            <a:chOff x="683807" y="4581128"/>
            <a:chExt cx="9732623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Pentagon 15">
              <a:extLst>
                <a:ext uri="{FF2B5EF4-FFF2-40B4-BE49-F238E27FC236}">
                  <a16:creationId xmlns:a16="http://schemas.microsoft.com/office/drawing/2014/main" id="{437750FE-CC6B-294D-6ADB-1D728F57AD1E}"/>
                </a:ext>
              </a:extLst>
            </p:cNvPr>
            <p:cNvSpPr/>
            <p:nvPr/>
          </p:nvSpPr>
          <p:spPr>
            <a:xfrm>
              <a:off x="8472263" y="4581128"/>
              <a:ext cx="194416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474199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7" name="Pentagon 16">
              <a:extLst>
                <a:ext uri="{FF2B5EF4-FFF2-40B4-BE49-F238E27FC236}">
                  <a16:creationId xmlns:a16="http://schemas.microsoft.com/office/drawing/2014/main" id="{B98F47BC-755F-B943-8D59-DF90CCD89D42}"/>
                </a:ext>
              </a:extLst>
            </p:cNvPr>
            <p:cNvSpPr/>
            <p:nvPr/>
          </p:nvSpPr>
          <p:spPr>
            <a:xfrm>
              <a:off x="5903159" y="4581128"/>
              <a:ext cx="278508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0057FF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8" name="Pentagon 17">
              <a:extLst>
                <a:ext uri="{FF2B5EF4-FFF2-40B4-BE49-F238E27FC236}">
                  <a16:creationId xmlns:a16="http://schemas.microsoft.com/office/drawing/2014/main" id="{F5F6E514-7359-A76A-A2BA-1EE9B46D3BE0}"/>
                </a:ext>
              </a:extLst>
            </p:cNvPr>
            <p:cNvSpPr/>
            <p:nvPr/>
          </p:nvSpPr>
          <p:spPr>
            <a:xfrm>
              <a:off x="4163375" y="4581128"/>
              <a:ext cx="2076613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30892B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410D12DE-8253-641A-B881-16A02AAED6E2}"/>
                </a:ext>
              </a:extLst>
            </p:cNvPr>
            <p:cNvSpPr/>
            <p:nvPr/>
          </p:nvSpPr>
          <p:spPr>
            <a:xfrm>
              <a:off x="2279575" y="4581128"/>
              <a:ext cx="2088215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E44600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20" name="Pentagon 19">
              <a:extLst>
                <a:ext uri="{FF2B5EF4-FFF2-40B4-BE49-F238E27FC236}">
                  <a16:creationId xmlns:a16="http://schemas.microsoft.com/office/drawing/2014/main" id="{851C23D0-5D52-D7AE-EFBF-D54D13FD0952}"/>
                </a:ext>
              </a:extLst>
            </p:cNvPr>
            <p:cNvSpPr/>
            <p:nvPr/>
          </p:nvSpPr>
          <p:spPr>
            <a:xfrm>
              <a:off x="683807" y="4581128"/>
              <a:ext cx="1883787" cy="288032"/>
            </a:xfrm>
            <a:prstGeom prst="homePlate">
              <a:avLst/>
            </a:prstGeom>
            <a:solidFill>
              <a:srgbClr val="F5C5EF"/>
            </a:solidFill>
            <a:ln>
              <a:solidFill>
                <a:srgbClr val="B11B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B11B80"/>
                </a:solidFill>
                <a:latin typeface="Myriad Pro Cond" panose="020B0506030403020204" pitchFamily="34" charset="0"/>
              </a:endParaRPr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A9DE89F-E170-A92C-055A-CF1B777E5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820" y="1261857"/>
            <a:ext cx="11352796" cy="5009574"/>
          </a:xfrm>
        </p:spPr>
        <p:txBody>
          <a:bodyPr>
            <a:noAutofit/>
          </a:bodyPr>
          <a:lstStyle/>
          <a:p>
            <a:pPr marL="314325" indent="-307975" fontAlgn="ctr">
              <a:spcBef>
                <a:spcPts val="0"/>
              </a:spcBef>
              <a:buSzPct val="100000"/>
              <a:buFont typeface="System Font Regular"/>
              <a:buChar char="💭"/>
            </a:pPr>
            <a:r>
              <a:rPr lang="en-HU" b="1" dirty="0">
                <a:latin typeface="Myriad Pro Light" panose="020B0403030403020204" pitchFamily="34" charset="0"/>
              </a:rPr>
              <a:t>Gondoljuk át</a:t>
            </a:r>
          </a:p>
          <a:p>
            <a:pPr marL="490538" indent="-204788" font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Milyen erőforrások szükségesek?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1 fő Designer, arculattervező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1 fő Projektvezető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1 fő Projekt asszisztens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1 fő Ügyvéd, 1 fő Közjegyző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Generál kivitelező – kőműves, segédmunkás, festő-mázoló, asztalos, gépész, vízszerelő, villanyszerelő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1 fő műszaki ellenőr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Építési anyagok: gipszkarton és szerelvényei, falazó anyagok, glettelés, festés alapanyagai, szerszámok, burkolatok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Berendezési tárgyak: asztalok, székek, padok, lámpatestek, fűtőtestek, kapcsolók, kiegészítők, poharak, kancsók, csészék, kanalak, villák, tároló eszközök, higiéniai felszerelés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Textíliák: személyzet ruházata, kárpitozás, terítők, konyharuhák</a:t>
            </a:r>
          </a:p>
          <a:p>
            <a:pPr marL="490538" indent="-204788" font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Mennyibe fog kerülni mindez?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Budget: 50 millió Ft (20 millió Ft saját pénzeszköz, 30 millió Ft banki hitel)</a:t>
            </a:r>
          </a:p>
          <a:p>
            <a:pPr marL="490538" indent="-204788" font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Milyen feladatokat kell végrehajtani és milyen ütemezésben?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endParaRPr lang="en-HU" dirty="0">
              <a:latin typeface="Myriad Pro Light" panose="020B0403030403020204" pitchFamily="34" charset="0"/>
            </a:endParaRPr>
          </a:p>
        </p:txBody>
      </p:sp>
      <p:pic>
        <p:nvPicPr>
          <p:cNvPr id="1028" name="Picture 4" descr="Hygge Café | Gdynia Cafes | Gdynia">
            <a:extLst>
              <a:ext uri="{FF2B5EF4-FFF2-40B4-BE49-F238E27FC236}">
                <a16:creationId xmlns:a16="http://schemas.microsoft.com/office/drawing/2014/main" id="{3465BCB3-43D1-7E00-7A85-820C7F139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116634"/>
            <a:ext cx="3185616" cy="238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72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</a:t>
            </a:r>
            <a:r>
              <a:rPr lang="en-US" dirty="0" err="1">
                <a:latin typeface="Myriad Pro Black" panose="020B0903030403020204" pitchFamily="34" charset="0"/>
              </a:rPr>
              <a:t>projekt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indítása</a:t>
            </a:r>
            <a:endParaRPr lang="en-US" dirty="0">
              <a:latin typeface="Myriad Pro Black" panose="020B0903030403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5FCA0E-A5FF-4E37-9937-AD66928CC0F0}"/>
              </a:ext>
            </a:extLst>
          </p:cNvPr>
          <p:cNvGrpSpPr/>
          <p:nvPr/>
        </p:nvGrpSpPr>
        <p:grpSpPr>
          <a:xfrm flipV="1">
            <a:off x="1559496" y="6669360"/>
            <a:ext cx="10441160" cy="72007"/>
            <a:chOff x="683807" y="4581128"/>
            <a:chExt cx="9732623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Pentagon 15">
              <a:extLst>
                <a:ext uri="{FF2B5EF4-FFF2-40B4-BE49-F238E27FC236}">
                  <a16:creationId xmlns:a16="http://schemas.microsoft.com/office/drawing/2014/main" id="{437750FE-CC6B-294D-6ADB-1D728F57AD1E}"/>
                </a:ext>
              </a:extLst>
            </p:cNvPr>
            <p:cNvSpPr/>
            <p:nvPr/>
          </p:nvSpPr>
          <p:spPr>
            <a:xfrm>
              <a:off x="8472263" y="4581128"/>
              <a:ext cx="194416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474199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7" name="Pentagon 16">
              <a:extLst>
                <a:ext uri="{FF2B5EF4-FFF2-40B4-BE49-F238E27FC236}">
                  <a16:creationId xmlns:a16="http://schemas.microsoft.com/office/drawing/2014/main" id="{B98F47BC-755F-B943-8D59-DF90CCD89D42}"/>
                </a:ext>
              </a:extLst>
            </p:cNvPr>
            <p:cNvSpPr/>
            <p:nvPr/>
          </p:nvSpPr>
          <p:spPr>
            <a:xfrm>
              <a:off x="5903159" y="4581128"/>
              <a:ext cx="278508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0057FF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8" name="Pentagon 17">
              <a:extLst>
                <a:ext uri="{FF2B5EF4-FFF2-40B4-BE49-F238E27FC236}">
                  <a16:creationId xmlns:a16="http://schemas.microsoft.com/office/drawing/2014/main" id="{F5F6E514-7359-A76A-A2BA-1EE9B46D3BE0}"/>
                </a:ext>
              </a:extLst>
            </p:cNvPr>
            <p:cNvSpPr/>
            <p:nvPr/>
          </p:nvSpPr>
          <p:spPr>
            <a:xfrm>
              <a:off x="4163375" y="4581128"/>
              <a:ext cx="2076613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30892B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410D12DE-8253-641A-B881-16A02AAED6E2}"/>
                </a:ext>
              </a:extLst>
            </p:cNvPr>
            <p:cNvSpPr/>
            <p:nvPr/>
          </p:nvSpPr>
          <p:spPr>
            <a:xfrm>
              <a:off x="2279575" y="4581128"/>
              <a:ext cx="2088215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E44600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20" name="Pentagon 19">
              <a:extLst>
                <a:ext uri="{FF2B5EF4-FFF2-40B4-BE49-F238E27FC236}">
                  <a16:creationId xmlns:a16="http://schemas.microsoft.com/office/drawing/2014/main" id="{851C23D0-5D52-D7AE-EFBF-D54D13FD0952}"/>
                </a:ext>
              </a:extLst>
            </p:cNvPr>
            <p:cNvSpPr/>
            <p:nvPr/>
          </p:nvSpPr>
          <p:spPr>
            <a:xfrm>
              <a:off x="683807" y="4581128"/>
              <a:ext cx="1883787" cy="288032"/>
            </a:xfrm>
            <a:prstGeom prst="homePlate">
              <a:avLst/>
            </a:prstGeom>
            <a:solidFill>
              <a:srgbClr val="F5C5EF"/>
            </a:solidFill>
            <a:ln>
              <a:solidFill>
                <a:srgbClr val="B11B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B11B80"/>
                </a:solidFill>
                <a:latin typeface="Myriad Pro Cond" panose="020B0506030403020204" pitchFamily="34" charset="0"/>
              </a:endParaRPr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A9DE89F-E170-A92C-055A-CF1B777E5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820" y="1261857"/>
            <a:ext cx="11352796" cy="5009574"/>
          </a:xfrm>
        </p:spPr>
        <p:txBody>
          <a:bodyPr>
            <a:noAutofit/>
          </a:bodyPr>
          <a:lstStyle/>
          <a:p>
            <a:pPr marL="314325" indent="-307975" fontAlgn="ctr">
              <a:spcBef>
                <a:spcPts val="0"/>
              </a:spcBef>
              <a:buSzPct val="100000"/>
              <a:buFont typeface="System Font Regular"/>
              <a:buChar char="💭"/>
            </a:pPr>
            <a:r>
              <a:rPr lang="en-HU" b="1" dirty="0">
                <a:latin typeface="Myriad Pro Light" panose="020B0403030403020204" pitchFamily="34" charset="0"/>
              </a:rPr>
              <a:t>Gondoljuk át</a:t>
            </a:r>
          </a:p>
          <a:p>
            <a:pPr marL="490538" indent="-204788" font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Milyen feladatokat kell végrehajtani és milyen ütemezésben?</a:t>
            </a:r>
          </a:p>
        </p:txBody>
      </p: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206B1218-E580-4299-89D9-C431DD8664BF}"/>
              </a:ext>
            </a:extLst>
          </p:cNvPr>
          <p:cNvGrpSpPr/>
          <p:nvPr/>
        </p:nvGrpSpPr>
        <p:grpSpPr>
          <a:xfrm>
            <a:off x="287820" y="2204864"/>
            <a:ext cx="11787098" cy="3956547"/>
            <a:chOff x="278640" y="2032000"/>
            <a:chExt cx="11787098" cy="3956547"/>
          </a:xfrm>
        </p:grpSpPr>
        <p:sp>
          <p:nvSpPr>
            <p:cNvPr id="3" name="OTLSHAPE_TB_00000000000000000000000000000000_LeftEndCaps">
              <a:extLst>
                <a:ext uri="{FF2B5EF4-FFF2-40B4-BE49-F238E27FC236}">
                  <a16:creationId xmlns:a16="http://schemas.microsoft.com/office/drawing/2014/main" id="{1ABBAD3D-D46C-4BDC-7C8F-200BF9FFBCFB}"/>
                </a:ext>
                <a:ext uri="{FA7F3631-51D6-47C3-BAAF-926DEAE2FCF3}">
                  <a16:creationId xmlns="" xmlns:p14="http://schemas.microsoft.com/office/powerpoint/2010/main" xmlns:a16="http://schemas.microsoft.com/office/drawing/2014/main\" id="9188A732-1AC7-48F4-ACA8-8BFB1F409A7A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714009" y="2099390"/>
              <a:ext cx="442429" cy="246221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algn="ctr"/>
              <a:r>
                <a:rPr lang="en-US" sz="1600" b="1" u="none" dirty="0">
                  <a:solidFill>
                    <a:srgbClr val="3EB49C"/>
                  </a:solidFill>
                  <a:latin typeface="Myriad Pro Light" panose="020B0403030403020204" pitchFamily="34" charset="0"/>
                </a:rPr>
                <a:t>2024</a:t>
              </a:r>
            </a:p>
          </p:txBody>
        </p:sp>
        <p:sp>
          <p:nvSpPr>
            <p:cNvPr id="4" name="OTLSHAPE_TB_00000000000000000000000000000000_RightEndCaps">
              <a:extLst>
                <a:ext uri="{FF2B5EF4-FFF2-40B4-BE49-F238E27FC236}">
                  <a16:creationId xmlns:a16="http://schemas.microsoft.com/office/drawing/2014/main" id="{1FD8207D-40E9-63E5-73D2-260F43A268C3}"/>
                </a:ext>
                <a:ext uri="{BEA1A0E6-5840-4C54-B44E-B8E119BDA548}">
                  <a16:creationId xmlns="" xmlns:p14="http://schemas.microsoft.com/office/powerpoint/2010/main" xmlns:a16="http://schemas.microsoft.com/office/drawing/2014/main\" id="817CA71F-3B33-4683-A96A-34B3E305FC05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23309" y="2099390"/>
              <a:ext cx="442429" cy="246221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algn="ctr"/>
              <a:r>
                <a:rPr lang="en-US" sz="1600" b="1" u="none" dirty="0">
                  <a:solidFill>
                    <a:srgbClr val="3EB49C"/>
                  </a:solidFill>
                  <a:latin typeface="Myriad Pro Light" panose="020B0403030403020204" pitchFamily="34" charset="0"/>
                </a:rPr>
                <a:t>2025</a:t>
              </a:r>
            </a:p>
          </p:txBody>
        </p:sp>
        <p:sp>
          <p:nvSpPr>
            <p:cNvPr id="5" name="OTLSHAPE_TB_00000000000000000000000000000000_ScaleContainer">
              <a:extLst>
                <a:ext uri="{FF2B5EF4-FFF2-40B4-BE49-F238E27FC236}">
                  <a16:creationId xmlns:a16="http://schemas.microsoft.com/office/drawing/2014/main" id="{4B4BD231-694F-1909-9298-50AE8EDE5CC7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341920" y="2032000"/>
              <a:ext cx="10095907" cy="381000"/>
            </a:xfrm>
            <a:prstGeom prst="roundRect">
              <a:avLst/>
            </a:prstGeom>
            <a:solidFill>
              <a:srgbClr val="44546A">
                <a:alpha val="100000"/>
              </a:srgbClr>
            </a:solidFill>
          </p:spPr>
          <p:txBody>
            <a:bodyPr/>
            <a:lstStyle/>
            <a:p>
              <a:endParaRPr lang="en-HU"/>
            </a:p>
          </p:txBody>
        </p:sp>
        <p:sp>
          <p:nvSpPr>
            <p:cNvPr id="6" name="OTLSHAPE_TB_00000000000000000000000000000000_TimescaleInterval1">
              <a:extLst>
                <a:ext uri="{FF2B5EF4-FFF2-40B4-BE49-F238E27FC236}">
                  <a16:creationId xmlns:a16="http://schemas.microsoft.com/office/drawing/2014/main" id="{A0E68300-329F-86C7-61DB-A0D8125D9A6C}"/>
                </a:ext>
                <a:ext uri="{43033E39-62AF-4CC2-B934-97A5398E94EF}">
                  <a16:creationId xmlns="" xmlns:p14="http://schemas.microsoft.com/office/powerpoint/2010/main" xmlns:a16="http://schemas.microsoft.com/office/drawing/2014/main\" id="ADEC865A-6154-4105-A8C3-6AF13DFE54DC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405420" y="2137862"/>
              <a:ext cx="250068" cy="169277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algn="l"/>
              <a:r>
                <a:rPr lang="en-US" sz="1100" b="1" u="none" dirty="0">
                  <a:solidFill>
                    <a:srgbClr val="FFFFFF">
                      <a:alpha val="100000"/>
                    </a:srgbClr>
                  </a:solidFill>
                  <a:latin typeface="Myriad Pro Light" panose="020B0403030403020204" pitchFamily="34" charset="0"/>
                </a:rPr>
                <a:t>Aug</a:t>
              </a:r>
            </a:p>
          </p:txBody>
        </p:sp>
        <p:cxnSp>
          <p:nvCxnSpPr>
            <p:cNvPr id="7" name="OTLSHAPE_TB_00000000000000000000000000000000_Separator1">
              <a:extLst>
                <a:ext uri="{FF2B5EF4-FFF2-40B4-BE49-F238E27FC236}">
                  <a16:creationId xmlns:a16="http://schemas.microsoft.com/office/drawing/2014/main" id="{3FBF07BB-E89E-2579-FF79-1840196F8785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>
              <a:off x="2488341" y="2120900"/>
              <a:ext cx="0" cy="203200"/>
            </a:xfrm>
            <a:prstGeom prst="line">
              <a:avLst/>
            </a:prstGeom>
            <a:ln w="12700" cap="flat" cmpd="sng" algn="ctr">
              <a:solidFill>
                <a:srgbClr val="FFFFFF">
                  <a:alpha val="30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8" name="OTLSHAPE_TB_00000000000000000000000000000000_TimescaleInterval2">
              <a:extLst>
                <a:ext uri="{FF2B5EF4-FFF2-40B4-BE49-F238E27FC236}">
                  <a16:creationId xmlns:a16="http://schemas.microsoft.com/office/drawing/2014/main" id="{D60C7CB8-0634-4592-6E54-40ED4D10A65D}"/>
                </a:ext>
                <a:ext uri="{64A4AD44-C43D-4A64-834E-34C3161390B3}">
                  <a16:creationId xmlns="" xmlns:p14="http://schemas.microsoft.com/office/powerpoint/2010/main" xmlns:a16="http://schemas.microsoft.com/office/drawing/2014/main\" id="8306FB81-1D63-45FD-AEFC-204477AC7EE0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551842" y="2137862"/>
              <a:ext cx="227626" cy="169277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algn="l"/>
              <a:r>
                <a:rPr lang="en-US" sz="1100" b="1" u="none" dirty="0">
                  <a:solidFill>
                    <a:srgbClr val="FFFFFF">
                      <a:alpha val="100000"/>
                    </a:srgbClr>
                  </a:solidFill>
                  <a:latin typeface="Myriad Pro Light" panose="020B0403030403020204" pitchFamily="34" charset="0"/>
                </a:rPr>
                <a:t>Sep</a:t>
              </a:r>
            </a:p>
          </p:txBody>
        </p:sp>
        <p:cxnSp>
          <p:nvCxnSpPr>
            <p:cNvPr id="9" name="OTLSHAPE_TB_00000000000000000000000000000000_Separator2">
              <a:extLst>
                <a:ext uri="{FF2B5EF4-FFF2-40B4-BE49-F238E27FC236}">
                  <a16:creationId xmlns:a16="http://schemas.microsoft.com/office/drawing/2014/main" id="{01108205-9CE1-8C47-71BA-AD71F751FBFA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>
              <a:off x="3597782" y="2120900"/>
              <a:ext cx="0" cy="203200"/>
            </a:xfrm>
            <a:prstGeom prst="line">
              <a:avLst/>
            </a:prstGeom>
            <a:ln w="12700" cap="flat" cmpd="sng" algn="ctr">
              <a:solidFill>
                <a:srgbClr val="FFFFFF">
                  <a:alpha val="30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10" name="OTLSHAPE_TB_00000000000000000000000000000000_TimescaleInterval3">
              <a:extLst>
                <a:ext uri="{FF2B5EF4-FFF2-40B4-BE49-F238E27FC236}">
                  <a16:creationId xmlns:a16="http://schemas.microsoft.com/office/drawing/2014/main" id="{C458ADC4-C2A9-2F06-663D-CD5992C7B155}"/>
                </a:ext>
                <a:ext uri="{D7C3F124-D9D2-43BB-A952-5ADE81BD3C9D}">
                  <a16:creationId xmlns="" xmlns:p14="http://schemas.microsoft.com/office/powerpoint/2010/main" xmlns:a16="http://schemas.microsoft.com/office/drawing/2014/main\" id="8BE0B372-E9EC-4EFE-B896-D982139720BE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661282" y="2137862"/>
              <a:ext cx="213200" cy="169277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algn="l"/>
              <a:r>
                <a:rPr lang="en-US" sz="1100" b="1" u="none" dirty="0">
                  <a:solidFill>
                    <a:srgbClr val="FFFFFF">
                      <a:alpha val="100000"/>
                    </a:srgbClr>
                  </a:solidFill>
                  <a:latin typeface="Myriad Pro Light" panose="020B0403030403020204" pitchFamily="34" charset="0"/>
                </a:rPr>
                <a:t>Oct</a:t>
              </a:r>
            </a:p>
          </p:txBody>
        </p:sp>
        <p:cxnSp>
          <p:nvCxnSpPr>
            <p:cNvPr id="11" name="OTLSHAPE_TB_00000000000000000000000000000000_Separator3">
              <a:extLst>
                <a:ext uri="{FF2B5EF4-FFF2-40B4-BE49-F238E27FC236}">
                  <a16:creationId xmlns:a16="http://schemas.microsoft.com/office/drawing/2014/main" id="{CB38454E-4EF1-5A75-4D7F-2129B31CF9F5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>
              <a:off x="4744204" y="2120900"/>
              <a:ext cx="0" cy="203200"/>
            </a:xfrm>
            <a:prstGeom prst="line">
              <a:avLst/>
            </a:prstGeom>
            <a:ln w="12700" cap="flat" cmpd="sng" algn="ctr">
              <a:solidFill>
                <a:srgbClr val="FFFFFF">
                  <a:alpha val="30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12" name="OTLSHAPE_TB_00000000000000000000000000000000_TimescaleInterval4">
              <a:extLst>
                <a:ext uri="{FF2B5EF4-FFF2-40B4-BE49-F238E27FC236}">
                  <a16:creationId xmlns:a16="http://schemas.microsoft.com/office/drawing/2014/main" id="{62EB20A1-3F90-3F5B-CF61-896512321DBC}"/>
                </a:ext>
                <a:ext uri="{C6272901-4AF2-48FB-AA3A-A1B179350B1D}">
                  <a16:creationId xmlns="" xmlns:p14="http://schemas.microsoft.com/office/powerpoint/2010/main" xmlns:a16="http://schemas.microsoft.com/office/drawing/2014/main\" id="407C7AA0-CA76-4BAC-8F3D-C9D2B3671BA9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4807704" y="2137862"/>
              <a:ext cx="246862" cy="169277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algn="l"/>
              <a:r>
                <a:rPr lang="en-US" sz="1100" b="1" u="none" dirty="0">
                  <a:solidFill>
                    <a:srgbClr val="FFFFFF">
                      <a:alpha val="100000"/>
                    </a:srgbClr>
                  </a:solidFill>
                  <a:latin typeface="Myriad Pro Light" panose="020B0403030403020204" pitchFamily="34" charset="0"/>
                </a:rPr>
                <a:t>Nov</a:t>
              </a:r>
            </a:p>
          </p:txBody>
        </p:sp>
        <p:cxnSp>
          <p:nvCxnSpPr>
            <p:cNvPr id="13" name="OTLSHAPE_TB_00000000000000000000000000000000_Separator4">
              <a:extLst>
                <a:ext uri="{FF2B5EF4-FFF2-40B4-BE49-F238E27FC236}">
                  <a16:creationId xmlns:a16="http://schemas.microsoft.com/office/drawing/2014/main" id="{1A394197-5867-88F0-C27D-A14BA2CF6FDB}"/>
                </a:ext>
              </a:extLst>
            </p:cNvPr>
            <p:cNvCxnSpPr/>
            <p:nvPr>
              <p:custDataLst>
                <p:tags r:id="rId11"/>
              </p:custDataLst>
            </p:nvPr>
          </p:nvCxnSpPr>
          <p:spPr>
            <a:xfrm>
              <a:off x="5853644" y="2120900"/>
              <a:ext cx="0" cy="203200"/>
            </a:xfrm>
            <a:prstGeom prst="line">
              <a:avLst/>
            </a:prstGeom>
            <a:ln w="12700" cap="flat" cmpd="sng" algn="ctr">
              <a:solidFill>
                <a:srgbClr val="FFFFFF">
                  <a:alpha val="30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14" name="OTLSHAPE_TB_00000000000000000000000000000000_TimescaleInterval5">
              <a:extLst>
                <a:ext uri="{FF2B5EF4-FFF2-40B4-BE49-F238E27FC236}">
                  <a16:creationId xmlns:a16="http://schemas.microsoft.com/office/drawing/2014/main" id="{50639194-D4BF-11EA-67E9-F2C9F09C9195}"/>
                </a:ext>
                <a:ext uri="{FE709AB7-C836-4E7C-B40A-33A1247FFDBE}">
                  <a16:creationId xmlns="" xmlns:p14="http://schemas.microsoft.com/office/powerpoint/2010/main" xmlns:a16="http://schemas.microsoft.com/office/drawing/2014/main\" id="35E8F508-0959-4BBE-8208-46E957E06313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5917144" y="2137862"/>
              <a:ext cx="232436" cy="169277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algn="l"/>
              <a:r>
                <a:rPr lang="en-US" sz="1100" b="1" u="none" dirty="0">
                  <a:solidFill>
                    <a:srgbClr val="FFFFFF">
                      <a:alpha val="100000"/>
                    </a:srgbClr>
                  </a:solidFill>
                  <a:latin typeface="Myriad Pro Light" panose="020B0403030403020204" pitchFamily="34" charset="0"/>
                </a:rPr>
                <a:t>Dec</a:t>
              </a:r>
            </a:p>
          </p:txBody>
        </p:sp>
        <p:cxnSp>
          <p:nvCxnSpPr>
            <p:cNvPr id="22" name="OTLSHAPE_TB_00000000000000000000000000000000_Separator5">
              <a:extLst>
                <a:ext uri="{FF2B5EF4-FFF2-40B4-BE49-F238E27FC236}">
                  <a16:creationId xmlns:a16="http://schemas.microsoft.com/office/drawing/2014/main" id="{2D31749D-34FC-7BB5-1692-DFC04BB5DE95}"/>
                </a:ext>
              </a:extLst>
            </p:cNvPr>
            <p:cNvCxnSpPr/>
            <p:nvPr>
              <p:custDataLst>
                <p:tags r:id="rId13"/>
              </p:custDataLst>
            </p:nvPr>
          </p:nvCxnSpPr>
          <p:spPr>
            <a:xfrm>
              <a:off x="7000066" y="2120900"/>
              <a:ext cx="0" cy="203200"/>
            </a:xfrm>
            <a:prstGeom prst="line">
              <a:avLst/>
            </a:prstGeom>
            <a:ln w="12700" cap="flat" cmpd="sng" algn="ctr">
              <a:solidFill>
                <a:srgbClr val="FFFFFF">
                  <a:alpha val="30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23" name="OTLSHAPE_TB_00000000000000000000000000000000_TimescaleInterval6">
              <a:extLst>
                <a:ext uri="{FF2B5EF4-FFF2-40B4-BE49-F238E27FC236}">
                  <a16:creationId xmlns:a16="http://schemas.microsoft.com/office/drawing/2014/main" id="{3A0434EE-BD06-596C-9B85-DEA3332E8D01}"/>
                </a:ext>
                <a:ext uri="{287CF8D1-7C90-4E53-B283-C0E0CAD61638}">
                  <a16:creationId xmlns="" xmlns:p14="http://schemas.microsoft.com/office/powerpoint/2010/main" xmlns:a16="http://schemas.microsoft.com/office/drawing/2014/main\" id="34017FA3-7BA8-4161-A0DC-9A1C50F6D48E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7063566" y="2137862"/>
              <a:ext cx="301365" cy="169277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algn="l"/>
              <a:r>
                <a:rPr lang="en-US" sz="1100" b="1" u="none" dirty="0">
                  <a:solidFill>
                    <a:srgbClr val="FFFFFF">
                      <a:alpha val="100000"/>
                    </a:srgbClr>
                  </a:solidFill>
                  <a:latin typeface="Myriad Pro Light" panose="020B0403030403020204" pitchFamily="34" charset="0"/>
                </a:rPr>
                <a:t>2025</a:t>
              </a:r>
            </a:p>
          </p:txBody>
        </p:sp>
        <p:cxnSp>
          <p:nvCxnSpPr>
            <p:cNvPr id="24" name="OTLSHAPE_TB_00000000000000000000000000000000_Separator6">
              <a:extLst>
                <a:ext uri="{FF2B5EF4-FFF2-40B4-BE49-F238E27FC236}">
                  <a16:creationId xmlns:a16="http://schemas.microsoft.com/office/drawing/2014/main" id="{C79CE259-5F65-6612-74E4-CD8C3E566917}"/>
                </a:ext>
              </a:extLst>
            </p:cNvPr>
            <p:cNvCxnSpPr/>
            <p:nvPr>
              <p:custDataLst>
                <p:tags r:id="rId15"/>
              </p:custDataLst>
            </p:nvPr>
          </p:nvCxnSpPr>
          <p:spPr>
            <a:xfrm>
              <a:off x="8146488" y="2120900"/>
              <a:ext cx="0" cy="203200"/>
            </a:xfrm>
            <a:prstGeom prst="line">
              <a:avLst/>
            </a:prstGeom>
            <a:ln w="12700" cap="flat" cmpd="sng" algn="ctr">
              <a:solidFill>
                <a:srgbClr val="FFFFFF">
                  <a:alpha val="30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25" name="OTLSHAPE_TB_00000000000000000000000000000000_TimescaleInterval7">
              <a:extLst>
                <a:ext uri="{FF2B5EF4-FFF2-40B4-BE49-F238E27FC236}">
                  <a16:creationId xmlns:a16="http://schemas.microsoft.com/office/drawing/2014/main" id="{D04F8204-38DB-51D1-25DD-E362B186A6FE}"/>
                </a:ext>
                <a:ext uri="{79FBB7E0-9BA5-48C6-93EB-20C64E4E8DB2}">
                  <a16:creationId xmlns="" xmlns:p14="http://schemas.microsoft.com/office/powerpoint/2010/main" xmlns:a16="http://schemas.microsoft.com/office/drawing/2014/main\" id="D51E6828-5A09-4955-AD5A-6817394755A7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8209988" y="2137862"/>
              <a:ext cx="226024" cy="169277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algn="l"/>
              <a:r>
                <a:rPr lang="en-US" sz="1100" b="1" u="none" dirty="0">
                  <a:solidFill>
                    <a:srgbClr val="FFFFFF">
                      <a:alpha val="100000"/>
                    </a:srgbClr>
                  </a:solidFill>
                  <a:latin typeface="Myriad Pro Light" panose="020B0403030403020204" pitchFamily="34" charset="0"/>
                </a:rPr>
                <a:t>Feb</a:t>
              </a:r>
            </a:p>
          </p:txBody>
        </p:sp>
        <p:cxnSp>
          <p:nvCxnSpPr>
            <p:cNvPr id="26" name="OTLSHAPE_TB_00000000000000000000000000000000_Separator7">
              <a:extLst>
                <a:ext uri="{FF2B5EF4-FFF2-40B4-BE49-F238E27FC236}">
                  <a16:creationId xmlns:a16="http://schemas.microsoft.com/office/drawing/2014/main" id="{73EAC24E-716F-4320-EF53-1285E7E883C4}"/>
                </a:ext>
              </a:extLst>
            </p:cNvPr>
            <p:cNvCxnSpPr/>
            <p:nvPr>
              <p:custDataLst>
                <p:tags r:id="rId17"/>
              </p:custDataLst>
            </p:nvPr>
          </p:nvCxnSpPr>
          <p:spPr>
            <a:xfrm>
              <a:off x="9181965" y="2120900"/>
              <a:ext cx="0" cy="203200"/>
            </a:xfrm>
            <a:prstGeom prst="line">
              <a:avLst/>
            </a:prstGeom>
            <a:ln w="12700" cap="flat" cmpd="sng" algn="ctr">
              <a:solidFill>
                <a:srgbClr val="FFFFFF">
                  <a:alpha val="30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27" name="OTLSHAPE_TB_00000000000000000000000000000000_TimescaleInterval8">
              <a:extLst>
                <a:ext uri="{FF2B5EF4-FFF2-40B4-BE49-F238E27FC236}">
                  <a16:creationId xmlns:a16="http://schemas.microsoft.com/office/drawing/2014/main" id="{DCD3BDAA-8199-F5BE-9F95-350227071204}"/>
                </a:ext>
                <a:ext uri="{7B4B73B8-F005-4A60-A2E3-285B996789DC}">
                  <a16:creationId xmlns="" xmlns:p14="http://schemas.microsoft.com/office/powerpoint/2010/main" xmlns:a16="http://schemas.microsoft.com/office/drawing/2014/main\" id="0906A6FE-1E92-4687-9F4A-45AAD207CF7B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9245465" y="2137862"/>
              <a:ext cx="238848" cy="169277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algn="l"/>
              <a:r>
                <a:rPr lang="en-US" sz="1100" b="1" u="none" dirty="0">
                  <a:solidFill>
                    <a:srgbClr val="FFFFFF">
                      <a:alpha val="100000"/>
                    </a:srgbClr>
                  </a:solidFill>
                  <a:latin typeface="Myriad Pro Light" panose="020B0403030403020204" pitchFamily="34" charset="0"/>
                </a:rPr>
                <a:t>Mar</a:t>
              </a:r>
            </a:p>
          </p:txBody>
        </p:sp>
        <p:cxnSp>
          <p:nvCxnSpPr>
            <p:cNvPr id="28" name="OTLSHAPE_TB_00000000000000000000000000000000_Separator8">
              <a:extLst>
                <a:ext uri="{FF2B5EF4-FFF2-40B4-BE49-F238E27FC236}">
                  <a16:creationId xmlns:a16="http://schemas.microsoft.com/office/drawing/2014/main" id="{80256061-FBC0-BD29-EF9B-7DCF745FB01D}"/>
                </a:ext>
              </a:extLst>
            </p:cNvPr>
            <p:cNvCxnSpPr/>
            <p:nvPr>
              <p:custDataLst>
                <p:tags r:id="rId19"/>
              </p:custDataLst>
            </p:nvPr>
          </p:nvCxnSpPr>
          <p:spPr>
            <a:xfrm>
              <a:off x="10328387" y="2120900"/>
              <a:ext cx="0" cy="203200"/>
            </a:xfrm>
            <a:prstGeom prst="line">
              <a:avLst/>
            </a:prstGeom>
            <a:ln w="12700" cap="flat" cmpd="sng" algn="ctr">
              <a:solidFill>
                <a:srgbClr val="FFFFFF">
                  <a:alpha val="30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29" name="OTLSHAPE_TB_00000000000000000000000000000000_TimescaleInterval9">
              <a:extLst>
                <a:ext uri="{FF2B5EF4-FFF2-40B4-BE49-F238E27FC236}">
                  <a16:creationId xmlns:a16="http://schemas.microsoft.com/office/drawing/2014/main" id="{B0B31F4B-26BC-981C-F000-189385699DA4}"/>
                </a:ext>
                <a:ext uri="{D89CA679-B79C-41E7-AD35-72385EFEFEB5}">
                  <a16:creationId xmlns="" xmlns:p14="http://schemas.microsoft.com/office/powerpoint/2010/main" xmlns:a16="http://schemas.microsoft.com/office/drawing/2014/main\" id="DD740F72-B6D5-43CA-BEFF-C8B8509259F8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10391887" y="2137862"/>
              <a:ext cx="221214" cy="169277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algn="l"/>
              <a:r>
                <a:rPr lang="en-US" sz="1100" b="1" u="none" dirty="0">
                  <a:solidFill>
                    <a:srgbClr val="FFFFFF">
                      <a:alpha val="100000"/>
                    </a:srgbClr>
                  </a:solidFill>
                  <a:latin typeface="Myriad Pro Light" panose="020B0403030403020204" pitchFamily="34" charset="0"/>
                </a:rPr>
                <a:t>Apr</a:t>
              </a:r>
            </a:p>
          </p:txBody>
        </p:sp>
        <p:sp>
          <p:nvSpPr>
            <p:cNvPr id="30" name="OTLSHAPE_SL_b7eaf77417ff464091ebcba27d495b84_BackgroundRectangle">
              <a:extLst>
                <a:ext uri="{FF2B5EF4-FFF2-40B4-BE49-F238E27FC236}">
                  <a16:creationId xmlns:a16="http://schemas.microsoft.com/office/drawing/2014/main" id="{F4BFF837-83A3-8AB9-F7FE-41EEAF5ED9FF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287820" y="2467066"/>
              <a:ext cx="11150007" cy="812800"/>
            </a:xfrm>
            <a:prstGeom prst="rect">
              <a:avLst/>
            </a:prstGeom>
            <a:solidFill>
              <a:srgbClr val="A5A5A5">
                <a:alpha val="20000"/>
              </a:srgbClr>
            </a:solidFill>
          </p:spPr>
          <p:txBody>
            <a:bodyPr/>
            <a:lstStyle/>
            <a:p>
              <a:endParaRPr lang="en-HU"/>
            </a:p>
          </p:txBody>
        </p:sp>
        <p:sp>
          <p:nvSpPr>
            <p:cNvPr id="31" name="OTLSHAPE_SL_b7eaf77417ff464091ebcba27d495b84_HeaderRectangle">
              <a:extLst>
                <a:ext uri="{FF2B5EF4-FFF2-40B4-BE49-F238E27FC236}">
                  <a16:creationId xmlns:a16="http://schemas.microsoft.com/office/drawing/2014/main" id="{D6FCB192-EDEC-426A-E41F-0918A20573EC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287820" y="2467066"/>
              <a:ext cx="927100" cy="812800"/>
            </a:xfrm>
            <a:prstGeom prst="rect">
              <a:avLst/>
            </a:prstGeom>
            <a:solidFill>
              <a:srgbClr val="F5C5EF">
                <a:alpha val="100000"/>
              </a:srgbClr>
            </a:solidFill>
            <a:ln>
              <a:solidFill>
                <a:srgbClr val="B11B80"/>
              </a:solidFill>
            </a:ln>
          </p:spPr>
          <p:txBody>
            <a:bodyPr/>
            <a:lstStyle/>
            <a:p>
              <a:endParaRPr lang="en-HU"/>
            </a:p>
          </p:txBody>
        </p:sp>
        <p:sp>
          <p:nvSpPr>
            <p:cNvPr id="32" name="OTLSHAPE_SL_b7eaf77417ff464091ebcba27d495b84_Header">
              <a:extLst>
                <a:ext uri="{FF2B5EF4-FFF2-40B4-BE49-F238E27FC236}">
                  <a16:creationId xmlns:a16="http://schemas.microsoft.com/office/drawing/2014/main" id="{764867C6-6FED-879A-4B60-F7BC359192A1}"/>
                </a:ext>
                <a:ext uri="{5F96C250-0FAA-43D7-95AF-5499F4FACF90}">
                  <a16:creationId xmlns="" xmlns:p14="http://schemas.microsoft.com/office/powerpoint/2010/main" xmlns:a16="http://schemas.microsoft.com/office/drawing/2014/main\" id="CB122352-E4D4-4651-B0AD-E60E1C07E083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287820" y="2765744"/>
              <a:ext cx="927100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400" b="1" u="none" dirty="0">
                  <a:solidFill>
                    <a:srgbClr val="B11B80"/>
                  </a:solidFill>
                  <a:latin typeface="Myriad Pro Light Cond" panose="020B0406030403020204" pitchFamily="34" charset="0"/>
                </a:rPr>
                <a:t>INDÍTÁS</a:t>
              </a:r>
            </a:p>
          </p:txBody>
        </p:sp>
        <p:sp>
          <p:nvSpPr>
            <p:cNvPr id="33" name="OTLSHAPE_SL_637c3064fca94167bac942b922945d89_BackgroundRectangle">
              <a:extLst>
                <a:ext uri="{FF2B5EF4-FFF2-40B4-BE49-F238E27FC236}">
                  <a16:creationId xmlns:a16="http://schemas.microsoft.com/office/drawing/2014/main" id="{DF61E4A2-6582-30E9-4C53-5F915592AD49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287820" y="3343366"/>
              <a:ext cx="11150007" cy="1315827"/>
            </a:xfrm>
            <a:prstGeom prst="rect">
              <a:avLst/>
            </a:prstGeom>
            <a:solidFill>
              <a:srgbClr val="A5A5A5">
                <a:alpha val="20000"/>
              </a:srgbClr>
            </a:solidFill>
          </p:spPr>
          <p:txBody>
            <a:bodyPr/>
            <a:lstStyle/>
            <a:p>
              <a:endParaRPr lang="en-HU"/>
            </a:p>
          </p:txBody>
        </p:sp>
        <p:sp>
          <p:nvSpPr>
            <p:cNvPr id="34" name="OTLSHAPE_SL_637c3064fca94167bac942b922945d89_HeaderRectangle">
              <a:extLst>
                <a:ext uri="{FF2B5EF4-FFF2-40B4-BE49-F238E27FC236}">
                  <a16:creationId xmlns:a16="http://schemas.microsoft.com/office/drawing/2014/main" id="{FC5CC2F3-A197-DAE3-7597-117D6B839C8A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287820" y="3343366"/>
              <a:ext cx="927100" cy="1315827"/>
            </a:xfrm>
            <a:prstGeom prst="rect">
              <a:avLst/>
            </a:prstGeom>
            <a:solidFill>
              <a:srgbClr val="FFE5B2">
                <a:alpha val="100000"/>
              </a:srgbClr>
            </a:solidFill>
            <a:ln>
              <a:solidFill>
                <a:srgbClr val="E44600"/>
              </a:solidFill>
            </a:ln>
          </p:spPr>
          <p:txBody>
            <a:bodyPr/>
            <a:lstStyle/>
            <a:p>
              <a:endParaRPr lang="en-HU"/>
            </a:p>
          </p:txBody>
        </p:sp>
        <p:sp>
          <p:nvSpPr>
            <p:cNvPr id="35" name="OTLSHAPE_SL_637c3064fca94167bac942b922945d89_Header">
              <a:extLst>
                <a:ext uri="{FF2B5EF4-FFF2-40B4-BE49-F238E27FC236}">
                  <a16:creationId xmlns:a16="http://schemas.microsoft.com/office/drawing/2014/main" id="{FB195036-0519-45EE-C92B-FE1A2F20B1A0}"/>
                </a:ext>
                <a:ext uri="{F533E7C4-BA43-4477-9E0A-2CD6F12D5583}">
                  <a16:creationId xmlns="" xmlns:p14="http://schemas.microsoft.com/office/powerpoint/2010/main" xmlns:a16="http://schemas.microsoft.com/office/drawing/2014/main\" id="EA414799-1567-499F-92DB-60E0E346360C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287658" y="3895194"/>
              <a:ext cx="927100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400" b="1" u="none" dirty="0">
                  <a:solidFill>
                    <a:srgbClr val="E44600"/>
                  </a:solidFill>
                  <a:latin typeface="Myriad Pro Light Cond" panose="020B0406030403020204" pitchFamily="34" charset="0"/>
                </a:rPr>
                <a:t>TERVEZÉS</a:t>
              </a:r>
            </a:p>
          </p:txBody>
        </p:sp>
        <p:sp>
          <p:nvSpPr>
            <p:cNvPr id="36" name="OTLSHAPE_SL_e949ee23bf5d42bb8799cca09f9b19c9_BackgroundRectangle">
              <a:extLst>
                <a:ext uri="{FF2B5EF4-FFF2-40B4-BE49-F238E27FC236}">
                  <a16:creationId xmlns:a16="http://schemas.microsoft.com/office/drawing/2014/main" id="{408FD0D2-6248-94D1-ADEE-893F54F7282D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278640" y="4723970"/>
              <a:ext cx="11150007" cy="768350"/>
            </a:xfrm>
            <a:prstGeom prst="rect">
              <a:avLst/>
            </a:prstGeom>
            <a:solidFill>
              <a:srgbClr val="A5A5A5">
                <a:alpha val="20000"/>
              </a:srgbClr>
            </a:solidFill>
          </p:spPr>
          <p:txBody>
            <a:bodyPr/>
            <a:lstStyle/>
            <a:p>
              <a:endParaRPr lang="en-HU"/>
            </a:p>
          </p:txBody>
        </p:sp>
        <p:sp>
          <p:nvSpPr>
            <p:cNvPr id="37" name="OTLSHAPE_SL_e949ee23bf5d42bb8799cca09f9b19c9_HeaderRectangle">
              <a:extLst>
                <a:ext uri="{FF2B5EF4-FFF2-40B4-BE49-F238E27FC236}">
                  <a16:creationId xmlns:a16="http://schemas.microsoft.com/office/drawing/2014/main" id="{E66B925A-1371-BB86-B773-6BFF1F39803B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278640" y="4723970"/>
              <a:ext cx="927100" cy="768350"/>
            </a:xfrm>
            <a:prstGeom prst="rect">
              <a:avLst/>
            </a:prstGeom>
            <a:solidFill>
              <a:srgbClr val="DDF5E0">
                <a:alpha val="100000"/>
              </a:srgbClr>
            </a:solidFill>
            <a:ln>
              <a:solidFill>
                <a:srgbClr val="30892B"/>
              </a:solidFill>
            </a:ln>
          </p:spPr>
          <p:txBody>
            <a:bodyPr/>
            <a:lstStyle/>
            <a:p>
              <a:endParaRPr lang="en-HU"/>
            </a:p>
          </p:txBody>
        </p:sp>
        <p:sp>
          <p:nvSpPr>
            <p:cNvPr id="38" name="OTLSHAPE_SL_e949ee23bf5d42bb8799cca09f9b19c9_Header">
              <a:extLst>
                <a:ext uri="{FF2B5EF4-FFF2-40B4-BE49-F238E27FC236}">
                  <a16:creationId xmlns:a16="http://schemas.microsoft.com/office/drawing/2014/main" id="{746E27AA-2881-D47E-896C-1704932B63C7}"/>
                </a:ext>
                <a:ext uri="{BDC7D130-F875-4AE2-9CED-F4BE8829326B}">
                  <a16:creationId xmlns="" xmlns:p14="http://schemas.microsoft.com/office/powerpoint/2010/main" xmlns:a16="http://schemas.microsoft.com/office/drawing/2014/main\" id="DC1D1A8D-C912-45C8-AAB6-3638F1A63CAF"/>
                </a:ext>
              </a:extLst>
            </p:cNvPr>
            <p:cNvSpPr txBox="1"/>
            <p:nvPr>
              <p:custDataLst>
                <p:tags r:id="rId29"/>
              </p:custDataLst>
            </p:nvPr>
          </p:nvSpPr>
          <p:spPr>
            <a:xfrm>
              <a:off x="287658" y="4910472"/>
              <a:ext cx="927100" cy="43088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400" b="1" u="none" dirty="0">
                  <a:solidFill>
                    <a:srgbClr val="30892B"/>
                  </a:solidFill>
                  <a:latin typeface="Myriad Pro Light Cond" panose="020B0406030403020204" pitchFamily="34" charset="0"/>
                </a:rPr>
                <a:t>MEGVALÓSÍTÁS</a:t>
              </a:r>
              <a:br>
                <a:rPr lang="en-US" sz="1400" b="1" u="none" dirty="0">
                  <a:solidFill>
                    <a:srgbClr val="30892B"/>
                  </a:solidFill>
                  <a:latin typeface="Myriad Pro Light Cond" panose="020B0406030403020204" pitchFamily="34" charset="0"/>
                </a:rPr>
              </a:br>
              <a:r>
                <a:rPr lang="en-US" sz="1400" b="1" u="none" dirty="0">
                  <a:solidFill>
                    <a:srgbClr val="30892B"/>
                  </a:solidFill>
                  <a:latin typeface="Myriad Pro Light Cond" panose="020B0406030403020204" pitchFamily="34" charset="0"/>
                </a:rPr>
                <a:t>&amp; KONTROLL</a:t>
              </a:r>
            </a:p>
          </p:txBody>
        </p:sp>
        <p:sp>
          <p:nvSpPr>
            <p:cNvPr id="39" name="OTLSHAPE_SL_9dd16df0aa1e436780b97b0ffe35cbfa_BackgroundRectangle">
              <a:extLst>
                <a:ext uri="{FF2B5EF4-FFF2-40B4-BE49-F238E27FC236}">
                  <a16:creationId xmlns:a16="http://schemas.microsoft.com/office/drawing/2014/main" id="{F617D093-9CA2-AB30-F2E0-8653FD98B80F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287658" y="5563097"/>
              <a:ext cx="11150007" cy="425450"/>
            </a:xfrm>
            <a:prstGeom prst="rect">
              <a:avLst/>
            </a:prstGeom>
            <a:solidFill>
              <a:srgbClr val="A5A5A5">
                <a:alpha val="20000"/>
              </a:srgbClr>
            </a:solidFill>
          </p:spPr>
          <p:txBody>
            <a:bodyPr/>
            <a:lstStyle/>
            <a:p>
              <a:endParaRPr lang="en-HU"/>
            </a:p>
          </p:txBody>
        </p:sp>
        <p:sp>
          <p:nvSpPr>
            <p:cNvPr id="40" name="OTLSHAPE_SL_9dd16df0aa1e436780b97b0ffe35cbfa_HeaderRectangle">
              <a:extLst>
                <a:ext uri="{FF2B5EF4-FFF2-40B4-BE49-F238E27FC236}">
                  <a16:creationId xmlns:a16="http://schemas.microsoft.com/office/drawing/2014/main" id="{83A856D9-1754-ED01-181C-7B324AA7220C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287658" y="5563097"/>
              <a:ext cx="927100" cy="425450"/>
            </a:xfrm>
            <a:prstGeom prst="rect">
              <a:avLst/>
            </a:prstGeom>
            <a:solidFill>
              <a:srgbClr val="EDEDFA">
                <a:alpha val="100000"/>
              </a:srgbClr>
            </a:solidFill>
            <a:ln>
              <a:solidFill>
                <a:srgbClr val="383093"/>
              </a:solidFill>
            </a:ln>
          </p:spPr>
          <p:txBody>
            <a:bodyPr/>
            <a:lstStyle/>
            <a:p>
              <a:endParaRPr lang="en-HU"/>
            </a:p>
          </p:txBody>
        </p:sp>
        <p:sp>
          <p:nvSpPr>
            <p:cNvPr id="41" name="OTLSHAPE_SL_9dd16df0aa1e436780b97b0ffe35cbfa_Header">
              <a:extLst>
                <a:ext uri="{FF2B5EF4-FFF2-40B4-BE49-F238E27FC236}">
                  <a16:creationId xmlns:a16="http://schemas.microsoft.com/office/drawing/2014/main" id="{85656F39-873D-B92C-17D4-13BA4D7B4B1C}"/>
                </a:ext>
                <a:ext uri="{D0D528DB-E2C3-4A07-BA73-5992CE797356}">
                  <a16:creationId xmlns="" xmlns:p14="http://schemas.microsoft.com/office/powerpoint/2010/main" xmlns:a16="http://schemas.microsoft.com/office/drawing/2014/main\" id="F9501227-1804-4443-B555-D123EBF05FB7"/>
                </a:ext>
              </a:extLst>
            </p:cNvPr>
            <p:cNvSpPr txBox="1"/>
            <p:nvPr>
              <p:custDataLst>
                <p:tags r:id="rId32"/>
              </p:custDataLst>
            </p:nvPr>
          </p:nvSpPr>
          <p:spPr>
            <a:xfrm>
              <a:off x="287658" y="5668100"/>
              <a:ext cx="927100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400" b="1" u="none" dirty="0">
                  <a:solidFill>
                    <a:srgbClr val="383093"/>
                  </a:solidFill>
                  <a:latin typeface="Myriad Pro Light Cond" panose="020B0406030403020204" pitchFamily="34" charset="0"/>
                </a:rPr>
                <a:t>ZÁRÁS</a:t>
              </a:r>
              <a:endParaRPr lang="en-US" sz="1200" b="1" u="none" dirty="0">
                <a:solidFill>
                  <a:srgbClr val="383093"/>
                </a:solidFill>
                <a:latin typeface="Myriad Pro Light Cond" panose="020B0406030403020204" pitchFamily="34" charset="0"/>
              </a:endParaRPr>
            </a:p>
          </p:txBody>
        </p:sp>
        <p:sp>
          <p:nvSpPr>
            <p:cNvPr id="42" name="OTLSHAPE_SLT_f622feaebd304cb784b5b33fcee67a47_Shape">
              <a:extLst>
                <a:ext uri="{FF2B5EF4-FFF2-40B4-BE49-F238E27FC236}">
                  <a16:creationId xmlns:a16="http://schemas.microsoft.com/office/drawing/2014/main" id="{A277DB81-57AF-9D21-8D80-DC6E3B550B5D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341920" y="2651216"/>
              <a:ext cx="1146422" cy="203200"/>
            </a:xfrm>
            <a:prstGeom prst="snip2DiagRect">
              <a:avLst>
                <a:gd name="adj1" fmla="val 100000"/>
                <a:gd name="adj2" fmla="val 16667"/>
              </a:avLst>
            </a:prstGeom>
            <a:solidFill>
              <a:srgbClr val="F5C5EF">
                <a:alpha val="100000"/>
              </a:srgbClr>
            </a:solidFill>
            <a:ln>
              <a:solidFill>
                <a:srgbClr val="B11B80"/>
              </a:solidFill>
            </a:ln>
          </p:spPr>
          <p:txBody>
            <a:bodyPr/>
            <a:lstStyle/>
            <a:p>
              <a:endParaRPr lang="en-HU"/>
            </a:p>
          </p:txBody>
        </p:sp>
        <p:sp>
          <p:nvSpPr>
            <p:cNvPr id="44" name="OTLSHAPE_SLT_d1cef0d6143640dbab68c2f22c72b89d_Shape">
              <a:extLst>
                <a:ext uri="{FF2B5EF4-FFF2-40B4-BE49-F238E27FC236}">
                  <a16:creationId xmlns:a16="http://schemas.microsoft.com/office/drawing/2014/main" id="{FB5A1C00-5619-DB53-A9AA-BD3BF13EFE57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991544" y="3038566"/>
              <a:ext cx="459817" cy="203199"/>
            </a:xfrm>
            <a:prstGeom prst="snip2DiagRect">
              <a:avLst>
                <a:gd name="adj1" fmla="val 100000"/>
                <a:gd name="adj2" fmla="val 16667"/>
              </a:avLst>
            </a:prstGeom>
            <a:solidFill>
              <a:srgbClr val="D927C3">
                <a:alpha val="100000"/>
              </a:srgbClr>
            </a:solidFill>
            <a:ln>
              <a:solidFill>
                <a:srgbClr val="B11B80"/>
              </a:solidFill>
            </a:ln>
          </p:spPr>
          <p:txBody>
            <a:bodyPr/>
            <a:lstStyle/>
            <a:p>
              <a:endParaRPr lang="en-HU"/>
            </a:p>
          </p:txBody>
        </p:sp>
        <p:sp>
          <p:nvSpPr>
            <p:cNvPr id="46" name="OTLSHAPE_SLT_d1cef0d6143640dbab68c2f22c72b89d_Title">
              <a:extLst>
                <a:ext uri="{FF2B5EF4-FFF2-40B4-BE49-F238E27FC236}">
                  <a16:creationId xmlns:a16="http://schemas.microsoft.com/office/drawing/2014/main" id="{5F2B7D67-AABC-9A63-45D0-3D360AF9B303}"/>
                </a:ext>
                <a:ext uri="{991F2815-9380-4B75-8518-599E1DECB46C}">
                  <a16:creationId xmlns="" xmlns:p14="http://schemas.microsoft.com/office/powerpoint/2010/main" xmlns:a16="http://schemas.microsoft.com/office/drawing/2014/main\" id="7827E23A-5690-4BAE-83F5-DD78795B2709"/>
                </a:ext>
              </a:extLst>
            </p:cNvPr>
            <p:cNvSpPr txBox="1"/>
            <p:nvPr>
              <p:custDataLst>
                <p:tags r:id="rId35"/>
              </p:custDataLst>
            </p:nvPr>
          </p:nvSpPr>
          <p:spPr>
            <a:xfrm>
              <a:off x="2489736" y="3046132"/>
              <a:ext cx="1773386" cy="15388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l"/>
              <a:r>
                <a:rPr lang="hu-HU" sz="1000" b="1" u="none" dirty="0">
                  <a:solidFill>
                    <a:srgbClr val="B11B80"/>
                  </a:solidFill>
                  <a:latin typeface="Myriad Pro Light" panose="020B0403030403020204" pitchFamily="34" charset="0"/>
                </a:rPr>
                <a:t>Projekt Alapító Dokumentum</a:t>
              </a:r>
            </a:p>
          </p:txBody>
        </p:sp>
        <p:sp>
          <p:nvSpPr>
            <p:cNvPr id="47" name="OTLSHAPE_SLT_67418eb2610448f99d97417d565775ae_Shape">
              <a:extLst>
                <a:ext uri="{FF2B5EF4-FFF2-40B4-BE49-F238E27FC236}">
                  <a16:creationId xmlns:a16="http://schemas.microsoft.com/office/drawing/2014/main" id="{30DC79DA-B377-779E-F0BA-7814222DBF6E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2451361" y="3527516"/>
              <a:ext cx="2292843" cy="185092"/>
            </a:xfrm>
            <a:prstGeom prst="snip2DiagRect">
              <a:avLst>
                <a:gd name="adj1" fmla="val 100000"/>
                <a:gd name="adj2" fmla="val 16667"/>
              </a:avLst>
            </a:prstGeom>
            <a:solidFill>
              <a:srgbClr val="FFE5B2">
                <a:alpha val="100000"/>
              </a:srgbClr>
            </a:solidFill>
            <a:ln>
              <a:solidFill>
                <a:srgbClr val="E44600"/>
              </a:solidFill>
            </a:ln>
          </p:spPr>
          <p:txBody>
            <a:bodyPr/>
            <a:lstStyle/>
            <a:p>
              <a:endParaRPr lang="en-HU"/>
            </a:p>
          </p:txBody>
        </p:sp>
        <p:sp>
          <p:nvSpPr>
            <p:cNvPr id="49" name="OTLSHAPE_SLT_67418eb2610448f99d97417d565775ae_Title">
              <a:extLst>
                <a:ext uri="{FF2B5EF4-FFF2-40B4-BE49-F238E27FC236}">
                  <a16:creationId xmlns:a16="http://schemas.microsoft.com/office/drawing/2014/main" id="{01D01361-5357-CD2C-5CAC-BA8BA72071A8}"/>
                </a:ext>
                <a:ext uri="{63189171-A4BE-4962-B9E0-F5DD28BD177C}">
                  <a16:creationId xmlns="" xmlns:p14="http://schemas.microsoft.com/office/powerpoint/2010/main" xmlns:a16="http://schemas.microsoft.com/office/drawing/2014/main\" id="8F856858-2C05-4BFC-B2C8-055391FC286B"/>
                </a:ext>
              </a:extLst>
            </p:cNvPr>
            <p:cNvSpPr txBox="1"/>
            <p:nvPr>
              <p:custDataLst>
                <p:tags r:id="rId37"/>
              </p:custDataLst>
            </p:nvPr>
          </p:nvSpPr>
          <p:spPr>
            <a:xfrm>
              <a:off x="2556248" y="3545485"/>
              <a:ext cx="2187956" cy="15388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l"/>
              <a:r>
                <a:rPr lang="hu-HU" sz="1000" u="none" dirty="0">
                  <a:solidFill>
                    <a:srgbClr val="E44600"/>
                  </a:solidFill>
                  <a:latin typeface="Myriad Pro SemiCond" panose="020B0503030403020204" pitchFamily="34" charset="0"/>
                </a:rPr>
                <a:t>Ingatlan keresés és szerződéskötés</a:t>
              </a:r>
            </a:p>
          </p:txBody>
        </p:sp>
        <p:sp>
          <p:nvSpPr>
            <p:cNvPr id="50" name="OTLSHAPE_SLT_bb4e70f474f14d6c9a365e377448e8f0_Shape">
              <a:extLst>
                <a:ext uri="{FF2B5EF4-FFF2-40B4-BE49-F238E27FC236}">
                  <a16:creationId xmlns:a16="http://schemas.microsoft.com/office/drawing/2014/main" id="{B500FD12-5F58-4D9D-256F-EF66E084568B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2438194" y="3809105"/>
              <a:ext cx="1458291" cy="185092"/>
            </a:xfrm>
            <a:prstGeom prst="snip2DiagRect">
              <a:avLst>
                <a:gd name="adj1" fmla="val 100000"/>
                <a:gd name="adj2" fmla="val 16667"/>
              </a:avLst>
            </a:prstGeom>
            <a:solidFill>
              <a:srgbClr val="FFE5B2">
                <a:alpha val="100000"/>
              </a:srgbClr>
            </a:solidFill>
            <a:ln>
              <a:solidFill>
                <a:srgbClr val="E44600"/>
              </a:solidFill>
            </a:ln>
          </p:spPr>
          <p:txBody>
            <a:bodyPr/>
            <a:lstStyle/>
            <a:p>
              <a:endParaRPr lang="en-HU"/>
            </a:p>
          </p:txBody>
        </p:sp>
        <p:sp>
          <p:nvSpPr>
            <p:cNvPr id="52" name="OTLSHAPE_SLT_bb4e70f474f14d6c9a365e377448e8f0_Title">
              <a:extLst>
                <a:ext uri="{FF2B5EF4-FFF2-40B4-BE49-F238E27FC236}">
                  <a16:creationId xmlns:a16="http://schemas.microsoft.com/office/drawing/2014/main" id="{9FED54F4-082E-92AD-8437-A51EE29768C8}"/>
                </a:ext>
                <a:ext uri="{A06C61E4-3D1D-4CED-9CFD-1D9B7F35A379}">
                  <a16:creationId xmlns="" xmlns:p14="http://schemas.microsoft.com/office/powerpoint/2010/main" xmlns:a16="http://schemas.microsoft.com/office/drawing/2014/main\" id="C8961C5C-8648-4925-A0BF-9A3105618573"/>
                </a:ext>
              </a:extLst>
            </p:cNvPr>
            <p:cNvSpPr txBox="1"/>
            <p:nvPr>
              <p:custDataLst>
                <p:tags r:id="rId39"/>
              </p:custDataLst>
            </p:nvPr>
          </p:nvSpPr>
          <p:spPr>
            <a:xfrm>
              <a:off x="2534828" y="3834628"/>
              <a:ext cx="1086908" cy="15388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l"/>
              <a:r>
                <a:rPr lang="en-US" sz="1000" u="none" noProof="1">
                  <a:solidFill>
                    <a:srgbClr val="E44600"/>
                  </a:solidFill>
                  <a:latin typeface="Myriad Pro SemiCond" panose="020B0503030403020204" pitchFamily="34" charset="0"/>
                </a:rPr>
                <a:t>Arculat tervezése</a:t>
              </a:r>
            </a:p>
          </p:txBody>
        </p:sp>
        <p:sp>
          <p:nvSpPr>
            <p:cNvPr id="53" name="OTLSHAPE_SLT_86f956a2b7df456399a8e2a54dc07351_Shape">
              <a:extLst>
                <a:ext uri="{FF2B5EF4-FFF2-40B4-BE49-F238E27FC236}">
                  <a16:creationId xmlns:a16="http://schemas.microsoft.com/office/drawing/2014/main" id="{F4321B93-E9D5-F905-C746-B3D9A14CA259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2406136" y="4093050"/>
              <a:ext cx="2322605" cy="209165"/>
            </a:xfrm>
            <a:prstGeom prst="snip2DiagRect">
              <a:avLst>
                <a:gd name="adj1" fmla="val 100000"/>
                <a:gd name="adj2" fmla="val 16667"/>
              </a:avLst>
            </a:prstGeom>
            <a:solidFill>
              <a:srgbClr val="FFE5B2">
                <a:alpha val="100000"/>
              </a:srgbClr>
            </a:solidFill>
            <a:ln>
              <a:solidFill>
                <a:srgbClr val="E44600"/>
              </a:solidFill>
            </a:ln>
          </p:spPr>
          <p:txBody>
            <a:bodyPr/>
            <a:lstStyle/>
            <a:p>
              <a:endParaRPr lang="en-HU"/>
            </a:p>
          </p:txBody>
        </p:sp>
        <p:sp>
          <p:nvSpPr>
            <p:cNvPr id="55" name="OTLSHAPE_SLT_86f956a2b7df456399a8e2a54dc07351_Title">
              <a:extLst>
                <a:ext uri="{FF2B5EF4-FFF2-40B4-BE49-F238E27FC236}">
                  <a16:creationId xmlns:a16="http://schemas.microsoft.com/office/drawing/2014/main" id="{CE866272-D922-CF10-AAA9-82F40714F44F}"/>
                </a:ext>
                <a:ext uri="{43A7C093-DCEC-40BC-9A2D-324CD03B4844}">
                  <a16:creationId xmlns="" xmlns:p14="http://schemas.microsoft.com/office/powerpoint/2010/main" xmlns:a16="http://schemas.microsoft.com/office/drawing/2014/main\" id="3AC8ACE0-C3CA-4DBF-AB39-2C065E803D95"/>
                </a:ext>
              </a:extLst>
            </p:cNvPr>
            <p:cNvSpPr txBox="1"/>
            <p:nvPr>
              <p:custDataLst>
                <p:tags r:id="rId41"/>
              </p:custDataLst>
            </p:nvPr>
          </p:nvSpPr>
          <p:spPr>
            <a:xfrm>
              <a:off x="2553318" y="4124941"/>
              <a:ext cx="2038757" cy="15388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l"/>
              <a:r>
                <a:rPr lang="hu-HU" sz="1000" u="none" dirty="0">
                  <a:solidFill>
                    <a:srgbClr val="E44600"/>
                  </a:solidFill>
                  <a:latin typeface="Myriad Pro SemiCond" panose="020B0503030403020204" pitchFamily="34" charset="0"/>
                </a:rPr>
                <a:t>Engedélyezési </a:t>
              </a:r>
              <a:r>
                <a:rPr lang="hu-HU" sz="1000" u="none" dirty="0" err="1">
                  <a:solidFill>
                    <a:srgbClr val="E44600"/>
                  </a:solidFill>
                  <a:latin typeface="Myriad Pro SemiCond" panose="020B0503030403020204" pitchFamily="34" charset="0"/>
                </a:rPr>
                <a:t>info</a:t>
              </a:r>
              <a:r>
                <a:rPr lang="hu-HU" sz="1000" u="none" dirty="0">
                  <a:solidFill>
                    <a:srgbClr val="E44600"/>
                  </a:solidFill>
                  <a:latin typeface="Myriad Pro SemiCond" panose="020B0503030403020204" pitchFamily="34" charset="0"/>
                </a:rPr>
                <a:t> összegyűjtése</a:t>
              </a:r>
            </a:p>
          </p:txBody>
        </p:sp>
        <p:sp>
          <p:nvSpPr>
            <p:cNvPr id="56" name="OTLSHAPE_SLT_d4d4d4188d854239aacb0a316fb7d299_Shape">
              <a:extLst>
                <a:ext uri="{FF2B5EF4-FFF2-40B4-BE49-F238E27FC236}">
                  <a16:creationId xmlns:a16="http://schemas.microsoft.com/office/drawing/2014/main" id="{E293727D-14E2-E679-AC92-F49FFC860CBE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4263123" y="4383475"/>
              <a:ext cx="707934" cy="185092"/>
            </a:xfrm>
            <a:prstGeom prst="snip2DiagRect">
              <a:avLst>
                <a:gd name="adj1" fmla="val 100000"/>
                <a:gd name="adj2" fmla="val 16667"/>
              </a:avLst>
            </a:prstGeom>
            <a:solidFill>
              <a:srgbClr val="F6A401">
                <a:alpha val="100000"/>
              </a:srgbClr>
            </a:solidFill>
            <a:ln>
              <a:solidFill>
                <a:srgbClr val="E44600"/>
              </a:solidFill>
            </a:ln>
          </p:spPr>
          <p:txBody>
            <a:bodyPr/>
            <a:lstStyle/>
            <a:p>
              <a:endParaRPr lang="en-HU"/>
            </a:p>
          </p:txBody>
        </p:sp>
        <p:sp>
          <p:nvSpPr>
            <p:cNvPr id="58" name="OTLSHAPE_SLT_d4d4d4188d854239aacb0a316fb7d299_Title">
              <a:extLst>
                <a:ext uri="{FF2B5EF4-FFF2-40B4-BE49-F238E27FC236}">
                  <a16:creationId xmlns:a16="http://schemas.microsoft.com/office/drawing/2014/main" id="{C9206915-6EE2-623F-9E58-3ED319ACA3EB}"/>
                </a:ext>
                <a:ext uri="{A7B76DBC-9B69-4C2B-B93B-1620FA2E26D8}">
                  <a16:creationId xmlns="" xmlns:p14="http://schemas.microsoft.com/office/powerpoint/2010/main" xmlns:a16="http://schemas.microsoft.com/office/drawing/2014/main\" id="87AEAE41-0BFF-49BC-99A3-52D4EE50E1FF"/>
                </a:ext>
              </a:extLst>
            </p:cNvPr>
            <p:cNvSpPr txBox="1"/>
            <p:nvPr>
              <p:custDataLst>
                <p:tags r:id="rId43"/>
              </p:custDataLst>
            </p:nvPr>
          </p:nvSpPr>
          <p:spPr>
            <a:xfrm>
              <a:off x="5050326" y="4399077"/>
              <a:ext cx="1606635" cy="15388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l"/>
              <a:r>
                <a:rPr lang="hu-HU" sz="1000" b="1" i="0" u="none" dirty="0">
                  <a:solidFill>
                    <a:srgbClr val="E44600"/>
                  </a:solidFill>
                  <a:latin typeface="Arial" panose="02040604050505020304" pitchFamily="18" charset="0"/>
                </a:rPr>
                <a:t>Projektmenedzsment Terv</a:t>
              </a:r>
            </a:p>
          </p:txBody>
        </p:sp>
        <p:sp>
          <p:nvSpPr>
            <p:cNvPr id="59" name="OTLSHAPE_SLT_25ba64906fb54f35a4fe6f295982011f_Shape">
              <a:extLst>
                <a:ext uri="{FF2B5EF4-FFF2-40B4-BE49-F238E27FC236}">
                  <a16:creationId xmlns:a16="http://schemas.microsoft.com/office/drawing/2014/main" id="{74F81C14-F3A3-4B35-FE09-63AD8F68357C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4845968" y="4762070"/>
              <a:ext cx="4326818" cy="203200"/>
            </a:xfrm>
            <a:prstGeom prst="snip2DiagRect">
              <a:avLst>
                <a:gd name="adj1" fmla="val 100000"/>
                <a:gd name="adj2" fmla="val 16667"/>
              </a:avLst>
            </a:prstGeom>
            <a:solidFill>
              <a:srgbClr val="DDF5E0">
                <a:alpha val="100000"/>
              </a:srgbClr>
            </a:solidFill>
            <a:ln>
              <a:solidFill>
                <a:srgbClr val="30892B"/>
              </a:solidFill>
            </a:ln>
          </p:spPr>
          <p:txBody>
            <a:bodyPr/>
            <a:lstStyle/>
            <a:p>
              <a:endParaRPr lang="en-HU">
                <a:solidFill>
                  <a:schemeClr val="bg2"/>
                </a:solidFill>
              </a:endParaRPr>
            </a:p>
          </p:txBody>
        </p:sp>
        <p:sp>
          <p:nvSpPr>
            <p:cNvPr id="61" name="OTLSHAPE_SLT_25ba64906fb54f35a4fe6f295982011f_Title">
              <a:extLst>
                <a:ext uri="{FF2B5EF4-FFF2-40B4-BE49-F238E27FC236}">
                  <a16:creationId xmlns:a16="http://schemas.microsoft.com/office/drawing/2014/main" id="{955BC039-1914-D57F-7123-B07D2CFE0C2E}"/>
                </a:ext>
                <a:ext uri="{C73E29B6-D04F-4BD1-947F-4700C4AD773A}">
                  <a16:creationId xmlns="" xmlns:p14="http://schemas.microsoft.com/office/powerpoint/2010/main" xmlns:a16="http://schemas.microsoft.com/office/drawing/2014/main\" id="BD6591BF-F837-4F60-B056-DAD5096A06CD"/>
                </a:ext>
              </a:extLst>
            </p:cNvPr>
            <p:cNvSpPr txBox="1"/>
            <p:nvPr>
              <p:custDataLst>
                <p:tags r:id="rId45"/>
              </p:custDataLst>
            </p:nvPr>
          </p:nvSpPr>
          <p:spPr>
            <a:xfrm>
              <a:off x="6663556" y="4786726"/>
              <a:ext cx="691642" cy="15388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hu-HU" sz="1000" u="none" dirty="0">
                  <a:solidFill>
                    <a:srgbClr val="30892B"/>
                  </a:solidFill>
                  <a:latin typeface="Myriad Pro SemiCond" panose="020B0503030403020204" pitchFamily="34" charset="0"/>
                </a:rPr>
                <a:t>Kivitelezés</a:t>
              </a:r>
            </a:p>
          </p:txBody>
        </p:sp>
        <p:sp>
          <p:nvSpPr>
            <p:cNvPr id="62" name="OTLSHAPE_SLT_69a4673e01ab43ca814bf03e545a7191_Shape">
              <a:extLst>
                <a:ext uri="{FF2B5EF4-FFF2-40B4-BE49-F238E27FC236}">
                  <a16:creationId xmlns:a16="http://schemas.microsoft.com/office/drawing/2014/main" id="{1722ED97-6BFF-A577-C206-24B54186907F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5881446" y="5003370"/>
              <a:ext cx="4024327" cy="201478"/>
            </a:xfrm>
            <a:prstGeom prst="snip2DiagRect">
              <a:avLst>
                <a:gd name="adj1" fmla="val 100000"/>
                <a:gd name="adj2" fmla="val 16667"/>
              </a:avLst>
            </a:prstGeom>
            <a:solidFill>
              <a:srgbClr val="DDF5E0">
                <a:alpha val="100000"/>
              </a:srgbClr>
            </a:solidFill>
            <a:ln>
              <a:solidFill>
                <a:srgbClr val="30892B"/>
              </a:solidFill>
            </a:ln>
          </p:spPr>
          <p:txBody>
            <a:bodyPr/>
            <a:lstStyle/>
            <a:p>
              <a:endParaRPr lang="en-HU"/>
            </a:p>
          </p:txBody>
        </p:sp>
        <p:sp>
          <p:nvSpPr>
            <p:cNvPr id="1024" name="OTLSHAPE_SLT_69a4673e01ab43ca814bf03e545a7191_Title">
              <a:extLst>
                <a:ext uri="{FF2B5EF4-FFF2-40B4-BE49-F238E27FC236}">
                  <a16:creationId xmlns:a16="http://schemas.microsoft.com/office/drawing/2014/main" id="{A1B17C85-6DA0-9CE6-AC69-957A4A1A77E1}"/>
                </a:ext>
                <a:ext uri="{D3C358C6-38EA-491A-A120-F1727589AF66}">
                  <a16:creationId xmlns="" xmlns:p14="http://schemas.microsoft.com/office/powerpoint/2010/main" xmlns:a16="http://schemas.microsoft.com/office/drawing/2014/main\" id="85C30C56-7455-41E6-929F-75E81FC31A69"/>
                </a:ext>
              </a:extLst>
            </p:cNvPr>
            <p:cNvSpPr txBox="1"/>
            <p:nvPr>
              <p:custDataLst>
                <p:tags r:id="rId47"/>
              </p:custDataLst>
            </p:nvPr>
          </p:nvSpPr>
          <p:spPr>
            <a:xfrm>
              <a:off x="7459152" y="5028026"/>
              <a:ext cx="1171406" cy="15388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hu-HU" sz="1000" u="none" dirty="0">
                  <a:solidFill>
                    <a:srgbClr val="30892B"/>
                  </a:solidFill>
                  <a:latin typeface="Myriad Pro SemiCond" panose="020B0503030403020204" pitchFamily="34" charset="0"/>
                </a:rPr>
                <a:t>Minőségellenőrzés</a:t>
              </a:r>
            </a:p>
          </p:txBody>
        </p:sp>
        <p:sp>
          <p:nvSpPr>
            <p:cNvPr id="1025" name="OTLSHAPE_SLT_07870f2001aa450f9684c115d04047bf_Shape">
              <a:extLst>
                <a:ext uri="{FF2B5EF4-FFF2-40B4-BE49-F238E27FC236}">
                  <a16:creationId xmlns:a16="http://schemas.microsoft.com/office/drawing/2014/main" id="{8F7F43EA-DF1B-0CDA-6031-C24EAF405D3E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8211270" y="5243264"/>
              <a:ext cx="2107937" cy="203200"/>
            </a:xfrm>
            <a:prstGeom prst="snip2DiagRect">
              <a:avLst>
                <a:gd name="adj1" fmla="val 100000"/>
                <a:gd name="adj2" fmla="val 16667"/>
              </a:avLst>
            </a:prstGeom>
            <a:solidFill>
              <a:srgbClr val="4FCB5E">
                <a:alpha val="100000"/>
              </a:srgbClr>
            </a:solidFill>
            <a:ln>
              <a:solidFill>
                <a:srgbClr val="30892B"/>
              </a:solidFill>
            </a:ln>
          </p:spPr>
          <p:txBody>
            <a:bodyPr/>
            <a:lstStyle/>
            <a:p>
              <a:endParaRPr lang="en-HU"/>
            </a:p>
          </p:txBody>
        </p:sp>
        <p:sp>
          <p:nvSpPr>
            <p:cNvPr id="1027" name="OTLSHAPE_SLT_07870f2001aa450f9684c115d04047bf_Title">
              <a:extLst>
                <a:ext uri="{FF2B5EF4-FFF2-40B4-BE49-F238E27FC236}">
                  <a16:creationId xmlns:a16="http://schemas.microsoft.com/office/drawing/2014/main" id="{BF8F9F17-5107-07FC-ACF5-65FDB353F571}"/>
                </a:ext>
                <a:ext uri="{85696DD3-40B7-48DA-B01C-C90EEFC68A26}">
                  <a16:creationId xmlns="" xmlns:p14="http://schemas.microsoft.com/office/powerpoint/2010/main" xmlns:a16="http://schemas.microsoft.com/office/drawing/2014/main\" id="C4378E4A-8B08-401C-BC09-CCF47918BB38"/>
                </a:ext>
              </a:extLst>
            </p:cNvPr>
            <p:cNvSpPr txBox="1"/>
            <p:nvPr>
              <p:custDataLst>
                <p:tags r:id="rId49"/>
              </p:custDataLst>
            </p:nvPr>
          </p:nvSpPr>
          <p:spPr>
            <a:xfrm>
              <a:off x="8761970" y="5264429"/>
              <a:ext cx="1030393" cy="15388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l"/>
              <a:r>
                <a:rPr lang="hu-HU" sz="1000" b="1" u="none" dirty="0">
                  <a:solidFill>
                    <a:srgbClr val="FFFFFF">
                      <a:alpha val="100000"/>
                    </a:srgbClr>
                  </a:solidFill>
                  <a:latin typeface="Myriad Pro Light" panose="020B0403030403020204" pitchFamily="34" charset="0"/>
                </a:rPr>
                <a:t>Engedélyeztetés</a:t>
              </a:r>
            </a:p>
          </p:txBody>
        </p:sp>
        <p:sp>
          <p:nvSpPr>
            <p:cNvPr id="1029" name="OTLSHAPE_SLT_2b4ee3de2932419fa50a57723f737941_Shape">
              <a:extLst>
                <a:ext uri="{FF2B5EF4-FFF2-40B4-BE49-F238E27FC236}">
                  <a16:creationId xmlns:a16="http://schemas.microsoft.com/office/drawing/2014/main" id="{EDC07D13-6C64-A501-8427-D4E8E377F101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0248336" y="5669383"/>
              <a:ext cx="160101" cy="215444"/>
            </a:xfrm>
            <a:prstGeom prst="snip2DiagRect">
              <a:avLst>
                <a:gd name="adj1" fmla="val 100000"/>
                <a:gd name="adj2" fmla="val 16667"/>
              </a:avLst>
            </a:prstGeom>
            <a:solidFill>
              <a:srgbClr val="5D5DD2">
                <a:alpha val="100000"/>
              </a:srgbClr>
            </a:solidFill>
          </p:spPr>
          <p:txBody>
            <a:bodyPr/>
            <a:lstStyle/>
            <a:p>
              <a:endParaRPr lang="en-HU"/>
            </a:p>
          </p:txBody>
        </p:sp>
        <p:sp>
          <p:nvSpPr>
            <p:cNvPr id="1031" name="OTLSHAPE_SLT_2b4ee3de2932419fa50a57723f737941_Title">
              <a:extLst>
                <a:ext uri="{FF2B5EF4-FFF2-40B4-BE49-F238E27FC236}">
                  <a16:creationId xmlns:a16="http://schemas.microsoft.com/office/drawing/2014/main" id="{122FAD94-2CAB-9F21-E74A-28E4E1D3411F}"/>
                </a:ext>
                <a:ext uri="{5C488F4A-4992-44F6-ACA8-711DC71F6EDC}">
                  <a16:creationId xmlns="" xmlns:p14="http://schemas.microsoft.com/office/powerpoint/2010/main" xmlns:a16="http://schemas.microsoft.com/office/drawing/2014/main\" id="20D2074D-6A3D-4F42-9E43-E8E8185B5C14"/>
                </a:ext>
              </a:extLst>
            </p:cNvPr>
            <p:cNvSpPr txBox="1"/>
            <p:nvPr>
              <p:custDataLst>
                <p:tags r:id="rId51"/>
              </p:custDataLst>
            </p:nvPr>
          </p:nvSpPr>
          <p:spPr>
            <a:xfrm>
              <a:off x="9379486" y="5694776"/>
              <a:ext cx="825754" cy="15388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l"/>
              <a:r>
                <a:rPr lang="hu-HU" sz="1000" b="1" u="none" dirty="0">
                  <a:solidFill>
                    <a:srgbClr val="383093"/>
                  </a:solidFill>
                  <a:latin typeface="Myriad Pro Light" panose="020B0403030403020204" pitchFamily="34" charset="0"/>
                </a:rPr>
                <a:t>Projekt zárás</a:t>
              </a:r>
            </a:p>
          </p:txBody>
        </p:sp>
        <p:sp>
          <p:nvSpPr>
            <p:cNvPr id="1038" name="OTLSHAPE_SLT_d1cef0d6143640dbab68c2f22c72b89d_Title">
              <a:extLst>
                <a:ext uri="{FF2B5EF4-FFF2-40B4-BE49-F238E27FC236}">
                  <a16:creationId xmlns:a16="http://schemas.microsoft.com/office/drawing/2014/main" id="{77D94792-5210-9BF3-48BF-910341FC0CBE}"/>
                </a:ext>
                <a:ext uri="{991F2815-9380-4B75-8518-599E1DECB46C}">
                  <a16:creationId xmlns="" xmlns:p14="http://schemas.microsoft.com/office/powerpoint/2010/main" xmlns:a16="http://schemas.microsoft.com/office/drawing/2014/main\" id="7827E23A-5690-4BAE-83F5-DD78795B2709"/>
                </a:ext>
              </a:extLst>
            </p:cNvPr>
            <p:cNvSpPr txBox="1"/>
            <p:nvPr>
              <p:custDataLst>
                <p:tags r:id="rId52"/>
              </p:custDataLst>
            </p:nvPr>
          </p:nvSpPr>
          <p:spPr>
            <a:xfrm>
              <a:off x="1551501" y="2664360"/>
              <a:ext cx="1773386" cy="15388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l"/>
              <a:r>
                <a:rPr lang="hu-HU" sz="1000" u="none" dirty="0" err="1">
                  <a:solidFill>
                    <a:srgbClr val="B11B80"/>
                  </a:solidFill>
                  <a:latin typeface="Myriad Pro SemiCond" panose="020B0503030403020204" pitchFamily="34" charset="0"/>
                </a:rPr>
                <a:t>Info</a:t>
              </a:r>
              <a:r>
                <a:rPr lang="hu-HU" sz="1000" u="none" dirty="0">
                  <a:solidFill>
                    <a:srgbClr val="B11B80"/>
                  </a:solidFill>
                  <a:latin typeface="Myriad Pro SemiCond" panose="020B0503030403020204" pitchFamily="34" charset="0"/>
                </a:rPr>
                <a:t> gyűjtés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838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</a:t>
            </a:r>
            <a:r>
              <a:rPr lang="en-US" dirty="0" err="1">
                <a:latin typeface="Myriad Pro Black" panose="020B0903030403020204" pitchFamily="34" charset="0"/>
              </a:rPr>
              <a:t>projekt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indítása</a:t>
            </a:r>
            <a:endParaRPr lang="en-US" dirty="0">
              <a:latin typeface="Myriad Pro Black" panose="020B0903030403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5FCA0E-A5FF-4E37-9937-AD66928CC0F0}"/>
              </a:ext>
            </a:extLst>
          </p:cNvPr>
          <p:cNvGrpSpPr/>
          <p:nvPr/>
        </p:nvGrpSpPr>
        <p:grpSpPr>
          <a:xfrm flipV="1">
            <a:off x="1559496" y="6669360"/>
            <a:ext cx="10441160" cy="72007"/>
            <a:chOff x="683807" y="4581128"/>
            <a:chExt cx="9732623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Pentagon 15">
              <a:extLst>
                <a:ext uri="{FF2B5EF4-FFF2-40B4-BE49-F238E27FC236}">
                  <a16:creationId xmlns:a16="http://schemas.microsoft.com/office/drawing/2014/main" id="{437750FE-CC6B-294D-6ADB-1D728F57AD1E}"/>
                </a:ext>
              </a:extLst>
            </p:cNvPr>
            <p:cNvSpPr/>
            <p:nvPr/>
          </p:nvSpPr>
          <p:spPr>
            <a:xfrm>
              <a:off x="8472263" y="4581128"/>
              <a:ext cx="194416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474199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7" name="Pentagon 16">
              <a:extLst>
                <a:ext uri="{FF2B5EF4-FFF2-40B4-BE49-F238E27FC236}">
                  <a16:creationId xmlns:a16="http://schemas.microsoft.com/office/drawing/2014/main" id="{B98F47BC-755F-B943-8D59-DF90CCD89D42}"/>
                </a:ext>
              </a:extLst>
            </p:cNvPr>
            <p:cNvSpPr/>
            <p:nvPr/>
          </p:nvSpPr>
          <p:spPr>
            <a:xfrm>
              <a:off x="5903159" y="4581128"/>
              <a:ext cx="278508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0057FF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8" name="Pentagon 17">
              <a:extLst>
                <a:ext uri="{FF2B5EF4-FFF2-40B4-BE49-F238E27FC236}">
                  <a16:creationId xmlns:a16="http://schemas.microsoft.com/office/drawing/2014/main" id="{F5F6E514-7359-A76A-A2BA-1EE9B46D3BE0}"/>
                </a:ext>
              </a:extLst>
            </p:cNvPr>
            <p:cNvSpPr/>
            <p:nvPr/>
          </p:nvSpPr>
          <p:spPr>
            <a:xfrm>
              <a:off x="4163375" y="4581128"/>
              <a:ext cx="2076613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30892B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410D12DE-8253-641A-B881-16A02AAED6E2}"/>
                </a:ext>
              </a:extLst>
            </p:cNvPr>
            <p:cNvSpPr/>
            <p:nvPr/>
          </p:nvSpPr>
          <p:spPr>
            <a:xfrm>
              <a:off x="2279575" y="4581128"/>
              <a:ext cx="2088215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E44600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20" name="Pentagon 19">
              <a:extLst>
                <a:ext uri="{FF2B5EF4-FFF2-40B4-BE49-F238E27FC236}">
                  <a16:creationId xmlns:a16="http://schemas.microsoft.com/office/drawing/2014/main" id="{851C23D0-5D52-D7AE-EFBF-D54D13FD0952}"/>
                </a:ext>
              </a:extLst>
            </p:cNvPr>
            <p:cNvSpPr/>
            <p:nvPr/>
          </p:nvSpPr>
          <p:spPr>
            <a:xfrm>
              <a:off x="683807" y="4581128"/>
              <a:ext cx="1883787" cy="288032"/>
            </a:xfrm>
            <a:prstGeom prst="homePlate">
              <a:avLst/>
            </a:prstGeom>
            <a:solidFill>
              <a:srgbClr val="F5C5EF"/>
            </a:solidFill>
            <a:ln>
              <a:solidFill>
                <a:srgbClr val="B11B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B11B80"/>
                </a:solidFill>
                <a:latin typeface="Myriad Pro Cond" panose="020B0506030403020204" pitchFamily="34" charset="0"/>
              </a:endParaRPr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A9DE89F-E170-A92C-055A-CF1B777E5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820" y="1261857"/>
            <a:ext cx="11568820" cy="5009574"/>
          </a:xfrm>
        </p:spPr>
        <p:txBody>
          <a:bodyPr>
            <a:noAutofit/>
          </a:bodyPr>
          <a:lstStyle/>
          <a:p>
            <a:pPr marL="314325" indent="-307975" fontAlgn="ctr">
              <a:spcBef>
                <a:spcPts val="0"/>
              </a:spcBef>
              <a:buSzPct val="100000"/>
              <a:buFont typeface="System Font Regular"/>
              <a:buChar char="💭"/>
            </a:pPr>
            <a:r>
              <a:rPr lang="en-HU" b="1" dirty="0">
                <a:latin typeface="Myriad Pro Light" panose="020B0403030403020204" pitchFamily="34" charset="0"/>
              </a:rPr>
              <a:t>Gondoljuk át</a:t>
            </a:r>
          </a:p>
          <a:p>
            <a:pPr marL="490538" indent="-204788" font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Hogyan fogom eldönteni, hogy mi mikor készült el? 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Épületrész és helyiség kialakítás: műszaki ellenőri jóváhagyás, használatbavételi engedély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Üzemeléshez kapcsolódó:</a:t>
            </a:r>
          </a:p>
          <a:p>
            <a:pPr marL="1028700" lvl="2" indent="-285750" font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System Font Regular"/>
              <a:buChar char="-"/>
            </a:pPr>
            <a:r>
              <a:rPr lang="en-HU" sz="1200" dirty="0">
                <a:solidFill>
                  <a:srgbClr val="3EB49C"/>
                </a:solidFill>
                <a:latin typeface="Myriad Pro Light" panose="020B0403030403020204" pitchFamily="34" charset="0"/>
              </a:rPr>
              <a:t>Működési engedély, Bejelentett kereskedelmi tevékenység, ÁNTSZ engedély, Tűzvédelmi szabályzat, HACCP igazolás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Designer-arculattervező helyszíni szemle, írásbeli jóváhagyás az elkészült üzlethelyiségre berendezéssel együtt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Cégtulajdonos helyszíni szemle, írásbeli jóváhagyás az elkészült üzlethelyiségre</a:t>
            </a:r>
          </a:p>
          <a:p>
            <a:pPr marL="490538" indent="-204788" font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Kivel kell és milyen gyakran beszélni?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System Font Regular"/>
              <a:buChar char="-"/>
            </a:pPr>
            <a:r>
              <a:rPr lang="hu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Érintettek</a:t>
            </a:r>
          </a:p>
          <a:p>
            <a:pPr marL="1028700" lvl="2" indent="-285750" font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System Font Regular"/>
              <a:buChar char="-"/>
            </a:pPr>
            <a:r>
              <a:rPr lang="hu-HU" sz="1200" dirty="0">
                <a:solidFill>
                  <a:srgbClr val="3EB49C"/>
                </a:solidFill>
                <a:latin typeface="Myriad Pro Light" panose="020B0403030403020204" pitchFamily="34" charset="0"/>
              </a:rPr>
              <a:t>Cégtulajdonos, </a:t>
            </a:r>
            <a:r>
              <a:rPr lang="hu-HU" sz="1200" dirty="0" err="1">
                <a:solidFill>
                  <a:srgbClr val="3EB49C"/>
                </a:solidFill>
                <a:latin typeface="Myriad Pro Light" panose="020B0403030403020204" pitchFamily="34" charset="0"/>
              </a:rPr>
              <a:t>designer</a:t>
            </a:r>
            <a:r>
              <a:rPr lang="hu-HU" sz="1200" dirty="0">
                <a:solidFill>
                  <a:srgbClr val="3EB49C"/>
                </a:solidFill>
                <a:latin typeface="Myriad Pro Light" panose="020B0403030403020204" pitchFamily="34" charset="0"/>
              </a:rPr>
              <a:t>, generálkivitelező, projektben résztvevők, önkormányzat, ingatlan lakóközössége, utca közössége, engedélyező hatóságok és azok képviselői, közüzemi szolgáltatók és azok képviselői, helyi civil közösségek, környező utcák üzletei, szomszédos üzletek</a:t>
            </a:r>
            <a:endParaRPr lang="en-HU" sz="1200" dirty="0">
              <a:solidFill>
                <a:srgbClr val="3EB49C"/>
              </a:solidFill>
              <a:latin typeface="Myriad Pro Light" panose="020B0403030403020204" pitchFamily="34" charset="0"/>
            </a:endParaRP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System Font Regular"/>
              <a:buChar char="-"/>
            </a:pPr>
            <a:r>
              <a:rPr lang="hu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Kommunikáció</a:t>
            </a:r>
          </a:p>
          <a:p>
            <a:pPr marL="1028700" lvl="2" indent="-285750" font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System Font Regular"/>
              <a:buChar char="-"/>
            </a:pPr>
            <a:r>
              <a:rPr lang="hu-HU" sz="1200" dirty="0" err="1">
                <a:solidFill>
                  <a:srgbClr val="3EB49C"/>
                </a:solidFill>
                <a:latin typeface="Myriad Pro Light" panose="020B0403030403020204" pitchFamily="34" charset="0"/>
              </a:rPr>
              <a:t>Designer</a:t>
            </a:r>
            <a:r>
              <a:rPr lang="hu-HU" sz="1200" dirty="0">
                <a:solidFill>
                  <a:srgbClr val="3EB49C"/>
                </a:solidFill>
                <a:latin typeface="Myriad Pro Light" panose="020B0403030403020204" pitchFamily="34" charset="0"/>
              </a:rPr>
              <a:t> és kivitelező: naponta-kétnaponta</a:t>
            </a:r>
          </a:p>
          <a:p>
            <a:pPr marL="1028700" lvl="2" indent="-285750" font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System Font Regular"/>
              <a:buChar char="-"/>
            </a:pPr>
            <a:r>
              <a:rPr lang="hu-HU" sz="1200" dirty="0">
                <a:solidFill>
                  <a:srgbClr val="3EB49C"/>
                </a:solidFill>
                <a:latin typeface="Myriad Pro Light" panose="020B0403030403020204" pitchFamily="34" charset="0"/>
              </a:rPr>
              <a:t>Többi érintett: szükség szerint, de legalább a projekt elején és végén, illetve havonta státuszjelentés írásban</a:t>
            </a:r>
            <a:endParaRPr lang="en-HU" sz="1200" dirty="0">
              <a:solidFill>
                <a:srgbClr val="3EB49C"/>
              </a:solidFill>
              <a:latin typeface="Myriad Pro Light" panose="020B0403030403020204" pitchFamily="34" charset="0"/>
            </a:endParaRPr>
          </a:p>
        </p:txBody>
      </p:sp>
      <p:pic>
        <p:nvPicPr>
          <p:cNvPr id="1028" name="Picture 4" descr="Hygge Café | Gdynia Cafes | Gdynia">
            <a:extLst>
              <a:ext uri="{FF2B5EF4-FFF2-40B4-BE49-F238E27FC236}">
                <a16:creationId xmlns:a16="http://schemas.microsoft.com/office/drawing/2014/main" id="{3465BCB3-43D1-7E00-7A85-820C7F139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040" y="260648"/>
            <a:ext cx="3185616" cy="238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94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</a:t>
            </a:r>
            <a:r>
              <a:rPr lang="en-US" dirty="0" err="1">
                <a:latin typeface="Myriad Pro Black" panose="020B0903030403020204" pitchFamily="34" charset="0"/>
              </a:rPr>
              <a:t>projekt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indítása</a:t>
            </a:r>
            <a:endParaRPr lang="en-US" dirty="0">
              <a:latin typeface="Myriad Pro Black" panose="020B0903030403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5FCA0E-A5FF-4E37-9937-AD66928CC0F0}"/>
              </a:ext>
            </a:extLst>
          </p:cNvPr>
          <p:cNvGrpSpPr/>
          <p:nvPr/>
        </p:nvGrpSpPr>
        <p:grpSpPr>
          <a:xfrm flipV="1">
            <a:off x="1559496" y="6669360"/>
            <a:ext cx="10441160" cy="72007"/>
            <a:chOff x="683807" y="4581128"/>
            <a:chExt cx="9732623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Pentagon 15">
              <a:extLst>
                <a:ext uri="{FF2B5EF4-FFF2-40B4-BE49-F238E27FC236}">
                  <a16:creationId xmlns:a16="http://schemas.microsoft.com/office/drawing/2014/main" id="{437750FE-CC6B-294D-6ADB-1D728F57AD1E}"/>
                </a:ext>
              </a:extLst>
            </p:cNvPr>
            <p:cNvSpPr/>
            <p:nvPr/>
          </p:nvSpPr>
          <p:spPr>
            <a:xfrm>
              <a:off x="8472263" y="4581128"/>
              <a:ext cx="194416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474199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7" name="Pentagon 16">
              <a:extLst>
                <a:ext uri="{FF2B5EF4-FFF2-40B4-BE49-F238E27FC236}">
                  <a16:creationId xmlns:a16="http://schemas.microsoft.com/office/drawing/2014/main" id="{B98F47BC-755F-B943-8D59-DF90CCD89D42}"/>
                </a:ext>
              </a:extLst>
            </p:cNvPr>
            <p:cNvSpPr/>
            <p:nvPr/>
          </p:nvSpPr>
          <p:spPr>
            <a:xfrm>
              <a:off x="5903159" y="4581128"/>
              <a:ext cx="278508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0057FF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8" name="Pentagon 17">
              <a:extLst>
                <a:ext uri="{FF2B5EF4-FFF2-40B4-BE49-F238E27FC236}">
                  <a16:creationId xmlns:a16="http://schemas.microsoft.com/office/drawing/2014/main" id="{F5F6E514-7359-A76A-A2BA-1EE9B46D3BE0}"/>
                </a:ext>
              </a:extLst>
            </p:cNvPr>
            <p:cNvSpPr/>
            <p:nvPr/>
          </p:nvSpPr>
          <p:spPr>
            <a:xfrm>
              <a:off x="4163375" y="4581128"/>
              <a:ext cx="2076613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30892B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410D12DE-8253-641A-B881-16A02AAED6E2}"/>
                </a:ext>
              </a:extLst>
            </p:cNvPr>
            <p:cNvSpPr/>
            <p:nvPr/>
          </p:nvSpPr>
          <p:spPr>
            <a:xfrm>
              <a:off x="2279575" y="4581128"/>
              <a:ext cx="2088215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E44600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20" name="Pentagon 19">
              <a:extLst>
                <a:ext uri="{FF2B5EF4-FFF2-40B4-BE49-F238E27FC236}">
                  <a16:creationId xmlns:a16="http://schemas.microsoft.com/office/drawing/2014/main" id="{851C23D0-5D52-D7AE-EFBF-D54D13FD0952}"/>
                </a:ext>
              </a:extLst>
            </p:cNvPr>
            <p:cNvSpPr/>
            <p:nvPr/>
          </p:nvSpPr>
          <p:spPr>
            <a:xfrm>
              <a:off x="683807" y="4581128"/>
              <a:ext cx="1883787" cy="288032"/>
            </a:xfrm>
            <a:prstGeom prst="homePlate">
              <a:avLst/>
            </a:prstGeom>
            <a:solidFill>
              <a:srgbClr val="F5C5EF"/>
            </a:solidFill>
            <a:ln>
              <a:solidFill>
                <a:srgbClr val="B11B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B11B80"/>
                </a:solidFill>
                <a:latin typeface="Myriad Pro Cond" panose="020B0506030403020204" pitchFamily="34" charset="0"/>
              </a:endParaRPr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A9DE89F-E170-A92C-055A-CF1B777E5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820" y="1261857"/>
            <a:ext cx="11568820" cy="5009574"/>
          </a:xfrm>
        </p:spPr>
        <p:txBody>
          <a:bodyPr>
            <a:noAutofit/>
          </a:bodyPr>
          <a:lstStyle/>
          <a:p>
            <a:pPr marL="314325" indent="-307975" fontAlgn="ctr">
              <a:spcBef>
                <a:spcPts val="0"/>
              </a:spcBef>
              <a:buSzPct val="100000"/>
              <a:buFont typeface="System Font Regular"/>
              <a:buChar char="💭"/>
            </a:pPr>
            <a:r>
              <a:rPr lang="en-HU" b="1" dirty="0">
                <a:latin typeface="Myriad Pro Light" panose="020B0403030403020204" pitchFamily="34" charset="0"/>
              </a:rPr>
              <a:t>Gondoljuk át</a:t>
            </a:r>
          </a:p>
          <a:p>
            <a:pPr marL="490538" indent="-204788" font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Mi mehet félre a projekt bármelyik szakaszában?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20000"/>
              <a:buFont typeface="System Font Regular"/>
              <a:buChar char="-"/>
            </a:pPr>
            <a:r>
              <a:rPr lang="hu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Üzlethelyiség keresése bizonytalan ideig elhúzódhat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20000"/>
              <a:buFont typeface="System Font Regular"/>
              <a:buChar char="-"/>
            </a:pPr>
            <a:r>
              <a:rPr lang="hu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Bérbeadás körülményei hatással lehetnek az üzletre – pl.: mit lehet átalakítani és mit nem?</a:t>
            </a:r>
            <a:endParaRPr lang="en-HU" sz="1400" dirty="0">
              <a:solidFill>
                <a:srgbClr val="3EB49C"/>
              </a:solidFill>
              <a:latin typeface="Myriad Pro Light" panose="020B0403030403020204" pitchFamily="34" charset="0"/>
            </a:endParaRP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20000"/>
              <a:buFont typeface="System Font Regular"/>
              <a:buChar char="-"/>
            </a:pPr>
            <a:r>
              <a:rPr lang="hu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Lakóingatlan és környezetének megítélése bizonytalan lehet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20000"/>
              <a:buFont typeface="System Font Regular"/>
              <a:buChar char="-"/>
            </a:pPr>
            <a:r>
              <a:rPr lang="hu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Szükséges engedélyek beszerzése, ezek átfutási ideje és megfelelési követelményei változékonyak és bizonytalanok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Elérhető építési anyagok és eszközök ára napi szinten változik – költségvetési terv bizonytalansága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Erőforrások rendelkezésre állását nem lehet biztosítani – csúszás az ütemezésben</a:t>
            </a:r>
          </a:p>
          <a:p>
            <a:pPr marL="490538" indent="-204788" font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Mit tudok tenni annak érdekében, hogy irányban tartsam a projektet?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Folyamatos kommunikáció a Generálkivitelezővel és a Műszaki ellenőrrel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Folyamatos kommunikáció az engedélyező hatóságokkal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Engedélyezési folyamatok megismerése, a lehetséges buktatók proaktív elkerülése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Folyamatos kommunikáció a lakóingatlan környezetével – kedvezmények felajánlása bizonyos érintetteknek kompenzálásképpen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Kompenzálási csomagok kidolgozása ellentételezésképp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Folyamatos állapotjelentések heti-havi szinten a megfelelő érintettek számára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Tervtől való eltérés esetén előre átgondolt forgatókönyvek</a:t>
            </a:r>
          </a:p>
        </p:txBody>
      </p:sp>
      <p:pic>
        <p:nvPicPr>
          <p:cNvPr id="1028" name="Picture 4" descr="Hygge Café | Gdynia Cafes | Gdynia">
            <a:extLst>
              <a:ext uri="{FF2B5EF4-FFF2-40B4-BE49-F238E27FC236}">
                <a16:creationId xmlns:a16="http://schemas.microsoft.com/office/drawing/2014/main" id="{3465BCB3-43D1-7E00-7A85-820C7F139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040" y="260648"/>
            <a:ext cx="3185616" cy="238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120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</a:t>
            </a:r>
            <a:r>
              <a:rPr lang="en-US" dirty="0" err="1">
                <a:latin typeface="Myriad Pro Black" panose="020B0903030403020204" pitchFamily="34" charset="0"/>
              </a:rPr>
              <a:t>projekt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indítása</a:t>
            </a:r>
            <a:endParaRPr lang="en-US" dirty="0">
              <a:latin typeface="Myriad Pro Black" panose="020B0903030403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5FCA0E-A5FF-4E37-9937-AD66928CC0F0}"/>
              </a:ext>
            </a:extLst>
          </p:cNvPr>
          <p:cNvGrpSpPr/>
          <p:nvPr/>
        </p:nvGrpSpPr>
        <p:grpSpPr>
          <a:xfrm flipV="1">
            <a:off x="1559496" y="6669360"/>
            <a:ext cx="10441160" cy="72007"/>
            <a:chOff x="683807" y="4581128"/>
            <a:chExt cx="9732623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Pentagon 15">
              <a:extLst>
                <a:ext uri="{FF2B5EF4-FFF2-40B4-BE49-F238E27FC236}">
                  <a16:creationId xmlns:a16="http://schemas.microsoft.com/office/drawing/2014/main" id="{437750FE-CC6B-294D-6ADB-1D728F57AD1E}"/>
                </a:ext>
              </a:extLst>
            </p:cNvPr>
            <p:cNvSpPr/>
            <p:nvPr/>
          </p:nvSpPr>
          <p:spPr>
            <a:xfrm>
              <a:off x="8472263" y="4581128"/>
              <a:ext cx="194416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474199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7" name="Pentagon 16">
              <a:extLst>
                <a:ext uri="{FF2B5EF4-FFF2-40B4-BE49-F238E27FC236}">
                  <a16:creationId xmlns:a16="http://schemas.microsoft.com/office/drawing/2014/main" id="{B98F47BC-755F-B943-8D59-DF90CCD89D42}"/>
                </a:ext>
              </a:extLst>
            </p:cNvPr>
            <p:cNvSpPr/>
            <p:nvPr/>
          </p:nvSpPr>
          <p:spPr>
            <a:xfrm>
              <a:off x="5903159" y="4581128"/>
              <a:ext cx="278508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0057FF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8" name="Pentagon 17">
              <a:extLst>
                <a:ext uri="{FF2B5EF4-FFF2-40B4-BE49-F238E27FC236}">
                  <a16:creationId xmlns:a16="http://schemas.microsoft.com/office/drawing/2014/main" id="{F5F6E514-7359-A76A-A2BA-1EE9B46D3BE0}"/>
                </a:ext>
              </a:extLst>
            </p:cNvPr>
            <p:cNvSpPr/>
            <p:nvPr/>
          </p:nvSpPr>
          <p:spPr>
            <a:xfrm>
              <a:off x="4163375" y="4581128"/>
              <a:ext cx="2076613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30892B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410D12DE-8253-641A-B881-16A02AAED6E2}"/>
                </a:ext>
              </a:extLst>
            </p:cNvPr>
            <p:cNvSpPr/>
            <p:nvPr/>
          </p:nvSpPr>
          <p:spPr>
            <a:xfrm>
              <a:off x="2279575" y="4581128"/>
              <a:ext cx="2088215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E44600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20" name="Pentagon 19">
              <a:extLst>
                <a:ext uri="{FF2B5EF4-FFF2-40B4-BE49-F238E27FC236}">
                  <a16:creationId xmlns:a16="http://schemas.microsoft.com/office/drawing/2014/main" id="{851C23D0-5D52-D7AE-EFBF-D54D13FD0952}"/>
                </a:ext>
              </a:extLst>
            </p:cNvPr>
            <p:cNvSpPr/>
            <p:nvPr/>
          </p:nvSpPr>
          <p:spPr>
            <a:xfrm>
              <a:off x="683807" y="4581128"/>
              <a:ext cx="1883787" cy="288032"/>
            </a:xfrm>
            <a:prstGeom prst="homePlate">
              <a:avLst/>
            </a:prstGeom>
            <a:solidFill>
              <a:srgbClr val="F5C5EF"/>
            </a:solidFill>
            <a:ln>
              <a:solidFill>
                <a:srgbClr val="B11B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B11B80"/>
                </a:solidFill>
                <a:latin typeface="Myriad Pro Cond" panose="020B0506030403020204" pitchFamily="34" charset="0"/>
              </a:endParaRPr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A9DE89F-E170-A92C-055A-CF1B777E5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820" y="1261857"/>
            <a:ext cx="8328460" cy="5009574"/>
          </a:xfrm>
        </p:spPr>
        <p:txBody>
          <a:bodyPr>
            <a:noAutofit/>
          </a:bodyPr>
          <a:lstStyle/>
          <a:p>
            <a:pPr marL="314325" indent="-307975" fontAlgn="ctr">
              <a:spcBef>
                <a:spcPts val="0"/>
              </a:spcBef>
              <a:buSzPct val="100000"/>
              <a:buFont typeface="System Font Regular"/>
              <a:buChar char="💭"/>
            </a:pPr>
            <a:r>
              <a:rPr lang="en-HU" b="1" dirty="0">
                <a:latin typeface="Myriad Pro Light" panose="020B0403030403020204" pitchFamily="34" charset="0"/>
              </a:rPr>
              <a:t>Gondoljuk át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endParaRPr lang="en-HU" sz="1800" dirty="0">
              <a:latin typeface="Myriad Pro Light" panose="020B0403030403020204" pitchFamily="34" charset="0"/>
            </a:endParaRP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Milyen korlátozásaim és feltételezéseim vannak?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20000"/>
              <a:buFont typeface="System Font Regular"/>
              <a:buChar char="-"/>
            </a:pPr>
            <a:r>
              <a:rPr lang="hu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Feltételezés: kávézó profil, lokáció változatlansága, adottság: generál kivitelező, marketing, ellátási lánc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20000"/>
              <a:buFont typeface="System Font Regular"/>
              <a:buChar char="-"/>
            </a:pPr>
            <a:r>
              <a:rPr lang="hu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Korlátozás: 2025 április 30-ig be kell fejeződjön a projekt, túlóra-pótlék fizetés nem lehetséges</a:t>
            </a:r>
            <a:endParaRPr lang="en-HU" sz="1400" dirty="0">
              <a:solidFill>
                <a:srgbClr val="3EB49C"/>
              </a:solidFill>
              <a:latin typeface="Myriad Pro Light" panose="020B0403030403020204" pitchFamily="34" charset="0"/>
            </a:endParaRP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endParaRPr lang="en-HU" sz="1800" dirty="0">
              <a:latin typeface="Myriad Pro Light" panose="020B0403030403020204" pitchFamily="34" charset="0"/>
            </a:endParaRP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800" dirty="0">
                <a:latin typeface="Myriad Pro Light" panose="020B0403030403020204" pitchFamily="34" charset="0"/>
              </a:rPr>
              <a:t>Kik lesznek az aláírók/jóváhagyók? Egyéb szerepkörök?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Számlák kifizetésének jóváhagyója: Üzlettulajdonos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Végső átvevő: Üzlettulajdonos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Műszaki átvevő: Műszaki ellenőr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Minden egyéb kérdésben jóváhagyó: Projektvezető</a:t>
            </a:r>
          </a:p>
        </p:txBody>
      </p:sp>
      <p:pic>
        <p:nvPicPr>
          <p:cNvPr id="1028" name="Picture 4" descr="Hygge Café | Gdynia Cafes | Gdynia">
            <a:extLst>
              <a:ext uri="{FF2B5EF4-FFF2-40B4-BE49-F238E27FC236}">
                <a16:creationId xmlns:a16="http://schemas.microsoft.com/office/drawing/2014/main" id="{3465BCB3-43D1-7E00-7A85-820C7F139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040" y="260648"/>
            <a:ext cx="3185616" cy="238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796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</a:t>
            </a:r>
            <a:r>
              <a:rPr lang="en-US" dirty="0" err="1">
                <a:latin typeface="Myriad Pro Black" panose="020B0903030403020204" pitchFamily="34" charset="0"/>
              </a:rPr>
              <a:t>projekt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indítása</a:t>
            </a:r>
            <a:endParaRPr lang="en-US" dirty="0">
              <a:latin typeface="Myriad Pro Black" panose="020B0903030403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5FCA0E-A5FF-4E37-9937-AD66928CC0F0}"/>
              </a:ext>
            </a:extLst>
          </p:cNvPr>
          <p:cNvGrpSpPr/>
          <p:nvPr/>
        </p:nvGrpSpPr>
        <p:grpSpPr>
          <a:xfrm flipV="1">
            <a:off x="1559496" y="6669360"/>
            <a:ext cx="10441160" cy="72007"/>
            <a:chOff x="683807" y="4581128"/>
            <a:chExt cx="9732623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Pentagon 15">
              <a:extLst>
                <a:ext uri="{FF2B5EF4-FFF2-40B4-BE49-F238E27FC236}">
                  <a16:creationId xmlns:a16="http://schemas.microsoft.com/office/drawing/2014/main" id="{437750FE-CC6B-294D-6ADB-1D728F57AD1E}"/>
                </a:ext>
              </a:extLst>
            </p:cNvPr>
            <p:cNvSpPr/>
            <p:nvPr/>
          </p:nvSpPr>
          <p:spPr>
            <a:xfrm>
              <a:off x="8472263" y="4581128"/>
              <a:ext cx="194416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474199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7" name="Pentagon 16">
              <a:extLst>
                <a:ext uri="{FF2B5EF4-FFF2-40B4-BE49-F238E27FC236}">
                  <a16:creationId xmlns:a16="http://schemas.microsoft.com/office/drawing/2014/main" id="{B98F47BC-755F-B943-8D59-DF90CCD89D42}"/>
                </a:ext>
              </a:extLst>
            </p:cNvPr>
            <p:cNvSpPr/>
            <p:nvPr/>
          </p:nvSpPr>
          <p:spPr>
            <a:xfrm>
              <a:off x="5903159" y="4581128"/>
              <a:ext cx="278508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0057FF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8" name="Pentagon 17">
              <a:extLst>
                <a:ext uri="{FF2B5EF4-FFF2-40B4-BE49-F238E27FC236}">
                  <a16:creationId xmlns:a16="http://schemas.microsoft.com/office/drawing/2014/main" id="{F5F6E514-7359-A76A-A2BA-1EE9B46D3BE0}"/>
                </a:ext>
              </a:extLst>
            </p:cNvPr>
            <p:cNvSpPr/>
            <p:nvPr/>
          </p:nvSpPr>
          <p:spPr>
            <a:xfrm>
              <a:off x="4163375" y="4581128"/>
              <a:ext cx="2076613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30892B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410D12DE-8253-641A-B881-16A02AAED6E2}"/>
                </a:ext>
              </a:extLst>
            </p:cNvPr>
            <p:cNvSpPr/>
            <p:nvPr/>
          </p:nvSpPr>
          <p:spPr>
            <a:xfrm>
              <a:off x="2279575" y="4581128"/>
              <a:ext cx="2088215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E44600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20" name="Pentagon 19">
              <a:extLst>
                <a:ext uri="{FF2B5EF4-FFF2-40B4-BE49-F238E27FC236}">
                  <a16:creationId xmlns:a16="http://schemas.microsoft.com/office/drawing/2014/main" id="{851C23D0-5D52-D7AE-EFBF-D54D13FD0952}"/>
                </a:ext>
              </a:extLst>
            </p:cNvPr>
            <p:cNvSpPr/>
            <p:nvPr/>
          </p:nvSpPr>
          <p:spPr>
            <a:xfrm>
              <a:off x="683807" y="4581128"/>
              <a:ext cx="1883787" cy="288032"/>
            </a:xfrm>
            <a:prstGeom prst="homePlate">
              <a:avLst/>
            </a:prstGeom>
            <a:solidFill>
              <a:srgbClr val="F5C5EF"/>
            </a:solidFill>
            <a:ln>
              <a:solidFill>
                <a:srgbClr val="B11B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B11B80"/>
                </a:solidFill>
                <a:latin typeface="Myriad Pro Cond" panose="020B0506030403020204" pitchFamily="34" charset="0"/>
              </a:endParaRPr>
            </a:p>
          </p:txBody>
        </p:sp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23DF86C-5A0A-3160-A729-65A512D0E621}"/>
              </a:ext>
            </a:extLst>
          </p:cNvPr>
          <p:cNvSpPr txBox="1">
            <a:spLocks/>
          </p:cNvSpPr>
          <p:nvPr/>
        </p:nvSpPr>
        <p:spPr>
          <a:xfrm>
            <a:off x="725421" y="1362773"/>
            <a:ext cx="9897438" cy="1145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20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8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4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4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2900" fontAlgn="ctr">
              <a:spcBef>
                <a:spcPts val="0"/>
              </a:spcBef>
              <a:buSzPct val="100000"/>
              <a:buFont typeface="System Font Regular"/>
              <a:buChar char="✍️"/>
            </a:pPr>
            <a:r>
              <a:rPr lang="en-HU" b="1" dirty="0">
                <a:latin typeface="Myriad Pro Light" panose="020B0403030403020204" pitchFamily="34" charset="0"/>
              </a:rPr>
              <a:t>Írjuk le</a:t>
            </a:r>
          </a:p>
          <a:p>
            <a:pPr marL="657225" indent="-342900" fontAlgn="ctr">
              <a:spcBef>
                <a:spcPts val="600"/>
              </a:spcBef>
              <a:buSzPct val="120000"/>
              <a:buFont typeface="System Font Regular"/>
              <a:buChar char="📄"/>
            </a:pPr>
            <a:r>
              <a:rPr lang="en-HU" dirty="0">
                <a:latin typeface="Myriad Pro Light" panose="020B0403030403020204" pitchFamily="34" charset="0"/>
              </a:rPr>
              <a:t>Projekt Alapító Dokumentum</a:t>
            </a:r>
          </a:p>
          <a:p>
            <a:pPr marL="682625" indent="0" fontAlgn="ctr">
              <a:spcBef>
                <a:spcPts val="600"/>
              </a:spcBef>
              <a:buSzPct val="120000"/>
              <a:buNone/>
            </a:pPr>
            <a:r>
              <a:rPr lang="en-HU" sz="1600" dirty="0">
                <a:latin typeface="Myriad Pro Light" panose="020B0403030403020204" pitchFamily="34" charset="0"/>
              </a:rPr>
              <a:t>Mindazt, amit eddig átgondoltunk, összefoglaljuk egy dokumentumban írásban és aláíratjuk a jóváhagyókkal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0FB383-2145-0E6E-7C6D-0373FAE8BF1A}"/>
              </a:ext>
            </a:extLst>
          </p:cNvPr>
          <p:cNvSpPr txBox="1"/>
          <p:nvPr/>
        </p:nvSpPr>
        <p:spPr>
          <a:xfrm>
            <a:off x="814367" y="2507997"/>
            <a:ext cx="3359005" cy="346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sz="16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1. Projekt áttekintés</a:t>
            </a:r>
          </a:p>
          <a:p>
            <a:pPr marL="446088" indent="-219075" algn="l">
              <a:buFont typeface="Arial" panose="020B0604020202020204" pitchFamily="34" charset="0"/>
              <a:buChar char="•"/>
              <a:tabLst>
                <a:tab pos="217488" algn="l"/>
              </a:tabLst>
            </a:pPr>
            <a:r>
              <a:rPr lang="hu-HU" sz="1400" dirty="0">
                <a:solidFill>
                  <a:schemeClr val="bg1"/>
                </a:solidFill>
                <a:effectLst/>
                <a:latin typeface="Myriad Pro Light" panose="020B0403030403020204" pitchFamily="34" charset="0"/>
              </a:rPr>
              <a:t>Projekt neve:</a:t>
            </a:r>
          </a:p>
          <a:p>
            <a:pPr marL="446088" indent="-219075" algn="l">
              <a:buFont typeface="Arial" panose="020B0604020202020204" pitchFamily="34" charset="0"/>
              <a:buChar char="•"/>
              <a:tabLst>
                <a:tab pos="217488" algn="l"/>
              </a:tabLst>
            </a:pPr>
            <a:r>
              <a:rPr lang="hu-HU" sz="1400" dirty="0">
                <a:solidFill>
                  <a:schemeClr val="bg1"/>
                </a:solidFill>
                <a:effectLst/>
                <a:latin typeface="Myriad Pro Light" panose="020B0403030403020204" pitchFamily="34" charset="0"/>
              </a:rPr>
              <a:t>Projekt szponzor:</a:t>
            </a:r>
          </a:p>
          <a:p>
            <a:pPr marL="446088" indent="-219075" algn="l">
              <a:buFont typeface="Arial" panose="020B0604020202020204" pitchFamily="34" charset="0"/>
              <a:buChar char="•"/>
              <a:tabLst>
                <a:tab pos="217488" algn="l"/>
              </a:tabLst>
            </a:pPr>
            <a:r>
              <a:rPr lang="hu-HU" sz="1400" dirty="0">
                <a:solidFill>
                  <a:schemeClr val="bg1"/>
                </a:solidFill>
                <a:effectLst/>
                <a:latin typeface="Myriad Pro Light" panose="020B0403030403020204" pitchFamily="34" charset="0"/>
              </a:rPr>
              <a:t>Projektvezető:</a:t>
            </a:r>
          </a:p>
          <a:p>
            <a:pPr marL="446088" indent="-219075">
              <a:buFont typeface="Arial" panose="020B0604020202020204" pitchFamily="34" charset="0"/>
              <a:buChar char="•"/>
              <a:tabLst>
                <a:tab pos="217488" algn="l"/>
              </a:tabLst>
            </a:pPr>
            <a:r>
              <a:rPr lang="hu-HU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Tervezett kezdési és befejezési dátum:</a:t>
            </a:r>
          </a:p>
          <a:p>
            <a:pPr algn="l">
              <a:spcBef>
                <a:spcPts val="600"/>
              </a:spcBef>
            </a:pPr>
            <a:r>
              <a:rPr lang="hu-HU" sz="16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2. Projekt célkitűzések</a:t>
            </a:r>
          </a:p>
          <a:p>
            <a:pPr marL="446088" indent="-219075">
              <a:buFont typeface="Arial" panose="020B0604020202020204" pitchFamily="34" charset="0"/>
              <a:buChar char="•"/>
              <a:tabLst>
                <a:tab pos="217488" algn="l"/>
              </a:tabLst>
            </a:pPr>
            <a:r>
              <a:rPr lang="hu-HU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Fő cél(ok):</a:t>
            </a:r>
          </a:p>
          <a:p>
            <a:pPr marL="446088" indent="-219075">
              <a:buFont typeface="Arial" panose="020B0604020202020204" pitchFamily="34" charset="0"/>
              <a:buChar char="•"/>
              <a:tabLst>
                <a:tab pos="217488" algn="l"/>
              </a:tabLst>
            </a:pPr>
            <a:r>
              <a:rPr lang="hu-HU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Részletes cél(ok):</a:t>
            </a:r>
          </a:p>
          <a:p>
            <a:pPr algn="l">
              <a:spcBef>
                <a:spcPts val="600"/>
              </a:spcBef>
            </a:pPr>
            <a:r>
              <a:rPr lang="hu-HU" sz="16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3. Projekt hatókör</a:t>
            </a:r>
          </a:p>
          <a:p>
            <a:pPr marL="446088" indent="-219075">
              <a:buFont typeface="Arial" panose="020B0604020202020204" pitchFamily="34" charset="0"/>
              <a:buChar char="•"/>
              <a:tabLst>
                <a:tab pos="217488" algn="l"/>
              </a:tabLst>
            </a:pPr>
            <a:r>
              <a:rPr lang="hu-HU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A projekt magában foglalja:</a:t>
            </a:r>
          </a:p>
          <a:p>
            <a:pPr marL="446088" indent="-219075">
              <a:buFont typeface="Arial" panose="020B0604020202020204" pitchFamily="34" charset="0"/>
              <a:buChar char="•"/>
              <a:tabLst>
                <a:tab pos="217488" algn="l"/>
              </a:tabLst>
            </a:pPr>
            <a:r>
              <a:rPr lang="hu-HU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A projekt nem tartalmazza:</a:t>
            </a:r>
          </a:p>
          <a:p>
            <a:pPr algn="l">
              <a:spcBef>
                <a:spcPts val="600"/>
              </a:spcBef>
            </a:pPr>
            <a:r>
              <a:rPr lang="hu-HU" sz="16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4. Érintettek</a:t>
            </a:r>
          </a:p>
          <a:p>
            <a:pPr marL="446088" indent="-219075">
              <a:buFont typeface="Arial" panose="020B0604020202020204" pitchFamily="34" charset="0"/>
              <a:buChar char="•"/>
              <a:tabLst>
                <a:tab pos="217488" algn="l"/>
              </a:tabLst>
            </a:pPr>
            <a:r>
              <a:rPr lang="hu-HU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Belső érintettek:</a:t>
            </a:r>
          </a:p>
          <a:p>
            <a:pPr marL="446088" indent="-219075">
              <a:buFont typeface="Arial" panose="020B0604020202020204" pitchFamily="34" charset="0"/>
              <a:buChar char="•"/>
              <a:tabLst>
                <a:tab pos="217488" algn="l"/>
              </a:tabLst>
            </a:pPr>
            <a:r>
              <a:rPr lang="hu-HU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Külső érintettek: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F3BB1A-4165-0143-8C19-05378177DD23}"/>
              </a:ext>
            </a:extLst>
          </p:cNvPr>
          <p:cNvSpPr txBox="1"/>
          <p:nvPr/>
        </p:nvSpPr>
        <p:spPr>
          <a:xfrm>
            <a:off x="4934061" y="2542978"/>
            <a:ext cx="2987842" cy="346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sz="16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5. Erőforrások és költségvetés</a:t>
            </a:r>
          </a:p>
          <a:p>
            <a:pPr marL="446088" indent="-219075">
              <a:buFont typeface="Arial" panose="020B0604020202020204" pitchFamily="34" charset="0"/>
              <a:buChar char="•"/>
              <a:tabLst>
                <a:tab pos="217488" algn="l"/>
              </a:tabLst>
            </a:pPr>
            <a:r>
              <a:rPr lang="hu-HU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Emberi erőforrások:</a:t>
            </a:r>
          </a:p>
          <a:p>
            <a:pPr marL="446088" indent="-219075">
              <a:buFont typeface="Arial" panose="020B0604020202020204" pitchFamily="34" charset="0"/>
              <a:buChar char="•"/>
              <a:tabLst>
                <a:tab pos="217488" algn="l"/>
              </a:tabLst>
            </a:pPr>
            <a:r>
              <a:rPr lang="hu-HU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Anyagi erőforrások:</a:t>
            </a:r>
          </a:p>
          <a:p>
            <a:pPr marL="446088" indent="-219075">
              <a:buFont typeface="Arial" panose="020B0604020202020204" pitchFamily="34" charset="0"/>
              <a:buChar char="•"/>
              <a:tabLst>
                <a:tab pos="217488" algn="l"/>
              </a:tabLst>
            </a:pPr>
            <a:r>
              <a:rPr lang="hu-HU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Becsült költségvetés:</a:t>
            </a:r>
          </a:p>
          <a:p>
            <a:pPr marL="446088" indent="-219075">
              <a:buFont typeface="Arial" panose="020B0604020202020204" pitchFamily="34" charset="0"/>
              <a:buChar char="•"/>
              <a:tabLst>
                <a:tab pos="217488" algn="l"/>
              </a:tabLst>
            </a:pPr>
            <a:endParaRPr lang="hu-HU" sz="1400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pPr algn="l">
              <a:spcBef>
                <a:spcPts val="600"/>
              </a:spcBef>
            </a:pPr>
            <a:r>
              <a:rPr lang="hu-HU" sz="16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6. Ütemezés és mérföldkövek</a:t>
            </a:r>
          </a:p>
          <a:p>
            <a:pPr marL="446088" indent="-219075">
              <a:buFont typeface="Arial" panose="020B0604020202020204" pitchFamily="34" charset="0"/>
              <a:buChar char="•"/>
              <a:tabLst>
                <a:tab pos="217488" algn="l"/>
              </a:tabLst>
            </a:pPr>
            <a:r>
              <a:rPr lang="hu-HU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Ütemterv</a:t>
            </a:r>
          </a:p>
          <a:p>
            <a:pPr marL="446088" indent="-219075">
              <a:buFont typeface="Arial" panose="020B0604020202020204" pitchFamily="34" charset="0"/>
              <a:buChar char="•"/>
              <a:tabLst>
                <a:tab pos="217488" algn="l"/>
              </a:tabLst>
            </a:pPr>
            <a:r>
              <a:rPr lang="hu-HU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Fő mérföldkövek:</a:t>
            </a:r>
          </a:p>
          <a:p>
            <a:pPr algn="l">
              <a:spcBef>
                <a:spcPts val="600"/>
              </a:spcBef>
            </a:pPr>
            <a:r>
              <a:rPr lang="hu-HU" sz="16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7. Kockázatok és korlátozások</a:t>
            </a:r>
          </a:p>
          <a:p>
            <a:pPr marL="446088" indent="-219075">
              <a:buFont typeface="Arial" panose="020B0604020202020204" pitchFamily="34" charset="0"/>
              <a:buChar char="•"/>
              <a:tabLst>
                <a:tab pos="217488" algn="l"/>
              </a:tabLst>
            </a:pPr>
            <a:r>
              <a:rPr lang="hu-HU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Azonosított kockázatok:</a:t>
            </a:r>
          </a:p>
          <a:p>
            <a:pPr marL="446088" indent="-219075">
              <a:buFont typeface="Arial" panose="020B0604020202020204" pitchFamily="34" charset="0"/>
              <a:buChar char="•"/>
              <a:tabLst>
                <a:tab pos="217488" algn="l"/>
              </a:tabLst>
            </a:pPr>
            <a:r>
              <a:rPr lang="hu-HU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Ismert korlátozások:</a:t>
            </a:r>
          </a:p>
          <a:p>
            <a:pPr algn="l">
              <a:spcBef>
                <a:spcPts val="600"/>
              </a:spcBef>
            </a:pPr>
            <a:r>
              <a:rPr lang="hu-HU" sz="16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8. Minőségbiztosítás</a:t>
            </a:r>
          </a:p>
          <a:p>
            <a:pPr marL="446088" indent="-219075">
              <a:buFont typeface="Arial" panose="020B0604020202020204" pitchFamily="34" charset="0"/>
              <a:buChar char="•"/>
              <a:tabLst>
                <a:tab pos="217488" algn="l"/>
              </a:tabLst>
            </a:pPr>
            <a:r>
              <a:rPr lang="hu-HU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Minőségi elvárások:</a:t>
            </a:r>
          </a:p>
          <a:p>
            <a:pPr marL="446088" indent="-219075">
              <a:buFont typeface="Arial" panose="020B0604020202020204" pitchFamily="34" charset="0"/>
              <a:buChar char="•"/>
              <a:tabLst>
                <a:tab pos="217488" algn="l"/>
              </a:tabLst>
            </a:pPr>
            <a:r>
              <a:rPr lang="hu-HU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Ellenőrzési pontok: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CADD17-D21E-079A-6F67-011283151B0D}"/>
              </a:ext>
            </a:extLst>
          </p:cNvPr>
          <p:cNvSpPr txBox="1"/>
          <p:nvPr/>
        </p:nvSpPr>
        <p:spPr>
          <a:xfrm>
            <a:off x="8682592" y="3140968"/>
            <a:ext cx="246472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sz="1600" dirty="0">
                <a:solidFill>
                  <a:schemeClr val="bg1"/>
                </a:solidFill>
                <a:latin typeface="Myriad Pro" panose="020B0503030403020204" pitchFamily="34" charset="0"/>
              </a:rPr>
              <a:t>9. Kommunikáció</a:t>
            </a:r>
          </a:p>
          <a:p>
            <a:pPr marL="446088" indent="-219075">
              <a:buFont typeface="Arial" panose="020B0604020202020204" pitchFamily="34" charset="0"/>
              <a:buChar char="•"/>
              <a:tabLst>
                <a:tab pos="217488" algn="l"/>
              </a:tabLst>
            </a:pPr>
            <a:r>
              <a:rPr lang="hu-HU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Belső kommunikáció:</a:t>
            </a:r>
          </a:p>
          <a:p>
            <a:pPr marL="446088" indent="-219075">
              <a:buFont typeface="Arial" panose="020B0604020202020204" pitchFamily="34" charset="0"/>
              <a:buChar char="•"/>
              <a:tabLst>
                <a:tab pos="217488" algn="l"/>
              </a:tabLst>
            </a:pPr>
            <a:r>
              <a:rPr lang="hu-HU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Külső kommunikáció:</a:t>
            </a:r>
          </a:p>
          <a:p>
            <a:pPr algn="l"/>
            <a:endParaRPr lang="hu-HU" sz="2000" b="0" i="0" dirty="0">
              <a:solidFill>
                <a:schemeClr val="bg1"/>
              </a:solidFill>
              <a:effectLst/>
              <a:latin typeface="Myriad Pro" panose="020B0503030403020204" pitchFamily="34" charset="0"/>
            </a:endParaRPr>
          </a:p>
          <a:p>
            <a:pPr algn="l"/>
            <a:r>
              <a:rPr lang="hu-HU" sz="1600" dirty="0">
                <a:solidFill>
                  <a:schemeClr val="bg1"/>
                </a:solidFill>
                <a:latin typeface="Myriad Pro" panose="020B0503030403020204" pitchFamily="34" charset="0"/>
              </a:rPr>
              <a:t>10. Jóváhagyások</a:t>
            </a:r>
          </a:p>
          <a:p>
            <a:pPr marL="446088" indent="-219075">
              <a:buFont typeface="Arial" panose="020B0604020202020204" pitchFamily="34" charset="0"/>
              <a:buChar char="•"/>
              <a:tabLst>
                <a:tab pos="217488" algn="l"/>
              </a:tabLst>
            </a:pPr>
            <a:r>
              <a:rPr lang="hu-HU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Projekt szponzor aláírása:</a:t>
            </a:r>
          </a:p>
          <a:p>
            <a:pPr marL="446088" indent="-219075">
              <a:buFont typeface="Arial" panose="020B0604020202020204" pitchFamily="34" charset="0"/>
              <a:buChar char="•"/>
              <a:tabLst>
                <a:tab pos="217488" algn="l"/>
              </a:tabLst>
            </a:pPr>
            <a:r>
              <a:rPr lang="hu-HU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Projektvezető aláírása:</a:t>
            </a:r>
          </a:p>
          <a:p>
            <a:pPr marL="446088" indent="-219075">
              <a:buFont typeface="Arial" panose="020B0604020202020204" pitchFamily="34" charset="0"/>
              <a:buChar char="•"/>
              <a:tabLst>
                <a:tab pos="217488" algn="l"/>
              </a:tabLst>
            </a:pPr>
            <a:r>
              <a:rPr lang="hu-HU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Dátum:</a:t>
            </a:r>
          </a:p>
        </p:txBody>
      </p:sp>
    </p:spTree>
    <p:extLst>
      <p:ext uri="{BB962C8B-B14F-4D97-AF65-F5344CB8AC3E}">
        <p14:creationId xmlns:p14="http://schemas.microsoft.com/office/powerpoint/2010/main" val="104622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Érintettek</a:t>
            </a:r>
            <a:r>
              <a:rPr lang="en-US" dirty="0">
                <a:latin typeface="Myriad Pro Black" panose="020B0903030403020204" pitchFamily="34" charset="0"/>
              </a:rPr>
              <a:t> - Stakeholder</a:t>
            </a:r>
          </a:p>
        </p:txBody>
      </p:sp>
      <p:pic>
        <p:nvPicPr>
          <p:cNvPr id="4" name="Picture 3" descr="Stakeholders | Sustainability | Toshiba">
            <a:extLst>
              <a:ext uri="{FF2B5EF4-FFF2-40B4-BE49-F238E27FC236}">
                <a16:creationId xmlns:a16="http://schemas.microsoft.com/office/drawing/2014/main" id="{46CF1ADD-DE7F-126A-5393-113F3EE3E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831" y="2276872"/>
            <a:ext cx="594983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35;p34">
            <a:extLst>
              <a:ext uri="{FF2B5EF4-FFF2-40B4-BE49-F238E27FC236}">
                <a16:creationId xmlns:a16="http://schemas.microsoft.com/office/drawing/2014/main" id="{C44FA02E-2DA0-1F9C-F889-F92A9E6594D6}"/>
              </a:ext>
            </a:extLst>
          </p:cNvPr>
          <p:cNvSpPr txBox="1"/>
          <p:nvPr/>
        </p:nvSpPr>
        <p:spPr>
          <a:xfrm>
            <a:off x="839416" y="1340768"/>
            <a:ext cx="11089232" cy="500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Stakeholder:</a:t>
            </a:r>
            <a:br>
              <a:rPr lang="en-GB" sz="2000" b="1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</a:b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Minden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olyan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szűkebb</a:t>
            </a:r>
            <a:r>
              <a:rPr lang="hu-HU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en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vagy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tágabban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értelmezett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érintettje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a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projektnek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,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akiket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bármilyen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módon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befolyásol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annak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végrehajtása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vagy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eredménye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.</a:t>
            </a:r>
          </a:p>
          <a:p>
            <a:pPr marL="357188" indent="-357188">
              <a:spcBef>
                <a:spcPts val="2400"/>
              </a:spcBef>
              <a:spcAft>
                <a:spcPts val="1200"/>
              </a:spcAft>
              <a:buClr>
                <a:srgbClr val="24B4B3"/>
              </a:buClr>
              <a:buSzPct val="120000"/>
              <a:buFont typeface="+mj-lt"/>
              <a:buAutoNum type="arabicPeriod"/>
            </a:pP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Környezet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,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élővilág</a:t>
            </a:r>
            <a:endParaRPr lang="en-GB" sz="1800" dirty="0">
              <a:solidFill>
                <a:srgbClr val="3C3C3B"/>
              </a:solidFill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57188" indent="-357188">
              <a:spcAft>
                <a:spcPts val="1200"/>
              </a:spcAft>
              <a:buClr>
                <a:srgbClr val="24B4B3"/>
              </a:buClr>
              <a:buSzPct val="120000"/>
              <a:buFont typeface="+mj-lt"/>
              <a:buAutoNum type="arabicPeriod"/>
            </a:pP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Megrendelők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,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végfelhasználók</a:t>
            </a:r>
            <a:endParaRPr lang="en-GB" sz="1800" dirty="0">
              <a:solidFill>
                <a:srgbClr val="3C3C3B"/>
              </a:solidFill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57188" indent="-357188">
              <a:spcAft>
                <a:spcPts val="1200"/>
              </a:spcAft>
              <a:buClr>
                <a:srgbClr val="24B4B3"/>
              </a:buClr>
              <a:buSzPct val="120000"/>
              <a:buFont typeface="+mj-lt"/>
              <a:buAutoNum type="arabicPeriod"/>
            </a:pP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Befektetők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,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résztulajdonosok</a:t>
            </a:r>
            <a:endParaRPr lang="en-GB" sz="1800" dirty="0">
              <a:solidFill>
                <a:srgbClr val="3C3C3B"/>
              </a:solidFill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57188" indent="-357188">
              <a:spcAft>
                <a:spcPts val="1200"/>
              </a:spcAft>
              <a:buClr>
                <a:srgbClr val="24B4B3"/>
              </a:buClr>
              <a:buSzPct val="120000"/>
              <a:buFont typeface="+mj-lt"/>
              <a:buAutoNum type="arabicPeriod"/>
            </a:pP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Beszállítók</a:t>
            </a:r>
            <a:endParaRPr lang="en-GB" sz="1800" dirty="0">
              <a:solidFill>
                <a:srgbClr val="3C3C3B"/>
              </a:solidFill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57188" indent="-357188">
              <a:spcAft>
                <a:spcPts val="1200"/>
              </a:spcAft>
              <a:buClr>
                <a:srgbClr val="24B4B3"/>
              </a:buClr>
              <a:buSzPct val="120000"/>
              <a:buFont typeface="+mj-lt"/>
              <a:buAutoNum type="arabicPeriod"/>
            </a:pP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Alkalmazottak</a:t>
            </a:r>
            <a:endParaRPr lang="en-GB" sz="1800" dirty="0">
              <a:solidFill>
                <a:srgbClr val="3C3C3B"/>
              </a:solidFill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57188" indent="-357188">
              <a:spcAft>
                <a:spcPts val="1200"/>
              </a:spcAft>
              <a:buClr>
                <a:srgbClr val="24B4B3"/>
              </a:buClr>
              <a:buSzPct val="120000"/>
              <a:buFont typeface="+mj-lt"/>
              <a:buAutoNum type="arabicPeriod"/>
            </a:pP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Helyi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közösségek</a:t>
            </a:r>
            <a:endParaRPr lang="en-GB" sz="1800" dirty="0">
              <a:solidFill>
                <a:srgbClr val="3C3C3B"/>
              </a:solidFill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57188" indent="-357188">
              <a:spcAft>
                <a:spcPts val="1200"/>
              </a:spcAft>
              <a:buClr>
                <a:srgbClr val="24B4B3"/>
              </a:buClr>
              <a:buSzPct val="120000"/>
              <a:buFont typeface="+mj-lt"/>
              <a:buAutoNum type="arabicPeriod"/>
            </a:pP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Kormányzat</a:t>
            </a:r>
            <a:endParaRPr lang="en-GB" sz="1800" dirty="0">
              <a:solidFill>
                <a:srgbClr val="3C3C3B"/>
              </a:solidFill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57188" indent="-357188">
              <a:spcAft>
                <a:spcPts val="1200"/>
              </a:spcAft>
              <a:buClr>
                <a:srgbClr val="24B4B3"/>
              </a:buClr>
              <a:buSzPct val="120000"/>
              <a:buFont typeface="+mj-lt"/>
              <a:buAutoNum type="arabicPeriod"/>
            </a:pP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Nem-kormányzati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szervek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 (civil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szervezetek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)</a:t>
            </a:r>
            <a:br>
              <a:rPr lang="en-GB" sz="1800" b="1" dirty="0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</a:br>
            <a:endParaRPr lang="en-GB" sz="1100" dirty="0">
              <a:solidFill>
                <a:srgbClr val="3C3C3B"/>
              </a:solidFill>
              <a:latin typeface="Myriad Pro" panose="020B050303040302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326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8DF5D-4B41-49EB-D80B-CE23E2691BB0}"/>
              </a:ext>
            </a:extLst>
          </p:cNvPr>
          <p:cNvSpPr/>
          <p:nvPr/>
        </p:nvSpPr>
        <p:spPr>
          <a:xfrm>
            <a:off x="1199456" y="1556792"/>
            <a:ext cx="9505056" cy="4104456"/>
          </a:xfrm>
          <a:prstGeom prst="roundRect">
            <a:avLst/>
          </a:prstGeom>
          <a:solidFill>
            <a:schemeClr val="bg2">
              <a:alpha val="5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5480" y="1844824"/>
            <a:ext cx="8994743" cy="3528392"/>
          </a:xfrm>
        </p:spPr>
        <p:txBody>
          <a:bodyPr/>
          <a:lstStyle/>
          <a:p>
            <a:pPr algn="ctr"/>
            <a:r>
              <a:rPr lang="en-US" sz="4800" b="1" dirty="0">
                <a:latin typeface="MYRIAD PRO BLACK CONDENSED" panose="020B0503030403020204" pitchFamily="34" charset="0"/>
              </a:rPr>
              <a:t>KÉRDÉS:</a:t>
            </a:r>
          </a:p>
          <a:p>
            <a:pPr algn="ctr"/>
            <a:endParaRPr lang="en-US" sz="4800" b="1" dirty="0">
              <a:latin typeface="MYRIAD PRO BLACK CONDENSED" panose="020B0503030403020204" pitchFamily="34" charset="0"/>
            </a:endParaRPr>
          </a:p>
          <a:p>
            <a:pPr algn="ctr"/>
            <a:r>
              <a:rPr lang="en-US" sz="4800" b="1" dirty="0" err="1">
                <a:latin typeface="MYRIAD PRO BLACK CONDENSED" panose="020B0503030403020204" pitchFamily="34" charset="0"/>
              </a:rPr>
              <a:t>Szerintetek</a:t>
            </a:r>
            <a:r>
              <a:rPr lang="en-US" sz="4800" b="1" dirty="0">
                <a:latin typeface="MYRIAD PRO BLACK CONDENSED" panose="020B0503030403020204" pitchFamily="34" charset="0"/>
              </a:rPr>
              <a:t> </a:t>
            </a:r>
            <a:r>
              <a:rPr lang="en-US" sz="4800" b="1" dirty="0" err="1">
                <a:latin typeface="MYRIAD PRO BLACK CONDENSED" panose="020B0503030403020204" pitchFamily="34" charset="0"/>
              </a:rPr>
              <a:t>mit</a:t>
            </a:r>
            <a:r>
              <a:rPr lang="en-US" sz="4800" b="1" dirty="0">
                <a:latin typeface="MYRIAD PRO BLACK CONDENSED" panose="020B0503030403020204" pitchFamily="34" charset="0"/>
              </a:rPr>
              <a:t> </a:t>
            </a:r>
            <a:r>
              <a:rPr lang="en-US" sz="4800" b="1" dirty="0" err="1">
                <a:latin typeface="MYRIAD PRO BLACK CONDENSED" panose="020B0503030403020204" pitchFamily="34" charset="0"/>
              </a:rPr>
              <a:t>lehet</a:t>
            </a:r>
            <a:r>
              <a:rPr lang="en-US" sz="4800" b="1" dirty="0">
                <a:latin typeface="MYRIAD PRO BLACK CONDENSED" panose="020B0503030403020204" pitchFamily="34" charset="0"/>
              </a:rPr>
              <a:t> </a:t>
            </a:r>
            <a:r>
              <a:rPr lang="en-US" sz="4800" b="1" dirty="0" err="1">
                <a:latin typeface="MYRIAD PRO BLACK CONDENSED" panose="020B0503030403020204" pitchFamily="34" charset="0"/>
              </a:rPr>
              <a:t>még</a:t>
            </a:r>
            <a:r>
              <a:rPr lang="en-US" sz="4800" b="1" dirty="0">
                <a:latin typeface="MYRIAD PRO BLACK CONDENSED" panose="020B0503030403020204" pitchFamily="34" charset="0"/>
              </a:rPr>
              <a:t> </a:t>
            </a:r>
            <a:r>
              <a:rPr lang="en-US" sz="4800" b="1" dirty="0" err="1">
                <a:latin typeface="MYRIAD PRO BLACK CONDENSED" panose="020B0503030403020204" pitchFamily="34" charset="0"/>
              </a:rPr>
              <a:t>érdemes</a:t>
            </a:r>
            <a:r>
              <a:rPr lang="en-US" sz="4800" b="1" dirty="0">
                <a:latin typeface="MYRIAD PRO BLACK CONDENSED" panose="020B0503030403020204" pitchFamily="34" charset="0"/>
              </a:rPr>
              <a:t> </a:t>
            </a:r>
            <a:r>
              <a:rPr lang="en-US" sz="4800" b="1" dirty="0" err="1">
                <a:latin typeface="MYRIAD PRO BLACK CONDENSED" panose="020B0503030403020204" pitchFamily="34" charset="0"/>
              </a:rPr>
              <a:t>rögzíteni</a:t>
            </a:r>
            <a:r>
              <a:rPr lang="en-US" sz="4800" b="1" dirty="0">
                <a:latin typeface="MYRIAD PRO BLACK CONDENSED" panose="020B0503030403020204" pitchFamily="34" charset="0"/>
              </a:rPr>
              <a:t> </a:t>
            </a:r>
            <a:r>
              <a:rPr lang="en-US" sz="4800" b="1" dirty="0" err="1">
                <a:latin typeface="MYRIAD PRO BLACK CONDENSED" panose="020B0503030403020204" pitchFamily="34" charset="0"/>
              </a:rPr>
              <a:t>írásban</a:t>
            </a:r>
            <a:r>
              <a:rPr lang="en-US" sz="4800" b="1" dirty="0">
                <a:latin typeface="MYRIAD PRO BLACK CONDENSED" panose="020B0503030403020204" pitchFamily="34" charset="0"/>
              </a:rPr>
              <a:t> a </a:t>
            </a:r>
            <a:r>
              <a:rPr lang="en-US" sz="4800" b="1" dirty="0" err="1">
                <a:latin typeface="MYRIAD PRO BLACK CONDENSED" panose="020B0503030403020204" pitchFamily="34" charset="0"/>
              </a:rPr>
              <a:t>projekt</a:t>
            </a:r>
            <a:r>
              <a:rPr lang="en-US" sz="4800" b="1" dirty="0">
                <a:latin typeface="MYRIAD PRO BLACK CONDENSED" panose="020B0503030403020204" pitchFamily="34" charset="0"/>
              </a:rPr>
              <a:t> </a:t>
            </a:r>
            <a:r>
              <a:rPr lang="en-US" sz="4800" b="1" dirty="0" err="1">
                <a:latin typeface="MYRIAD PRO BLACK CONDENSED" panose="020B0503030403020204" pitchFamily="34" charset="0"/>
              </a:rPr>
              <a:t>elején</a:t>
            </a:r>
            <a:r>
              <a:rPr lang="en-US" sz="4800" b="1" dirty="0">
                <a:latin typeface="MYRIAD PRO BLACK CONDENSED" panose="020B0503030403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062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387" y="5157192"/>
            <a:ext cx="10515598" cy="654390"/>
          </a:xfrm>
        </p:spPr>
        <p:txBody>
          <a:bodyPr>
            <a:normAutofit fontScale="90000"/>
          </a:bodyPr>
          <a:lstStyle/>
          <a:p>
            <a:r>
              <a:rPr lang="en-US" sz="4400" b="0" dirty="0" err="1">
                <a:effectLst/>
                <a:latin typeface="Myriad Pro" panose="020B0503030403020204" pitchFamily="34" charset="0"/>
              </a:rPr>
              <a:t>Projektvezetés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hatékonyan</a:t>
            </a:r>
            <a:endParaRPr lang="en-US" sz="4400" b="0" dirty="0">
              <a:effectLst/>
              <a:latin typeface="Myriad Pro" panose="020B05030304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368" y="4145762"/>
            <a:ext cx="11325406" cy="867413"/>
          </a:xfrm>
        </p:spPr>
        <p:txBody>
          <a:bodyPr/>
          <a:lstStyle/>
          <a:p>
            <a:r>
              <a:rPr lang="en-US" sz="4800" b="1" dirty="0">
                <a:latin typeface="Myriad Pro SemiExt" panose="020B0505030403020204" pitchFamily="34" charset="0"/>
              </a:rPr>
              <a:t>1. </a:t>
            </a:r>
            <a:r>
              <a:rPr lang="en-US" sz="4800" b="1" dirty="0" err="1">
                <a:latin typeface="Myriad Pro SemiExt" panose="020B0505030403020204" pitchFamily="34" charset="0"/>
              </a:rPr>
              <a:t>Mit</a:t>
            </a:r>
            <a:r>
              <a:rPr lang="en-US" sz="4800" b="1" dirty="0">
                <a:latin typeface="Myriad Pro SemiExt" panose="020B0505030403020204" pitchFamily="34" charset="0"/>
              </a:rPr>
              <a:t> </a:t>
            </a:r>
            <a:r>
              <a:rPr lang="en-US" sz="4800" b="1" dirty="0" err="1">
                <a:latin typeface="Myriad Pro SemiExt" panose="020B0505030403020204" pitchFamily="34" charset="0"/>
              </a:rPr>
              <a:t>jelent</a:t>
            </a:r>
            <a:r>
              <a:rPr lang="en-US" sz="4800" b="1" dirty="0">
                <a:latin typeface="Myriad Pro SemiExt" panose="020B0505030403020204" pitchFamily="34" charset="0"/>
              </a:rPr>
              <a:t> a ”</a:t>
            </a:r>
            <a:r>
              <a:rPr lang="en-US" sz="4800" b="1" dirty="0" err="1">
                <a:latin typeface="Myriad Pro SemiExt" panose="020B0505030403020204" pitchFamily="34" charset="0"/>
              </a:rPr>
              <a:t>projekt</a:t>
            </a:r>
            <a:r>
              <a:rPr lang="en-US" sz="4800" b="1" dirty="0">
                <a:latin typeface="Myriad Pro SemiExt" panose="020B0505030403020204" pitchFamily="34" charset="0"/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2142729111"/>
      </p:ext>
    </p:extLst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</a:t>
            </a:r>
            <a:r>
              <a:rPr lang="en-US" dirty="0" err="1">
                <a:latin typeface="Myriad Pro Black" panose="020B0903030403020204" pitchFamily="34" charset="0"/>
              </a:rPr>
              <a:t>projekt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indítása</a:t>
            </a:r>
            <a:endParaRPr lang="en-US" dirty="0">
              <a:latin typeface="Myriad Pro Black" panose="020B0903030403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5FCA0E-A5FF-4E37-9937-AD66928CC0F0}"/>
              </a:ext>
            </a:extLst>
          </p:cNvPr>
          <p:cNvGrpSpPr/>
          <p:nvPr/>
        </p:nvGrpSpPr>
        <p:grpSpPr>
          <a:xfrm flipV="1">
            <a:off x="1559496" y="6669360"/>
            <a:ext cx="10441160" cy="72007"/>
            <a:chOff x="683807" y="4581128"/>
            <a:chExt cx="9732623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Pentagon 15">
              <a:extLst>
                <a:ext uri="{FF2B5EF4-FFF2-40B4-BE49-F238E27FC236}">
                  <a16:creationId xmlns:a16="http://schemas.microsoft.com/office/drawing/2014/main" id="{437750FE-CC6B-294D-6ADB-1D728F57AD1E}"/>
                </a:ext>
              </a:extLst>
            </p:cNvPr>
            <p:cNvSpPr/>
            <p:nvPr/>
          </p:nvSpPr>
          <p:spPr>
            <a:xfrm>
              <a:off x="8472263" y="4581128"/>
              <a:ext cx="194416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474199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7" name="Pentagon 16">
              <a:extLst>
                <a:ext uri="{FF2B5EF4-FFF2-40B4-BE49-F238E27FC236}">
                  <a16:creationId xmlns:a16="http://schemas.microsoft.com/office/drawing/2014/main" id="{B98F47BC-755F-B943-8D59-DF90CCD89D42}"/>
                </a:ext>
              </a:extLst>
            </p:cNvPr>
            <p:cNvSpPr/>
            <p:nvPr/>
          </p:nvSpPr>
          <p:spPr>
            <a:xfrm>
              <a:off x="5903159" y="4581128"/>
              <a:ext cx="278508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0057FF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8" name="Pentagon 17">
              <a:extLst>
                <a:ext uri="{FF2B5EF4-FFF2-40B4-BE49-F238E27FC236}">
                  <a16:creationId xmlns:a16="http://schemas.microsoft.com/office/drawing/2014/main" id="{F5F6E514-7359-A76A-A2BA-1EE9B46D3BE0}"/>
                </a:ext>
              </a:extLst>
            </p:cNvPr>
            <p:cNvSpPr/>
            <p:nvPr/>
          </p:nvSpPr>
          <p:spPr>
            <a:xfrm>
              <a:off x="4163375" y="4581128"/>
              <a:ext cx="2076613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30892B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410D12DE-8253-641A-B881-16A02AAED6E2}"/>
                </a:ext>
              </a:extLst>
            </p:cNvPr>
            <p:cNvSpPr/>
            <p:nvPr/>
          </p:nvSpPr>
          <p:spPr>
            <a:xfrm>
              <a:off x="2279575" y="4581128"/>
              <a:ext cx="2088215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E44600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20" name="Pentagon 19">
              <a:extLst>
                <a:ext uri="{FF2B5EF4-FFF2-40B4-BE49-F238E27FC236}">
                  <a16:creationId xmlns:a16="http://schemas.microsoft.com/office/drawing/2014/main" id="{851C23D0-5D52-D7AE-EFBF-D54D13FD0952}"/>
                </a:ext>
              </a:extLst>
            </p:cNvPr>
            <p:cNvSpPr/>
            <p:nvPr/>
          </p:nvSpPr>
          <p:spPr>
            <a:xfrm>
              <a:off x="683807" y="4581128"/>
              <a:ext cx="1883787" cy="288032"/>
            </a:xfrm>
            <a:prstGeom prst="homePlate">
              <a:avLst/>
            </a:prstGeom>
            <a:solidFill>
              <a:srgbClr val="F5C5EF"/>
            </a:solidFill>
            <a:ln>
              <a:solidFill>
                <a:srgbClr val="B11B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B11B80"/>
                </a:solidFill>
                <a:latin typeface="Myriad Pro Cond" panose="020B0506030403020204" pitchFamily="34" charset="0"/>
              </a:endParaRPr>
            </a:p>
          </p:txBody>
        </p:sp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23DF86C-5A0A-3160-A729-65A512D0E621}"/>
              </a:ext>
            </a:extLst>
          </p:cNvPr>
          <p:cNvSpPr txBox="1">
            <a:spLocks/>
          </p:cNvSpPr>
          <p:nvPr/>
        </p:nvSpPr>
        <p:spPr>
          <a:xfrm>
            <a:off x="751208" y="1484784"/>
            <a:ext cx="9897438" cy="4052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20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8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4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4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2900" fontAlgn="ctr">
              <a:spcBef>
                <a:spcPts val="0"/>
              </a:spcBef>
              <a:buSzPct val="100000"/>
              <a:buFont typeface="System Font Regular"/>
              <a:buChar char="✍️"/>
            </a:pPr>
            <a:r>
              <a:rPr lang="en-HU" sz="2400" b="1" dirty="0">
                <a:latin typeface="Myriad Pro Light" panose="020B0403030403020204" pitchFamily="34" charset="0"/>
              </a:rPr>
              <a:t>Amit még érdemes lehet leírni:</a:t>
            </a:r>
          </a:p>
          <a:p>
            <a:pPr marL="6350" indent="0" fontAlgn="ctr">
              <a:spcBef>
                <a:spcPts val="0"/>
              </a:spcBef>
              <a:buSzPct val="100000"/>
              <a:buNone/>
            </a:pPr>
            <a:endParaRPr lang="en-HU" b="1" dirty="0">
              <a:latin typeface="Myriad Pro Light" panose="020B0403030403020204" pitchFamily="34" charset="0"/>
            </a:endParaRPr>
          </a:p>
          <a:p>
            <a:pPr marL="717550" indent="-341313" fontAlgn="ctr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HU" sz="1800" dirty="0">
                <a:latin typeface="Myriad Pro" panose="020B0503030403020204" pitchFamily="34" charset="0"/>
              </a:rPr>
              <a:t>Szerepkörök és azok felelősségei (RACI mátrix)</a:t>
            </a:r>
          </a:p>
          <a:p>
            <a:pPr marL="717550" indent="-341313" fontAlgn="ctr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HU" sz="1800" dirty="0">
                <a:latin typeface="Myriad Pro" panose="020B0503030403020204" pitchFamily="34" charset="0"/>
              </a:rPr>
              <a:t>Szerepek nevesítése</a:t>
            </a:r>
          </a:p>
          <a:p>
            <a:pPr marL="717550" indent="-341313" fontAlgn="ctr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HU" sz="1800" dirty="0">
                <a:latin typeface="Myriad Pro" panose="020B0503030403020204" pitchFamily="34" charset="0"/>
              </a:rPr>
              <a:t>Döntési jogkörök – ki miben dönt?</a:t>
            </a:r>
          </a:p>
          <a:p>
            <a:pPr marL="717550" indent="-341313" fontAlgn="ctr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HU" sz="1800" dirty="0">
                <a:latin typeface="Myriad Pro" panose="020B0503030403020204" pitchFamily="34" charset="0"/>
              </a:rPr>
              <a:t>Projektvezetői megbízólevél</a:t>
            </a:r>
          </a:p>
          <a:p>
            <a:pPr marL="717550" indent="-341313" fontAlgn="ctr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HU" sz="1800" dirty="0">
                <a:latin typeface="Myriad Pro" panose="020B0503030403020204" pitchFamily="34" charset="0"/>
              </a:rPr>
              <a:t>Projekttagok megbízólevelei</a:t>
            </a:r>
          </a:p>
          <a:p>
            <a:pPr marL="717550" indent="-341313" fontAlgn="ctr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HU" sz="1800" dirty="0">
                <a:latin typeface="Myriad Pro" panose="020B0503030403020204" pitchFamily="34" charset="0"/>
              </a:rPr>
              <a:t>Lista az információforrásokról (dokumentumtárak, sharepoint site-ok)</a:t>
            </a:r>
          </a:p>
          <a:p>
            <a:pPr marL="717550" indent="-341313" fontAlgn="ctr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HU" sz="1800" dirty="0">
                <a:latin typeface="Myriad Pro" panose="020B0503030403020204" pitchFamily="34" charset="0"/>
              </a:rPr>
              <a:t>Teljes kontaktlista</a:t>
            </a:r>
          </a:p>
          <a:p>
            <a:pPr marL="717550" indent="-341313" fontAlgn="ctr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HU" sz="1800" dirty="0">
                <a:latin typeface="Myriad Pro" panose="020B0503030403020204" pitchFamily="34" charset="0"/>
              </a:rPr>
              <a:t>…</a:t>
            </a:r>
          </a:p>
          <a:p>
            <a:pPr marL="717550" indent="-341313" fontAlgn="ctr">
              <a:spcBef>
                <a:spcPts val="0"/>
              </a:spcBef>
              <a:buSzPct val="100000"/>
            </a:pPr>
            <a:endParaRPr lang="en-HU" sz="1800" dirty="0">
              <a:latin typeface="Myriad Pro Light" panose="020B0403030403020204" pitchFamily="34" charset="0"/>
            </a:endParaRPr>
          </a:p>
          <a:p>
            <a:pPr marL="717550" indent="-341313" fontAlgn="ctr">
              <a:spcBef>
                <a:spcPts val="0"/>
              </a:spcBef>
              <a:buSzPct val="100000"/>
            </a:pPr>
            <a:endParaRPr lang="en-HU" sz="1800" dirty="0">
              <a:latin typeface="Myriad Pro Light" panose="020B0403030403020204" pitchFamily="34" charset="0"/>
            </a:endParaRPr>
          </a:p>
          <a:p>
            <a:pPr marL="349250" indent="-342900" fontAlgn="ctr">
              <a:spcBef>
                <a:spcPts val="0"/>
              </a:spcBef>
              <a:buSzPct val="100000"/>
            </a:pPr>
            <a:endParaRPr lang="en-HU" b="1" dirty="0">
              <a:latin typeface="Myriad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65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8DF5D-4B41-49EB-D80B-CE23E2691BB0}"/>
              </a:ext>
            </a:extLst>
          </p:cNvPr>
          <p:cNvSpPr/>
          <p:nvPr/>
        </p:nvSpPr>
        <p:spPr>
          <a:xfrm>
            <a:off x="1199456" y="1556792"/>
            <a:ext cx="9505056" cy="4104456"/>
          </a:xfrm>
          <a:prstGeom prst="roundRect">
            <a:avLst/>
          </a:prstGeom>
          <a:solidFill>
            <a:schemeClr val="bg2">
              <a:alpha val="5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5480" y="1844824"/>
            <a:ext cx="8994743" cy="3528392"/>
          </a:xfrm>
        </p:spPr>
        <p:txBody>
          <a:bodyPr/>
          <a:lstStyle/>
          <a:p>
            <a:pPr algn="ctr"/>
            <a:r>
              <a:rPr lang="en-US" sz="4800" b="1" dirty="0">
                <a:latin typeface="MYRIAD PRO BLACK CONDENSED" panose="020B0503030403020204" pitchFamily="34" charset="0"/>
              </a:rPr>
              <a:t>KÉRDÉS:</a:t>
            </a:r>
          </a:p>
          <a:p>
            <a:pPr algn="ctr"/>
            <a:endParaRPr lang="en-US" sz="4800" b="1" dirty="0">
              <a:latin typeface="MYRIAD PRO BLACK CONDENSED" panose="020B0503030403020204" pitchFamily="34" charset="0"/>
            </a:endParaRPr>
          </a:p>
          <a:p>
            <a:pPr algn="ctr"/>
            <a:r>
              <a:rPr lang="en-US" sz="4800" b="1" dirty="0" err="1">
                <a:latin typeface="MYRIAD PRO BLACK CONDENSED" panose="020B0503030403020204" pitchFamily="34" charset="0"/>
              </a:rPr>
              <a:t>Szerintetek</a:t>
            </a:r>
            <a:r>
              <a:rPr lang="en-US" sz="4800" b="1" dirty="0">
                <a:latin typeface="MYRIAD PRO BLACK CONDENSED" panose="020B0503030403020204" pitchFamily="34" charset="0"/>
              </a:rPr>
              <a:t> mire </a:t>
            </a:r>
            <a:r>
              <a:rPr lang="en-US" sz="4800" b="1" dirty="0" err="1">
                <a:latin typeface="MYRIAD PRO BLACK CONDENSED" panose="020B0503030403020204" pitchFamily="34" charset="0"/>
              </a:rPr>
              <a:t>érdemes</a:t>
            </a:r>
            <a:r>
              <a:rPr lang="en-US" sz="4800" b="1" dirty="0">
                <a:latin typeface="MYRIAD PRO BLACK CONDENSED" panose="020B0503030403020204" pitchFamily="34" charset="0"/>
              </a:rPr>
              <a:t> KÜLÖNÖSEN </a:t>
            </a:r>
            <a:r>
              <a:rPr lang="en-US" sz="4800" b="1" dirty="0" err="1">
                <a:latin typeface="MYRIAD PRO BLACK CONDENSED" panose="020B0503030403020204" pitchFamily="34" charset="0"/>
              </a:rPr>
              <a:t>odafigyelni</a:t>
            </a:r>
            <a:r>
              <a:rPr lang="en-US" sz="4800" b="1" dirty="0">
                <a:latin typeface="MYRIAD PRO BLACK CONDENSED" panose="020B0503030403020204" pitchFamily="34" charset="0"/>
              </a:rPr>
              <a:t> a </a:t>
            </a:r>
            <a:r>
              <a:rPr lang="en-US" sz="4800" b="1" dirty="0" err="1">
                <a:latin typeface="MYRIAD PRO BLACK CONDENSED" panose="020B0503030403020204" pitchFamily="34" charset="0"/>
              </a:rPr>
              <a:t>projektek</a:t>
            </a:r>
            <a:r>
              <a:rPr lang="en-US" sz="4800" b="1" dirty="0">
                <a:latin typeface="MYRIAD PRO BLACK CONDENSED" panose="020B0503030403020204" pitchFamily="34" charset="0"/>
              </a:rPr>
              <a:t> </a:t>
            </a:r>
            <a:r>
              <a:rPr lang="en-US" sz="4800" b="1" dirty="0" err="1">
                <a:latin typeface="MYRIAD PRO BLACK CONDENSED" panose="020B0503030403020204" pitchFamily="34" charset="0"/>
              </a:rPr>
              <a:t>indításakor</a:t>
            </a:r>
            <a:r>
              <a:rPr lang="en-US" sz="4800" b="1" dirty="0">
                <a:latin typeface="MYRIAD PRO BLACK CONDENSED" panose="020B0503030403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10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368" y="4145762"/>
            <a:ext cx="11593288" cy="795405"/>
          </a:xfrm>
        </p:spPr>
        <p:txBody>
          <a:bodyPr/>
          <a:lstStyle/>
          <a:p>
            <a:r>
              <a:rPr lang="en-US" sz="4800" b="1" dirty="0">
                <a:latin typeface="Myriad Pro SemiExt" panose="020B0505030403020204" pitchFamily="34" charset="0"/>
              </a:rPr>
              <a:t>8. </a:t>
            </a:r>
            <a:r>
              <a:rPr lang="en-US" sz="4800" b="1" dirty="0" err="1">
                <a:latin typeface="Myriad Pro SemiExt" panose="020B0505030403020204" pitchFamily="34" charset="0"/>
              </a:rPr>
              <a:t>Tervezzük</a:t>
            </a:r>
            <a:r>
              <a:rPr lang="en-US" sz="4800" b="1" dirty="0">
                <a:latin typeface="Myriad Pro SemiExt" panose="020B0505030403020204" pitchFamily="34" charset="0"/>
              </a:rPr>
              <a:t> meg – </a:t>
            </a:r>
            <a:r>
              <a:rPr lang="en-US" sz="4800" b="1" dirty="0" err="1">
                <a:latin typeface="Myriad Pro SemiExt" panose="020B0505030403020204" pitchFamily="34" charset="0"/>
              </a:rPr>
              <a:t>projekt</a:t>
            </a:r>
            <a:r>
              <a:rPr lang="en-US" sz="4800" b="1" dirty="0">
                <a:latin typeface="Myriad Pro SemiExt" panose="020B0505030403020204" pitchFamily="34" charset="0"/>
              </a:rPr>
              <a:t> </a:t>
            </a:r>
            <a:r>
              <a:rPr lang="en-US" sz="4800" b="1" dirty="0" err="1">
                <a:latin typeface="Myriad Pro SemiExt" panose="020B0505030403020204" pitchFamily="34" charset="0"/>
              </a:rPr>
              <a:t>tervezés</a:t>
            </a:r>
            <a:endParaRPr lang="en-US" sz="4800" b="1" dirty="0">
              <a:latin typeface="Myriad Pro SemiExt" panose="020B0505030403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6630EAA-BDDA-0F3D-972D-944DB7374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387" y="5157192"/>
            <a:ext cx="10515598" cy="654390"/>
          </a:xfrm>
        </p:spPr>
        <p:txBody>
          <a:bodyPr>
            <a:normAutofit fontScale="90000"/>
          </a:bodyPr>
          <a:lstStyle/>
          <a:p>
            <a:r>
              <a:rPr lang="en-US" sz="4400" b="0" dirty="0" err="1">
                <a:effectLst/>
                <a:latin typeface="Myriad Pro" panose="020B0503030403020204" pitchFamily="34" charset="0"/>
              </a:rPr>
              <a:t>Projektvezetés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hatékonyan</a:t>
            </a:r>
            <a:endParaRPr lang="en-US" sz="4400" b="0" dirty="0">
              <a:effectLst/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90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69348"/>
            <a:ext cx="10515600" cy="884576"/>
          </a:xfrm>
        </p:spPr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Életciklus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és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dimenziók</a:t>
            </a:r>
            <a:endParaRPr lang="en-US" dirty="0">
              <a:latin typeface="Myriad Pro Black" panose="020B0903030403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529D9A-3AEA-BA69-2FD1-8593F95ABB4E}"/>
              </a:ext>
            </a:extLst>
          </p:cNvPr>
          <p:cNvGrpSpPr/>
          <p:nvPr/>
        </p:nvGrpSpPr>
        <p:grpSpPr>
          <a:xfrm>
            <a:off x="1847528" y="1266384"/>
            <a:ext cx="9732623" cy="288032"/>
            <a:chOff x="683807" y="4581128"/>
            <a:chExt cx="9732623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08D28298-AD8F-A2C1-178E-9669DAF58F42}"/>
                </a:ext>
              </a:extLst>
            </p:cNvPr>
            <p:cNvSpPr/>
            <p:nvPr/>
          </p:nvSpPr>
          <p:spPr>
            <a:xfrm>
              <a:off x="8472263" y="4581128"/>
              <a:ext cx="1944167" cy="288032"/>
            </a:xfrm>
            <a:prstGeom prst="homePlate">
              <a:avLst/>
            </a:prstGeom>
            <a:solidFill>
              <a:srgbClr val="EDEDFA"/>
            </a:solidFill>
            <a:ln>
              <a:solidFill>
                <a:srgbClr val="3830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solidFill>
                    <a:srgbClr val="474199"/>
                  </a:solidFill>
                  <a:latin typeface="Myriad Pro Cond" panose="020B0506030403020204" pitchFamily="34" charset="0"/>
                </a:rPr>
                <a:t>ZÁRÁS</a:t>
              </a:r>
            </a:p>
          </p:txBody>
        </p:sp>
        <p:sp>
          <p:nvSpPr>
            <p:cNvPr id="9" name="Pentagon 8">
              <a:extLst>
                <a:ext uri="{FF2B5EF4-FFF2-40B4-BE49-F238E27FC236}">
                  <a16:creationId xmlns:a16="http://schemas.microsoft.com/office/drawing/2014/main" id="{5408BEDD-7872-D545-78E7-148E02BA2A69}"/>
                </a:ext>
              </a:extLst>
            </p:cNvPr>
            <p:cNvSpPr/>
            <p:nvPr/>
          </p:nvSpPr>
          <p:spPr>
            <a:xfrm>
              <a:off x="5903159" y="4581128"/>
              <a:ext cx="2785087" cy="288032"/>
            </a:xfrm>
            <a:prstGeom prst="homePlate">
              <a:avLst/>
            </a:prstGeom>
            <a:solidFill>
              <a:srgbClr val="ECF3FF"/>
            </a:solidFill>
            <a:ln>
              <a:solidFill>
                <a:srgbClr val="0057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sz="1600" b="1" dirty="0">
                  <a:solidFill>
                    <a:srgbClr val="0057FF"/>
                  </a:solidFill>
                  <a:latin typeface="Myriad Pro Cond" panose="020B0506030403020204" pitchFamily="34" charset="0"/>
                </a:rPr>
                <a:t>ELLENŐRZÉS &amp; KONTROLL</a:t>
              </a: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37888401-2E14-8817-BC36-D9041C72726C}"/>
                </a:ext>
              </a:extLst>
            </p:cNvPr>
            <p:cNvSpPr/>
            <p:nvPr/>
          </p:nvSpPr>
          <p:spPr>
            <a:xfrm>
              <a:off x="4163375" y="4581128"/>
              <a:ext cx="2076613" cy="288032"/>
            </a:xfrm>
            <a:prstGeom prst="homePlate">
              <a:avLst/>
            </a:prstGeom>
            <a:solidFill>
              <a:srgbClr val="DDF5E0"/>
            </a:solidFill>
            <a:ln>
              <a:solidFill>
                <a:srgbClr val="3089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sz="1600" b="1" dirty="0">
                  <a:solidFill>
                    <a:srgbClr val="30892B"/>
                  </a:solidFill>
                  <a:latin typeface="Myriad Pro Cond" panose="020B0506030403020204" pitchFamily="34" charset="0"/>
                </a:rPr>
                <a:t>MEGVALÓSÍTÁS</a:t>
              </a: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710B96C3-37A8-0E34-9945-A8B96006FD1F}"/>
                </a:ext>
              </a:extLst>
            </p:cNvPr>
            <p:cNvSpPr/>
            <p:nvPr/>
          </p:nvSpPr>
          <p:spPr>
            <a:xfrm>
              <a:off x="2279575" y="4581128"/>
              <a:ext cx="2088215" cy="288032"/>
            </a:xfrm>
            <a:prstGeom prst="homePlate">
              <a:avLst/>
            </a:prstGeom>
            <a:solidFill>
              <a:srgbClr val="FFE5B2"/>
            </a:solidFill>
            <a:ln>
              <a:solidFill>
                <a:srgbClr val="E44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solidFill>
                    <a:srgbClr val="E44600"/>
                  </a:solidFill>
                  <a:latin typeface="Myriad Pro Cond" panose="020B0506030403020204" pitchFamily="34" charset="0"/>
                </a:rPr>
                <a:t>TERVEZÉS</a:t>
              </a:r>
            </a:p>
          </p:txBody>
        </p:sp>
        <p:sp>
          <p:nvSpPr>
            <p:cNvPr id="12" name="Pentagon 11">
              <a:extLst>
                <a:ext uri="{FF2B5EF4-FFF2-40B4-BE49-F238E27FC236}">
                  <a16:creationId xmlns:a16="http://schemas.microsoft.com/office/drawing/2014/main" id="{4ED7E5D7-29E5-D5FB-1F29-2647C445BEB5}"/>
                </a:ext>
              </a:extLst>
            </p:cNvPr>
            <p:cNvSpPr/>
            <p:nvPr/>
          </p:nvSpPr>
          <p:spPr>
            <a:xfrm>
              <a:off x="683807" y="4581128"/>
              <a:ext cx="1883787" cy="288032"/>
            </a:xfrm>
            <a:prstGeom prst="homePlate">
              <a:avLst/>
            </a:prstGeom>
            <a:solidFill>
              <a:srgbClr val="F5C5EF"/>
            </a:solidFill>
            <a:ln>
              <a:solidFill>
                <a:srgbClr val="B11B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solidFill>
                    <a:srgbClr val="B11B80"/>
                  </a:solidFill>
                  <a:latin typeface="Myriad Pro Cond" panose="020B0506030403020204" pitchFamily="34" charset="0"/>
                </a:rPr>
                <a:t>INDÍTÁS</a:t>
              </a:r>
            </a:p>
          </p:txBody>
        </p:sp>
      </p:grp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341268F-15E4-5529-CBAB-91937EDC51B2}"/>
              </a:ext>
            </a:extLst>
          </p:cNvPr>
          <p:cNvGraphicFramePr>
            <a:graphicFrameLocks noGrp="1"/>
          </p:cNvGraphicFramePr>
          <p:nvPr/>
        </p:nvGraphicFramePr>
        <p:xfrm>
          <a:off x="119336" y="1124744"/>
          <a:ext cx="11665297" cy="49377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774667637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00950092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421148312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883790456"/>
                    </a:ext>
                  </a:extLst>
                </a:gridCol>
                <a:gridCol w="2397230">
                  <a:extLst>
                    <a:ext uri="{9D8B030D-6E8A-4147-A177-3AD203B41FA5}">
                      <a16:colId xmlns:a16="http://schemas.microsoft.com/office/drawing/2014/main" val="4040366207"/>
                    </a:ext>
                  </a:extLst>
                </a:gridCol>
                <a:gridCol w="2067267">
                  <a:extLst>
                    <a:ext uri="{9D8B030D-6E8A-4147-A177-3AD203B41FA5}">
                      <a16:colId xmlns:a16="http://schemas.microsoft.com/office/drawing/2014/main" val="2890073226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n-HU" b="1" i="0" dirty="0">
                          <a:solidFill>
                            <a:schemeClr val="bg1"/>
                          </a:solidFill>
                          <a:latin typeface="Myriad Pro Light Cond" panose="020B0406030403020204" pitchFamily="34" charset="0"/>
                        </a:rPr>
                        <a:t>Életciklus/</a:t>
                      </a:r>
                      <a:br>
                        <a:rPr lang="en-HU" b="1" i="0" dirty="0">
                          <a:solidFill>
                            <a:schemeClr val="bg1"/>
                          </a:solidFill>
                          <a:latin typeface="Myriad Pro Light Cond" panose="020B0406030403020204" pitchFamily="34" charset="0"/>
                        </a:rPr>
                      </a:br>
                      <a:r>
                        <a:rPr lang="en-HU" b="1" i="0" dirty="0">
                          <a:solidFill>
                            <a:schemeClr val="bg1"/>
                          </a:solidFill>
                          <a:latin typeface="Myriad Pro Light Cond" panose="020B0406030403020204" pitchFamily="34" charset="0"/>
                        </a:rPr>
                        <a:t>Dimenziók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0425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Hatókör </a:t>
                      </a:r>
                      <a:br>
                        <a:rPr lang="en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</a:br>
                      <a:r>
                        <a:rPr lang="en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(Scope)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 célok és terjedelem meghatározás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Részletes terjedelem meghatározása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Munkaelosztás és feladatok végrehajtása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Terjedelem ellenőrzése és változások kezelése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hu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Terjedelem átadása, </a:t>
                      </a:r>
                      <a:r>
                        <a:rPr lang="hu-HU" sz="1100" b="0" i="0" kern="1200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validálása</a:t>
                      </a:r>
                      <a:r>
                        <a:rPr lang="hu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 és lezárás</a:t>
                      </a:r>
                      <a:endParaRPr lang="en-HU" sz="1100" b="0" i="0" kern="120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94055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Ütemezés (Schedule)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Magas szintű ütemezés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Részletes ütemezés összeállítása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Feladatok ütemezése és végrehajtása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Ütemterv nyomon követése és kiigazítás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Ütemterv véglegesítése, lezárása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60144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Költség </a:t>
                      </a:r>
                      <a:b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</a:br>
                      <a: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(Cost)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Kezdeti költségbecslés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Részletes költségterv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Költségek felügyelete és kifizetések kezelése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Költségek nyomon követése és költségkontroll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Költségek lezárása, projekt pénzügyi zárása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72261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Erőforrás (</a:t>
                      </a:r>
                      <a:r>
                        <a:rPr lang="hu-HU" sz="1400" b="1" i="0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Resource</a:t>
                      </a:r>
                      <a: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)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Kezdeti erőforrás becslés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Részletes erőforrás-szükséglet tervezése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Erőforrások lefoglalása</a:t>
                      </a:r>
                    </a:p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Csapat vezetése és motiválása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Erőforrás-felhasználás ellenőrzése</a:t>
                      </a:r>
                    </a:p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Teljesítményértékelés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Erőforrások felszabadítása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78848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Minőség</a:t>
                      </a: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 </a:t>
                      </a:r>
                      <a:b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</a:b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(Quality)</a:t>
                      </a: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Minőségi elvárások meghatározása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Minőségirányítás részletes megtervezése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Minőségirányítás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Minőségellenőrzés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Minőségvizsgálat és lezárás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60769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Kommunikáció</a:t>
                      </a: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 (Communication)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Kommunikációs követelmények meghatározása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Kommunikációs terv készítése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Kommunikáció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Kommunikáció nyomon követése, eltérések kezelése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Kommunikáció lezárása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45334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Kockázat</a:t>
                      </a: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 </a:t>
                      </a:r>
                      <a:b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</a:b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(Risk)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Kezdeti kockázatelemzés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Kockázatkezelési terv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Kockázatok kezelése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Kockázatok nyomon követése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Kockázatkezelés lezárása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79015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400" b="1" i="1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Integráció (</a:t>
                      </a:r>
                      <a:r>
                        <a:rPr lang="hu-HU" sz="1400" b="1" i="1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Integration</a:t>
                      </a:r>
                      <a:r>
                        <a:rPr lang="hu-HU" sz="1400" b="1" i="1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) </a:t>
                      </a:r>
                      <a:endParaRPr lang="en-HU" sz="1400" b="1" i="1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1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 Alapító Dokumentum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1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Projektmenedzsment terv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1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Projektmunka irányítása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1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Projektmunka figyelése és ellenőrzése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1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Projekt- vagy fázis záró dokumentum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40097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435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</a:t>
            </a:r>
            <a:r>
              <a:rPr lang="en-US" dirty="0" err="1">
                <a:latin typeface="Myriad Pro Black" panose="020B0903030403020204" pitchFamily="34" charset="0"/>
              </a:rPr>
              <a:t>projekt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tervezése</a:t>
            </a:r>
            <a:endParaRPr lang="en-US" dirty="0">
              <a:latin typeface="Myriad Pro Black" panose="020B0903030403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5FCA0E-A5FF-4E37-9937-AD66928CC0F0}"/>
              </a:ext>
            </a:extLst>
          </p:cNvPr>
          <p:cNvGrpSpPr/>
          <p:nvPr/>
        </p:nvGrpSpPr>
        <p:grpSpPr>
          <a:xfrm flipV="1">
            <a:off x="1559496" y="6669360"/>
            <a:ext cx="10441160" cy="72007"/>
            <a:chOff x="683807" y="4581128"/>
            <a:chExt cx="9732623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Pentagon 15">
              <a:extLst>
                <a:ext uri="{FF2B5EF4-FFF2-40B4-BE49-F238E27FC236}">
                  <a16:creationId xmlns:a16="http://schemas.microsoft.com/office/drawing/2014/main" id="{437750FE-CC6B-294D-6ADB-1D728F57AD1E}"/>
                </a:ext>
              </a:extLst>
            </p:cNvPr>
            <p:cNvSpPr/>
            <p:nvPr/>
          </p:nvSpPr>
          <p:spPr>
            <a:xfrm>
              <a:off x="8472263" y="4581128"/>
              <a:ext cx="194416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474199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7" name="Pentagon 16">
              <a:extLst>
                <a:ext uri="{FF2B5EF4-FFF2-40B4-BE49-F238E27FC236}">
                  <a16:creationId xmlns:a16="http://schemas.microsoft.com/office/drawing/2014/main" id="{B98F47BC-755F-B943-8D59-DF90CCD89D42}"/>
                </a:ext>
              </a:extLst>
            </p:cNvPr>
            <p:cNvSpPr/>
            <p:nvPr/>
          </p:nvSpPr>
          <p:spPr>
            <a:xfrm>
              <a:off x="5903159" y="4581128"/>
              <a:ext cx="278508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0057FF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8" name="Pentagon 17">
              <a:extLst>
                <a:ext uri="{FF2B5EF4-FFF2-40B4-BE49-F238E27FC236}">
                  <a16:creationId xmlns:a16="http://schemas.microsoft.com/office/drawing/2014/main" id="{F5F6E514-7359-A76A-A2BA-1EE9B46D3BE0}"/>
                </a:ext>
              </a:extLst>
            </p:cNvPr>
            <p:cNvSpPr/>
            <p:nvPr/>
          </p:nvSpPr>
          <p:spPr>
            <a:xfrm>
              <a:off x="4163375" y="4581128"/>
              <a:ext cx="2076613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30892B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410D12DE-8253-641A-B881-16A02AAED6E2}"/>
                </a:ext>
              </a:extLst>
            </p:cNvPr>
            <p:cNvSpPr/>
            <p:nvPr/>
          </p:nvSpPr>
          <p:spPr>
            <a:xfrm>
              <a:off x="2279575" y="4581128"/>
              <a:ext cx="2088215" cy="288032"/>
            </a:xfrm>
            <a:prstGeom prst="homePlate">
              <a:avLst/>
            </a:prstGeom>
            <a:solidFill>
              <a:srgbClr val="FFE5B2"/>
            </a:solidFill>
            <a:ln>
              <a:solidFill>
                <a:srgbClr val="E44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E44600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20" name="Pentagon 19">
              <a:extLst>
                <a:ext uri="{FF2B5EF4-FFF2-40B4-BE49-F238E27FC236}">
                  <a16:creationId xmlns:a16="http://schemas.microsoft.com/office/drawing/2014/main" id="{851C23D0-5D52-D7AE-EFBF-D54D13FD0952}"/>
                </a:ext>
              </a:extLst>
            </p:cNvPr>
            <p:cNvSpPr/>
            <p:nvPr/>
          </p:nvSpPr>
          <p:spPr>
            <a:xfrm>
              <a:off x="683807" y="4581128"/>
              <a:ext cx="1883787" cy="288032"/>
            </a:xfrm>
            <a:prstGeom prst="homePlate">
              <a:avLst/>
            </a:prstGeom>
            <a:solidFill>
              <a:srgbClr val="F6C5F0"/>
            </a:solidFill>
            <a:ln>
              <a:solidFill>
                <a:srgbClr val="B11B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B11B80"/>
                </a:solidFill>
                <a:latin typeface="Myriad Pro Cond" panose="020B0506030403020204" pitchFamily="34" charset="0"/>
              </a:endParaRPr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A9DE89F-E170-A92C-055A-CF1B777E5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9740" y="1772755"/>
            <a:ext cx="7224892" cy="4752589"/>
          </a:xfrm>
        </p:spPr>
        <p:txBody>
          <a:bodyPr>
            <a:noAutofit/>
          </a:bodyPr>
          <a:lstStyle/>
          <a:p>
            <a:pPr marL="314325" indent="-307975" fontAlgn="ctr">
              <a:spcBef>
                <a:spcPts val="0"/>
              </a:spcBef>
              <a:buSzPct val="100000"/>
              <a:buFont typeface="System Font Regular"/>
              <a:buChar char="💭"/>
            </a:pPr>
            <a:r>
              <a:rPr lang="en-HU" b="1" dirty="0">
                <a:latin typeface="Myriad Pro Light" panose="020B0403030403020204" pitchFamily="34" charset="0"/>
              </a:rPr>
              <a:t>Gondoljuk át/Tervezzük meg</a:t>
            </a:r>
          </a:p>
          <a:p>
            <a:pPr marL="490538" indent="-204788" fontAlgn="ctr">
              <a:lnSpc>
                <a:spcPct val="100000"/>
              </a:lnSpc>
              <a:spcBef>
                <a:spcPts val="1200"/>
              </a:spcBef>
              <a:buSzPct val="120000"/>
            </a:pPr>
            <a:r>
              <a:rPr lang="en-HU" sz="1600" dirty="0">
                <a:latin typeface="Myriad Pro Light" panose="020B0403030403020204" pitchFamily="34" charset="0"/>
              </a:rPr>
              <a:t>Rögzítsük a projekt terjedelmét és gondoljuk át a leszállítandókat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600" dirty="0">
                <a:latin typeface="Myriad Pro Light" panose="020B0403030403020204" pitchFamily="34" charset="0"/>
              </a:rPr>
              <a:t>Bontsuk le a célokat/leszállítandókat feladatcsomagokra és apróbb feladatokra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600" dirty="0">
                <a:latin typeface="Myriad Pro Light" panose="020B0403030403020204" pitchFamily="34" charset="0"/>
              </a:rPr>
              <a:t>Tervezzük meg a feladatok logikai sorrendjét és átfutási idejét – számítsuk ki a véghatáridőt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600" dirty="0">
                <a:latin typeface="Myriad Pro Light" panose="020B0403030403020204" pitchFamily="34" charset="0"/>
              </a:rPr>
              <a:t>Rendeljünk a feladatokhoz erőforrásokat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600" dirty="0">
                <a:latin typeface="Myriad Pro Light" panose="020B0403030403020204" pitchFamily="34" charset="0"/>
              </a:rPr>
              <a:t>Számoljuk ki a költségeket az erőforrás-hozzárendelések alapján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600" dirty="0">
                <a:latin typeface="Myriad Pro Light" panose="020B0403030403020204" pitchFamily="34" charset="0"/>
              </a:rPr>
              <a:t>Tervezzük meg, hogy ki-kinek-mikor-mit-mi alapján fog átadni és átvenni a projektben?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600" dirty="0">
                <a:latin typeface="Myriad Pro Light" panose="020B0403030403020204" pitchFamily="34" charset="0"/>
              </a:rPr>
              <a:t>Rendeljünk minőségi követelményeket, elfogadási kritériumokat az egyes leszállítandókhoz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600" dirty="0">
                <a:latin typeface="Myriad Pro Light" panose="020B0403030403020204" pitchFamily="34" charset="0"/>
              </a:rPr>
              <a:t>Tervezzük meg, hogy ki-kivel-milyen gyakorisággal—milyen formában-miről fog kommunikálni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1600" dirty="0">
                <a:latin typeface="Myriad Pro Light" panose="020B0403030403020204" pitchFamily="34" charset="0"/>
              </a:rPr>
              <a:t>Gondoljuk végig a kockázatokat, illetve az azokra adott válaszainkat</a:t>
            </a:r>
          </a:p>
          <a:p>
            <a:pPr marL="9144" indent="0" fontAlgn="ctr">
              <a:spcBef>
                <a:spcPts val="0"/>
              </a:spcBef>
              <a:buSzPct val="120000"/>
              <a:buNone/>
            </a:pPr>
            <a:endParaRPr lang="en-HU" b="1" dirty="0">
              <a:latin typeface="Myriad Pro Light" panose="020B0403030403020204" pitchFamily="34" charset="0"/>
            </a:endParaRPr>
          </a:p>
          <a:p>
            <a:pPr marL="349250" indent="-342900" fontAlgn="ctr">
              <a:spcBef>
                <a:spcPts val="0"/>
              </a:spcBef>
              <a:buSzPct val="100000"/>
              <a:buFont typeface="System Font Regular"/>
              <a:buChar char="✍️"/>
            </a:pPr>
            <a:r>
              <a:rPr lang="en-HU" b="1" dirty="0">
                <a:latin typeface="Myriad Pro Light" panose="020B0403030403020204" pitchFamily="34" charset="0"/>
              </a:rPr>
              <a:t>Írjuk le</a:t>
            </a:r>
          </a:p>
          <a:p>
            <a:pPr marL="657225" indent="-342900" fontAlgn="ctr">
              <a:spcBef>
                <a:spcPts val="600"/>
              </a:spcBef>
              <a:buSzPct val="120000"/>
              <a:buFont typeface="System Font Regular"/>
              <a:buChar char="📄"/>
            </a:pPr>
            <a:r>
              <a:rPr lang="en-HU" dirty="0">
                <a:latin typeface="Myriad Pro Light" panose="020B0403030403020204" pitchFamily="34" charset="0"/>
              </a:rPr>
              <a:t>Projekt(menedzsment) terv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6DC7385-640B-8B3F-D74A-51497C50C92A}"/>
              </a:ext>
            </a:extLst>
          </p:cNvPr>
          <p:cNvSpPr txBox="1">
            <a:spLocks/>
          </p:cNvSpPr>
          <p:nvPr/>
        </p:nvSpPr>
        <p:spPr>
          <a:xfrm>
            <a:off x="691332" y="1257205"/>
            <a:ext cx="10949283" cy="6596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20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8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4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4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 fontAlgn="ctr">
              <a:spcBef>
                <a:spcPts val="0"/>
              </a:spcBef>
              <a:buSzPct val="100000"/>
              <a:buNone/>
            </a:pPr>
            <a:r>
              <a:rPr lang="en-HU" b="1" dirty="0">
                <a:latin typeface="Myriad Pro Light" panose="020B0403030403020204" pitchFamily="34" charset="0"/>
              </a:rPr>
              <a:t>A projekt tervezési szakasz célja a lehető legjobban megtervezni a projekt további szakaszait az egyes dimenziók mentén.</a:t>
            </a:r>
            <a:endParaRPr lang="en-HU" dirty="0">
              <a:latin typeface="Myriad Pro Light" panose="020B0403030403020204" pitchFamily="34" charset="0"/>
            </a:endParaRPr>
          </a:p>
        </p:txBody>
      </p:sp>
      <p:pic>
        <p:nvPicPr>
          <p:cNvPr id="4098" name="Picture 2" descr="Why planning is the most critical step in project management | TechRepublic">
            <a:extLst>
              <a:ext uri="{FF2B5EF4-FFF2-40B4-BE49-F238E27FC236}">
                <a16:creationId xmlns:a16="http://schemas.microsoft.com/office/drawing/2014/main" id="{2B00A2AE-C0A6-2C0B-921F-8976C8FE2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545458"/>
            <a:ext cx="4118066" cy="274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95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</a:t>
            </a:r>
            <a:r>
              <a:rPr lang="en-US" dirty="0" err="1">
                <a:latin typeface="Myriad Pro Black" panose="020B0903030403020204" pitchFamily="34" charset="0"/>
              </a:rPr>
              <a:t>projekt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tervezése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7170" name="Picture 2" descr="What Is Work Breakdown Structure in Project Management?">
            <a:extLst>
              <a:ext uri="{FF2B5EF4-FFF2-40B4-BE49-F238E27FC236}">
                <a16:creationId xmlns:a16="http://schemas.microsoft.com/office/drawing/2014/main" id="{78A9145C-417D-84CD-A58C-7ACD33B22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/>
          <a:stretch/>
        </p:blipFill>
        <p:spPr bwMode="auto">
          <a:xfrm>
            <a:off x="1559496" y="1196752"/>
            <a:ext cx="8822581" cy="493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C1C91BC-9F7C-8FAE-D0AE-1FE6708CA57A}"/>
              </a:ext>
            </a:extLst>
          </p:cNvPr>
          <p:cNvGrpSpPr/>
          <p:nvPr/>
        </p:nvGrpSpPr>
        <p:grpSpPr>
          <a:xfrm flipV="1">
            <a:off x="1559496" y="6669360"/>
            <a:ext cx="10441160" cy="72007"/>
            <a:chOff x="683807" y="4581128"/>
            <a:chExt cx="9732623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3F9CA8A9-0477-34DE-49B3-636C6DB63B19}"/>
                </a:ext>
              </a:extLst>
            </p:cNvPr>
            <p:cNvSpPr/>
            <p:nvPr/>
          </p:nvSpPr>
          <p:spPr>
            <a:xfrm>
              <a:off x="8472263" y="4581128"/>
              <a:ext cx="194416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474199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D15C8E65-DC51-40E8-32DE-A51F0A14B2FC}"/>
                </a:ext>
              </a:extLst>
            </p:cNvPr>
            <p:cNvSpPr/>
            <p:nvPr/>
          </p:nvSpPr>
          <p:spPr>
            <a:xfrm>
              <a:off x="5903159" y="4581128"/>
              <a:ext cx="278508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0057FF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CE0E4C73-4521-B1A3-62F4-E69FB5BA4695}"/>
                </a:ext>
              </a:extLst>
            </p:cNvPr>
            <p:cNvSpPr/>
            <p:nvPr/>
          </p:nvSpPr>
          <p:spPr>
            <a:xfrm>
              <a:off x="4163375" y="4581128"/>
              <a:ext cx="2076613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30892B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9" name="Pentagon 8">
              <a:extLst>
                <a:ext uri="{FF2B5EF4-FFF2-40B4-BE49-F238E27FC236}">
                  <a16:creationId xmlns:a16="http://schemas.microsoft.com/office/drawing/2014/main" id="{33FF6506-DF9D-6155-AEAE-309FAB31A312}"/>
                </a:ext>
              </a:extLst>
            </p:cNvPr>
            <p:cNvSpPr/>
            <p:nvPr/>
          </p:nvSpPr>
          <p:spPr>
            <a:xfrm>
              <a:off x="2279575" y="4581128"/>
              <a:ext cx="2088215" cy="288032"/>
            </a:xfrm>
            <a:prstGeom prst="homePlate">
              <a:avLst/>
            </a:prstGeom>
            <a:solidFill>
              <a:srgbClr val="FFE5B2"/>
            </a:solidFill>
            <a:ln>
              <a:solidFill>
                <a:srgbClr val="E44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E44600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12CCB9EB-3E66-55A6-4B30-63BF5DA25B44}"/>
                </a:ext>
              </a:extLst>
            </p:cNvPr>
            <p:cNvSpPr/>
            <p:nvPr/>
          </p:nvSpPr>
          <p:spPr>
            <a:xfrm>
              <a:off x="683807" y="4581128"/>
              <a:ext cx="1883787" cy="288032"/>
            </a:xfrm>
            <a:prstGeom prst="homePlate">
              <a:avLst/>
            </a:prstGeom>
            <a:solidFill>
              <a:srgbClr val="F6C5F0"/>
            </a:solidFill>
            <a:ln>
              <a:solidFill>
                <a:srgbClr val="B11B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B11B80"/>
                </a:solidFill>
                <a:latin typeface="Myriad Pro Cond" panose="020B0506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713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</a:t>
            </a:r>
            <a:r>
              <a:rPr lang="en-US" dirty="0" err="1">
                <a:latin typeface="Myriad Pro Black" panose="020B0903030403020204" pitchFamily="34" charset="0"/>
              </a:rPr>
              <a:t>projekt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tervezése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6146" name="Picture 2" descr="Free And Ready to Use Work Breakdown Structure Template">
            <a:extLst>
              <a:ext uri="{FF2B5EF4-FFF2-40B4-BE49-F238E27FC236}">
                <a16:creationId xmlns:a16="http://schemas.microsoft.com/office/drawing/2014/main" id="{8D9C7413-5BFB-B961-2A63-4D85F4D28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2192000" cy="634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2105E2-B1FC-000A-9416-1AD7FB0C196E}"/>
              </a:ext>
            </a:extLst>
          </p:cNvPr>
          <p:cNvGrpSpPr/>
          <p:nvPr/>
        </p:nvGrpSpPr>
        <p:grpSpPr>
          <a:xfrm flipV="1">
            <a:off x="1559496" y="6669360"/>
            <a:ext cx="10441160" cy="72007"/>
            <a:chOff x="683807" y="4581128"/>
            <a:chExt cx="9732623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B3B1F838-9CF7-093E-B13E-503E02350526}"/>
                </a:ext>
              </a:extLst>
            </p:cNvPr>
            <p:cNvSpPr/>
            <p:nvPr/>
          </p:nvSpPr>
          <p:spPr>
            <a:xfrm>
              <a:off x="8472263" y="4581128"/>
              <a:ext cx="194416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474199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41DD7666-19D8-AF34-612A-E48520B64C9F}"/>
                </a:ext>
              </a:extLst>
            </p:cNvPr>
            <p:cNvSpPr/>
            <p:nvPr/>
          </p:nvSpPr>
          <p:spPr>
            <a:xfrm>
              <a:off x="5903159" y="4581128"/>
              <a:ext cx="278508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0057FF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9" name="Pentagon 8">
              <a:extLst>
                <a:ext uri="{FF2B5EF4-FFF2-40B4-BE49-F238E27FC236}">
                  <a16:creationId xmlns:a16="http://schemas.microsoft.com/office/drawing/2014/main" id="{B732BD1F-BB00-B8DB-0009-90C80382B88D}"/>
                </a:ext>
              </a:extLst>
            </p:cNvPr>
            <p:cNvSpPr/>
            <p:nvPr/>
          </p:nvSpPr>
          <p:spPr>
            <a:xfrm>
              <a:off x="4163375" y="4581128"/>
              <a:ext cx="2076613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30892B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EEAFDB0E-AC7D-14C2-15A5-DAE7522B6E33}"/>
                </a:ext>
              </a:extLst>
            </p:cNvPr>
            <p:cNvSpPr/>
            <p:nvPr/>
          </p:nvSpPr>
          <p:spPr>
            <a:xfrm>
              <a:off x="2279575" y="4581128"/>
              <a:ext cx="2088215" cy="288032"/>
            </a:xfrm>
            <a:prstGeom prst="homePlate">
              <a:avLst/>
            </a:prstGeom>
            <a:solidFill>
              <a:srgbClr val="FFE5B2"/>
            </a:solidFill>
            <a:ln>
              <a:solidFill>
                <a:srgbClr val="E44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E44600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A68E05FB-797F-2ED7-B6A1-6B19F721DABB}"/>
                </a:ext>
              </a:extLst>
            </p:cNvPr>
            <p:cNvSpPr/>
            <p:nvPr/>
          </p:nvSpPr>
          <p:spPr>
            <a:xfrm>
              <a:off x="683807" y="4581128"/>
              <a:ext cx="1883787" cy="288032"/>
            </a:xfrm>
            <a:prstGeom prst="homePlate">
              <a:avLst/>
            </a:prstGeom>
            <a:solidFill>
              <a:srgbClr val="F6C5F0"/>
            </a:solidFill>
            <a:ln>
              <a:solidFill>
                <a:srgbClr val="B11B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B11B80"/>
                </a:solidFill>
                <a:latin typeface="Myriad Pro Cond" panose="020B0506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218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</a:t>
            </a:r>
            <a:r>
              <a:rPr lang="en-US" dirty="0" err="1">
                <a:latin typeface="Myriad Pro Black" panose="020B0903030403020204" pitchFamily="34" charset="0"/>
              </a:rPr>
              <a:t>projekt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tervezése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A9DE89F-E170-A92C-055A-CF1B777E5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820" y="1261857"/>
            <a:ext cx="11352796" cy="5009574"/>
          </a:xfrm>
        </p:spPr>
        <p:txBody>
          <a:bodyPr>
            <a:noAutofit/>
          </a:bodyPr>
          <a:lstStyle/>
          <a:p>
            <a:pPr marL="314325" indent="-307975" fontAlgn="ctr">
              <a:spcBef>
                <a:spcPts val="0"/>
              </a:spcBef>
              <a:buSzPct val="100000"/>
              <a:buFont typeface="System Font Regular"/>
              <a:buChar char="💭"/>
            </a:pPr>
            <a:r>
              <a:rPr lang="en-HU" b="1" dirty="0">
                <a:latin typeface="Myriad Pro Light" panose="020B0403030403020204" pitchFamily="34" charset="0"/>
              </a:rPr>
              <a:t>Gondoljuk át</a:t>
            </a:r>
          </a:p>
          <a:p>
            <a:pPr marL="490538" indent="-204788" fontAlgn="ctr">
              <a:lnSpc>
                <a:spcPct val="100000"/>
              </a:lnSpc>
              <a:spcBef>
                <a:spcPts val="1200"/>
              </a:spcBef>
              <a:buSzPct val="120000"/>
            </a:pPr>
            <a:r>
              <a:rPr lang="en-HU" sz="2000" dirty="0">
                <a:latin typeface="Myriad Pro Light" panose="020B0403030403020204" pitchFamily="34" charset="0"/>
              </a:rPr>
              <a:t>Rögzítsük a projekt terjedelmét és gondoljuk át a leszállítandókat</a:t>
            </a:r>
          </a:p>
          <a:p>
            <a:pPr marL="800100" lvl="1" indent="-285750" fontAlgn="ctr">
              <a:lnSpc>
                <a:spcPct val="100000"/>
              </a:lnSpc>
              <a:spcBef>
                <a:spcPts val="0"/>
              </a:spcBef>
              <a:buSzPct val="120000"/>
              <a:buFont typeface="System Font Regular"/>
              <a:buChar char="-"/>
            </a:pPr>
            <a:r>
              <a:rPr lang="en-HU" sz="1400" dirty="0">
                <a:solidFill>
                  <a:srgbClr val="3EB49C"/>
                </a:solidFill>
                <a:latin typeface="Myriad Pro Light" panose="020B0403030403020204" pitchFamily="34" charset="0"/>
              </a:rPr>
              <a:t>Leszállítandók:</a:t>
            </a:r>
          </a:p>
          <a:p>
            <a:pPr marL="1028700" lvl="2" indent="-285750" fontAlgn="ctr">
              <a:lnSpc>
                <a:spcPct val="100000"/>
              </a:lnSpc>
              <a:spcBef>
                <a:spcPts val="0"/>
              </a:spcBef>
              <a:buSzPct val="120000"/>
              <a:buFont typeface="System Font Regular"/>
              <a:buChar char="-"/>
            </a:pPr>
            <a:r>
              <a:rPr lang="en-HU" sz="1200" dirty="0">
                <a:solidFill>
                  <a:srgbClr val="3EB49C"/>
                </a:solidFill>
                <a:latin typeface="Myriad Pro Light" panose="020B0403030403020204" pitchFamily="34" charset="0"/>
              </a:rPr>
              <a:t>1 db üzlethelyiség bérleti szerződéssel, közjegyző által hitelesített módon</a:t>
            </a:r>
          </a:p>
          <a:p>
            <a:pPr marL="1028700" lvl="2" indent="-285750" fontAlgn="ctr">
              <a:lnSpc>
                <a:spcPct val="100000"/>
              </a:lnSpc>
              <a:spcBef>
                <a:spcPts val="0"/>
              </a:spcBef>
              <a:buSzPct val="120000"/>
              <a:buFont typeface="System Font Regular"/>
              <a:buChar char="-"/>
            </a:pPr>
            <a:r>
              <a:rPr lang="en-HU" sz="1200" dirty="0">
                <a:solidFill>
                  <a:srgbClr val="3EB49C"/>
                </a:solidFill>
                <a:latin typeface="Myriad Pro Light" panose="020B0403030403020204" pitchFamily="34" charset="0"/>
              </a:rPr>
              <a:t>Használatbavételi engedély</a:t>
            </a:r>
          </a:p>
          <a:p>
            <a:pPr marL="1028700" lvl="2" indent="-285750" fontAlgn="ctr">
              <a:lnSpc>
                <a:spcPct val="100000"/>
              </a:lnSpc>
              <a:spcBef>
                <a:spcPts val="0"/>
              </a:spcBef>
              <a:buSzPct val="120000"/>
              <a:buFont typeface="System Font Regular"/>
              <a:buChar char="-"/>
            </a:pPr>
            <a:r>
              <a:rPr lang="en-HU" sz="1200" dirty="0">
                <a:solidFill>
                  <a:srgbClr val="3EB49C"/>
                </a:solidFill>
                <a:latin typeface="Myriad Pro Light" panose="020B0403030403020204" pitchFamily="34" charset="0"/>
              </a:rPr>
              <a:t>Arculati kézikönyv (pdf), benne: berendezés, színek, ruházat, eszközök, logo</a:t>
            </a:r>
          </a:p>
          <a:p>
            <a:pPr marL="1028700" lvl="2" indent="-285750" fontAlgn="ctr">
              <a:lnSpc>
                <a:spcPct val="100000"/>
              </a:lnSpc>
              <a:spcBef>
                <a:spcPts val="0"/>
              </a:spcBef>
              <a:buSzPct val="120000"/>
              <a:buFont typeface="System Font Regular"/>
              <a:buChar char="-"/>
            </a:pPr>
            <a:r>
              <a:rPr lang="en-HU" sz="1200" dirty="0">
                <a:solidFill>
                  <a:srgbClr val="3EB49C"/>
                </a:solidFill>
                <a:latin typeface="Myriad Pro Light" panose="020B0403030403020204" pitchFamily="34" charset="0"/>
              </a:rPr>
              <a:t>Arculatnak megfelelően átalakított, vendégek fogadására kész üzlethelyiség</a:t>
            </a:r>
          </a:p>
          <a:p>
            <a:pPr marL="1028700" lvl="2" indent="-285750" font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System Font Regular"/>
              <a:buChar char="-"/>
            </a:pPr>
            <a:r>
              <a:rPr lang="en-HU" sz="1200" dirty="0">
                <a:solidFill>
                  <a:srgbClr val="3EB49C"/>
                </a:solidFill>
                <a:latin typeface="Myriad Pro Light" panose="020B0403030403020204" pitchFamily="34" charset="0"/>
              </a:rPr>
              <a:t>Működési engedély, Bejelentett kereskedelmi tevékenység igazolás, ÁNTSZ engedély, Tűzvédelmi szabályzat, HACCP igazolás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2000" dirty="0">
                <a:latin typeface="Myriad Pro Light" panose="020B0403030403020204" pitchFamily="34" charset="0"/>
              </a:rPr>
              <a:t>Bontsuk le a célokat/leszállítandókat feladatcsomagokra és apróbb feladatokra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2000" dirty="0">
                <a:latin typeface="Myriad Pro Light" panose="020B0403030403020204" pitchFamily="34" charset="0"/>
              </a:rPr>
              <a:t>Tervezzük meg a feladatok logikai sorrendjét és átfutási idejét – számítsuk ki a véghatáridőt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2000" dirty="0">
                <a:latin typeface="Myriad Pro Light" panose="020B0403030403020204" pitchFamily="34" charset="0"/>
              </a:rPr>
              <a:t>Rendeljünk a feladatokhoz erőforrásokat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2000" dirty="0">
                <a:latin typeface="Myriad Pro Light" panose="020B0403030403020204" pitchFamily="34" charset="0"/>
              </a:rPr>
              <a:t>Számoljuk ki a költségeket az erőforrás-hozzárendelések alapján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2000" dirty="0">
                <a:latin typeface="Myriad Pro Light" panose="020B0403030403020204" pitchFamily="34" charset="0"/>
              </a:rPr>
              <a:t>Tervezzük meg, hogy ki-kinek-mikor-mit-mi alapján fog átadni és átvenni a projektben?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2000" dirty="0">
                <a:latin typeface="Myriad Pro Light" panose="020B0403030403020204" pitchFamily="34" charset="0"/>
              </a:rPr>
              <a:t>Rendeljünk minőségi követelményeket, elfogadási kritériumokat az egyes leszállítandókhoz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2000" dirty="0">
                <a:latin typeface="Myriad Pro Light" panose="020B0403030403020204" pitchFamily="34" charset="0"/>
              </a:rPr>
              <a:t>Tervezzük meg, hogy ki-kivel-milyen gyakorisággal—milyen formában-miről fog kommunikálni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sz="2000" dirty="0">
                <a:latin typeface="Myriad Pro Light" panose="020B0403030403020204" pitchFamily="34" charset="0"/>
              </a:rPr>
              <a:t>Gondoljuk végig a kockázatokat, illetve az azokra adott válaszainkat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endParaRPr lang="en-HU" dirty="0">
              <a:latin typeface="Myriad Pro Light" panose="020B0403030403020204" pitchFamily="34" charset="0"/>
            </a:endParaRPr>
          </a:p>
        </p:txBody>
      </p:sp>
      <p:pic>
        <p:nvPicPr>
          <p:cNvPr id="1028" name="Picture 4" descr="Hygge Café | Gdynia Cafes | Gdynia">
            <a:extLst>
              <a:ext uri="{FF2B5EF4-FFF2-40B4-BE49-F238E27FC236}">
                <a16:creationId xmlns:a16="http://schemas.microsoft.com/office/drawing/2014/main" id="{3465BCB3-43D1-7E00-7A85-820C7F139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116634"/>
            <a:ext cx="3185616" cy="238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E9D7C06-186C-034A-C729-89277617654F}"/>
              </a:ext>
            </a:extLst>
          </p:cNvPr>
          <p:cNvGrpSpPr/>
          <p:nvPr/>
        </p:nvGrpSpPr>
        <p:grpSpPr>
          <a:xfrm flipV="1">
            <a:off x="1559496" y="6669360"/>
            <a:ext cx="10441160" cy="72007"/>
            <a:chOff x="683807" y="4581128"/>
            <a:chExt cx="9732623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Pentagon 3">
              <a:extLst>
                <a:ext uri="{FF2B5EF4-FFF2-40B4-BE49-F238E27FC236}">
                  <a16:creationId xmlns:a16="http://schemas.microsoft.com/office/drawing/2014/main" id="{94BD1CF0-E136-3C50-CDD2-47B629EC5B00}"/>
                </a:ext>
              </a:extLst>
            </p:cNvPr>
            <p:cNvSpPr/>
            <p:nvPr/>
          </p:nvSpPr>
          <p:spPr>
            <a:xfrm>
              <a:off x="8472263" y="4581128"/>
              <a:ext cx="194416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474199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5BBCF3A8-B47C-E399-F218-83EBD6C192A0}"/>
                </a:ext>
              </a:extLst>
            </p:cNvPr>
            <p:cNvSpPr/>
            <p:nvPr/>
          </p:nvSpPr>
          <p:spPr>
            <a:xfrm>
              <a:off x="5903159" y="4581128"/>
              <a:ext cx="278508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0057FF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FA988D6A-308B-A26C-AF06-AA59DEC759A2}"/>
                </a:ext>
              </a:extLst>
            </p:cNvPr>
            <p:cNvSpPr/>
            <p:nvPr/>
          </p:nvSpPr>
          <p:spPr>
            <a:xfrm>
              <a:off x="4163375" y="4581128"/>
              <a:ext cx="2076613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30892B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A5B7EFF1-0F9F-4B27-5774-2E54F73D6E3E}"/>
                </a:ext>
              </a:extLst>
            </p:cNvPr>
            <p:cNvSpPr/>
            <p:nvPr/>
          </p:nvSpPr>
          <p:spPr>
            <a:xfrm>
              <a:off x="2279575" y="4581128"/>
              <a:ext cx="2088215" cy="288032"/>
            </a:xfrm>
            <a:prstGeom prst="homePlate">
              <a:avLst/>
            </a:prstGeom>
            <a:solidFill>
              <a:srgbClr val="FFE5B2"/>
            </a:solidFill>
            <a:ln>
              <a:solidFill>
                <a:srgbClr val="E44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E44600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1B110CB2-2459-E525-B8D3-26292CF54750}"/>
                </a:ext>
              </a:extLst>
            </p:cNvPr>
            <p:cNvSpPr/>
            <p:nvPr/>
          </p:nvSpPr>
          <p:spPr>
            <a:xfrm>
              <a:off x="683807" y="4581128"/>
              <a:ext cx="1883787" cy="288032"/>
            </a:xfrm>
            <a:prstGeom prst="homePlate">
              <a:avLst/>
            </a:prstGeom>
            <a:solidFill>
              <a:srgbClr val="F6C5F0"/>
            </a:solidFill>
            <a:ln>
              <a:solidFill>
                <a:srgbClr val="B11B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B11B80"/>
                </a:solidFill>
                <a:latin typeface="Myriad Pro Cond" panose="020B0506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7621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</a:t>
            </a:r>
            <a:r>
              <a:rPr lang="en-US" dirty="0" err="1">
                <a:latin typeface="Myriad Pro Black" panose="020B0903030403020204" pitchFamily="34" charset="0"/>
              </a:rPr>
              <a:t>projekt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tervezése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A9DE89F-E170-A92C-055A-CF1B777E5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820" y="1261857"/>
            <a:ext cx="11352796" cy="5009574"/>
          </a:xfrm>
        </p:spPr>
        <p:txBody>
          <a:bodyPr>
            <a:noAutofit/>
          </a:bodyPr>
          <a:lstStyle/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dirty="0">
                <a:latin typeface="Myriad Pro Light" panose="020B0403030403020204" pitchFamily="34" charset="0"/>
              </a:rPr>
              <a:t>Gondoljuk végig a kockázatokat, illetve az azokra adott válaszainkat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endParaRPr lang="en-HU" sz="2000" dirty="0">
              <a:latin typeface="Myriad Pro Light" panose="020B0403030403020204" pitchFamily="34" charset="0"/>
            </a:endParaRPr>
          </a:p>
          <a:p>
            <a:pPr marL="719138" lvl="1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dirty="0">
                <a:latin typeface="Myriad Pro Light" panose="020B0403030403020204" pitchFamily="34" charset="0"/>
              </a:rPr>
              <a:t>Elkerülés (Avoidance)</a:t>
            </a:r>
            <a:br>
              <a:rPr lang="en-HU" dirty="0">
                <a:latin typeface="Myriad Pro Light" panose="020B0403030403020204" pitchFamily="34" charset="0"/>
              </a:rPr>
            </a:br>
            <a:r>
              <a:rPr lang="en-GB" sz="1200" dirty="0" err="1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Módosítások</a:t>
            </a:r>
            <a:r>
              <a:rPr lang="en-GB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végrehajtása</a:t>
            </a:r>
            <a:r>
              <a:rPr lang="en-GB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 a </a:t>
            </a:r>
            <a:r>
              <a:rPr lang="en-GB" sz="1200" dirty="0" err="1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projekt</a:t>
            </a:r>
            <a:r>
              <a:rPr lang="en-GB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tervében</a:t>
            </a:r>
            <a:r>
              <a:rPr lang="en-GB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annak</a:t>
            </a:r>
            <a:r>
              <a:rPr lang="en-GB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érdekében</a:t>
            </a:r>
            <a:r>
              <a:rPr lang="en-GB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, </a:t>
            </a:r>
            <a:r>
              <a:rPr lang="en-GB" sz="1200" dirty="0" err="1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hogy</a:t>
            </a:r>
            <a:r>
              <a:rPr lang="en-GB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 a </a:t>
            </a:r>
            <a:r>
              <a:rPr lang="en-GB" sz="1200" dirty="0" err="1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kockázat</a:t>
            </a:r>
            <a:r>
              <a:rPr lang="en-GB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 ne </a:t>
            </a:r>
            <a:r>
              <a:rPr lang="en-GB" sz="1200" dirty="0" err="1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fordulhasson</a:t>
            </a:r>
            <a:r>
              <a:rPr lang="en-GB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elő</a:t>
            </a:r>
            <a:b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</a:b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pl.: </a:t>
            </a:r>
            <a:r>
              <a:rPr lang="en-GB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Ha </a:t>
            </a:r>
            <a:r>
              <a:rPr lang="en-GB" sz="1200" dirty="0" err="1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egy</a:t>
            </a:r>
            <a:r>
              <a:rPr lang="en-GB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projektben</a:t>
            </a:r>
            <a:r>
              <a:rPr lang="en-GB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egy</a:t>
            </a:r>
            <a:r>
              <a:rPr lang="en-GB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bizonyos</a:t>
            </a:r>
            <a:r>
              <a:rPr lang="en-GB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technológia</a:t>
            </a:r>
            <a:r>
              <a:rPr lang="en-GB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használata</a:t>
            </a:r>
            <a:r>
              <a:rPr lang="en-GB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túl</a:t>
            </a:r>
            <a:r>
              <a:rPr lang="en-GB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kockázatos</a:t>
            </a:r>
            <a:r>
              <a:rPr lang="en-GB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, </a:t>
            </a:r>
            <a:r>
              <a:rPr lang="en-GB" sz="1200" dirty="0" err="1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akkor</a:t>
            </a:r>
            <a:r>
              <a:rPr lang="en-GB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 a </a:t>
            </a:r>
            <a:r>
              <a:rPr lang="en-GB" sz="1200" dirty="0" err="1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technológia</a:t>
            </a:r>
            <a:r>
              <a:rPr lang="en-GB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teljes</a:t>
            </a:r>
            <a:r>
              <a:rPr lang="en-GB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kihagyása</a:t>
            </a:r>
            <a:r>
              <a:rPr lang="en-GB" sz="1200" dirty="0">
                <a:solidFill>
                  <a:srgbClr val="0E0E0E"/>
                </a:solidFill>
                <a:effectLst/>
                <a:latin typeface="Myriad Pro Light" panose="020B0403030403020204" pitchFamily="34" charset="0"/>
              </a:rPr>
              <a:t>.</a:t>
            </a:r>
            <a:endParaRPr lang="en-HU" dirty="0">
              <a:latin typeface="Myriad Pro Light" panose="020B0403030403020204" pitchFamily="34" charset="0"/>
            </a:endParaRPr>
          </a:p>
          <a:p>
            <a:pPr marL="719138" lvl="1" indent="-204788" fontAlgn="ctr">
              <a:lnSpc>
                <a:spcPct val="100000"/>
              </a:lnSpc>
              <a:spcBef>
                <a:spcPts val="1200"/>
              </a:spcBef>
              <a:buSzPct val="120000"/>
            </a:pPr>
            <a:r>
              <a:rPr lang="en-HU" dirty="0">
                <a:latin typeface="Myriad Pro Light" panose="020B0403030403020204" pitchFamily="34" charset="0"/>
              </a:rPr>
              <a:t>Áthárítás (Transfer)</a:t>
            </a:r>
            <a:br>
              <a:rPr lang="en-HU" dirty="0">
                <a:latin typeface="Myriad Pro Light" panose="020B0403030403020204" pitchFamily="34" charset="0"/>
              </a:rPr>
            </a:b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A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kockázat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felelősségének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átadása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egy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harmadik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félnek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,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általában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szerződés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vagy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biztosítás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révén</a:t>
            </a:r>
            <a:b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</a:b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Pl.: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Biztosítás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kötni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,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garanciák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megszerzése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,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vagy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alvállalkozó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bevonása</a:t>
            </a:r>
            <a:endParaRPr lang="en-HU" sz="2000" dirty="0">
              <a:latin typeface="Myriad Pro Light" panose="020B0403030403020204" pitchFamily="34" charset="0"/>
            </a:endParaRPr>
          </a:p>
          <a:p>
            <a:pPr marL="719138" lvl="1" indent="-204788" fontAlgn="ctr">
              <a:lnSpc>
                <a:spcPct val="100000"/>
              </a:lnSpc>
              <a:spcBef>
                <a:spcPts val="1200"/>
              </a:spcBef>
              <a:buSzPct val="120000"/>
            </a:pPr>
            <a:r>
              <a:rPr lang="en-HU" dirty="0">
                <a:latin typeface="Myriad Pro Light" panose="020B0403030403020204" pitchFamily="34" charset="0"/>
              </a:rPr>
              <a:t>Csökkentés (Mitigation)</a:t>
            </a:r>
            <a:br>
              <a:rPr lang="en-HU" dirty="0">
                <a:latin typeface="Myriad Pro Light" panose="020B0403030403020204" pitchFamily="34" charset="0"/>
              </a:rPr>
            </a:br>
            <a:r>
              <a:rPr lang="hu-HU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Intézkedések bevezetése a kockázat valószínűségének vagy hatásának csökkentésére</a:t>
            </a:r>
            <a:br>
              <a:rPr lang="hu-HU" sz="1200" dirty="0">
                <a:solidFill>
                  <a:srgbClr val="0E0E0E"/>
                </a:solidFill>
                <a:latin typeface="Myriad Pro Light" panose="020B0403030403020204" pitchFamily="34" charset="0"/>
              </a:rPr>
            </a:br>
            <a:r>
              <a:rPr lang="hu-HU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Pl.: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További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tesztelések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végzése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,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tartalék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idő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vagy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erőforrások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beépítése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a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projekttervbe</a:t>
            </a:r>
            <a:endParaRPr lang="en-HU" dirty="0">
              <a:latin typeface="Myriad Pro Light" panose="020B0403030403020204" pitchFamily="34" charset="0"/>
            </a:endParaRPr>
          </a:p>
          <a:p>
            <a:pPr marL="719138" lvl="1" indent="-204788" fontAlgn="ctr">
              <a:lnSpc>
                <a:spcPct val="100000"/>
              </a:lnSpc>
              <a:spcBef>
                <a:spcPts val="1200"/>
              </a:spcBef>
              <a:buSzPct val="120000"/>
            </a:pPr>
            <a:r>
              <a:rPr lang="en-HU" dirty="0">
                <a:latin typeface="Myriad Pro Light" panose="020B0403030403020204" pitchFamily="34" charset="0"/>
              </a:rPr>
              <a:t>Elfogadás (Acceptance)</a:t>
            </a:r>
            <a:br>
              <a:rPr lang="en-HU" dirty="0">
                <a:latin typeface="Myriad Pro Light" panose="020B0403030403020204" pitchFamily="34" charset="0"/>
              </a:rPr>
            </a:b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A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kockázat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bekövetkezésének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lehetőségének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elfogadása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anélkül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,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hogy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bármilyen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konkrét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lépést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tennénk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annak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csökkentésére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.</a:t>
            </a:r>
            <a:b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</a:b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Pl.: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Kontingencia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tervek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és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tartalékok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meghatározása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a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kockázat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kezelésére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, ha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az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 </a:t>
            </a:r>
            <a:r>
              <a:rPr lang="en-GB" sz="1200" dirty="0" err="1">
                <a:solidFill>
                  <a:srgbClr val="0E0E0E"/>
                </a:solidFill>
                <a:latin typeface="Myriad Pro Light" panose="020B0403030403020204" pitchFamily="34" charset="0"/>
              </a:rPr>
              <a:t>bekövetkezik</a:t>
            </a:r>
            <a:r>
              <a:rPr lang="en-GB" sz="1200" dirty="0">
                <a:solidFill>
                  <a:srgbClr val="0E0E0E"/>
                </a:solidFill>
                <a:latin typeface="Myriad Pro Light" panose="020B0403030403020204" pitchFamily="34" charset="0"/>
              </a:rPr>
              <a:t>.</a:t>
            </a: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endParaRPr lang="en-HU" dirty="0">
              <a:latin typeface="Myriad Pro Light" panose="020B0403030403020204" pitchFamily="34" charset="0"/>
            </a:endParaRPr>
          </a:p>
          <a:p>
            <a:pPr marL="719138" lvl="1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r>
              <a:rPr lang="en-HU" dirty="0">
                <a:latin typeface="Myriad Pro Light" panose="020B0403030403020204" pitchFamily="34" charset="0"/>
              </a:rPr>
              <a:t>További módok: Megosztás (Sharing), Tartalék képzés (Contingency plan), </a:t>
            </a:r>
            <a:r>
              <a:rPr lang="en-HU" sz="2000" dirty="0">
                <a:latin typeface="Myriad Pro Light" panose="020B0403030403020204" pitchFamily="34" charset="0"/>
              </a:rPr>
              <a:t>Biztosítékok és ellenőrzések (Controls), </a:t>
            </a:r>
            <a:r>
              <a:rPr lang="en-HU" dirty="0">
                <a:latin typeface="Myriad Pro Light" panose="020B0403030403020204" pitchFamily="34" charset="0"/>
              </a:rPr>
              <a:t>Képzés és fejlesztés (Training and development)</a:t>
            </a:r>
            <a:endParaRPr lang="en-HU" sz="2000" dirty="0">
              <a:latin typeface="Myriad Pro Light" panose="020B0403030403020204" pitchFamily="34" charset="0"/>
            </a:endParaRPr>
          </a:p>
          <a:p>
            <a:pPr marL="490538" indent="-204788" fontAlgn="ctr">
              <a:lnSpc>
                <a:spcPct val="100000"/>
              </a:lnSpc>
              <a:spcBef>
                <a:spcPts val="0"/>
              </a:spcBef>
              <a:buSzPct val="120000"/>
            </a:pPr>
            <a:endParaRPr lang="en-HU" dirty="0">
              <a:latin typeface="Myriad Pro Light" panose="020B0403030403020204" pitchFamily="34" charset="0"/>
            </a:endParaRPr>
          </a:p>
        </p:txBody>
      </p:sp>
      <p:pic>
        <p:nvPicPr>
          <p:cNvPr id="1028" name="Picture 4" descr="Hygge Café | Gdynia Cafes | Gdynia">
            <a:extLst>
              <a:ext uri="{FF2B5EF4-FFF2-40B4-BE49-F238E27FC236}">
                <a16:creationId xmlns:a16="http://schemas.microsoft.com/office/drawing/2014/main" id="{3465BCB3-43D1-7E00-7A85-820C7F139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116634"/>
            <a:ext cx="3185616" cy="238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E9D7C06-186C-034A-C729-89277617654F}"/>
              </a:ext>
            </a:extLst>
          </p:cNvPr>
          <p:cNvGrpSpPr/>
          <p:nvPr/>
        </p:nvGrpSpPr>
        <p:grpSpPr>
          <a:xfrm flipV="1">
            <a:off x="1559496" y="6669360"/>
            <a:ext cx="10441160" cy="72007"/>
            <a:chOff x="683807" y="4581128"/>
            <a:chExt cx="9732623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Pentagon 3">
              <a:extLst>
                <a:ext uri="{FF2B5EF4-FFF2-40B4-BE49-F238E27FC236}">
                  <a16:creationId xmlns:a16="http://schemas.microsoft.com/office/drawing/2014/main" id="{94BD1CF0-E136-3C50-CDD2-47B629EC5B00}"/>
                </a:ext>
              </a:extLst>
            </p:cNvPr>
            <p:cNvSpPr/>
            <p:nvPr/>
          </p:nvSpPr>
          <p:spPr>
            <a:xfrm>
              <a:off x="8472263" y="4581128"/>
              <a:ext cx="194416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474199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5BBCF3A8-B47C-E399-F218-83EBD6C192A0}"/>
                </a:ext>
              </a:extLst>
            </p:cNvPr>
            <p:cNvSpPr/>
            <p:nvPr/>
          </p:nvSpPr>
          <p:spPr>
            <a:xfrm>
              <a:off x="5903159" y="4581128"/>
              <a:ext cx="278508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0057FF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FA988D6A-308B-A26C-AF06-AA59DEC759A2}"/>
                </a:ext>
              </a:extLst>
            </p:cNvPr>
            <p:cNvSpPr/>
            <p:nvPr/>
          </p:nvSpPr>
          <p:spPr>
            <a:xfrm>
              <a:off x="4163375" y="4581128"/>
              <a:ext cx="2076613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30892B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A5B7EFF1-0F9F-4B27-5774-2E54F73D6E3E}"/>
                </a:ext>
              </a:extLst>
            </p:cNvPr>
            <p:cNvSpPr/>
            <p:nvPr/>
          </p:nvSpPr>
          <p:spPr>
            <a:xfrm>
              <a:off x="2279575" y="4581128"/>
              <a:ext cx="2088215" cy="288032"/>
            </a:xfrm>
            <a:prstGeom prst="homePlate">
              <a:avLst/>
            </a:prstGeom>
            <a:solidFill>
              <a:srgbClr val="FFE5B2"/>
            </a:solidFill>
            <a:ln>
              <a:solidFill>
                <a:srgbClr val="E44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E44600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1B110CB2-2459-E525-B8D3-26292CF54750}"/>
                </a:ext>
              </a:extLst>
            </p:cNvPr>
            <p:cNvSpPr/>
            <p:nvPr/>
          </p:nvSpPr>
          <p:spPr>
            <a:xfrm>
              <a:off x="683807" y="4581128"/>
              <a:ext cx="1883787" cy="288032"/>
            </a:xfrm>
            <a:prstGeom prst="homePlate">
              <a:avLst/>
            </a:prstGeom>
            <a:solidFill>
              <a:srgbClr val="F6C5F0"/>
            </a:solidFill>
            <a:ln>
              <a:solidFill>
                <a:srgbClr val="B11B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B11B80"/>
                </a:solidFill>
                <a:latin typeface="Myriad Pro Cond" panose="020B0506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4851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8DF5D-4B41-49EB-D80B-CE23E2691BB0}"/>
              </a:ext>
            </a:extLst>
          </p:cNvPr>
          <p:cNvSpPr/>
          <p:nvPr/>
        </p:nvSpPr>
        <p:spPr>
          <a:xfrm>
            <a:off x="1199456" y="1556792"/>
            <a:ext cx="9505056" cy="4104456"/>
          </a:xfrm>
          <a:prstGeom prst="roundRect">
            <a:avLst/>
          </a:prstGeom>
          <a:solidFill>
            <a:schemeClr val="bg2">
              <a:alpha val="5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5480" y="1844824"/>
            <a:ext cx="8994743" cy="3528392"/>
          </a:xfrm>
        </p:spPr>
        <p:txBody>
          <a:bodyPr/>
          <a:lstStyle/>
          <a:p>
            <a:pPr algn="ctr"/>
            <a:r>
              <a:rPr lang="en-US" sz="4800" b="1" dirty="0">
                <a:latin typeface="MYRIAD PRO BLACK CONDENSED" panose="020B0503030403020204" pitchFamily="34" charset="0"/>
              </a:rPr>
              <a:t>KÉRDÉS:</a:t>
            </a:r>
          </a:p>
          <a:p>
            <a:pPr algn="ctr"/>
            <a:endParaRPr lang="en-US" sz="4800" b="1" dirty="0">
              <a:latin typeface="MYRIAD PRO BLACK CONDENSED" panose="020B0503030403020204" pitchFamily="34" charset="0"/>
            </a:endParaRPr>
          </a:p>
          <a:p>
            <a:pPr algn="ctr"/>
            <a:r>
              <a:rPr lang="en-US" sz="4400" b="1" dirty="0" err="1">
                <a:latin typeface="Myriad Pro Light" panose="020B0403030403020204" pitchFamily="34" charset="0"/>
              </a:rPr>
              <a:t>Miért</a:t>
            </a:r>
            <a:r>
              <a:rPr lang="en-US" sz="4400" b="1" dirty="0">
                <a:latin typeface="Myriad Pro Light" panose="020B0403030403020204" pitchFamily="34" charset="0"/>
              </a:rPr>
              <a:t> </a:t>
            </a:r>
            <a:r>
              <a:rPr lang="en-US" sz="4400" b="1" dirty="0" err="1">
                <a:latin typeface="Myriad Pro Light" panose="020B0403030403020204" pitchFamily="34" charset="0"/>
              </a:rPr>
              <a:t>lehet</a:t>
            </a:r>
            <a:r>
              <a:rPr lang="en-US" sz="4400" b="1" dirty="0">
                <a:latin typeface="Myriad Pro Light" panose="020B0403030403020204" pitchFamily="34" charset="0"/>
              </a:rPr>
              <a:t> </a:t>
            </a:r>
            <a:r>
              <a:rPr lang="en-US" sz="4400" b="1" dirty="0" err="1">
                <a:latin typeface="Myriad Pro Light" panose="020B0403030403020204" pitchFamily="34" charset="0"/>
              </a:rPr>
              <a:t>fontos</a:t>
            </a:r>
            <a:r>
              <a:rPr lang="en-US" sz="4400" b="1" dirty="0">
                <a:latin typeface="Myriad Pro Light" panose="020B0403030403020204" pitchFamily="34" charset="0"/>
              </a:rPr>
              <a:t> </a:t>
            </a:r>
            <a:r>
              <a:rPr lang="en-US" sz="4400" b="1" dirty="0" err="1">
                <a:latin typeface="Myriad Pro Light" panose="020B0403030403020204" pitchFamily="34" charset="0"/>
              </a:rPr>
              <a:t>az</a:t>
            </a:r>
            <a:r>
              <a:rPr lang="en-US" sz="4400" b="1" dirty="0">
                <a:latin typeface="Myriad Pro Light" panose="020B0403030403020204" pitchFamily="34" charset="0"/>
              </a:rPr>
              <a:t> </a:t>
            </a:r>
            <a:r>
              <a:rPr lang="en-US" sz="4400" b="1" dirty="0" err="1">
                <a:latin typeface="Myriad Pro Light" panose="020B0403030403020204" pitchFamily="34" charset="0"/>
              </a:rPr>
              <a:t>érintettek</a:t>
            </a:r>
            <a:r>
              <a:rPr lang="en-US" sz="4400" b="1" dirty="0">
                <a:latin typeface="Myriad Pro Light" panose="020B0403030403020204" pitchFamily="34" charset="0"/>
              </a:rPr>
              <a:t> </a:t>
            </a:r>
            <a:r>
              <a:rPr lang="en-US" sz="4400" b="1" dirty="0" err="1">
                <a:latin typeface="Myriad Pro Light" panose="020B0403030403020204" pitchFamily="34" charset="0"/>
              </a:rPr>
              <a:t>felmérése</a:t>
            </a:r>
            <a:r>
              <a:rPr lang="en-US" sz="4400" b="1" dirty="0">
                <a:latin typeface="Myriad Pro Light" panose="020B0403030403020204" pitchFamily="34" charset="0"/>
              </a:rPr>
              <a:t> </a:t>
            </a:r>
            <a:r>
              <a:rPr lang="en-US" sz="4400" b="1" dirty="0" err="1">
                <a:latin typeface="Myriad Pro Light" panose="020B0403030403020204" pitchFamily="34" charset="0"/>
              </a:rPr>
              <a:t>és</a:t>
            </a:r>
            <a:r>
              <a:rPr lang="en-US" sz="4400" b="1" dirty="0">
                <a:latin typeface="Myriad Pro Light" panose="020B0403030403020204" pitchFamily="34" charset="0"/>
              </a:rPr>
              <a:t> a </a:t>
            </a:r>
            <a:r>
              <a:rPr lang="en-US" sz="4400" b="1" dirty="0" err="1">
                <a:latin typeface="Myriad Pro Light" panose="020B0403030403020204" pitchFamily="34" charset="0"/>
              </a:rPr>
              <a:t>velük</a:t>
            </a:r>
            <a:r>
              <a:rPr lang="en-US" sz="4400" b="1" dirty="0">
                <a:latin typeface="Myriad Pro Light" panose="020B0403030403020204" pitchFamily="34" charset="0"/>
              </a:rPr>
              <a:t> </a:t>
            </a:r>
            <a:r>
              <a:rPr lang="en-US" sz="4400" b="1" dirty="0" err="1">
                <a:latin typeface="Myriad Pro Light" panose="020B0403030403020204" pitchFamily="34" charset="0"/>
              </a:rPr>
              <a:t>való</a:t>
            </a:r>
            <a:r>
              <a:rPr lang="en-US" sz="4400" b="1" dirty="0">
                <a:latin typeface="Myriad Pro Light" panose="020B0403030403020204" pitchFamily="34" charset="0"/>
              </a:rPr>
              <a:t> </a:t>
            </a:r>
            <a:r>
              <a:rPr lang="en-US" sz="4400" b="1" dirty="0" err="1">
                <a:latin typeface="Myriad Pro Light" panose="020B0403030403020204" pitchFamily="34" charset="0"/>
              </a:rPr>
              <a:t>kommunikáció</a:t>
            </a:r>
            <a:r>
              <a:rPr lang="en-US" sz="4400" b="1" dirty="0">
                <a:latin typeface="Myriad Pro Light" panose="020B0403030403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483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Mit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jelent</a:t>
            </a:r>
            <a:r>
              <a:rPr lang="en-US" dirty="0">
                <a:latin typeface="Myriad Pro Black" panose="020B0903030403020204" pitchFamily="34" charset="0"/>
              </a:rPr>
              <a:t> a “</a:t>
            </a:r>
            <a:r>
              <a:rPr lang="en-US" dirty="0" err="1">
                <a:latin typeface="Myriad Pro Black" panose="020B0903030403020204" pitchFamily="34" charset="0"/>
              </a:rPr>
              <a:t>projekt</a:t>
            </a:r>
            <a:r>
              <a:rPr lang="en-US" dirty="0">
                <a:latin typeface="Myriad Pro Black" panose="020B0903030403020204" pitchFamily="34" charset="0"/>
              </a:rPr>
              <a:t>”?</a:t>
            </a:r>
          </a:p>
        </p:txBody>
      </p:sp>
      <p:pic>
        <p:nvPicPr>
          <p:cNvPr id="4" name="Picture 2" descr="Project Definition 101 | Smartsheet">
            <a:extLst>
              <a:ext uri="{FF2B5EF4-FFF2-40B4-BE49-F238E27FC236}">
                <a16:creationId xmlns:a16="http://schemas.microsoft.com/office/drawing/2014/main" id="{8811BDD6-BCC4-BC71-A4BF-ECD1458A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380" y="1340768"/>
            <a:ext cx="9059240" cy="4720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18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368" y="4145762"/>
            <a:ext cx="11593288" cy="795405"/>
          </a:xfrm>
        </p:spPr>
        <p:txBody>
          <a:bodyPr/>
          <a:lstStyle/>
          <a:p>
            <a:r>
              <a:rPr lang="en-US" sz="4800" b="1" dirty="0">
                <a:latin typeface="Myriad Pro Black" panose="020B0903030403020204" pitchFamily="34" charset="0"/>
              </a:rPr>
              <a:t>9. </a:t>
            </a:r>
            <a:r>
              <a:rPr lang="en-US" sz="4800" b="1" dirty="0" err="1">
                <a:latin typeface="Myriad Pro Black" panose="020B0903030403020204" pitchFamily="34" charset="0"/>
              </a:rPr>
              <a:t>Csináljuk</a:t>
            </a:r>
            <a:r>
              <a:rPr lang="en-US" sz="4800" b="1" dirty="0">
                <a:latin typeface="Myriad Pro Black" panose="020B0903030403020204" pitchFamily="34" charset="0"/>
              </a:rPr>
              <a:t> meg – </a:t>
            </a:r>
            <a:r>
              <a:rPr lang="en-US" sz="4800" b="1" dirty="0" err="1">
                <a:latin typeface="Myriad Pro Black" panose="020B0903030403020204" pitchFamily="34" charset="0"/>
              </a:rPr>
              <a:t>projekt</a:t>
            </a:r>
            <a:r>
              <a:rPr lang="en-US" sz="4800" b="1" dirty="0">
                <a:latin typeface="Myriad Pro Black" panose="020B0903030403020204" pitchFamily="34" charset="0"/>
              </a:rPr>
              <a:t> </a:t>
            </a:r>
            <a:r>
              <a:rPr lang="en-US" sz="4800" b="1" dirty="0" err="1">
                <a:latin typeface="Myriad Pro Black" panose="020B0903030403020204" pitchFamily="34" charset="0"/>
              </a:rPr>
              <a:t>végrehajtás</a:t>
            </a:r>
            <a:endParaRPr lang="en-US" sz="4800" b="1" dirty="0">
              <a:latin typeface="Myriad Pro Black" panose="020B0903030403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6F7D825-8393-27DB-8ABC-8CD34C08804C}"/>
              </a:ext>
            </a:extLst>
          </p:cNvPr>
          <p:cNvSpPr txBox="1">
            <a:spLocks/>
          </p:cNvSpPr>
          <p:nvPr/>
        </p:nvSpPr>
        <p:spPr>
          <a:xfrm>
            <a:off x="440387" y="5157192"/>
            <a:ext cx="10515598" cy="6543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0" dirty="0" err="1">
                <a:effectLst/>
                <a:latin typeface="Myriad Pro" panose="020B0503030403020204" pitchFamily="34" charset="0"/>
              </a:rPr>
              <a:t>Projektvezetés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hatékonyan</a:t>
            </a:r>
            <a:endParaRPr lang="en-US" sz="4400" b="0" dirty="0">
              <a:effectLst/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51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69348"/>
            <a:ext cx="10515600" cy="884576"/>
          </a:xfrm>
        </p:spPr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Életciklus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és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dimenziók</a:t>
            </a:r>
            <a:endParaRPr lang="en-US" dirty="0">
              <a:latin typeface="Myriad Pro Black" panose="020B0903030403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529D9A-3AEA-BA69-2FD1-8593F95ABB4E}"/>
              </a:ext>
            </a:extLst>
          </p:cNvPr>
          <p:cNvGrpSpPr/>
          <p:nvPr/>
        </p:nvGrpSpPr>
        <p:grpSpPr>
          <a:xfrm>
            <a:off x="1847528" y="1266384"/>
            <a:ext cx="9732623" cy="288032"/>
            <a:chOff x="683807" y="4581128"/>
            <a:chExt cx="9732623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08D28298-AD8F-A2C1-178E-9669DAF58F42}"/>
                </a:ext>
              </a:extLst>
            </p:cNvPr>
            <p:cNvSpPr/>
            <p:nvPr/>
          </p:nvSpPr>
          <p:spPr>
            <a:xfrm>
              <a:off x="8472263" y="4581128"/>
              <a:ext cx="1944167" cy="288032"/>
            </a:xfrm>
            <a:prstGeom prst="homePlate">
              <a:avLst/>
            </a:prstGeom>
            <a:solidFill>
              <a:srgbClr val="EDEDFA"/>
            </a:solidFill>
            <a:ln>
              <a:solidFill>
                <a:srgbClr val="3830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solidFill>
                    <a:srgbClr val="474199"/>
                  </a:solidFill>
                  <a:latin typeface="Myriad Pro Cond" panose="020B0506030403020204" pitchFamily="34" charset="0"/>
                </a:rPr>
                <a:t>ZÁRÁS</a:t>
              </a:r>
            </a:p>
          </p:txBody>
        </p:sp>
        <p:sp>
          <p:nvSpPr>
            <p:cNvPr id="9" name="Pentagon 8">
              <a:extLst>
                <a:ext uri="{FF2B5EF4-FFF2-40B4-BE49-F238E27FC236}">
                  <a16:creationId xmlns:a16="http://schemas.microsoft.com/office/drawing/2014/main" id="{5408BEDD-7872-D545-78E7-148E02BA2A69}"/>
                </a:ext>
              </a:extLst>
            </p:cNvPr>
            <p:cNvSpPr/>
            <p:nvPr/>
          </p:nvSpPr>
          <p:spPr>
            <a:xfrm>
              <a:off x="5903159" y="4581128"/>
              <a:ext cx="2785087" cy="288032"/>
            </a:xfrm>
            <a:prstGeom prst="homePlate">
              <a:avLst/>
            </a:prstGeom>
            <a:solidFill>
              <a:srgbClr val="ECF3FF"/>
            </a:solidFill>
            <a:ln>
              <a:solidFill>
                <a:srgbClr val="0057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sz="1600" b="1" dirty="0">
                  <a:solidFill>
                    <a:srgbClr val="0057FF"/>
                  </a:solidFill>
                  <a:latin typeface="Myriad Pro Cond" panose="020B0506030403020204" pitchFamily="34" charset="0"/>
                </a:rPr>
                <a:t>ELLENŐRZÉS &amp; KONTROLL</a:t>
              </a: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37888401-2E14-8817-BC36-D9041C72726C}"/>
                </a:ext>
              </a:extLst>
            </p:cNvPr>
            <p:cNvSpPr/>
            <p:nvPr/>
          </p:nvSpPr>
          <p:spPr>
            <a:xfrm>
              <a:off x="4163375" y="4581128"/>
              <a:ext cx="2076613" cy="288032"/>
            </a:xfrm>
            <a:prstGeom prst="homePlate">
              <a:avLst/>
            </a:prstGeom>
            <a:solidFill>
              <a:srgbClr val="DDF5E0"/>
            </a:solidFill>
            <a:ln>
              <a:solidFill>
                <a:srgbClr val="3089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sz="1600" b="1" dirty="0">
                  <a:solidFill>
                    <a:srgbClr val="30892B"/>
                  </a:solidFill>
                  <a:latin typeface="Myriad Pro Cond" panose="020B0506030403020204" pitchFamily="34" charset="0"/>
                </a:rPr>
                <a:t>MEGVALÓSÍTÁS</a:t>
              </a: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710B96C3-37A8-0E34-9945-A8B96006FD1F}"/>
                </a:ext>
              </a:extLst>
            </p:cNvPr>
            <p:cNvSpPr/>
            <p:nvPr/>
          </p:nvSpPr>
          <p:spPr>
            <a:xfrm>
              <a:off x="2279575" y="4581128"/>
              <a:ext cx="2088215" cy="288032"/>
            </a:xfrm>
            <a:prstGeom prst="homePlate">
              <a:avLst/>
            </a:prstGeom>
            <a:solidFill>
              <a:srgbClr val="FFE5B2"/>
            </a:solidFill>
            <a:ln>
              <a:solidFill>
                <a:srgbClr val="E44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solidFill>
                    <a:srgbClr val="E44600"/>
                  </a:solidFill>
                  <a:latin typeface="Myriad Pro Cond" panose="020B0506030403020204" pitchFamily="34" charset="0"/>
                </a:rPr>
                <a:t>TERVEZÉS</a:t>
              </a:r>
            </a:p>
          </p:txBody>
        </p:sp>
        <p:sp>
          <p:nvSpPr>
            <p:cNvPr id="12" name="Pentagon 11">
              <a:extLst>
                <a:ext uri="{FF2B5EF4-FFF2-40B4-BE49-F238E27FC236}">
                  <a16:creationId xmlns:a16="http://schemas.microsoft.com/office/drawing/2014/main" id="{4ED7E5D7-29E5-D5FB-1F29-2647C445BEB5}"/>
                </a:ext>
              </a:extLst>
            </p:cNvPr>
            <p:cNvSpPr/>
            <p:nvPr/>
          </p:nvSpPr>
          <p:spPr>
            <a:xfrm>
              <a:off x="683807" y="4581128"/>
              <a:ext cx="1883787" cy="288032"/>
            </a:xfrm>
            <a:prstGeom prst="homePlate">
              <a:avLst/>
            </a:prstGeom>
            <a:solidFill>
              <a:srgbClr val="F5C5EF"/>
            </a:solidFill>
            <a:ln>
              <a:solidFill>
                <a:srgbClr val="B11B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solidFill>
                    <a:srgbClr val="B11B80"/>
                  </a:solidFill>
                  <a:latin typeface="Myriad Pro Cond" panose="020B0506030403020204" pitchFamily="34" charset="0"/>
                </a:rPr>
                <a:t>INDÍTÁS</a:t>
              </a:r>
            </a:p>
          </p:txBody>
        </p:sp>
      </p:grp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341268F-15E4-5529-CBAB-91937EDC5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781111"/>
              </p:ext>
            </p:extLst>
          </p:nvPr>
        </p:nvGraphicFramePr>
        <p:xfrm>
          <a:off x="119336" y="1124744"/>
          <a:ext cx="11665297" cy="49377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774667637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00950092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421148312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883790456"/>
                    </a:ext>
                  </a:extLst>
                </a:gridCol>
                <a:gridCol w="2397230">
                  <a:extLst>
                    <a:ext uri="{9D8B030D-6E8A-4147-A177-3AD203B41FA5}">
                      <a16:colId xmlns:a16="http://schemas.microsoft.com/office/drawing/2014/main" val="4040366207"/>
                    </a:ext>
                  </a:extLst>
                </a:gridCol>
                <a:gridCol w="2067267">
                  <a:extLst>
                    <a:ext uri="{9D8B030D-6E8A-4147-A177-3AD203B41FA5}">
                      <a16:colId xmlns:a16="http://schemas.microsoft.com/office/drawing/2014/main" val="2890073226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n-HU" b="1" i="0" dirty="0">
                          <a:solidFill>
                            <a:schemeClr val="bg1"/>
                          </a:solidFill>
                          <a:latin typeface="Myriad Pro Light Cond" panose="020B0406030403020204" pitchFamily="34" charset="0"/>
                        </a:rPr>
                        <a:t>Életciklus/</a:t>
                      </a:r>
                      <a:br>
                        <a:rPr lang="en-HU" b="1" i="0" dirty="0">
                          <a:solidFill>
                            <a:schemeClr val="bg1"/>
                          </a:solidFill>
                          <a:latin typeface="Myriad Pro Light Cond" panose="020B0406030403020204" pitchFamily="34" charset="0"/>
                        </a:rPr>
                      </a:br>
                      <a:r>
                        <a:rPr lang="en-HU" b="1" i="0" dirty="0">
                          <a:solidFill>
                            <a:schemeClr val="bg1"/>
                          </a:solidFill>
                          <a:latin typeface="Myriad Pro Light Cond" panose="020B0406030403020204" pitchFamily="34" charset="0"/>
                        </a:rPr>
                        <a:t>Dimenziók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0425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Hatókör </a:t>
                      </a:r>
                      <a:br>
                        <a:rPr lang="en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</a:br>
                      <a:r>
                        <a:rPr lang="en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(Scope)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 célok és terjedelem meghatározás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Részletes terjedelem meghatározása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Munkaelosztás és feladatok végrehajtása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Terjedelem ellenőrzése és változások kezelése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hu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Terjedelem átadása, </a:t>
                      </a:r>
                      <a:r>
                        <a:rPr lang="hu-HU" sz="1100" b="0" i="0" kern="1200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validálása</a:t>
                      </a:r>
                      <a:r>
                        <a:rPr lang="hu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 és lezárás</a:t>
                      </a:r>
                      <a:endParaRPr lang="en-HU" sz="1100" b="0" i="0" kern="120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94055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Ütemezés (Schedule)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Magas szintű ütemezés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Részletes ütemezés összeállítása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Feladatok ütemezése és végrehajtása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Ütemterv nyomon követése és kiigazítás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Ütemterv véglegesítése, lezárása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60144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Költség </a:t>
                      </a:r>
                      <a:b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</a:br>
                      <a: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(Cost)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Kezdeti költségbecslés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Részletes költségterv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Költségek felügyelete és kifizetések kezelése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Költségek nyomon követése és költségkontroll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Költségek lezárása, projekt pénzügyi zárása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72261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Erőforrás (</a:t>
                      </a:r>
                      <a:r>
                        <a:rPr lang="hu-HU" sz="1400" b="1" i="0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Resource</a:t>
                      </a:r>
                      <a: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)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Kezdeti erőforrás becslés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Részletes erőforrás-szükséglet tervezése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Erőforrások lefoglalása</a:t>
                      </a:r>
                    </a:p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Csapat vezetése és motiválása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Erőforrás-felhasználás ellenőrzése</a:t>
                      </a:r>
                    </a:p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Teljesítményértékelés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Erőforrások felszabadítása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78848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Minőség</a:t>
                      </a: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 </a:t>
                      </a:r>
                      <a:b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</a:b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(Quality)</a:t>
                      </a: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Minőségi elvárások meghatározása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Minőségirányítás részletes megtervezése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Minőségirányítás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Minőségellenőrzés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Minőségvizsgálat és lezárás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60769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Kommunikáció</a:t>
                      </a: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 (Communication)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Kommunikációs követelmények meghatározása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Kommunikációs terv készítése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Kommunikáció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Kommunikáció nyomon követése, eltérések kezelése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Kommunikáció lezárása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45334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Kockázat</a:t>
                      </a: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 </a:t>
                      </a:r>
                      <a:b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</a:b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(Risk)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Kezdeti kockázatelemzés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Kockázatkezelési terv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Kockázatok kezelése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Kockázatok nyomon követése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Kockázatkezelés lezárása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79015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400" b="1" i="1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Integráció (</a:t>
                      </a:r>
                      <a:r>
                        <a:rPr lang="hu-HU" sz="1400" b="1" i="1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Integration</a:t>
                      </a:r>
                      <a:r>
                        <a:rPr lang="hu-HU" sz="1400" b="1" i="1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) </a:t>
                      </a:r>
                      <a:endParaRPr lang="en-HU" sz="1400" b="1" i="1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1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 Alapító Dokumentum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1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Projektmenedzsment terv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1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Projektmunka irányítása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1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Projektmunka figyelése és ellenőrzése</a:t>
                      </a:r>
                    </a:p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1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Riportok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1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Projekt- vagy fázis záró dokumentum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40097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66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0"/>
            <a:ext cx="11537480" cy="1145224"/>
          </a:xfrm>
        </p:spPr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</a:t>
            </a:r>
            <a:r>
              <a:rPr lang="en-US" dirty="0" err="1">
                <a:latin typeface="Myriad Pro Black" panose="020B0903030403020204" pitchFamily="34" charset="0"/>
              </a:rPr>
              <a:t>projekt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végrehajtása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412" y="1412776"/>
            <a:ext cx="11356244" cy="4824536"/>
          </a:xfrm>
        </p:spPr>
        <p:txBody>
          <a:bodyPr>
            <a:normAutofit/>
          </a:bodyPr>
          <a:lstStyle/>
          <a:p>
            <a:pPr marL="85725" indent="0">
              <a:spcBef>
                <a:spcPts val="1200"/>
              </a:spcBef>
              <a:buSzPts val="2400"/>
              <a:buNone/>
            </a:pP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A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projekt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végrehajtása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fázis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célja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a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projektfeladatok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elvégzése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a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projekttervben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leírtak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szerint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.</a:t>
            </a:r>
          </a:p>
          <a:p>
            <a:pPr marL="85725" indent="0">
              <a:spcBef>
                <a:spcPts val="1200"/>
              </a:spcBef>
              <a:buSzPts val="2400"/>
              <a:buNone/>
            </a:pPr>
            <a:endParaRPr lang="en-GB" sz="1800" b="1" dirty="0">
              <a:solidFill>
                <a:schemeClr val="dk1"/>
              </a:solidFill>
              <a:latin typeface="Myriad Pro Light" panose="020B0403030403020204" pitchFamily="34" charset="0"/>
              <a:sym typeface="Montserrat"/>
            </a:endParaRPr>
          </a:p>
          <a:p>
            <a:pPr marL="371475" indent="-285750">
              <a:spcBef>
                <a:spcPts val="1200"/>
              </a:spcBef>
              <a:buSzPts val="2400"/>
            </a:pPr>
            <a:r>
              <a:rPr lang="en-GB" sz="1800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Cél</a:t>
            </a:r>
            <a:r>
              <a:rPr lang="en-GB" sz="1800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: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tervben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meghatározott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feladatokon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keresztül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leszállítandók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leszállítása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így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projektcél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teljesítése</a:t>
            </a:r>
            <a:endParaRPr lang="en-GB" sz="18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371475" indent="-285750">
              <a:spcBef>
                <a:spcPts val="1200"/>
              </a:spcBef>
              <a:buSzPts val="2400"/>
            </a:pPr>
            <a:r>
              <a:rPr lang="en-GB" sz="1800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Kulcsszó</a:t>
            </a:r>
            <a:r>
              <a:rPr lang="en-GB" sz="1800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: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irányítás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/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koordináció</a:t>
            </a:r>
            <a:endParaRPr lang="en-GB" sz="18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371475" indent="-285750">
              <a:spcBef>
                <a:spcPts val="1200"/>
              </a:spcBef>
              <a:buSzPts val="2400"/>
            </a:pP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Erőforrás-felhasználás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koordinációja</a:t>
            </a:r>
            <a:endParaRPr lang="en-GB" sz="18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371475" indent="-285750">
              <a:spcBef>
                <a:spcPts val="1200"/>
              </a:spcBef>
              <a:buSzPts val="2400"/>
            </a:pP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Feladatmenedzsment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–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kiadni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feladatokat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b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</a:b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követni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teljesüléseket</a:t>
            </a:r>
            <a:endParaRPr lang="en-GB" sz="18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371475" indent="-285750">
              <a:spcBef>
                <a:spcPts val="1200"/>
              </a:spcBef>
              <a:buSzPts val="2400"/>
            </a:pP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Folyamatos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kommunikáció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az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érintettekkel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riportolás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)</a:t>
            </a:r>
          </a:p>
          <a:p>
            <a:pPr marL="371475" indent="-285750">
              <a:spcBef>
                <a:spcPts val="1200"/>
              </a:spcBef>
              <a:buSzPts val="2400"/>
            </a:pP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Folyamatos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minőségellenőrzés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minőségirányítás</a:t>
            </a:r>
            <a:endParaRPr lang="en-GB" sz="18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371475" indent="-285750">
              <a:spcBef>
                <a:spcPts val="1200"/>
              </a:spcBef>
              <a:buSzPts val="2400"/>
            </a:pP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Folyamatos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kockázat-éberség</a:t>
            </a:r>
            <a:endParaRPr lang="en-GB" sz="18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371475" indent="-285750">
              <a:spcBef>
                <a:spcPts val="1200"/>
              </a:spcBef>
              <a:buSzPts val="2400"/>
            </a:pP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Folyamatos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költség-felügyelet</a:t>
            </a:r>
            <a:endParaRPr lang="en-GB" sz="18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E07171-1076-E387-3F86-7CF582CC8B51}"/>
              </a:ext>
            </a:extLst>
          </p:cNvPr>
          <p:cNvGrpSpPr/>
          <p:nvPr/>
        </p:nvGrpSpPr>
        <p:grpSpPr>
          <a:xfrm flipV="1">
            <a:off x="1559496" y="6669360"/>
            <a:ext cx="10441160" cy="72007"/>
            <a:chOff x="683807" y="4581128"/>
            <a:chExt cx="9732623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C7682D3B-1A5A-69FB-44FB-908CB0E107A7}"/>
                </a:ext>
              </a:extLst>
            </p:cNvPr>
            <p:cNvSpPr/>
            <p:nvPr/>
          </p:nvSpPr>
          <p:spPr>
            <a:xfrm>
              <a:off x="8472263" y="4581128"/>
              <a:ext cx="194416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474199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761E3B15-3D0C-676D-A916-728E70236E34}"/>
                </a:ext>
              </a:extLst>
            </p:cNvPr>
            <p:cNvSpPr/>
            <p:nvPr/>
          </p:nvSpPr>
          <p:spPr>
            <a:xfrm>
              <a:off x="5903159" y="4581128"/>
              <a:ext cx="278508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0057FF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9317557F-5DCD-2FA7-C5E7-D8E9BB8848CF}"/>
                </a:ext>
              </a:extLst>
            </p:cNvPr>
            <p:cNvSpPr/>
            <p:nvPr/>
          </p:nvSpPr>
          <p:spPr>
            <a:xfrm>
              <a:off x="4163375" y="4581128"/>
              <a:ext cx="2076613" cy="288032"/>
            </a:xfrm>
            <a:prstGeom prst="homePlate">
              <a:avLst/>
            </a:prstGeom>
            <a:solidFill>
              <a:srgbClr val="DDF5E1"/>
            </a:solidFill>
            <a:ln>
              <a:solidFill>
                <a:srgbClr val="3089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30892B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F64EAAE8-85BA-E9BC-B8D7-7018906D6320}"/>
                </a:ext>
              </a:extLst>
            </p:cNvPr>
            <p:cNvSpPr/>
            <p:nvPr/>
          </p:nvSpPr>
          <p:spPr>
            <a:xfrm>
              <a:off x="2279575" y="4581128"/>
              <a:ext cx="2088215" cy="288032"/>
            </a:xfrm>
            <a:prstGeom prst="homePlate">
              <a:avLst/>
            </a:prstGeom>
            <a:solidFill>
              <a:srgbClr val="FFE5B2"/>
            </a:solidFill>
            <a:ln>
              <a:solidFill>
                <a:srgbClr val="E44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E44600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9" name="Pentagon 8">
              <a:extLst>
                <a:ext uri="{FF2B5EF4-FFF2-40B4-BE49-F238E27FC236}">
                  <a16:creationId xmlns:a16="http://schemas.microsoft.com/office/drawing/2014/main" id="{284C3BD7-2D66-4959-8309-BB11AEA6EB30}"/>
                </a:ext>
              </a:extLst>
            </p:cNvPr>
            <p:cNvSpPr/>
            <p:nvPr/>
          </p:nvSpPr>
          <p:spPr>
            <a:xfrm>
              <a:off x="683807" y="4581128"/>
              <a:ext cx="1883787" cy="288032"/>
            </a:xfrm>
            <a:prstGeom prst="homePlate">
              <a:avLst/>
            </a:prstGeom>
            <a:solidFill>
              <a:srgbClr val="F6C5F0"/>
            </a:solidFill>
            <a:ln>
              <a:solidFill>
                <a:srgbClr val="B11B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B11B80"/>
                </a:solidFill>
                <a:latin typeface="Myriad Pro Cond" panose="020B0506030403020204" pitchFamily="34" charset="0"/>
              </a:endParaRPr>
            </a:p>
          </p:txBody>
        </p:sp>
      </p:grpSp>
      <p:pic>
        <p:nvPicPr>
          <p:cNvPr id="9218" name="Picture 2" descr="3 Tips for Getting Work Done: Better, Faster, Cheaper">
            <a:extLst>
              <a:ext uri="{FF2B5EF4-FFF2-40B4-BE49-F238E27FC236}">
                <a16:creationId xmlns:a16="http://schemas.microsoft.com/office/drawing/2014/main" id="{F7D568B2-D6BC-A162-7306-5378AC30A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3140968"/>
            <a:ext cx="5275732" cy="302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61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0"/>
            <a:ext cx="11537480" cy="1145224"/>
          </a:xfrm>
        </p:spPr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Ellenőrzés</a:t>
            </a:r>
            <a:r>
              <a:rPr lang="en-US" dirty="0">
                <a:latin typeface="Myriad Pro Black" panose="020B0903030403020204" pitchFamily="34" charset="0"/>
              </a:rPr>
              <a:t> &amp; </a:t>
            </a:r>
            <a:r>
              <a:rPr lang="en-US" dirty="0" err="1">
                <a:latin typeface="Myriad Pro Black" panose="020B0903030403020204" pitchFamily="34" charset="0"/>
              </a:rPr>
              <a:t>Kontroll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84" y="1412776"/>
            <a:ext cx="11212228" cy="4824536"/>
          </a:xfrm>
        </p:spPr>
        <p:txBody>
          <a:bodyPr>
            <a:normAutofit/>
          </a:bodyPr>
          <a:lstStyle/>
          <a:p>
            <a:pPr marL="85725" indent="0">
              <a:spcBef>
                <a:spcPts val="1200"/>
              </a:spcBef>
              <a:buSzPts val="2400"/>
              <a:buNone/>
            </a:pP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Az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ellenőrzés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&amp;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kontroll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célja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a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projekt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előrehaladásának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figyelemmel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b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</a:b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kísérése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, a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tervhez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való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igazodás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biztosítása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,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az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eltérések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kezelése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.</a:t>
            </a:r>
          </a:p>
          <a:p>
            <a:pPr marL="85725" indent="0">
              <a:spcBef>
                <a:spcPts val="1200"/>
              </a:spcBef>
              <a:buSzPts val="2400"/>
              <a:buNone/>
            </a:pPr>
            <a:endParaRPr lang="en-GB" sz="1800" b="1" dirty="0">
              <a:solidFill>
                <a:schemeClr val="dk1"/>
              </a:solidFill>
              <a:latin typeface="Myriad Pro Light" panose="020B0403030403020204" pitchFamily="34" charset="0"/>
              <a:sym typeface="Montserrat"/>
            </a:endParaRPr>
          </a:p>
          <a:p>
            <a:pPr marL="371475" indent="-285750">
              <a:spcBef>
                <a:spcPts val="1200"/>
              </a:spcBef>
              <a:buSzPts val="2400"/>
            </a:pPr>
            <a:r>
              <a:rPr lang="en-GB" sz="1800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Cél</a:t>
            </a:r>
            <a:r>
              <a:rPr lang="en-GB" sz="1800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: 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projekt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teljesítményének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mérése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eltérések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azonosítása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beavatkozás</a:t>
            </a:r>
            <a:endParaRPr lang="en-GB" sz="18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371475" indent="-285750">
              <a:spcBef>
                <a:spcPts val="1200"/>
              </a:spcBef>
              <a:buSzPts val="2400"/>
            </a:pPr>
            <a:r>
              <a:rPr lang="en-GB" sz="1800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Kulcsszó</a:t>
            </a:r>
            <a:r>
              <a:rPr lang="en-GB" sz="1800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: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összevetés</a:t>
            </a:r>
            <a:endParaRPr lang="en-GB" sz="18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371475" indent="-285750">
              <a:spcBef>
                <a:spcPts val="1200"/>
              </a:spcBef>
              <a:buSzPts val="2400"/>
            </a:pP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Tervtől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való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eltérések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figyelése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idő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költség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terjedelem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minőség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kockázat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kommunikáció</a:t>
            </a:r>
            <a:endParaRPr lang="en-GB" sz="18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371475" indent="-285750">
              <a:spcBef>
                <a:spcPts val="1200"/>
              </a:spcBef>
              <a:buSzPts val="2400"/>
            </a:pP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Eltérés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esetén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mindig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az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első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rögzítés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majd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hatás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felmérése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!</a:t>
            </a:r>
          </a:p>
          <a:p>
            <a:pPr marL="371475" indent="-285750">
              <a:spcBef>
                <a:spcPts val="1200"/>
              </a:spcBef>
              <a:buSzPts val="2400"/>
            </a:pPr>
            <a:r>
              <a:rPr lang="en-GB" sz="1800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Tervtől</a:t>
            </a:r>
            <a:r>
              <a:rPr lang="en-GB" sz="1800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való</a:t>
            </a:r>
            <a:r>
              <a:rPr lang="en-GB" sz="1800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eltérés</a:t>
            </a:r>
            <a:r>
              <a:rPr lang="en-GB" sz="1800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= </a:t>
            </a:r>
            <a:r>
              <a:rPr lang="en-GB" sz="1800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változás</a:t>
            </a:r>
            <a:endParaRPr lang="en-GB" sz="1800" b="1" dirty="0">
              <a:solidFill>
                <a:schemeClr val="dk1"/>
              </a:solidFill>
              <a:latin typeface="Myriad Pro Light" panose="020B0403030403020204" pitchFamily="34" charset="0"/>
              <a:sym typeface="Montserrat"/>
            </a:endParaRPr>
          </a:p>
          <a:p>
            <a:pPr marL="600075" lvl="1" indent="-285750">
              <a:spcBef>
                <a:spcPts val="1200"/>
              </a:spcBef>
              <a:buSzPts val="2400"/>
            </a:pPr>
            <a:r>
              <a:rPr lang="en-GB" sz="1400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Kis</a:t>
            </a:r>
            <a: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400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mértékű</a:t>
            </a:r>
            <a: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400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eltérések</a:t>
            </a:r>
            <a: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400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esetén</a:t>
            </a:r>
            <a: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400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általában</a:t>
            </a:r>
            <a: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a </a:t>
            </a:r>
            <a:r>
              <a:rPr lang="en-GB" sz="1400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felmérés</a:t>
            </a:r>
            <a: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400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után</a:t>
            </a:r>
            <a: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400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gyors</a:t>
            </a:r>
            <a: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400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akció</a:t>
            </a:r>
            <a: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, </a:t>
            </a:r>
            <a:r>
              <a:rPr lang="en-GB" sz="1400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majd</a:t>
            </a:r>
            <a: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400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kommunikáció</a:t>
            </a:r>
            <a: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(</a:t>
            </a:r>
            <a:r>
              <a:rPr lang="en-GB" sz="1400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riporting</a:t>
            </a:r>
            <a: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)</a:t>
            </a:r>
            <a:b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</a:br>
            <a: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pl.: 1 </a:t>
            </a:r>
            <a:r>
              <a:rPr lang="en-GB" sz="1400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hetes</a:t>
            </a:r>
            <a: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400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csúszás</a:t>
            </a:r>
            <a: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a </a:t>
            </a:r>
            <a:r>
              <a:rPr lang="en-GB" sz="1400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díszpárnák</a:t>
            </a:r>
            <a: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400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beérkezési</a:t>
            </a:r>
            <a: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400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idejében</a:t>
            </a:r>
            <a:endParaRPr lang="en-GB" sz="1400" dirty="0">
              <a:solidFill>
                <a:schemeClr val="dk1"/>
              </a:solidFill>
              <a:latin typeface="Myriad Pro Light" panose="020B0403030403020204" pitchFamily="34" charset="0"/>
              <a:sym typeface="Montserrat"/>
            </a:endParaRPr>
          </a:p>
          <a:p>
            <a:pPr marL="600075" lvl="1" indent="-285750">
              <a:spcBef>
                <a:spcPts val="1200"/>
              </a:spcBef>
              <a:buSzPts val="2400"/>
            </a:pPr>
            <a: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Nagy </a:t>
            </a:r>
            <a:r>
              <a:rPr lang="en-GB" sz="1400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mértékű</a:t>
            </a:r>
            <a: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400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eltérések</a:t>
            </a:r>
            <a: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400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esetén</a:t>
            </a:r>
            <a: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400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jóváhagyás</a:t>
            </a:r>
            <a: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400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lehet</a:t>
            </a:r>
            <a: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400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szükséges</a:t>
            </a:r>
            <a:b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</a:br>
            <a: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pl.: 1 </a:t>
            </a:r>
            <a:r>
              <a:rPr lang="en-GB" sz="1400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hetes</a:t>
            </a:r>
            <a: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400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csúszás</a:t>
            </a:r>
            <a: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a </a:t>
            </a:r>
            <a:r>
              <a:rPr lang="en-GB" sz="1400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működési</a:t>
            </a:r>
            <a: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400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engedély</a:t>
            </a:r>
            <a:r>
              <a:rPr lang="en-GB" sz="1400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400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kiadásában</a:t>
            </a:r>
            <a:endParaRPr lang="en-GB" sz="1400" dirty="0">
              <a:solidFill>
                <a:schemeClr val="dk1"/>
              </a:solidFill>
              <a:latin typeface="Myriad Pro Light" panose="020B0403030403020204" pitchFamily="34" charset="0"/>
              <a:sym typeface="Montserrat"/>
            </a:endParaRPr>
          </a:p>
          <a:p>
            <a:pPr marL="371475" indent="-285750">
              <a:spcBef>
                <a:spcPts val="1200"/>
              </a:spcBef>
              <a:buSzPts val="2400"/>
            </a:pP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Terv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kiigazítása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/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módosítása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szükség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szerint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E07171-1076-E387-3F86-7CF582CC8B51}"/>
              </a:ext>
            </a:extLst>
          </p:cNvPr>
          <p:cNvGrpSpPr/>
          <p:nvPr/>
        </p:nvGrpSpPr>
        <p:grpSpPr>
          <a:xfrm flipV="1">
            <a:off x="1559496" y="6669360"/>
            <a:ext cx="10441160" cy="72007"/>
            <a:chOff x="683807" y="4581128"/>
            <a:chExt cx="9732623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C7682D3B-1A5A-69FB-44FB-908CB0E107A7}"/>
                </a:ext>
              </a:extLst>
            </p:cNvPr>
            <p:cNvSpPr/>
            <p:nvPr/>
          </p:nvSpPr>
          <p:spPr>
            <a:xfrm>
              <a:off x="8472263" y="4581128"/>
              <a:ext cx="1944167" cy="288032"/>
            </a:xfrm>
            <a:prstGeom prst="homePlat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474199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761E3B15-3D0C-676D-A916-728E70236E34}"/>
                </a:ext>
              </a:extLst>
            </p:cNvPr>
            <p:cNvSpPr/>
            <p:nvPr/>
          </p:nvSpPr>
          <p:spPr>
            <a:xfrm>
              <a:off x="5903159" y="4581128"/>
              <a:ext cx="2785087" cy="288032"/>
            </a:xfrm>
            <a:prstGeom prst="homePlate">
              <a:avLst/>
            </a:prstGeom>
            <a:solidFill>
              <a:srgbClr val="ECF3FF"/>
            </a:solidFill>
            <a:ln>
              <a:solidFill>
                <a:srgbClr val="3830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0057FF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9317557F-5DCD-2FA7-C5E7-D8E9BB8848CF}"/>
                </a:ext>
              </a:extLst>
            </p:cNvPr>
            <p:cNvSpPr/>
            <p:nvPr/>
          </p:nvSpPr>
          <p:spPr>
            <a:xfrm>
              <a:off x="4163375" y="4581128"/>
              <a:ext cx="2076613" cy="288032"/>
            </a:xfrm>
            <a:prstGeom prst="homePlate">
              <a:avLst/>
            </a:prstGeom>
            <a:solidFill>
              <a:srgbClr val="DDF5E1"/>
            </a:solidFill>
            <a:ln>
              <a:solidFill>
                <a:srgbClr val="3089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30892B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F64EAAE8-85BA-E9BC-B8D7-7018906D6320}"/>
                </a:ext>
              </a:extLst>
            </p:cNvPr>
            <p:cNvSpPr/>
            <p:nvPr/>
          </p:nvSpPr>
          <p:spPr>
            <a:xfrm>
              <a:off x="2279575" y="4581128"/>
              <a:ext cx="2088215" cy="288032"/>
            </a:xfrm>
            <a:prstGeom prst="homePlate">
              <a:avLst/>
            </a:prstGeom>
            <a:solidFill>
              <a:srgbClr val="FFE5B2"/>
            </a:solidFill>
            <a:ln>
              <a:solidFill>
                <a:srgbClr val="E44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E44600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9" name="Pentagon 8">
              <a:extLst>
                <a:ext uri="{FF2B5EF4-FFF2-40B4-BE49-F238E27FC236}">
                  <a16:creationId xmlns:a16="http://schemas.microsoft.com/office/drawing/2014/main" id="{284C3BD7-2D66-4959-8309-BB11AEA6EB30}"/>
                </a:ext>
              </a:extLst>
            </p:cNvPr>
            <p:cNvSpPr/>
            <p:nvPr/>
          </p:nvSpPr>
          <p:spPr>
            <a:xfrm>
              <a:off x="683807" y="4581128"/>
              <a:ext cx="1883787" cy="288032"/>
            </a:xfrm>
            <a:prstGeom prst="homePlate">
              <a:avLst/>
            </a:prstGeom>
            <a:solidFill>
              <a:srgbClr val="F6C5F0"/>
            </a:solidFill>
            <a:ln>
              <a:solidFill>
                <a:srgbClr val="B11B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B11B80"/>
                </a:solidFill>
                <a:latin typeface="Myriad Pro Cond" panose="020B0506030403020204" pitchFamily="34" charset="0"/>
              </a:endParaRPr>
            </a:p>
          </p:txBody>
        </p:sp>
      </p:grpSp>
      <p:pic>
        <p:nvPicPr>
          <p:cNvPr id="12290" name="Picture 2" descr="Everything You Need to Know About Project Monitoring | Zenkit">
            <a:extLst>
              <a:ext uri="{FF2B5EF4-FFF2-40B4-BE49-F238E27FC236}">
                <a16:creationId xmlns:a16="http://schemas.microsoft.com/office/drawing/2014/main" id="{BA119D30-5F93-7A94-64FB-BC5F6F1DD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r="9248"/>
          <a:stretch/>
        </p:blipFill>
        <p:spPr bwMode="auto">
          <a:xfrm>
            <a:off x="8464896" y="18860"/>
            <a:ext cx="3727104" cy="235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2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8DF5D-4B41-49EB-D80B-CE23E2691BB0}"/>
              </a:ext>
            </a:extLst>
          </p:cNvPr>
          <p:cNvSpPr/>
          <p:nvPr/>
        </p:nvSpPr>
        <p:spPr>
          <a:xfrm>
            <a:off x="1199456" y="1556792"/>
            <a:ext cx="9505056" cy="4104456"/>
          </a:xfrm>
          <a:prstGeom prst="roundRect">
            <a:avLst/>
          </a:prstGeom>
          <a:solidFill>
            <a:schemeClr val="bg2">
              <a:alpha val="5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5480" y="1844824"/>
            <a:ext cx="8994743" cy="3528392"/>
          </a:xfrm>
        </p:spPr>
        <p:txBody>
          <a:bodyPr/>
          <a:lstStyle/>
          <a:p>
            <a:pPr algn="ctr"/>
            <a:r>
              <a:rPr lang="en-US" sz="4800" b="1" dirty="0">
                <a:latin typeface="MYRIAD PRO BLACK CONDENSED" panose="020B0503030403020204" pitchFamily="34" charset="0"/>
              </a:rPr>
              <a:t>KÉRDÉS:</a:t>
            </a:r>
          </a:p>
          <a:p>
            <a:pPr algn="ctr"/>
            <a:endParaRPr lang="en-US" sz="4800" b="1" dirty="0">
              <a:latin typeface="MYRIAD PRO BLACK CONDENSED" panose="020B0503030403020204" pitchFamily="34" charset="0"/>
            </a:endParaRPr>
          </a:p>
          <a:p>
            <a:pPr algn="ctr"/>
            <a:r>
              <a:rPr lang="en-US" sz="4400" b="1" dirty="0" err="1">
                <a:latin typeface="Myriad Pro Light" panose="020B0403030403020204" pitchFamily="34" charset="0"/>
              </a:rPr>
              <a:t>Hogyan</a:t>
            </a:r>
            <a:r>
              <a:rPr lang="en-US" sz="4400" b="1" dirty="0">
                <a:latin typeface="Myriad Pro Light" panose="020B0403030403020204" pitchFamily="34" charset="0"/>
              </a:rPr>
              <a:t> </a:t>
            </a:r>
            <a:r>
              <a:rPr lang="en-US" sz="4400" b="1" dirty="0" err="1">
                <a:latin typeface="Myriad Pro Light" panose="020B0403030403020204" pitchFamily="34" charset="0"/>
              </a:rPr>
              <a:t>csúszhat</a:t>
            </a:r>
            <a:r>
              <a:rPr lang="en-US" sz="4400" b="1" dirty="0">
                <a:latin typeface="Myriad Pro Light" panose="020B0403030403020204" pitchFamily="34" charset="0"/>
              </a:rPr>
              <a:t> </a:t>
            </a:r>
            <a:r>
              <a:rPr lang="en-US" sz="4400" b="1" dirty="0" err="1">
                <a:latin typeface="Myriad Pro Light" panose="020B0403030403020204" pitchFamily="34" charset="0"/>
              </a:rPr>
              <a:t>félre</a:t>
            </a:r>
            <a:r>
              <a:rPr lang="en-US" sz="4400" b="1" dirty="0">
                <a:latin typeface="Myriad Pro Light" panose="020B0403030403020204" pitchFamily="34" charset="0"/>
              </a:rPr>
              <a:t> </a:t>
            </a:r>
            <a:r>
              <a:rPr lang="en-US" sz="4400" b="1" dirty="0" err="1">
                <a:latin typeface="Myriad Pro Light" panose="020B0403030403020204" pitchFamily="34" charset="0"/>
              </a:rPr>
              <a:t>egy</a:t>
            </a:r>
            <a:r>
              <a:rPr lang="en-US" sz="4400" b="1" dirty="0">
                <a:latin typeface="Myriad Pro Light" panose="020B0403030403020204" pitchFamily="34" charset="0"/>
              </a:rPr>
              <a:t> </a:t>
            </a:r>
            <a:r>
              <a:rPr lang="en-US" sz="4400" b="1" dirty="0" err="1">
                <a:latin typeface="Myriad Pro Light" panose="020B0403030403020204" pitchFamily="34" charset="0"/>
              </a:rPr>
              <a:t>projekt</a:t>
            </a:r>
            <a:r>
              <a:rPr lang="en-US" sz="4400" b="1" dirty="0">
                <a:latin typeface="Myriad Pro Light" panose="020B0403030403020204" pitchFamily="34" charset="0"/>
              </a:rPr>
              <a:t> a </a:t>
            </a:r>
            <a:r>
              <a:rPr lang="en-US" sz="4400" b="1" dirty="0" err="1">
                <a:latin typeface="Myriad Pro Light" panose="020B0403030403020204" pitchFamily="34" charset="0"/>
              </a:rPr>
              <a:t>végrehajtás-kontroll</a:t>
            </a:r>
            <a:r>
              <a:rPr lang="en-US" sz="4400" b="1" dirty="0">
                <a:latin typeface="Myriad Pro Light" panose="020B0403030403020204" pitchFamily="34" charset="0"/>
              </a:rPr>
              <a:t> </a:t>
            </a:r>
            <a:r>
              <a:rPr lang="en-US" sz="4400" b="1" dirty="0" err="1">
                <a:latin typeface="Myriad Pro Light" panose="020B0403030403020204" pitchFamily="34" charset="0"/>
              </a:rPr>
              <a:t>fázisban</a:t>
            </a:r>
            <a:r>
              <a:rPr lang="en-US" sz="4400" b="1" dirty="0">
                <a:latin typeface="Myriad Pro Light" panose="020B0403030403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455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387" y="5157192"/>
            <a:ext cx="10515598" cy="654390"/>
          </a:xfrm>
        </p:spPr>
        <p:txBody>
          <a:bodyPr>
            <a:normAutofit fontScale="90000"/>
          </a:bodyPr>
          <a:lstStyle/>
          <a:p>
            <a:r>
              <a:rPr lang="en-US" sz="4400" b="0" dirty="0" err="1">
                <a:effectLst/>
                <a:latin typeface="Myriad Pro" panose="020B0503030403020204" pitchFamily="34" charset="0"/>
              </a:rPr>
              <a:t>Projektvezetés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hatékonyan</a:t>
            </a:r>
            <a:endParaRPr lang="en-US" sz="4400" b="0" dirty="0">
              <a:effectLst/>
              <a:latin typeface="Myriad Pro" panose="020B05030304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368" y="4145762"/>
            <a:ext cx="11593288" cy="795405"/>
          </a:xfrm>
        </p:spPr>
        <p:txBody>
          <a:bodyPr/>
          <a:lstStyle/>
          <a:p>
            <a:r>
              <a:rPr lang="it-IT" sz="4800" b="1" dirty="0">
                <a:latin typeface="Myriad Pro Black" panose="020B0903030403020204" pitchFamily="34" charset="0"/>
              </a:rPr>
              <a:t>10. </a:t>
            </a:r>
            <a:r>
              <a:rPr lang="it-IT" sz="4800" b="1" dirty="0" err="1">
                <a:latin typeface="Myriad Pro Black" panose="020B0903030403020204" pitchFamily="34" charset="0"/>
              </a:rPr>
              <a:t>Zárjuk</a:t>
            </a:r>
            <a:r>
              <a:rPr lang="it-IT" sz="4800" b="1" dirty="0">
                <a:latin typeface="Myriad Pro Black" panose="020B0903030403020204" pitchFamily="34" charset="0"/>
              </a:rPr>
              <a:t> le – </a:t>
            </a:r>
            <a:r>
              <a:rPr lang="it-IT" sz="4800" b="1" dirty="0" err="1">
                <a:latin typeface="Myriad Pro Black" panose="020B0903030403020204" pitchFamily="34" charset="0"/>
              </a:rPr>
              <a:t>projekt</a:t>
            </a:r>
            <a:r>
              <a:rPr lang="it-IT" sz="4800" b="1" dirty="0">
                <a:latin typeface="Myriad Pro Black" panose="020B0903030403020204" pitchFamily="34" charset="0"/>
              </a:rPr>
              <a:t> </a:t>
            </a:r>
            <a:r>
              <a:rPr lang="it-IT" sz="4800" b="1" dirty="0" err="1">
                <a:latin typeface="Myriad Pro Black" panose="020B0903030403020204" pitchFamily="34" charset="0"/>
              </a:rPr>
              <a:t>zárás</a:t>
            </a:r>
            <a:endParaRPr lang="it-IT" sz="4800" b="1" dirty="0">
              <a:latin typeface="Myriad Pro Black" panose="020B09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4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69348"/>
            <a:ext cx="10515600" cy="884576"/>
          </a:xfrm>
        </p:spPr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Életciklus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és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dimenziók</a:t>
            </a:r>
            <a:endParaRPr lang="en-US" dirty="0">
              <a:latin typeface="Myriad Pro Black" panose="020B0903030403020204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341268F-15E4-5529-CBAB-91937EDC5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781749"/>
              </p:ext>
            </p:extLst>
          </p:nvPr>
        </p:nvGraphicFramePr>
        <p:xfrm>
          <a:off x="119336" y="1061104"/>
          <a:ext cx="11665297" cy="49377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774667637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00950092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421148312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883790456"/>
                    </a:ext>
                  </a:extLst>
                </a:gridCol>
                <a:gridCol w="2397230">
                  <a:extLst>
                    <a:ext uri="{9D8B030D-6E8A-4147-A177-3AD203B41FA5}">
                      <a16:colId xmlns:a16="http://schemas.microsoft.com/office/drawing/2014/main" val="4040366207"/>
                    </a:ext>
                  </a:extLst>
                </a:gridCol>
                <a:gridCol w="2067267">
                  <a:extLst>
                    <a:ext uri="{9D8B030D-6E8A-4147-A177-3AD203B41FA5}">
                      <a16:colId xmlns:a16="http://schemas.microsoft.com/office/drawing/2014/main" val="2890073226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n-HU" b="1" i="0" dirty="0">
                          <a:solidFill>
                            <a:schemeClr val="bg1"/>
                          </a:solidFill>
                          <a:latin typeface="Myriad Pro Light Cond" panose="020B0406030403020204" pitchFamily="34" charset="0"/>
                        </a:rPr>
                        <a:t>Életciklus/</a:t>
                      </a:r>
                      <a:br>
                        <a:rPr lang="en-HU" b="1" i="0" dirty="0">
                          <a:solidFill>
                            <a:schemeClr val="bg1"/>
                          </a:solidFill>
                          <a:latin typeface="Myriad Pro Light Cond" panose="020B0406030403020204" pitchFamily="34" charset="0"/>
                        </a:rPr>
                      </a:br>
                      <a:r>
                        <a:rPr lang="en-HU" b="1" i="0" dirty="0">
                          <a:solidFill>
                            <a:schemeClr val="bg1"/>
                          </a:solidFill>
                          <a:latin typeface="Myriad Pro Light Cond" panose="020B0406030403020204" pitchFamily="34" charset="0"/>
                        </a:rPr>
                        <a:t>Dimenziók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0425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Hatókör </a:t>
                      </a:r>
                      <a:br>
                        <a:rPr lang="en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</a:br>
                      <a:r>
                        <a:rPr lang="en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(Scope)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 célok és terjedelem meghatározás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Részletes terjedelem meghatározása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Munkaelosztás és feladatok végrehajtása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Terjedelem ellenőrzése és változások kezelése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hu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Terjedelem átadása, </a:t>
                      </a:r>
                      <a:r>
                        <a:rPr lang="hu-HU" sz="1100" b="0" i="0" kern="1200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validálása</a:t>
                      </a:r>
                      <a:r>
                        <a:rPr lang="hu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 és lezárás</a:t>
                      </a:r>
                      <a:endParaRPr lang="en-HU" sz="1100" b="0" i="0" kern="120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94055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Ütemezés (Schedule)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Magas szintű ütemezés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Részletes ütemezés összeállítása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Feladatok ütemezése és végrehajtása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Ütemterv nyomon követése és kiigazítás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Ütemterv véglegesítése, lezárása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60144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Költség </a:t>
                      </a:r>
                      <a:b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</a:br>
                      <a: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(Cost)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Kezdeti költségbecslés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Részletes költségterv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Költségek felügyelete és kifizetések kezelése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Költségek nyomon követése és költségkontroll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Költségek lezárása, projekt pénzügyi zárása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72261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Erőforrás (</a:t>
                      </a:r>
                      <a:r>
                        <a:rPr lang="hu-HU" sz="1400" b="1" i="0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Resource</a:t>
                      </a:r>
                      <a:r>
                        <a:rPr lang="hu-HU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)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Kezdeti erőforrás becslés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Részletes erőforrás-szükséglet tervezése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Erőforrások lefoglalása</a:t>
                      </a:r>
                    </a:p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Csapat vezetése és motiválása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Erőforrás-felhasználás ellenőrzése</a:t>
                      </a:r>
                    </a:p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Teljesítményértékelés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Erőforrások felszabadítása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78848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Minőség</a:t>
                      </a: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 </a:t>
                      </a:r>
                      <a:b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</a:b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(Quality)</a:t>
                      </a: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Minőségi elvárások meghatározása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Minőségirányítás részletes megtervezése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Minőségirányítás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Minőségellenőrzés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Minőségvizsgálat és lezárás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60769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Kommunikáció</a:t>
                      </a: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</a:rPr>
                        <a:t> (Communication)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Kommunikációs követelmények meghatározása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Kommunikációs terv készítése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Kommunikáció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Kommunikáció nyomon követése, eltérések kezelése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Kommunikáció lezárása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45334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Kockázat</a:t>
                      </a: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 </a:t>
                      </a:r>
                      <a:b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</a:br>
                      <a:r>
                        <a:rPr lang="en-GB" sz="1400" b="1" i="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(Risk) </a:t>
                      </a:r>
                      <a:endParaRPr lang="en-HU" sz="1400" b="1" i="0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Kezdeti kockázatelemzés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Kockázatkezelési terv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Kockázatok kezelése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Kockázatok nyomon követése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0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Kockázatkezelés lezárása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79015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400" b="1" i="1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Integráció (</a:t>
                      </a:r>
                      <a:r>
                        <a:rPr lang="hu-HU" sz="1400" b="1" i="1" dirty="0" err="1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Integration</a:t>
                      </a:r>
                      <a:r>
                        <a:rPr lang="hu-HU" sz="1400" b="1" i="1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Gotham Pro"/>
                          <a:cs typeface="Gotham Pro"/>
                        </a:rPr>
                        <a:t>) </a:t>
                      </a:r>
                      <a:endParaRPr lang="en-HU" sz="1400" b="1" i="1" dirty="0">
                        <a:solidFill>
                          <a:schemeClr val="bg1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1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 Alapító Dokumentum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1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Projektmenedzsment terv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1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Projektmunka irányítása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1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Projektmunka figyelése és ellenőrzése</a:t>
                      </a:r>
                    </a:p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1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Riportok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38113" indent="-131763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HU" sz="1100" b="0" i="1" kern="1200" dirty="0">
                          <a:solidFill>
                            <a:schemeClr val="bg1"/>
                          </a:solidFill>
                          <a:latin typeface="Myriad Pro Light" panose="020B0403030403020204" pitchFamily="34" charset="0"/>
                          <a:ea typeface="+mn-ea"/>
                          <a:cs typeface="+mn-cs"/>
                        </a:rPr>
                        <a:t>Projekt- vagy fázis záró dokumentum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40097017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4D529D9A-3AEA-BA69-2FD1-8593F95ABB4E}"/>
              </a:ext>
            </a:extLst>
          </p:cNvPr>
          <p:cNvGrpSpPr/>
          <p:nvPr/>
        </p:nvGrpSpPr>
        <p:grpSpPr>
          <a:xfrm>
            <a:off x="1847528" y="1266384"/>
            <a:ext cx="9732623" cy="288032"/>
            <a:chOff x="683807" y="4581128"/>
            <a:chExt cx="9732623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08D28298-AD8F-A2C1-178E-9669DAF58F42}"/>
                </a:ext>
              </a:extLst>
            </p:cNvPr>
            <p:cNvSpPr/>
            <p:nvPr/>
          </p:nvSpPr>
          <p:spPr>
            <a:xfrm>
              <a:off x="8472263" y="4581128"/>
              <a:ext cx="1944167" cy="288032"/>
            </a:xfrm>
            <a:prstGeom prst="homePlate">
              <a:avLst/>
            </a:prstGeom>
            <a:solidFill>
              <a:srgbClr val="EDEDFA"/>
            </a:solidFill>
            <a:ln>
              <a:solidFill>
                <a:srgbClr val="3830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solidFill>
                    <a:srgbClr val="474199"/>
                  </a:solidFill>
                  <a:latin typeface="Myriad Pro Cond" panose="020B0506030403020204" pitchFamily="34" charset="0"/>
                </a:rPr>
                <a:t>ZÁRÁS</a:t>
              </a:r>
            </a:p>
          </p:txBody>
        </p:sp>
        <p:sp>
          <p:nvSpPr>
            <p:cNvPr id="9" name="Pentagon 8">
              <a:extLst>
                <a:ext uri="{FF2B5EF4-FFF2-40B4-BE49-F238E27FC236}">
                  <a16:creationId xmlns:a16="http://schemas.microsoft.com/office/drawing/2014/main" id="{5408BEDD-7872-D545-78E7-148E02BA2A69}"/>
                </a:ext>
              </a:extLst>
            </p:cNvPr>
            <p:cNvSpPr/>
            <p:nvPr/>
          </p:nvSpPr>
          <p:spPr>
            <a:xfrm>
              <a:off x="5903159" y="4581128"/>
              <a:ext cx="2785087" cy="288032"/>
            </a:xfrm>
            <a:prstGeom prst="homePlate">
              <a:avLst/>
            </a:prstGeom>
            <a:solidFill>
              <a:srgbClr val="ECF3FF"/>
            </a:solidFill>
            <a:ln>
              <a:solidFill>
                <a:srgbClr val="0057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sz="1600" b="1" dirty="0">
                  <a:solidFill>
                    <a:srgbClr val="0057FF"/>
                  </a:solidFill>
                  <a:latin typeface="Myriad Pro Cond" panose="020B0506030403020204" pitchFamily="34" charset="0"/>
                </a:rPr>
                <a:t>ELLENŐRZÉS &amp; KONTROLL</a:t>
              </a: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37888401-2E14-8817-BC36-D9041C72726C}"/>
                </a:ext>
              </a:extLst>
            </p:cNvPr>
            <p:cNvSpPr/>
            <p:nvPr/>
          </p:nvSpPr>
          <p:spPr>
            <a:xfrm>
              <a:off x="4163375" y="4581128"/>
              <a:ext cx="2076613" cy="288032"/>
            </a:xfrm>
            <a:prstGeom prst="homePlate">
              <a:avLst/>
            </a:prstGeom>
            <a:solidFill>
              <a:srgbClr val="DDF5E0"/>
            </a:solidFill>
            <a:ln>
              <a:solidFill>
                <a:srgbClr val="3089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sz="1600" b="1" dirty="0">
                  <a:solidFill>
                    <a:srgbClr val="30892B"/>
                  </a:solidFill>
                  <a:latin typeface="Myriad Pro Cond" panose="020B0506030403020204" pitchFamily="34" charset="0"/>
                </a:rPr>
                <a:t>MEGVALÓSÍTÁS</a:t>
              </a: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710B96C3-37A8-0E34-9945-A8B96006FD1F}"/>
                </a:ext>
              </a:extLst>
            </p:cNvPr>
            <p:cNvSpPr/>
            <p:nvPr/>
          </p:nvSpPr>
          <p:spPr>
            <a:xfrm>
              <a:off x="2279575" y="4581128"/>
              <a:ext cx="2088215" cy="288032"/>
            </a:xfrm>
            <a:prstGeom prst="homePlate">
              <a:avLst/>
            </a:prstGeom>
            <a:solidFill>
              <a:srgbClr val="FFE5B2"/>
            </a:solidFill>
            <a:ln>
              <a:solidFill>
                <a:srgbClr val="E44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solidFill>
                    <a:srgbClr val="E44600"/>
                  </a:solidFill>
                  <a:latin typeface="Myriad Pro Cond" panose="020B0506030403020204" pitchFamily="34" charset="0"/>
                </a:rPr>
                <a:t>TERVEZÉS</a:t>
              </a:r>
            </a:p>
          </p:txBody>
        </p:sp>
        <p:sp>
          <p:nvSpPr>
            <p:cNvPr id="12" name="Pentagon 11">
              <a:extLst>
                <a:ext uri="{FF2B5EF4-FFF2-40B4-BE49-F238E27FC236}">
                  <a16:creationId xmlns:a16="http://schemas.microsoft.com/office/drawing/2014/main" id="{4ED7E5D7-29E5-D5FB-1F29-2647C445BEB5}"/>
                </a:ext>
              </a:extLst>
            </p:cNvPr>
            <p:cNvSpPr/>
            <p:nvPr/>
          </p:nvSpPr>
          <p:spPr>
            <a:xfrm>
              <a:off x="683807" y="4581128"/>
              <a:ext cx="1883787" cy="288032"/>
            </a:xfrm>
            <a:prstGeom prst="homePlate">
              <a:avLst/>
            </a:prstGeom>
            <a:solidFill>
              <a:srgbClr val="F5C5EF"/>
            </a:solidFill>
            <a:ln>
              <a:solidFill>
                <a:srgbClr val="B11B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solidFill>
                    <a:srgbClr val="B11B80"/>
                  </a:solidFill>
                  <a:latin typeface="Myriad Pro Cond" panose="020B0506030403020204" pitchFamily="34" charset="0"/>
                </a:rPr>
                <a:t>INDÍTÁS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0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0"/>
            <a:ext cx="11537480" cy="1145224"/>
          </a:xfrm>
        </p:spPr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Projekt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zárás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84" y="1412776"/>
            <a:ext cx="11212228" cy="4824536"/>
          </a:xfrm>
        </p:spPr>
        <p:txBody>
          <a:bodyPr>
            <a:normAutofit/>
          </a:bodyPr>
          <a:lstStyle/>
          <a:p>
            <a:pPr marL="85725" indent="0">
              <a:spcBef>
                <a:spcPts val="1200"/>
              </a:spcBef>
              <a:buSzPts val="2400"/>
              <a:buNone/>
            </a:pP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A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projekt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zárás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szakasz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célja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a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projekt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eredményeinek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átadása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, a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dokumentumok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lezárása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,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illetve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a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projekt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formális</a:t>
            </a:r>
            <a:r>
              <a:rPr lang="en-GB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befejezése</a:t>
            </a:r>
            <a:endParaRPr lang="en-GB" b="1" dirty="0">
              <a:solidFill>
                <a:schemeClr val="dk1"/>
              </a:solidFill>
              <a:latin typeface="Myriad Pro Light" panose="020B0403030403020204" pitchFamily="34" charset="0"/>
              <a:sym typeface="Montserrat"/>
            </a:endParaRPr>
          </a:p>
          <a:p>
            <a:pPr marL="371475" indent="-285750">
              <a:spcBef>
                <a:spcPts val="1200"/>
              </a:spcBef>
              <a:buSzPts val="2400"/>
            </a:pPr>
            <a:endParaRPr lang="en-GB" sz="1000" b="1" dirty="0">
              <a:solidFill>
                <a:schemeClr val="dk1"/>
              </a:solidFill>
              <a:latin typeface="Myriad Pro Light" panose="020B0403030403020204" pitchFamily="34" charset="0"/>
              <a:sym typeface="Montserrat"/>
            </a:endParaRPr>
          </a:p>
          <a:p>
            <a:pPr marL="371475" indent="-285750">
              <a:spcBef>
                <a:spcPts val="1200"/>
              </a:spcBef>
              <a:buSzPts val="2400"/>
            </a:pPr>
            <a:r>
              <a:rPr lang="en-GB" sz="1800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Cél</a:t>
            </a:r>
            <a:r>
              <a:rPr lang="en-GB" sz="1800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: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az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eredmények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átadás-átvétele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projekt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zárása</a:t>
            </a:r>
            <a:endParaRPr lang="en-GB" sz="18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371475" indent="-285750">
              <a:spcBef>
                <a:spcPts val="1200"/>
              </a:spcBef>
              <a:buSzPts val="2400"/>
            </a:pPr>
            <a:r>
              <a:rPr lang="en-GB" sz="1800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Kulcsszó</a:t>
            </a:r>
            <a:r>
              <a:rPr lang="en-GB" sz="1800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: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átadás-átvétel</a:t>
            </a:r>
            <a:endParaRPr lang="en-GB" sz="18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371475" indent="-285750">
              <a:spcBef>
                <a:spcPts val="1200"/>
              </a:spcBef>
              <a:buSzPts val="2400"/>
            </a:pP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Különös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jelentősége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lesz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minőségbiztosításnak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ki-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mit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-mi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alapján-hogyan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vesz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át</a:t>
            </a:r>
            <a:endParaRPr lang="en-GB" sz="18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371475" indent="-285750">
              <a:spcBef>
                <a:spcPts val="1200"/>
              </a:spcBef>
              <a:buSzPts val="2400"/>
            </a:pP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Ha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itt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derül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ki,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hogy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valami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hibás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/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nem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átvehető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baj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van 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Wingdings" pitchFamily="2" charset="2"/>
              </a:rPr>
              <a:t></a:t>
            </a:r>
          </a:p>
          <a:p>
            <a:pPr marL="371475" indent="-285750">
              <a:spcBef>
                <a:spcPts val="1200"/>
              </a:spcBef>
              <a:buSzPts val="2400"/>
            </a:pP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Leszállítandók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átadás-átvétele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dokumentálás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–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jóváhagyások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beszerzése</a:t>
            </a:r>
            <a:endParaRPr lang="en-GB" sz="18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371475" indent="-285750">
              <a:spcBef>
                <a:spcPts val="1200"/>
              </a:spcBef>
              <a:buSzPts val="2400"/>
            </a:pP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Sok-sok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írásbeliség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!</a:t>
            </a:r>
          </a:p>
          <a:p>
            <a:pPr marL="371475" indent="-285750">
              <a:spcBef>
                <a:spcPts val="1200"/>
              </a:spcBef>
              <a:buSzPts val="2400"/>
            </a:pP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Összefoglaljuk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tanulságokat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érintettek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megítélésére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figyelve</a:t>
            </a:r>
            <a:endParaRPr lang="en-GB" sz="18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371475" indent="-285750">
              <a:spcBef>
                <a:spcPts val="1200"/>
              </a:spcBef>
              <a:buSzPts val="2400"/>
            </a:pP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Kommunikáljuk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projekt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zárását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MINDEN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érintett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felé</a:t>
            </a:r>
            <a:endParaRPr lang="en-GB" sz="18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E07171-1076-E387-3F86-7CF582CC8B51}"/>
              </a:ext>
            </a:extLst>
          </p:cNvPr>
          <p:cNvGrpSpPr/>
          <p:nvPr/>
        </p:nvGrpSpPr>
        <p:grpSpPr>
          <a:xfrm flipV="1">
            <a:off x="1559496" y="6669360"/>
            <a:ext cx="10441160" cy="72007"/>
            <a:chOff x="683807" y="4581128"/>
            <a:chExt cx="9732623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C7682D3B-1A5A-69FB-44FB-908CB0E107A7}"/>
                </a:ext>
              </a:extLst>
            </p:cNvPr>
            <p:cNvSpPr/>
            <p:nvPr/>
          </p:nvSpPr>
          <p:spPr>
            <a:xfrm>
              <a:off x="8472263" y="4581128"/>
              <a:ext cx="1944167" cy="288032"/>
            </a:xfrm>
            <a:prstGeom prst="homePlate">
              <a:avLst/>
            </a:prstGeom>
            <a:solidFill>
              <a:srgbClr val="EDEDFB"/>
            </a:solidFill>
            <a:ln>
              <a:solidFill>
                <a:srgbClr val="3830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474199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761E3B15-3D0C-676D-A916-728E70236E34}"/>
                </a:ext>
              </a:extLst>
            </p:cNvPr>
            <p:cNvSpPr/>
            <p:nvPr/>
          </p:nvSpPr>
          <p:spPr>
            <a:xfrm>
              <a:off x="5903159" y="4581128"/>
              <a:ext cx="2785087" cy="288032"/>
            </a:xfrm>
            <a:prstGeom prst="homePlate">
              <a:avLst/>
            </a:prstGeom>
            <a:solidFill>
              <a:srgbClr val="ECF3FF"/>
            </a:solidFill>
            <a:ln>
              <a:solidFill>
                <a:srgbClr val="3830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0057FF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9317557F-5DCD-2FA7-C5E7-D8E9BB8848CF}"/>
                </a:ext>
              </a:extLst>
            </p:cNvPr>
            <p:cNvSpPr/>
            <p:nvPr/>
          </p:nvSpPr>
          <p:spPr>
            <a:xfrm>
              <a:off x="4163375" y="4581128"/>
              <a:ext cx="2076613" cy="288032"/>
            </a:xfrm>
            <a:prstGeom prst="homePlate">
              <a:avLst/>
            </a:prstGeom>
            <a:solidFill>
              <a:srgbClr val="DDF5E1"/>
            </a:solidFill>
            <a:ln>
              <a:solidFill>
                <a:srgbClr val="3089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30892B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F64EAAE8-85BA-E9BC-B8D7-7018906D6320}"/>
                </a:ext>
              </a:extLst>
            </p:cNvPr>
            <p:cNvSpPr/>
            <p:nvPr/>
          </p:nvSpPr>
          <p:spPr>
            <a:xfrm>
              <a:off x="2279575" y="4581128"/>
              <a:ext cx="2088215" cy="288032"/>
            </a:xfrm>
            <a:prstGeom prst="homePlate">
              <a:avLst/>
            </a:prstGeom>
            <a:solidFill>
              <a:srgbClr val="FFE5B2"/>
            </a:solidFill>
            <a:ln>
              <a:solidFill>
                <a:srgbClr val="E44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E44600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9" name="Pentagon 8">
              <a:extLst>
                <a:ext uri="{FF2B5EF4-FFF2-40B4-BE49-F238E27FC236}">
                  <a16:creationId xmlns:a16="http://schemas.microsoft.com/office/drawing/2014/main" id="{284C3BD7-2D66-4959-8309-BB11AEA6EB30}"/>
                </a:ext>
              </a:extLst>
            </p:cNvPr>
            <p:cNvSpPr/>
            <p:nvPr/>
          </p:nvSpPr>
          <p:spPr>
            <a:xfrm>
              <a:off x="683807" y="4581128"/>
              <a:ext cx="1883787" cy="288032"/>
            </a:xfrm>
            <a:prstGeom prst="homePlate">
              <a:avLst/>
            </a:prstGeom>
            <a:solidFill>
              <a:srgbClr val="F6C5F0"/>
            </a:solidFill>
            <a:ln>
              <a:solidFill>
                <a:srgbClr val="B11B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B11B80"/>
                </a:solidFill>
                <a:latin typeface="Myriad Pro Cond" panose="020B0506030403020204" pitchFamily="34" charset="0"/>
              </a:endParaRPr>
            </a:p>
          </p:txBody>
        </p:sp>
      </p:grpSp>
      <p:pic>
        <p:nvPicPr>
          <p:cNvPr id="14338" name="Picture 2" descr="Project Closure Checklist - A Guide to Success in Project Management">
            <a:extLst>
              <a:ext uri="{FF2B5EF4-FFF2-40B4-BE49-F238E27FC236}">
                <a16:creationId xmlns:a16="http://schemas.microsoft.com/office/drawing/2014/main" id="{502EC8A4-DFB8-60C5-5F87-3B47DDFD9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3813888"/>
            <a:ext cx="3647728" cy="28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47203D-255A-755E-8384-8A8CDA096F7E}"/>
              </a:ext>
            </a:extLst>
          </p:cNvPr>
          <p:cNvSpPr txBox="1"/>
          <p:nvPr/>
        </p:nvSpPr>
        <p:spPr>
          <a:xfrm>
            <a:off x="345612" y="5733256"/>
            <a:ext cx="61185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57225" indent="-342900" fontAlgn="ctr">
              <a:spcBef>
                <a:spcPts val="600"/>
              </a:spcBef>
              <a:buSzPct val="120000"/>
              <a:buFont typeface="System Font Regular"/>
              <a:buChar char="📄"/>
            </a:pPr>
            <a:r>
              <a:rPr lang="en-HU" b="1" dirty="0">
                <a:solidFill>
                  <a:schemeClr val="bg2"/>
                </a:solidFill>
                <a:latin typeface="Myriad Pro Light" panose="020B0403030403020204" pitchFamily="34" charset="0"/>
              </a:rPr>
              <a:t>Projekt zárójelentés</a:t>
            </a:r>
          </a:p>
        </p:txBody>
      </p:sp>
    </p:spTree>
    <p:extLst>
      <p:ext uri="{BB962C8B-B14F-4D97-AF65-F5344CB8AC3E}">
        <p14:creationId xmlns:p14="http://schemas.microsoft.com/office/powerpoint/2010/main" val="251885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0"/>
            <a:ext cx="11537480" cy="1145224"/>
          </a:xfrm>
        </p:spPr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Projekt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zárás</a:t>
            </a:r>
            <a:endParaRPr lang="en-US" dirty="0">
              <a:latin typeface="Myriad Pro Black" panose="020B0903030403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E07171-1076-E387-3F86-7CF582CC8B51}"/>
              </a:ext>
            </a:extLst>
          </p:cNvPr>
          <p:cNvGrpSpPr/>
          <p:nvPr/>
        </p:nvGrpSpPr>
        <p:grpSpPr>
          <a:xfrm flipV="1">
            <a:off x="1559496" y="6669360"/>
            <a:ext cx="10441160" cy="72007"/>
            <a:chOff x="683807" y="4581128"/>
            <a:chExt cx="9732623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C7682D3B-1A5A-69FB-44FB-908CB0E107A7}"/>
                </a:ext>
              </a:extLst>
            </p:cNvPr>
            <p:cNvSpPr/>
            <p:nvPr/>
          </p:nvSpPr>
          <p:spPr>
            <a:xfrm>
              <a:off x="8472263" y="4581128"/>
              <a:ext cx="1944167" cy="288032"/>
            </a:xfrm>
            <a:prstGeom prst="homePlate">
              <a:avLst/>
            </a:prstGeom>
            <a:solidFill>
              <a:srgbClr val="EDEDFB"/>
            </a:solidFill>
            <a:ln>
              <a:solidFill>
                <a:srgbClr val="3830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474199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761E3B15-3D0C-676D-A916-728E70236E34}"/>
                </a:ext>
              </a:extLst>
            </p:cNvPr>
            <p:cNvSpPr/>
            <p:nvPr/>
          </p:nvSpPr>
          <p:spPr>
            <a:xfrm>
              <a:off x="5903159" y="4581128"/>
              <a:ext cx="2785087" cy="288032"/>
            </a:xfrm>
            <a:prstGeom prst="homePlate">
              <a:avLst/>
            </a:prstGeom>
            <a:solidFill>
              <a:srgbClr val="ECF3FF"/>
            </a:solidFill>
            <a:ln>
              <a:solidFill>
                <a:srgbClr val="3830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0057FF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9317557F-5DCD-2FA7-C5E7-D8E9BB8848CF}"/>
                </a:ext>
              </a:extLst>
            </p:cNvPr>
            <p:cNvSpPr/>
            <p:nvPr/>
          </p:nvSpPr>
          <p:spPr>
            <a:xfrm>
              <a:off x="4163375" y="4581128"/>
              <a:ext cx="2076613" cy="288032"/>
            </a:xfrm>
            <a:prstGeom prst="homePlate">
              <a:avLst/>
            </a:prstGeom>
            <a:solidFill>
              <a:srgbClr val="DDF5E1"/>
            </a:solidFill>
            <a:ln>
              <a:solidFill>
                <a:srgbClr val="3089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sz="1600" b="1" dirty="0">
                <a:solidFill>
                  <a:srgbClr val="30892B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F64EAAE8-85BA-E9BC-B8D7-7018906D6320}"/>
                </a:ext>
              </a:extLst>
            </p:cNvPr>
            <p:cNvSpPr/>
            <p:nvPr/>
          </p:nvSpPr>
          <p:spPr>
            <a:xfrm>
              <a:off x="2279575" y="4581128"/>
              <a:ext cx="2088215" cy="288032"/>
            </a:xfrm>
            <a:prstGeom prst="homePlate">
              <a:avLst/>
            </a:prstGeom>
            <a:solidFill>
              <a:srgbClr val="FFE5B2"/>
            </a:solidFill>
            <a:ln>
              <a:solidFill>
                <a:srgbClr val="E44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E44600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9" name="Pentagon 8">
              <a:extLst>
                <a:ext uri="{FF2B5EF4-FFF2-40B4-BE49-F238E27FC236}">
                  <a16:creationId xmlns:a16="http://schemas.microsoft.com/office/drawing/2014/main" id="{284C3BD7-2D66-4959-8309-BB11AEA6EB30}"/>
                </a:ext>
              </a:extLst>
            </p:cNvPr>
            <p:cNvSpPr/>
            <p:nvPr/>
          </p:nvSpPr>
          <p:spPr>
            <a:xfrm>
              <a:off x="683807" y="4581128"/>
              <a:ext cx="1883787" cy="288032"/>
            </a:xfrm>
            <a:prstGeom prst="homePlate">
              <a:avLst/>
            </a:prstGeom>
            <a:solidFill>
              <a:srgbClr val="F6C5F0"/>
            </a:solidFill>
            <a:ln>
              <a:solidFill>
                <a:srgbClr val="B11B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b="1" dirty="0">
                <a:solidFill>
                  <a:srgbClr val="B11B80"/>
                </a:solidFill>
                <a:latin typeface="Myriad Pro Cond" panose="020B0506030403020204" pitchFamily="34" charset="0"/>
              </a:endParaRPr>
            </a:p>
          </p:txBody>
        </p:sp>
      </p:grpSp>
      <p:pic>
        <p:nvPicPr>
          <p:cNvPr id="14338" name="Picture 2" descr="Project Closure Checklist - A Guide to Success in Project Management">
            <a:extLst>
              <a:ext uri="{FF2B5EF4-FFF2-40B4-BE49-F238E27FC236}">
                <a16:creationId xmlns:a16="http://schemas.microsoft.com/office/drawing/2014/main" id="{502EC8A4-DFB8-60C5-5F87-3B47DDFD9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3813888"/>
            <a:ext cx="3647728" cy="28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47203D-255A-755E-8384-8A8CDA096F7E}"/>
              </a:ext>
            </a:extLst>
          </p:cNvPr>
          <p:cNvSpPr txBox="1"/>
          <p:nvPr/>
        </p:nvSpPr>
        <p:spPr>
          <a:xfrm>
            <a:off x="345612" y="1135655"/>
            <a:ext cx="6118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57225" indent="-342900" fontAlgn="ctr">
              <a:spcBef>
                <a:spcPts val="600"/>
              </a:spcBef>
              <a:buSzPct val="120000"/>
              <a:buFont typeface="System Font Regular"/>
              <a:buChar char="📄"/>
            </a:pPr>
            <a:r>
              <a:rPr lang="en-HU" sz="2000" b="1" dirty="0">
                <a:solidFill>
                  <a:schemeClr val="bg2"/>
                </a:solidFill>
                <a:latin typeface="Myriad Pro Light" panose="020B0403030403020204" pitchFamily="34" charset="0"/>
              </a:rPr>
              <a:t> Projekt zárójelentés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FA07BB2-D25F-3418-7EFE-529A337F5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690294"/>
            <a:ext cx="6896776" cy="4824536"/>
          </a:xfrm>
        </p:spPr>
        <p:txBody>
          <a:bodyPr>
            <a:normAutofit/>
          </a:bodyPr>
          <a:lstStyle/>
          <a:p>
            <a:pPr marL="85725" indent="0">
              <a:spcBef>
                <a:spcPts val="1200"/>
              </a:spcBef>
              <a:buSzPts val="2400"/>
              <a:buNone/>
            </a:pPr>
            <a:r>
              <a:rPr lang="en-GB" sz="1800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Összefoglaljuk</a:t>
            </a:r>
            <a:r>
              <a:rPr lang="en-GB" sz="1800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</a:p>
          <a:p>
            <a:pPr marL="371475" indent="-285750">
              <a:spcBef>
                <a:spcPts val="1200"/>
              </a:spcBef>
              <a:buSzPct val="100000"/>
              <a:buFont typeface="Wingdings" pitchFamily="2" charset="2"/>
              <a:buChar char="ü"/>
            </a:pP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Az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elért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eredményeket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– a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projektcélok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tükrében</a:t>
            </a:r>
            <a:endParaRPr lang="en-GB" sz="16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371475" indent="-285750">
              <a:spcBef>
                <a:spcPts val="1200"/>
              </a:spcBef>
              <a:buSzPct val="100000"/>
              <a:buFont typeface="Wingdings" pitchFamily="2" charset="2"/>
              <a:buChar char="ü"/>
            </a:pP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Az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elkészült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átvett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leszállítandókat</a:t>
            </a:r>
            <a:endParaRPr lang="en-GB" sz="16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371475" indent="-285750">
              <a:spcBef>
                <a:spcPts val="1200"/>
              </a:spcBef>
              <a:buSzPct val="100000"/>
              <a:buFont typeface="Wingdings" pitchFamily="2" charset="2"/>
              <a:buChar char="ü"/>
            </a:pP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Át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nem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vett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eredményeket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leszállítandókat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–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további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teendőket</a:t>
            </a:r>
            <a:endParaRPr lang="en-GB" sz="16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371475" indent="-285750">
              <a:spcBef>
                <a:spcPts val="1200"/>
              </a:spcBef>
              <a:buSzPct val="100000"/>
              <a:buFont typeface="Wingdings" pitchFamily="2" charset="2"/>
              <a:buChar char="ü"/>
            </a:pP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mérföldkövek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teljesülését</a:t>
            </a:r>
            <a:endParaRPr lang="en-GB" sz="16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371475" indent="-285750">
              <a:spcBef>
                <a:spcPts val="1200"/>
              </a:spcBef>
              <a:buSzPct val="100000"/>
              <a:buFont typeface="Wingdings" pitchFamily="2" charset="2"/>
              <a:buChar char="ü"/>
            </a:pP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változásokat</a:t>
            </a:r>
            <a:endParaRPr lang="en-GB" sz="16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371475" indent="-285750">
              <a:spcBef>
                <a:spcPts val="1200"/>
              </a:spcBef>
              <a:buSzPct val="100000"/>
              <a:buFont typeface="Wingdings" pitchFamily="2" charset="2"/>
              <a:buChar char="ü"/>
            </a:pP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projekt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tanulságait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(Lessons Learned)</a:t>
            </a:r>
          </a:p>
          <a:p>
            <a:pPr marL="85725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endParaRPr lang="en-GB" sz="1000" b="1" dirty="0">
              <a:solidFill>
                <a:schemeClr val="dk1"/>
              </a:solidFill>
              <a:latin typeface="Myriad Pro Light" panose="020B0403030403020204" pitchFamily="34" charset="0"/>
              <a:sym typeface="Montserrat"/>
            </a:endParaRPr>
          </a:p>
          <a:p>
            <a:pPr marL="85725" indent="0">
              <a:spcBef>
                <a:spcPts val="1200"/>
              </a:spcBef>
              <a:buSzPct val="100000"/>
              <a:buNone/>
            </a:pPr>
            <a:r>
              <a:rPr lang="en-GB" sz="1800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Felszabadítjuk</a:t>
            </a:r>
            <a:r>
              <a:rPr lang="en-GB" sz="1800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a </a:t>
            </a:r>
            <a:r>
              <a:rPr lang="en-GB" sz="1800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lefoglalt</a:t>
            </a:r>
            <a:r>
              <a:rPr lang="en-GB" sz="1800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erőforrásokat</a:t>
            </a:r>
            <a:endParaRPr lang="en-GB" sz="1800" b="1" dirty="0">
              <a:solidFill>
                <a:schemeClr val="dk1"/>
              </a:solidFill>
              <a:latin typeface="Myriad Pro Light" panose="020B0403030403020204" pitchFamily="34" charset="0"/>
              <a:sym typeface="Montserrat"/>
            </a:endParaRPr>
          </a:p>
          <a:p>
            <a:pPr marL="85725" indent="0">
              <a:spcBef>
                <a:spcPts val="1200"/>
              </a:spcBef>
              <a:buSzPct val="100000"/>
              <a:buNone/>
            </a:pPr>
            <a:r>
              <a:rPr lang="en-GB" sz="1800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Csapattagok</a:t>
            </a:r>
            <a:r>
              <a:rPr lang="en-GB" sz="1800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munkájának</a:t>
            </a:r>
            <a:r>
              <a:rPr lang="en-GB" sz="1800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hivatalos</a:t>
            </a:r>
            <a:r>
              <a:rPr lang="en-GB" sz="1800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elismerése</a:t>
            </a:r>
            <a:endParaRPr lang="en-GB" sz="1800" b="1" dirty="0">
              <a:solidFill>
                <a:schemeClr val="dk1"/>
              </a:solidFill>
              <a:latin typeface="Myriad Pro Light" panose="020B0403030403020204" pitchFamily="34" charset="0"/>
              <a:sym typeface="Montserrat"/>
            </a:endParaRPr>
          </a:p>
          <a:p>
            <a:pPr marL="85725" indent="0">
              <a:spcBef>
                <a:spcPts val="1200"/>
              </a:spcBef>
              <a:buSzPct val="100000"/>
              <a:buNone/>
            </a:pPr>
            <a:r>
              <a:rPr lang="en-GB" sz="1800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Végleges</a:t>
            </a:r>
            <a:r>
              <a:rPr lang="en-GB" sz="1800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jóváhagyások</a:t>
            </a:r>
            <a:r>
              <a:rPr lang="en-GB" sz="1800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begyűjtése</a:t>
            </a:r>
            <a:endParaRPr lang="en-GB" sz="1800" b="1" dirty="0">
              <a:solidFill>
                <a:schemeClr val="dk1"/>
              </a:solidFill>
              <a:latin typeface="Myriad Pro Light" panose="020B0403030403020204" pitchFamily="34" charset="0"/>
              <a:sym typeface="Montserrat"/>
            </a:endParaRPr>
          </a:p>
          <a:p>
            <a:pPr marL="85725" indent="0">
              <a:spcBef>
                <a:spcPts val="1200"/>
              </a:spcBef>
              <a:buSzPct val="100000"/>
              <a:buNone/>
            </a:pPr>
            <a:r>
              <a:rPr lang="en-GB" sz="1800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Projektmenedzseri</a:t>
            </a:r>
            <a:r>
              <a:rPr lang="en-GB" sz="1800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megbízás</a:t>
            </a:r>
            <a:r>
              <a:rPr lang="en-GB" sz="1800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lezárása</a:t>
            </a:r>
            <a:r>
              <a:rPr lang="en-GB" sz="1800" b="1" dirty="0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!</a:t>
            </a:r>
          </a:p>
          <a:p>
            <a:pPr marL="85725" indent="0">
              <a:spcBef>
                <a:spcPts val="1200"/>
              </a:spcBef>
              <a:buSzPct val="100000"/>
              <a:buNone/>
            </a:pPr>
            <a:endParaRPr lang="en-GB" sz="18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639B78-BF98-B61F-E898-EC8699538823}"/>
              </a:ext>
            </a:extLst>
          </p:cNvPr>
          <p:cNvSpPr txBox="1"/>
          <p:nvPr/>
        </p:nvSpPr>
        <p:spPr>
          <a:xfrm>
            <a:off x="7392144" y="1690294"/>
            <a:ext cx="4392488" cy="190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 indent="0">
              <a:spcBef>
                <a:spcPts val="1200"/>
              </a:spcBef>
              <a:buSzPct val="100000"/>
              <a:buNone/>
            </a:pPr>
            <a:r>
              <a:rPr lang="en-GB" sz="2000" b="1" dirty="0" err="1">
                <a:solidFill>
                  <a:schemeClr val="dk1"/>
                </a:solidFill>
                <a:latin typeface="Myriad Pro Light" panose="020B0403030403020204" pitchFamily="34" charset="0"/>
                <a:sym typeface="Montserrat"/>
              </a:rPr>
              <a:t>Lezárjuk</a:t>
            </a:r>
            <a:endParaRPr lang="en-GB" sz="2000" b="1" dirty="0">
              <a:solidFill>
                <a:schemeClr val="dk1"/>
              </a:solidFill>
              <a:latin typeface="Myriad Pro Light" panose="020B0403030403020204" pitchFamily="34" charset="0"/>
              <a:sym typeface="Montserrat"/>
            </a:endParaRPr>
          </a:p>
          <a:p>
            <a:pPr marL="371475" indent="-285750">
              <a:lnSpc>
                <a:spcPct val="90000"/>
              </a:lnSpc>
              <a:spcBef>
                <a:spcPts val="1200"/>
              </a:spcBef>
              <a:buClr>
                <a:srgbClr val="3EB49C"/>
              </a:buClr>
              <a:buSzPct val="100000"/>
              <a:buFont typeface="Wingdings" pitchFamily="2" charset="2"/>
              <a:buChar char="ü"/>
            </a:pP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Az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ütemezést</a:t>
            </a:r>
            <a:endParaRPr lang="en-GB" sz="16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371475" indent="-285750">
              <a:lnSpc>
                <a:spcPct val="90000"/>
              </a:lnSpc>
              <a:spcBef>
                <a:spcPts val="1200"/>
              </a:spcBef>
              <a:buClr>
                <a:srgbClr val="3EB49C"/>
              </a:buClr>
              <a:buSzPct val="100000"/>
              <a:buFont typeface="Wingdings" pitchFamily="2" charset="2"/>
              <a:buChar char="ü"/>
            </a:pP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költségeket</a:t>
            </a:r>
            <a:endParaRPr lang="en-GB" sz="16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371475" indent="-285750">
              <a:lnSpc>
                <a:spcPct val="90000"/>
              </a:lnSpc>
              <a:spcBef>
                <a:spcPts val="1200"/>
              </a:spcBef>
              <a:buClr>
                <a:srgbClr val="3EB49C"/>
              </a:buClr>
              <a:buSzPct val="100000"/>
              <a:buFont typeface="Wingdings" pitchFamily="2" charset="2"/>
              <a:buChar char="ü"/>
            </a:pP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Feladatlistákat</a:t>
            </a:r>
            <a:endParaRPr lang="en-GB" sz="16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371475" indent="-285750">
              <a:lnSpc>
                <a:spcPct val="90000"/>
              </a:lnSpc>
              <a:spcBef>
                <a:spcPts val="1200"/>
              </a:spcBef>
              <a:buClr>
                <a:srgbClr val="3EB49C"/>
              </a:buClr>
              <a:buSzPct val="100000"/>
              <a:buFont typeface="Wingdings" pitchFamily="2" charset="2"/>
              <a:buChar char="ü"/>
            </a:pP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Változáslistát</a:t>
            </a:r>
            <a:endParaRPr lang="en-GB" sz="16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597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8DF5D-4B41-49EB-D80B-CE23E2691BB0}"/>
              </a:ext>
            </a:extLst>
          </p:cNvPr>
          <p:cNvSpPr/>
          <p:nvPr/>
        </p:nvSpPr>
        <p:spPr>
          <a:xfrm>
            <a:off x="1199456" y="1556792"/>
            <a:ext cx="9505056" cy="4680520"/>
          </a:xfrm>
          <a:prstGeom prst="roundRect">
            <a:avLst/>
          </a:prstGeom>
          <a:solidFill>
            <a:schemeClr val="bg2">
              <a:alpha val="5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5480" y="1844824"/>
            <a:ext cx="8994743" cy="3528392"/>
          </a:xfrm>
        </p:spPr>
        <p:txBody>
          <a:bodyPr/>
          <a:lstStyle/>
          <a:p>
            <a:pPr algn="ctr"/>
            <a:r>
              <a:rPr lang="en-US" sz="4800" b="1" dirty="0">
                <a:latin typeface="MYRIAD PRO BLACK CONDENSED" panose="020B0503030403020204" pitchFamily="34" charset="0"/>
              </a:rPr>
              <a:t>KÉRDÉS:</a:t>
            </a:r>
          </a:p>
          <a:p>
            <a:pPr algn="ctr"/>
            <a:endParaRPr lang="en-US" sz="4800" b="1" dirty="0">
              <a:latin typeface="MYRIAD PRO BLACK CONDENSED" panose="020B0503030403020204" pitchFamily="34" charset="0"/>
            </a:endParaRPr>
          </a:p>
          <a:p>
            <a:pPr algn="ctr"/>
            <a:r>
              <a:rPr lang="en-US" sz="4400" b="1" dirty="0" err="1">
                <a:latin typeface="Myriad Pro Light" panose="020B0403030403020204" pitchFamily="34" charset="0"/>
              </a:rPr>
              <a:t>Mit</a:t>
            </a:r>
            <a:r>
              <a:rPr lang="en-US" sz="4400" b="1" dirty="0">
                <a:latin typeface="Myriad Pro Light" panose="020B0403030403020204" pitchFamily="34" charset="0"/>
              </a:rPr>
              <a:t> </a:t>
            </a:r>
            <a:r>
              <a:rPr lang="en-US" sz="4400" b="1" dirty="0" err="1">
                <a:latin typeface="Myriad Pro Light" panose="020B0403030403020204" pitchFamily="34" charset="0"/>
              </a:rPr>
              <a:t>tehetünk</a:t>
            </a:r>
            <a:r>
              <a:rPr lang="en-US" sz="4400" b="1" dirty="0">
                <a:latin typeface="Myriad Pro Light" panose="020B0403030403020204" pitchFamily="34" charset="0"/>
              </a:rPr>
              <a:t> ha a </a:t>
            </a:r>
            <a:r>
              <a:rPr lang="en-US" sz="4400" b="1" dirty="0" err="1">
                <a:latin typeface="Myriad Pro Light" panose="020B0403030403020204" pitchFamily="34" charset="0"/>
              </a:rPr>
              <a:t>projekt</a:t>
            </a:r>
            <a:r>
              <a:rPr lang="en-US" sz="4400" b="1" dirty="0">
                <a:latin typeface="Myriad Pro Light" panose="020B0403030403020204" pitchFamily="34" charset="0"/>
              </a:rPr>
              <a:t> </a:t>
            </a:r>
            <a:r>
              <a:rPr lang="en-US" sz="4400" b="1" dirty="0" err="1">
                <a:latin typeface="Myriad Pro Light" panose="020B0403030403020204" pitchFamily="34" charset="0"/>
              </a:rPr>
              <a:t>zárásakor</a:t>
            </a:r>
            <a:r>
              <a:rPr lang="en-US" sz="4400" b="1" dirty="0">
                <a:latin typeface="Myriad Pro Light" panose="020B0403030403020204" pitchFamily="34" charset="0"/>
              </a:rPr>
              <a:t> </a:t>
            </a:r>
            <a:r>
              <a:rPr lang="en-US" sz="4400" b="1" dirty="0" err="1">
                <a:latin typeface="Myriad Pro Light" panose="020B0403030403020204" pitchFamily="34" charset="0"/>
              </a:rPr>
              <a:t>felmerül</a:t>
            </a:r>
            <a:r>
              <a:rPr lang="en-US" sz="4400" b="1" dirty="0">
                <a:latin typeface="Myriad Pro Light" panose="020B0403030403020204" pitchFamily="34" charset="0"/>
              </a:rPr>
              <a:t>, </a:t>
            </a:r>
            <a:r>
              <a:rPr lang="en-US" sz="4400" b="1" dirty="0" err="1">
                <a:latin typeface="Myriad Pro Light" panose="020B0403030403020204" pitchFamily="34" charset="0"/>
              </a:rPr>
              <a:t>hogy</a:t>
            </a:r>
            <a:r>
              <a:rPr lang="en-US" sz="4400" b="1" dirty="0">
                <a:latin typeface="Myriad Pro Light" panose="020B0403030403020204" pitchFamily="34" charset="0"/>
              </a:rPr>
              <a:t> </a:t>
            </a:r>
            <a:r>
              <a:rPr lang="en-US" sz="4400" b="1" dirty="0" err="1">
                <a:latin typeface="Myriad Pro Light" panose="020B0403030403020204" pitchFamily="34" charset="0"/>
              </a:rPr>
              <a:t>egy</a:t>
            </a:r>
            <a:r>
              <a:rPr lang="en-US" sz="4400" b="1" dirty="0">
                <a:latin typeface="Myriad Pro Light" panose="020B0403030403020204" pitchFamily="34" charset="0"/>
              </a:rPr>
              <a:t> </a:t>
            </a:r>
            <a:r>
              <a:rPr lang="en-US" sz="4400" b="1" dirty="0" err="1">
                <a:latin typeface="Myriad Pro Light" panose="020B0403030403020204" pitchFamily="34" charset="0"/>
              </a:rPr>
              <a:t>leszállítandót</a:t>
            </a:r>
            <a:r>
              <a:rPr lang="en-US" sz="4400" b="1" dirty="0">
                <a:latin typeface="Myriad Pro Light" panose="020B0403030403020204" pitchFamily="34" charset="0"/>
              </a:rPr>
              <a:t> </a:t>
            </a:r>
            <a:r>
              <a:rPr lang="en-US" sz="4400" b="1" dirty="0" err="1">
                <a:latin typeface="Myriad Pro Light" panose="020B0403030403020204" pitchFamily="34" charset="0"/>
              </a:rPr>
              <a:t>nem</a:t>
            </a:r>
            <a:r>
              <a:rPr lang="en-US" sz="4400" b="1" dirty="0">
                <a:latin typeface="Myriad Pro Light" panose="020B0403030403020204" pitchFamily="34" charset="0"/>
              </a:rPr>
              <a:t> </a:t>
            </a:r>
            <a:r>
              <a:rPr lang="en-US" sz="4400" b="1" dirty="0" err="1">
                <a:latin typeface="Myriad Pro Light" panose="020B0403030403020204" pitchFamily="34" charset="0"/>
              </a:rPr>
              <a:t>akar</a:t>
            </a:r>
            <a:r>
              <a:rPr lang="en-US" sz="4400" b="1" dirty="0">
                <a:latin typeface="Myriad Pro Light" panose="020B0403030403020204" pitchFamily="34" charset="0"/>
              </a:rPr>
              <a:t> </a:t>
            </a:r>
            <a:r>
              <a:rPr lang="en-US" sz="4400" b="1" dirty="0" err="1">
                <a:latin typeface="Myriad Pro Light" panose="020B0403030403020204" pitchFamily="34" charset="0"/>
              </a:rPr>
              <a:t>átvenni</a:t>
            </a:r>
            <a:r>
              <a:rPr lang="en-US" sz="4400" b="1" dirty="0">
                <a:latin typeface="Myriad Pro Light" panose="020B0403030403020204" pitchFamily="34" charset="0"/>
              </a:rPr>
              <a:t> </a:t>
            </a:r>
            <a:r>
              <a:rPr lang="en-US" sz="4400" b="1" dirty="0" err="1">
                <a:latin typeface="Myriad Pro Light" panose="020B0403030403020204" pitchFamily="34" charset="0"/>
              </a:rPr>
              <a:t>az</a:t>
            </a:r>
            <a:r>
              <a:rPr lang="en-US" sz="4400" b="1" dirty="0">
                <a:latin typeface="Myriad Pro Light" panose="020B0403030403020204" pitchFamily="34" charset="0"/>
              </a:rPr>
              <a:t> </a:t>
            </a:r>
            <a:r>
              <a:rPr lang="en-US" sz="4400" b="1" dirty="0" err="1">
                <a:latin typeface="Myriad Pro Light" panose="020B0403030403020204" pitchFamily="34" charset="0"/>
              </a:rPr>
              <a:t>ügyfél</a:t>
            </a:r>
            <a:r>
              <a:rPr lang="en-US" sz="4400" b="1" dirty="0">
                <a:latin typeface="Myriad Pro Light" panose="020B0403030403020204" pitchFamily="34" charset="0"/>
              </a:rPr>
              <a:t> </a:t>
            </a:r>
            <a:r>
              <a:rPr lang="en-US" sz="4400" b="1" dirty="0" err="1">
                <a:latin typeface="Myriad Pro Light" panose="020B0403030403020204" pitchFamily="34" charset="0"/>
              </a:rPr>
              <a:t>minőségi</a:t>
            </a:r>
            <a:r>
              <a:rPr lang="en-US" sz="4400" b="1" dirty="0">
                <a:latin typeface="Myriad Pro Light" panose="020B0403030403020204" pitchFamily="34" charset="0"/>
              </a:rPr>
              <a:t> </a:t>
            </a:r>
            <a:r>
              <a:rPr lang="en-US" sz="4400" b="1" dirty="0" err="1">
                <a:latin typeface="Myriad Pro Light" panose="020B0403030403020204" pitchFamily="34" charset="0"/>
              </a:rPr>
              <a:t>problémákra</a:t>
            </a:r>
            <a:r>
              <a:rPr lang="en-US" sz="4400" b="1" dirty="0">
                <a:latin typeface="Myriad Pro Light" panose="020B0403030403020204" pitchFamily="34" charset="0"/>
              </a:rPr>
              <a:t> </a:t>
            </a:r>
            <a:r>
              <a:rPr lang="en-US" sz="4400" b="1" dirty="0" err="1">
                <a:latin typeface="Myriad Pro Light" panose="020B0403030403020204" pitchFamily="34" charset="0"/>
              </a:rPr>
              <a:t>hivatkozva</a:t>
            </a:r>
            <a:r>
              <a:rPr lang="en-US" sz="4400" b="1" dirty="0">
                <a:latin typeface="Myriad Pro Light" panose="020B0403030403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3786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Mit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jelent</a:t>
            </a:r>
            <a:r>
              <a:rPr lang="en-US" dirty="0">
                <a:latin typeface="Myriad Pro Black" panose="020B0903030403020204" pitchFamily="34" charset="0"/>
              </a:rPr>
              <a:t> a “</a:t>
            </a:r>
            <a:r>
              <a:rPr lang="en-US" dirty="0" err="1">
                <a:latin typeface="Myriad Pro Black" panose="020B0903030403020204" pitchFamily="34" charset="0"/>
              </a:rPr>
              <a:t>projekt</a:t>
            </a:r>
            <a:r>
              <a:rPr lang="en-US" dirty="0">
                <a:latin typeface="Myriad Pro Black" panose="020B0903030403020204" pitchFamily="34" charset="0"/>
              </a:rPr>
              <a:t>”?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208" y="1340768"/>
            <a:ext cx="1117744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b="1" dirty="0">
                <a:highlight>
                  <a:srgbClr val="DDF5E0"/>
                </a:highlight>
                <a:latin typeface="Myriad Pro" panose="020B0503030403020204" pitchFamily="34" charset="0"/>
              </a:rPr>
              <a:t>Projekt:  </a:t>
            </a:r>
            <a:r>
              <a:rPr lang="hu-HU" sz="2400" i="1" dirty="0">
                <a:highlight>
                  <a:srgbClr val="DDF5E0"/>
                </a:highlight>
                <a:latin typeface="Myriad Pro" panose="020B0503030403020204" pitchFamily="34" charset="0"/>
              </a:rPr>
              <a:t>„Időben behatárolt erőfeszítés egyedi termék, szolgáltatás vagy eredmény létrehozása érdekében”</a:t>
            </a:r>
          </a:p>
          <a:p>
            <a:endParaRPr lang="hu-HU" sz="2400" i="1" dirty="0">
              <a:latin typeface="Myriad Pro" panose="020B0503030403020204" pitchFamily="34" charset="0"/>
            </a:endParaRPr>
          </a:p>
          <a:p>
            <a:r>
              <a:rPr lang="hu-HU" sz="2400" b="1" dirty="0">
                <a:latin typeface="Myriad Pro Light" panose="020B0403030403020204" pitchFamily="34" charset="0"/>
              </a:rPr>
              <a:t>Erőfeszítés</a:t>
            </a:r>
          </a:p>
          <a:p>
            <a:pPr lvl="1"/>
            <a:r>
              <a:rPr lang="hu-HU" sz="2200" dirty="0">
                <a:latin typeface="Myriad Pro" panose="020B0503030403020204" pitchFamily="34" charset="0"/>
              </a:rPr>
              <a:t>Erőforrások felhasználása, transzformálása, koordinációja</a:t>
            </a:r>
          </a:p>
          <a:p>
            <a:r>
              <a:rPr lang="hu-HU" sz="2400" b="1" dirty="0">
                <a:latin typeface="Myriad Pro Light" panose="020B0403030403020204" pitchFamily="34" charset="0"/>
              </a:rPr>
              <a:t>Időben behatárolt</a:t>
            </a:r>
          </a:p>
          <a:p>
            <a:pPr lvl="1"/>
            <a:r>
              <a:rPr lang="hu-HU" sz="2200" dirty="0">
                <a:latin typeface="Myriad Pro" panose="020B0503030403020204" pitchFamily="34" charset="0"/>
              </a:rPr>
              <a:t>Egyértelmű kezdet és vég</a:t>
            </a:r>
          </a:p>
          <a:p>
            <a:r>
              <a:rPr lang="hu-HU" sz="2400" b="1" dirty="0">
                <a:latin typeface="Myriad Pro Light" panose="020B0403030403020204" pitchFamily="34" charset="0"/>
              </a:rPr>
              <a:t>Egyedi termék, szolgáltatás</a:t>
            </a:r>
          </a:p>
          <a:p>
            <a:pPr lvl="1"/>
            <a:r>
              <a:rPr lang="hu-HU" sz="2200" dirty="0">
                <a:latin typeface="Myriad Pro" panose="020B0503030403020204" pitchFamily="34" charset="0"/>
              </a:rPr>
              <a:t>Korábban nem létező dolog létrehozása</a:t>
            </a:r>
            <a:endParaRPr lang="en-US" sz="2200" dirty="0">
              <a:latin typeface="Myriad Pro" panose="020B0503030403020204" pitchFamily="34" charset="0"/>
            </a:endParaRPr>
          </a:p>
        </p:txBody>
      </p:sp>
      <p:pic>
        <p:nvPicPr>
          <p:cNvPr id="5" name="Picture 2" descr="Project Definition 101 | Smartsheet">
            <a:extLst>
              <a:ext uri="{FF2B5EF4-FFF2-40B4-BE49-F238E27FC236}">
                <a16:creationId xmlns:a16="http://schemas.microsoft.com/office/drawing/2014/main" id="{0B2D3A0B-16C1-9C31-8603-7B208F87F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4106624"/>
            <a:ext cx="4995152" cy="2602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195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387" y="5157192"/>
            <a:ext cx="10515598" cy="654390"/>
          </a:xfrm>
        </p:spPr>
        <p:txBody>
          <a:bodyPr>
            <a:normAutofit fontScale="90000"/>
          </a:bodyPr>
          <a:lstStyle/>
          <a:p>
            <a:r>
              <a:rPr lang="en-US" sz="4400" b="0" dirty="0" err="1">
                <a:effectLst/>
                <a:latin typeface="Myriad Pro" panose="020B0503030403020204" pitchFamily="34" charset="0"/>
              </a:rPr>
              <a:t>Projektvezetés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hatékonyan</a:t>
            </a:r>
            <a:endParaRPr lang="en-US" sz="4400" b="0" dirty="0">
              <a:effectLst/>
              <a:latin typeface="Myriad Pro" panose="020B05030304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368" y="4145762"/>
            <a:ext cx="11593288" cy="795405"/>
          </a:xfrm>
        </p:spPr>
        <p:txBody>
          <a:bodyPr/>
          <a:lstStyle/>
          <a:p>
            <a:r>
              <a:rPr lang="it-IT" sz="4800" b="1" dirty="0">
                <a:latin typeface="Myriad Pro Black" panose="020B0903030403020204" pitchFamily="34" charset="0"/>
              </a:rPr>
              <a:t>11. </a:t>
            </a:r>
            <a:r>
              <a:rPr lang="it-IT" sz="4800" b="1" dirty="0" err="1">
                <a:latin typeface="Myriad Pro Black" panose="020B0903030403020204" pitchFamily="34" charset="0"/>
              </a:rPr>
              <a:t>Foglaljuk</a:t>
            </a:r>
            <a:r>
              <a:rPr lang="it-IT" sz="4800" b="1" dirty="0">
                <a:latin typeface="Myriad Pro Black" panose="020B0903030403020204" pitchFamily="34" charset="0"/>
              </a:rPr>
              <a:t> </a:t>
            </a:r>
            <a:r>
              <a:rPr lang="it-IT" sz="4800" b="1" dirty="0" err="1">
                <a:latin typeface="Myriad Pro Black" panose="020B0903030403020204" pitchFamily="34" charset="0"/>
              </a:rPr>
              <a:t>össze</a:t>
            </a:r>
            <a:r>
              <a:rPr lang="it-IT" sz="4800" b="1" dirty="0">
                <a:latin typeface="Myriad Pro Black" panose="020B0903030403020204" pitchFamily="34" charset="0"/>
              </a:rPr>
              <a:t> a ma </a:t>
            </a:r>
            <a:r>
              <a:rPr lang="it-IT" sz="4800" b="1" dirty="0" err="1">
                <a:latin typeface="Myriad Pro Black" panose="020B0903030403020204" pitchFamily="34" charset="0"/>
              </a:rPr>
              <a:t>elhangzottakat</a:t>
            </a:r>
            <a:endParaRPr lang="it-IT" sz="4800" b="1" dirty="0">
              <a:latin typeface="Myriad Pro Black" panose="020B09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50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Összefoglalás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208" y="1340768"/>
            <a:ext cx="10889408" cy="482453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SzPct val="100000"/>
              <a:buFont typeface="Wingdings" pitchFamily="2" charset="2"/>
              <a:buChar char="ü"/>
            </a:pPr>
            <a:r>
              <a:rPr lang="hu-HU" sz="1800" b="1" dirty="0">
                <a:latin typeface="Myriad Pro Light" panose="020B0403030403020204" pitchFamily="34" charset="0"/>
                <a:ea typeface="Gotham Pro"/>
                <a:cs typeface="Gotham Pro"/>
              </a:rPr>
              <a:t>Projekt – feladat – üzemeltetés definíciói</a:t>
            </a:r>
          </a:p>
          <a:p>
            <a:pPr>
              <a:lnSpc>
                <a:spcPct val="150000"/>
              </a:lnSpc>
              <a:spcBef>
                <a:spcPts val="600"/>
              </a:spcBef>
              <a:buSzPct val="100000"/>
              <a:buFont typeface="Wingdings" pitchFamily="2" charset="2"/>
              <a:buChar char="ü"/>
            </a:pPr>
            <a:r>
              <a:rPr lang="hu-HU" sz="1800" b="1" dirty="0">
                <a:latin typeface="Myriad Pro Light" panose="020B0403030403020204" pitchFamily="34" charset="0"/>
                <a:ea typeface="Gotham Pro"/>
                <a:cs typeface="Gotham Pro"/>
              </a:rPr>
              <a:t>Projektek karakterisztikái, tipizálás, projektek helye a szervezetekben</a:t>
            </a:r>
          </a:p>
          <a:p>
            <a:pPr>
              <a:lnSpc>
                <a:spcPct val="150000"/>
              </a:lnSpc>
              <a:spcBef>
                <a:spcPts val="600"/>
              </a:spcBef>
              <a:buSzPct val="100000"/>
              <a:buFont typeface="Wingdings" pitchFamily="2" charset="2"/>
              <a:buChar char="ü"/>
            </a:pPr>
            <a:r>
              <a:rPr lang="hu-HU" sz="1800" b="1" dirty="0">
                <a:latin typeface="Myriad Pro Light" panose="020B0403030403020204" pitchFamily="34" charset="0"/>
                <a:ea typeface="Gotham Pro"/>
                <a:cs typeface="Gotham Pro"/>
              </a:rPr>
              <a:t>Projekt </a:t>
            </a:r>
            <a:r>
              <a:rPr lang="hu-HU" sz="1800" b="1" dirty="0" err="1">
                <a:latin typeface="Myriad Pro Light" panose="020B0403030403020204" pitchFamily="34" charset="0"/>
                <a:ea typeface="Gotham Pro"/>
                <a:cs typeface="Gotham Pro"/>
              </a:rPr>
              <a:t>vs</a:t>
            </a:r>
            <a:r>
              <a:rPr lang="hu-HU" sz="1800" b="1" dirty="0">
                <a:latin typeface="Myriad Pro Light" panose="020B0403030403020204" pitchFamily="34" charset="0"/>
                <a:ea typeface="Gotham Pro"/>
                <a:cs typeface="Gotham Pro"/>
              </a:rPr>
              <a:t> projektmenedzsment definíciója</a:t>
            </a:r>
          </a:p>
          <a:p>
            <a:pPr>
              <a:lnSpc>
                <a:spcPct val="150000"/>
              </a:lnSpc>
              <a:spcBef>
                <a:spcPts val="600"/>
              </a:spcBef>
              <a:buSzPct val="100000"/>
              <a:buFont typeface="Wingdings" pitchFamily="2" charset="2"/>
              <a:buChar char="ü"/>
            </a:pPr>
            <a:r>
              <a:rPr lang="hu-HU" sz="1800" b="1" dirty="0">
                <a:latin typeface="Myriad Pro Light" panose="020B0403030403020204" pitchFamily="34" charset="0"/>
              </a:rPr>
              <a:t>Projekt életciklus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SzPct val="100000"/>
              <a:buFont typeface="Wingdings" pitchFamily="2" charset="2"/>
              <a:buChar char="ü"/>
            </a:pPr>
            <a:r>
              <a:rPr lang="hu-HU" sz="1600" dirty="0">
                <a:latin typeface="Myriad Pro" panose="020B0503030403020204" pitchFamily="34" charset="0"/>
              </a:rPr>
              <a:t>Indítás, Tervezés, Végrehajtás, Ellenőrzés-Kontroll, Zárás</a:t>
            </a:r>
          </a:p>
          <a:p>
            <a:pPr>
              <a:lnSpc>
                <a:spcPct val="150000"/>
              </a:lnSpc>
              <a:spcBef>
                <a:spcPts val="600"/>
              </a:spcBef>
              <a:buSzPct val="100000"/>
              <a:buFont typeface="Wingdings" pitchFamily="2" charset="2"/>
              <a:buChar char="ü"/>
            </a:pPr>
            <a:r>
              <a:rPr lang="hu-HU" sz="1800" b="1" dirty="0">
                <a:latin typeface="Myriad Pro Light" panose="020B0403030403020204" pitchFamily="34" charset="0"/>
              </a:rPr>
              <a:t>Projekt dimenziók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SzPct val="100000"/>
              <a:buFont typeface="Wingdings" pitchFamily="2" charset="2"/>
              <a:buChar char="ü"/>
            </a:pPr>
            <a:r>
              <a:rPr lang="hu-HU" sz="1600" dirty="0">
                <a:latin typeface="Myriad Pro" panose="020B0503030403020204" pitchFamily="34" charset="0"/>
              </a:rPr>
              <a:t>Terjedelem, Ütemezés, Költség, Erőforrás, Minőség, Kommunikáció, Kockázat, Integráció</a:t>
            </a:r>
          </a:p>
          <a:p>
            <a:pPr>
              <a:lnSpc>
                <a:spcPct val="150000"/>
              </a:lnSpc>
              <a:spcBef>
                <a:spcPts val="600"/>
              </a:spcBef>
              <a:buSzPct val="100000"/>
              <a:buFont typeface="Wingdings" pitchFamily="2" charset="2"/>
              <a:buChar char="ü"/>
            </a:pPr>
            <a:r>
              <a:rPr lang="hu-HU" sz="1800" b="1" dirty="0">
                <a:latin typeface="Myriad Pro Light" panose="020B0403030403020204" pitchFamily="34" charset="0"/>
                <a:ea typeface="Gotham Pro"/>
                <a:cs typeface="Gotham Pro"/>
              </a:rPr>
              <a:t>Legfontosabb lépések és kulcsdokumentumok projekt életciklus szerint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SzPct val="100000"/>
              <a:buFont typeface="Wingdings" pitchFamily="2" charset="2"/>
              <a:buChar char="ü"/>
            </a:pPr>
            <a:r>
              <a:rPr lang="hu-HU" sz="1600" dirty="0">
                <a:latin typeface="Myriad Pro" panose="020B0503030403020204" pitchFamily="34" charset="0"/>
                <a:ea typeface="Gotham Pro"/>
                <a:cs typeface="Gotham Pro"/>
              </a:rPr>
              <a:t>Projekt indítás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SzPct val="100000"/>
              <a:buFont typeface="Wingdings" pitchFamily="2" charset="2"/>
              <a:buChar char="ü"/>
            </a:pPr>
            <a:r>
              <a:rPr lang="hu-HU" sz="1600" dirty="0">
                <a:latin typeface="Myriad Pro" panose="020B0503030403020204" pitchFamily="34" charset="0"/>
                <a:ea typeface="Gotham Pro"/>
                <a:cs typeface="Gotham Pro"/>
              </a:rPr>
              <a:t>Tervezés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SzPct val="100000"/>
              <a:buFont typeface="Wingdings" pitchFamily="2" charset="2"/>
              <a:buChar char="ü"/>
            </a:pPr>
            <a:r>
              <a:rPr lang="hu-HU" sz="1600" dirty="0">
                <a:latin typeface="Myriad Pro" panose="020B0503030403020204" pitchFamily="34" charset="0"/>
                <a:ea typeface="Gotham Pro"/>
                <a:cs typeface="Gotham Pro"/>
              </a:rPr>
              <a:t>Végrehajtás – Kontroll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SzPct val="100000"/>
              <a:buFont typeface="Wingdings" pitchFamily="2" charset="2"/>
              <a:buChar char="ü"/>
            </a:pPr>
            <a:r>
              <a:rPr lang="hu-HU" sz="1600" dirty="0">
                <a:latin typeface="Myriad Pro" panose="020B0503030403020204" pitchFamily="34" charset="0"/>
                <a:ea typeface="Gotham Pro"/>
                <a:cs typeface="Gotham Pro"/>
              </a:rPr>
              <a:t>Zárás</a:t>
            </a:r>
          </a:p>
          <a:p>
            <a:pPr>
              <a:lnSpc>
                <a:spcPct val="150000"/>
              </a:lnSpc>
              <a:spcBef>
                <a:spcPts val="600"/>
              </a:spcBef>
              <a:buSzPct val="100000"/>
              <a:buFont typeface="Wingdings" pitchFamily="2" charset="2"/>
              <a:buChar char="ü"/>
            </a:pPr>
            <a:r>
              <a:rPr lang="hu-HU" sz="1800" b="1" dirty="0">
                <a:latin typeface="Myriad Pro Light" panose="020B0403030403020204" pitchFamily="34" charset="0"/>
                <a:ea typeface="Gotham Pro"/>
                <a:cs typeface="Gotham Pro"/>
              </a:rPr>
              <a:t>Dokumentumsablonok!</a:t>
            </a:r>
          </a:p>
        </p:txBody>
      </p:sp>
    </p:spTree>
    <p:extLst>
      <p:ext uri="{BB962C8B-B14F-4D97-AF65-F5344CB8AC3E}">
        <p14:creationId xmlns:p14="http://schemas.microsoft.com/office/powerpoint/2010/main" val="46704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8DF5D-4B41-49EB-D80B-CE23E2691BB0}"/>
              </a:ext>
            </a:extLst>
          </p:cNvPr>
          <p:cNvSpPr/>
          <p:nvPr/>
        </p:nvSpPr>
        <p:spPr>
          <a:xfrm>
            <a:off x="1199456" y="1556792"/>
            <a:ext cx="9505056" cy="4104456"/>
          </a:xfrm>
          <a:prstGeom prst="roundRect">
            <a:avLst/>
          </a:prstGeom>
          <a:solidFill>
            <a:schemeClr val="bg2">
              <a:alpha val="5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5480" y="1844824"/>
            <a:ext cx="8994743" cy="3528392"/>
          </a:xfrm>
        </p:spPr>
        <p:txBody>
          <a:bodyPr/>
          <a:lstStyle/>
          <a:p>
            <a:pPr algn="ctr"/>
            <a:r>
              <a:rPr lang="en-US" sz="4800" b="1" dirty="0">
                <a:latin typeface="MYRIAD PRO BLACK CONDENSED" panose="020B0503030403020204" pitchFamily="34" charset="0"/>
              </a:rPr>
              <a:t>KÉRDÉS:</a:t>
            </a:r>
          </a:p>
          <a:p>
            <a:pPr algn="ctr"/>
            <a:endParaRPr lang="en-US" sz="4800" b="1" dirty="0">
              <a:latin typeface="MYRIAD PRO BLACK CONDENSED" panose="020B0503030403020204" pitchFamily="34" charset="0"/>
            </a:endParaRPr>
          </a:p>
          <a:p>
            <a:pPr algn="ctr"/>
            <a:r>
              <a:rPr lang="en-US" sz="4800" b="1" dirty="0">
                <a:latin typeface="Myriad Pro Light" panose="020B0403030403020204" pitchFamily="34" charset="0"/>
              </a:rPr>
              <a:t>Mi volt </a:t>
            </a:r>
            <a:r>
              <a:rPr lang="en-US" sz="4800" b="1" dirty="0" err="1">
                <a:latin typeface="Myriad Pro Light" panose="020B0403030403020204" pitchFamily="34" charset="0"/>
              </a:rPr>
              <a:t>számodra</a:t>
            </a:r>
            <a:r>
              <a:rPr lang="en-US" sz="4800" b="1" dirty="0">
                <a:latin typeface="Myriad Pro Light" panose="020B0403030403020204" pitchFamily="34" charset="0"/>
              </a:rPr>
              <a:t> a </a:t>
            </a:r>
            <a:r>
              <a:rPr lang="en-US" sz="4800" b="1" dirty="0" err="1">
                <a:latin typeface="Myriad Pro Light" panose="020B0403030403020204" pitchFamily="34" charset="0"/>
              </a:rPr>
              <a:t>leghasznosabb</a:t>
            </a:r>
            <a:r>
              <a:rPr lang="en-US" sz="4800" b="1" dirty="0">
                <a:latin typeface="Myriad Pro Light" panose="020B0403030403020204" pitchFamily="34" charset="0"/>
              </a:rPr>
              <a:t> a </a:t>
            </a:r>
            <a:r>
              <a:rPr lang="en-US" sz="4800" b="1" dirty="0" err="1">
                <a:latin typeface="Myriad Pro Light" panose="020B0403030403020204" pitchFamily="34" charset="0"/>
              </a:rPr>
              <a:t>mai</a:t>
            </a:r>
            <a:r>
              <a:rPr lang="en-US" sz="4800" b="1" dirty="0">
                <a:latin typeface="Myriad Pro Light" panose="020B0403030403020204" pitchFamily="34" charset="0"/>
              </a:rPr>
              <a:t> nap </a:t>
            </a:r>
            <a:r>
              <a:rPr lang="en-US" sz="4800" b="1" dirty="0" err="1">
                <a:latin typeface="Myriad Pro Light" panose="020B0403030403020204" pitchFamily="34" charset="0"/>
              </a:rPr>
              <a:t>folyamán</a:t>
            </a:r>
            <a:r>
              <a:rPr lang="en-US" sz="4800" b="1" dirty="0">
                <a:latin typeface="Myriad Pro Light" panose="020B0403030403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094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AD0207-274C-A2AA-3C56-9F481BEB2E8C}"/>
              </a:ext>
            </a:extLst>
          </p:cNvPr>
          <p:cNvSpPr/>
          <p:nvPr/>
        </p:nvSpPr>
        <p:spPr>
          <a:xfrm>
            <a:off x="1127448" y="1700808"/>
            <a:ext cx="9684568" cy="374441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26" name="Picture 2" descr="Delivery to Local Courier: What, Why, and How? [Q&amp;A] | Track-POD">
            <a:extLst>
              <a:ext uri="{FF2B5EF4-FFF2-40B4-BE49-F238E27FC236}">
                <a16:creationId xmlns:a16="http://schemas.microsoft.com/office/drawing/2014/main" id="{489215E3-B104-50BB-41A9-63E8CA6486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1" b="22700"/>
          <a:stretch/>
        </p:blipFill>
        <p:spPr bwMode="auto">
          <a:xfrm>
            <a:off x="1234956" y="1844824"/>
            <a:ext cx="946955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20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latin typeface="Myriad Pro Black" panose="020B0903030403020204" pitchFamily="34" charset="0"/>
              </a:rPr>
              <a:t>Köszönöm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szépen</a:t>
            </a:r>
            <a:r>
              <a:rPr lang="en-US" dirty="0">
                <a:latin typeface="Myriad Pro Black" panose="020B0903030403020204" pitchFamily="34" charset="0"/>
              </a:rPr>
              <a:t>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1384" y="5013176"/>
            <a:ext cx="10801200" cy="474836"/>
          </a:xfrm>
        </p:spPr>
        <p:txBody>
          <a:bodyPr/>
          <a:lstStyle/>
          <a:p>
            <a:r>
              <a:rPr lang="en-US" dirty="0" err="1">
                <a:latin typeface="Myriad Pro" panose="020B0503030403020204" pitchFamily="34" charset="0"/>
              </a:rPr>
              <a:t>Projektvezetés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hatékonyan</a:t>
            </a:r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80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</a:t>
            </a:r>
            <a:r>
              <a:rPr lang="en-US" dirty="0" err="1">
                <a:latin typeface="Myriad Pro Black" panose="020B0903030403020204" pitchFamily="34" charset="0"/>
              </a:rPr>
              <a:t>projektek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karakterisztikája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4098" name="Picture 2" descr="What is a Project in Project Management? Definition and Types">
            <a:extLst>
              <a:ext uri="{FF2B5EF4-FFF2-40B4-BE49-F238E27FC236}">
                <a16:creationId xmlns:a16="http://schemas.microsoft.com/office/drawing/2014/main" id="{200F2BA0-27E4-2857-7B00-648F222F5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7" b="11452"/>
          <a:stretch/>
        </p:blipFill>
        <p:spPr bwMode="auto">
          <a:xfrm>
            <a:off x="19482" y="1700808"/>
            <a:ext cx="12172518" cy="431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462DF8-2512-7AB2-CA88-9C1DE45A7643}"/>
              </a:ext>
            </a:extLst>
          </p:cNvPr>
          <p:cNvSpPr txBox="1"/>
          <p:nvPr/>
        </p:nvSpPr>
        <p:spPr>
          <a:xfrm>
            <a:off x="1919536" y="2276872"/>
            <a:ext cx="3168352" cy="830997"/>
          </a:xfrm>
          <a:prstGeom prst="rect">
            <a:avLst/>
          </a:prstGeom>
          <a:solidFill>
            <a:srgbClr val="ECF3FF"/>
          </a:solidFill>
        </p:spPr>
        <p:txBody>
          <a:bodyPr wrap="square" rtlCol="0">
            <a:spAutoFit/>
          </a:bodyPr>
          <a:lstStyle/>
          <a:p>
            <a:r>
              <a:rPr lang="en-HU" sz="2400" b="1" dirty="0">
                <a:solidFill>
                  <a:srgbClr val="306BBC"/>
                </a:solidFill>
                <a:latin typeface="Myriad Pro Black" panose="020B0903030403020204" pitchFamily="34" charset="0"/>
                <a:ea typeface="+mj-ea"/>
                <a:cs typeface="+mj-cs"/>
              </a:rPr>
              <a:t>Meghatározott kezdő és végdátum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0D92C7-84CC-A5D4-3F06-9A39AEE27304}"/>
              </a:ext>
            </a:extLst>
          </p:cNvPr>
          <p:cNvSpPr txBox="1"/>
          <p:nvPr/>
        </p:nvSpPr>
        <p:spPr>
          <a:xfrm>
            <a:off x="1919536" y="2292039"/>
            <a:ext cx="3168352" cy="830997"/>
          </a:xfrm>
          <a:prstGeom prst="rect">
            <a:avLst/>
          </a:prstGeom>
          <a:solidFill>
            <a:srgbClr val="ECF3FF"/>
          </a:solidFill>
        </p:spPr>
        <p:txBody>
          <a:bodyPr wrap="square" rtlCol="0">
            <a:spAutoFit/>
          </a:bodyPr>
          <a:lstStyle/>
          <a:p>
            <a:r>
              <a:rPr lang="en-HU" sz="2400" b="1" dirty="0">
                <a:solidFill>
                  <a:srgbClr val="306BBC"/>
                </a:solidFill>
                <a:latin typeface="Myriad Pro Black" panose="020B0903030403020204" pitchFamily="34" charset="0"/>
                <a:ea typeface="+mj-ea"/>
                <a:cs typeface="+mj-cs"/>
              </a:rPr>
              <a:t>Meghatározott kezdő és végdátum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C16E42-FC93-4DBF-175F-E5C57E418845}"/>
              </a:ext>
            </a:extLst>
          </p:cNvPr>
          <p:cNvSpPr txBox="1"/>
          <p:nvPr/>
        </p:nvSpPr>
        <p:spPr>
          <a:xfrm>
            <a:off x="7776233" y="1922707"/>
            <a:ext cx="3168352" cy="1569660"/>
          </a:xfrm>
          <a:prstGeom prst="rect">
            <a:avLst/>
          </a:prstGeom>
          <a:solidFill>
            <a:srgbClr val="F9DEF7"/>
          </a:solidFill>
        </p:spPr>
        <p:txBody>
          <a:bodyPr wrap="square" rtlCol="0">
            <a:spAutoFit/>
          </a:bodyPr>
          <a:lstStyle/>
          <a:p>
            <a:endParaRPr lang="en-HU" sz="2400" b="1" dirty="0">
              <a:solidFill>
                <a:srgbClr val="A14683"/>
              </a:solidFill>
              <a:latin typeface="Myriad Pro Black" panose="020B0903030403020204" pitchFamily="34" charset="0"/>
              <a:ea typeface="+mj-ea"/>
              <a:cs typeface="+mj-cs"/>
            </a:endParaRPr>
          </a:p>
          <a:p>
            <a:r>
              <a:rPr lang="en-HU" sz="2400" b="1" dirty="0">
                <a:solidFill>
                  <a:srgbClr val="A14683"/>
                </a:solidFill>
                <a:latin typeface="Myriad Pro Black" panose="020B0903030403020204" pitchFamily="34" charset="0"/>
                <a:ea typeface="+mj-ea"/>
                <a:cs typeface="+mj-cs"/>
              </a:rPr>
              <a:t>Éles határokkal körülvett</a:t>
            </a:r>
          </a:p>
          <a:p>
            <a:endParaRPr lang="en-HU" sz="2400" b="1" dirty="0">
              <a:solidFill>
                <a:srgbClr val="A14683"/>
              </a:solidFill>
              <a:latin typeface="Myriad Pro Black" panose="020B0903030403020204" pitchFamily="34" charset="0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0A5DD2-ED28-0BD6-B665-A6B2CBD40BFE}"/>
              </a:ext>
            </a:extLst>
          </p:cNvPr>
          <p:cNvSpPr txBox="1"/>
          <p:nvPr/>
        </p:nvSpPr>
        <p:spPr>
          <a:xfrm>
            <a:off x="1919536" y="4221474"/>
            <a:ext cx="3168352" cy="1200329"/>
          </a:xfrm>
          <a:prstGeom prst="rect">
            <a:avLst/>
          </a:prstGeom>
          <a:solidFill>
            <a:srgbClr val="FCF1DE"/>
          </a:solidFill>
        </p:spPr>
        <p:txBody>
          <a:bodyPr wrap="square" rtlCol="0">
            <a:spAutoFit/>
          </a:bodyPr>
          <a:lstStyle/>
          <a:p>
            <a:r>
              <a:rPr lang="en-HU" sz="2400" b="1" dirty="0">
                <a:solidFill>
                  <a:srgbClr val="D68337"/>
                </a:solidFill>
                <a:latin typeface="Myriad Pro Black" panose="020B0903030403020204" pitchFamily="34" charset="0"/>
                <a:ea typeface="+mj-ea"/>
                <a:cs typeface="+mj-cs"/>
              </a:rPr>
              <a:t>Valami új/egyedi létrehozása, meghatározott cél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4C41B5-B228-87A0-1558-BF7A86D0D0BE}"/>
              </a:ext>
            </a:extLst>
          </p:cNvPr>
          <p:cNvSpPr txBox="1"/>
          <p:nvPr/>
        </p:nvSpPr>
        <p:spPr>
          <a:xfrm>
            <a:off x="7752184" y="4437112"/>
            <a:ext cx="3168352" cy="830997"/>
          </a:xfrm>
          <a:prstGeom prst="rect">
            <a:avLst/>
          </a:prstGeom>
          <a:solidFill>
            <a:srgbClr val="DDF5E0"/>
          </a:solidFill>
        </p:spPr>
        <p:txBody>
          <a:bodyPr wrap="square" rtlCol="0">
            <a:spAutoFit/>
          </a:bodyPr>
          <a:lstStyle/>
          <a:p>
            <a:r>
              <a:rPr lang="en-HU" sz="2400" b="1" dirty="0">
                <a:solidFill>
                  <a:srgbClr val="548C55"/>
                </a:solidFill>
                <a:latin typeface="Myriad Pro Black" panose="020B0903030403020204" pitchFamily="34" charset="0"/>
                <a:ea typeface="+mj-ea"/>
                <a:cs typeface="+mj-cs"/>
              </a:rPr>
              <a:t>Normál üzletmenettől eltérő</a:t>
            </a:r>
          </a:p>
        </p:txBody>
      </p:sp>
    </p:spTree>
    <p:extLst>
      <p:ext uri="{BB962C8B-B14F-4D97-AF65-F5344CB8AC3E}">
        <p14:creationId xmlns:p14="http://schemas.microsoft.com/office/powerpoint/2010/main" val="1572652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TIMEBANDSCALETYPE" val="Months"/>
  <p:tag name="OTLTIMEBANDSCALEFORMAT" val="MMM"/>
  <p:tag name="OTLTIMEBANDSHAPETYPE" val="RectangleTimebandPhases"/>
  <p:tag name="OTLTIMEBANDSHAPEHEIGHT" val="30"/>
  <p:tag name="OTLTIMEBANDSHAPEPADDINGLEFT" val="0"/>
  <p:tag name="OTLTIMEBANDCULTUREINFO" val="en-US"/>
  <p:tag name="OTLTIMEBANDTHREEDEFFECTS" val="Gel"/>
  <p:tag name="OTLTIMEBANDAUTODATERANGE" val="True"/>
  <p:tag name="OTLTIMEBANDSTARTDATE" val="0001-01-01T00:00:00.0000000"/>
  <p:tag name="OTLTIMEBANDENDDATE" val="2018-12-31T23:59:00.0000000Z"/>
  <p:tag name="OTLTIMEBANDWORKINGDAYS" val="Standard"/>
  <p:tag name="OTLTIMEBANDELAPSEDTIMEEXTENSION" val="True"/>
  <p:tag name="OTLTIMEBANDUSETIME" val="False"/>
  <p:tag name="OTLTIMEBANDTIMECONFIGWORKDAYSTART" val="00:00:00"/>
  <p:tag name="OTLTIMEBANDTIMECONFIGWORKDAYEND" val="23:59:00"/>
  <p:tag name="OTLTIMEBANDAPPENDYEARONYEARCHANGE" val="True"/>
  <p:tag name="OTLTIMEBANDSCALEMARKING" val="None"/>
  <p:tag name="OTLRIGHTENDCAPSMARGINRIGHT" val="20"/>
  <p:tag name="OTLLEFTENDCAPSMARGINLEFT" val="120.506666666667"/>
  <p:tag name="OTLTIMEBANDFYSTARTMONTH" val="January"/>
  <p:tag name="OTLTIMEBANDSHOWFYLABEL" val="True"/>
  <p:tag name="OTLTIMEBANDUSESTARTINGOFTHEYEARFORFYNUMBERING" val="True"/>
  <p:tag name="OTLTIMEBANDRESERVEDLEFTAREAWIDTH" val="76"/>
  <p:tag name="OTLTIMEBANDRESERVEDLEFTAREAISSET" val="True"/>
  <p:tag name="OTLTIMEBANDQUICKPOSITION" val="Custom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17-11-16T00:00:00.0000000Z"/>
  <p:tag name="OTLENDDATE" val="2017-12-15T23:59:00.0000000Z"/>
  <p:tag name="OTLDURATIONFORMAT" val="day"/>
  <p:tag name="OTLSPACING" val="5"/>
  <p:tag name="OTLSHAPETHICKNESSTYPE" val="Thick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18-01-01T00:00:00.0000000Z"/>
  <p:tag name="OTLENDDATE" val="2018-01-15T23:59:00.0000000Z"/>
  <p:tag name="OTLDURATIONFORMAT" val="day"/>
  <p:tag name="OTLSPACING" val="5"/>
  <p:tag name="OTLSHAPETHICKNESSTYPE" val="Thick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18-01-15T00:00:00.0000000Z"/>
  <p:tag name="OTLENDDATE" val="2018-04-06T23:59:00.0000000Z"/>
  <p:tag name="OTLDURATIONFORMAT" val="day"/>
  <p:tag name="OTLSPACING" val="5"/>
  <p:tag name="OTLSHAPETHICKNESSTYPE" val="Thick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18-04-09T00:00:00.0000000Z"/>
  <p:tag name="OTLENDDATE" val="2018-06-29T23:59:00.0000000Z"/>
  <p:tag name="OTLDURATIONFORMAT" val="day"/>
  <p:tag name="OTLSPACING" val="5"/>
  <p:tag name="OTLSHAPETHICKNESSTYPE" val="Thick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18-07-02T00:00:00.0000000Z"/>
  <p:tag name="OTLENDDATE" val="2018-09-21T23:59:00.0000000Z"/>
  <p:tag name="OTLDURATIONFORMAT" val="day"/>
  <p:tag name="OTLSPACING" val="5"/>
  <p:tag name="OTLSHAPETHICKNESSTYPE" val="Thick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18-09-24T00:00:00.0000000Z"/>
  <p:tag name="OTLDURATIONFORMAT" val="day"/>
  <p:tag name="OTLSPACING" val="5"/>
  <p:tag name="OTLSHAPETHICKNESSTYPE" val="Thick"/>
  <p:tag name="OTLENDDATE" val="2018-10-19T23:59:00.0000000Z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PACING" val="5"/>
  <p:tag name="OTLSHAPETHICKNESSTYPE" val="Thick"/>
  <p:tag name="OTLSTARTDATE" val="2018-10-22T00:00:00.0000000Z"/>
  <p:tag name="OTLENDDATE" val="2018-12-21T23:59:00.0000000Z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ENDDATE" val="2018-12-31T23:59:00.0000000Z"/>
  <p:tag name="OTLDURATIONFORMAT" val="day"/>
  <p:tag name="OTLSPACING" val="5"/>
  <p:tag name="OTLSHAPETHICKNESSTYPE" val="Thick"/>
  <p:tag name="OTLSTARTDATE" val="2018-12-21T00:00:00.0000000Z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18-09-24T00:00:00.0000000Z"/>
  <p:tag name="OTLDURATIONFORMAT" val="day"/>
  <p:tag name="OTLSPACING" val="5"/>
  <p:tag name="OTLSHAPETHICKNESSTYPE" val="Thick"/>
  <p:tag name="OTLENDDATE" val="2018-10-19T23:59:00.0000000Z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18-09-24T00:00:00.0000000Z"/>
  <p:tag name="OTLDURATIONFORMAT" val="day"/>
  <p:tag name="OTLSPACING" val="5"/>
  <p:tag name="OTLSHAPETHICKNESSTYPE" val="Thick"/>
  <p:tag name="OTLENDDATE" val="2018-10-19T23:59:00.0000000Z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CITY SKETCH 16X9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ustom 2">
      <a:majorFont>
        <a:latin typeface="Posterama"/>
        <a:ea typeface=""/>
        <a:cs typeface=""/>
      </a:majorFont>
      <a:minorFont>
        <a:latin typeface="Postera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123.potx" id="{55B65C5C-2110-41C9-9432-67D739EC5CFC}" vid="{FDE12540-4521-4F30-863D-D54DD2EE1C3B}"/>
    </a:ext>
  </a:extLst>
</a:theme>
</file>

<file path=ppt/theme/theme2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{F8FC6024-ED19-4714-8C67-05ED4BCB48EE}tf03031010_win32</Template>
  <TotalTime>14340</TotalTime>
  <Words>8164</Words>
  <Application>Microsoft Macintosh PowerPoint</Application>
  <PresentationFormat>Widescreen</PresentationFormat>
  <Paragraphs>1332</Paragraphs>
  <Slides>84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105" baseType="lpstr">
      <vt:lpstr>.SF NS</vt:lpstr>
      <vt:lpstr>Arial</vt:lpstr>
      <vt:lpstr>Calibri</vt:lpstr>
      <vt:lpstr>Century Schoolbook</vt:lpstr>
      <vt:lpstr>Helvetica Neue</vt:lpstr>
      <vt:lpstr>MentiText</vt:lpstr>
      <vt:lpstr>Montserrat</vt:lpstr>
      <vt:lpstr>Myriad Pro</vt:lpstr>
      <vt:lpstr>Myriad Pro Black</vt:lpstr>
      <vt:lpstr>MYRIAD PRO BLACK CONDENSED</vt:lpstr>
      <vt:lpstr>Myriad Pro Cond</vt:lpstr>
      <vt:lpstr>Myriad Pro Light</vt:lpstr>
      <vt:lpstr>Myriad Pro Light Cond</vt:lpstr>
      <vt:lpstr>Myriad Pro Light SemiExt</vt:lpstr>
      <vt:lpstr>Myriad Pro SemiCond</vt:lpstr>
      <vt:lpstr>Myriad Pro SemiExt</vt:lpstr>
      <vt:lpstr>Posterama</vt:lpstr>
      <vt:lpstr>System Font Regular</vt:lpstr>
      <vt:lpstr>Times New Roman</vt:lpstr>
      <vt:lpstr>Wingdings</vt:lpstr>
      <vt:lpstr>CITY SKETCH 16X9</vt:lpstr>
      <vt:lpstr>Projektvezetés hatékonyan</vt:lpstr>
      <vt:lpstr>Néhány dolog rólam…</vt:lpstr>
      <vt:lpstr>Néhány dolog rólatok…</vt:lpstr>
      <vt:lpstr>Fontos tudnivalók</vt:lpstr>
      <vt:lpstr>Program</vt:lpstr>
      <vt:lpstr>Projektvezetés hatékonyan</vt:lpstr>
      <vt:lpstr>Mit jelent a “projekt”?</vt:lpstr>
      <vt:lpstr>Mit jelent a “projekt”?</vt:lpstr>
      <vt:lpstr>A projektek karakterisztikája</vt:lpstr>
      <vt:lpstr>Feladat vs projekt</vt:lpstr>
      <vt:lpstr>Feladat vs projekt</vt:lpstr>
      <vt:lpstr>Feladat vs projekt</vt:lpstr>
      <vt:lpstr>Honnan kezdődik a projekt?</vt:lpstr>
      <vt:lpstr>Projekt vs üzemeltetés</vt:lpstr>
      <vt:lpstr>Projekt vs üzemeltetés</vt:lpstr>
      <vt:lpstr>Híressé vált projektek</vt:lpstr>
      <vt:lpstr>Projektvezetés hatékonyan</vt:lpstr>
      <vt:lpstr>Az ember maradandót akar alkotni</vt:lpstr>
      <vt:lpstr>Ehhez koordináció szükséges</vt:lpstr>
      <vt:lpstr>Ipari forradalmak - fejlődés</vt:lpstr>
      <vt:lpstr>Egyre bonyolultabbak a projektek</vt:lpstr>
      <vt:lpstr>Igény a projektmenedzsmentre</vt:lpstr>
      <vt:lpstr>A projektek karakterisztikája</vt:lpstr>
      <vt:lpstr>A projektmenedzsment története</vt:lpstr>
      <vt:lpstr>A projektmenedzsment története</vt:lpstr>
      <vt:lpstr>Projektvezetés hatékonyan</vt:lpstr>
      <vt:lpstr>Projekt típusok</vt:lpstr>
      <vt:lpstr>Szervezeti célok és projektek</vt:lpstr>
      <vt:lpstr>Szervezeti célok és projektek</vt:lpstr>
      <vt:lpstr>Sztenderd üzleti folyamat</vt:lpstr>
      <vt:lpstr>Projektvezetés hatékonyan</vt:lpstr>
      <vt:lpstr>PowerPoint Presentation</vt:lpstr>
      <vt:lpstr>PowerPoint Presentation</vt:lpstr>
      <vt:lpstr>Projektvezetés hatékonyan</vt:lpstr>
      <vt:lpstr>A projektek dimenziói I.</vt:lpstr>
      <vt:lpstr>A projektek dimenziói II.</vt:lpstr>
      <vt:lpstr>Életciklus és dimenziók</vt:lpstr>
      <vt:lpstr>Projektvezetés hatékonyan</vt:lpstr>
      <vt:lpstr>A projektek “szentháromsága”</vt:lpstr>
      <vt:lpstr>Waterfall?</vt:lpstr>
      <vt:lpstr>Agilis?</vt:lpstr>
      <vt:lpstr>Waterfall vs. Agilis</vt:lpstr>
      <vt:lpstr>Hibrid!</vt:lpstr>
      <vt:lpstr>Hibrid!</vt:lpstr>
      <vt:lpstr>Hibrid projekt a való életben</vt:lpstr>
      <vt:lpstr>Projektek komplexitása</vt:lpstr>
      <vt:lpstr>Projektvezetés hatékonyan</vt:lpstr>
      <vt:lpstr>Életciklus és dimenziók</vt:lpstr>
      <vt:lpstr>A projekt indítása</vt:lpstr>
      <vt:lpstr>A projekt indítása</vt:lpstr>
      <vt:lpstr>A projekt indítása</vt:lpstr>
      <vt:lpstr>A projekt indítása</vt:lpstr>
      <vt:lpstr>A projekt indítása</vt:lpstr>
      <vt:lpstr>A projekt indítása</vt:lpstr>
      <vt:lpstr>A projekt indítása</vt:lpstr>
      <vt:lpstr>A projekt indítása</vt:lpstr>
      <vt:lpstr>A projekt indítása</vt:lpstr>
      <vt:lpstr>Érintettek - Stakeholder</vt:lpstr>
      <vt:lpstr>PowerPoint Presentation</vt:lpstr>
      <vt:lpstr>A projekt indítása</vt:lpstr>
      <vt:lpstr>PowerPoint Presentation</vt:lpstr>
      <vt:lpstr>Projektvezetés hatékonyan</vt:lpstr>
      <vt:lpstr>Életciklus és dimenziók</vt:lpstr>
      <vt:lpstr>A projekt tervezése</vt:lpstr>
      <vt:lpstr>A projekt tervezése</vt:lpstr>
      <vt:lpstr>A projekt tervezése</vt:lpstr>
      <vt:lpstr>A projekt tervezése</vt:lpstr>
      <vt:lpstr>A projekt tervezése</vt:lpstr>
      <vt:lpstr>PowerPoint Presentation</vt:lpstr>
      <vt:lpstr>PowerPoint Presentation</vt:lpstr>
      <vt:lpstr>Életciklus és dimenziók</vt:lpstr>
      <vt:lpstr>A projekt végrehajtása</vt:lpstr>
      <vt:lpstr>Ellenőrzés &amp; Kontroll</vt:lpstr>
      <vt:lpstr>PowerPoint Presentation</vt:lpstr>
      <vt:lpstr>Projektvezetés hatékonyan</vt:lpstr>
      <vt:lpstr>Életciklus és dimenziók</vt:lpstr>
      <vt:lpstr>Projekt zárás</vt:lpstr>
      <vt:lpstr>Projekt zárás</vt:lpstr>
      <vt:lpstr>PowerPoint Presentation</vt:lpstr>
      <vt:lpstr>Projektvezetés hatékonyan</vt:lpstr>
      <vt:lpstr>Összefoglalás</vt:lpstr>
      <vt:lpstr>PowerPoint Presentation</vt:lpstr>
      <vt:lpstr>PowerPoint Presentation</vt:lpstr>
      <vt:lpstr>Köszönöm szépen!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Bevezetés az agilitásba</dc:title>
  <dc:creator>Tamás Csépányi</dc:creator>
  <cp:lastModifiedBy>Csépányi-Fürjes Tamás</cp:lastModifiedBy>
  <cp:revision>57</cp:revision>
  <dcterms:created xsi:type="dcterms:W3CDTF">2023-02-17T15:44:05Z</dcterms:created>
  <dcterms:modified xsi:type="dcterms:W3CDTF">2024-08-01T08:28:56Z</dcterms:modified>
</cp:coreProperties>
</file>