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8" r:id="rId2"/>
    <p:sldId id="257" r:id="rId3"/>
    <p:sldId id="294" r:id="rId4"/>
    <p:sldId id="293" r:id="rId5"/>
    <p:sldId id="329" r:id="rId6"/>
    <p:sldId id="359" r:id="rId7"/>
    <p:sldId id="331" r:id="rId8"/>
    <p:sldId id="361" r:id="rId9"/>
    <p:sldId id="330" r:id="rId10"/>
    <p:sldId id="360" r:id="rId11"/>
    <p:sldId id="332" r:id="rId12"/>
    <p:sldId id="333" r:id="rId13"/>
    <p:sldId id="337" r:id="rId14"/>
    <p:sldId id="334" r:id="rId15"/>
    <p:sldId id="338" r:id="rId16"/>
    <p:sldId id="339" r:id="rId17"/>
    <p:sldId id="340" r:id="rId18"/>
    <p:sldId id="335" r:id="rId19"/>
    <p:sldId id="336" r:id="rId20"/>
    <p:sldId id="343" r:id="rId21"/>
    <p:sldId id="344" r:id="rId22"/>
    <p:sldId id="345" r:id="rId23"/>
    <p:sldId id="347" r:id="rId24"/>
    <p:sldId id="346" r:id="rId25"/>
    <p:sldId id="341" r:id="rId26"/>
    <p:sldId id="342" r:id="rId27"/>
    <p:sldId id="348" r:id="rId28"/>
    <p:sldId id="349" r:id="rId29"/>
    <p:sldId id="350" r:id="rId30"/>
    <p:sldId id="351" r:id="rId31"/>
    <p:sldId id="354" r:id="rId32"/>
    <p:sldId id="355" r:id="rId33"/>
    <p:sldId id="353" r:id="rId34"/>
    <p:sldId id="356" r:id="rId35"/>
    <p:sldId id="364" r:id="rId36"/>
    <p:sldId id="363" r:id="rId37"/>
    <p:sldId id="362" r:id="rId38"/>
    <p:sldId id="357" r:id="rId39"/>
    <p:sldId id="3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251" autoAdjust="0"/>
  </p:normalViewPr>
  <p:slideViewPr>
    <p:cSldViewPr snapToGrid="0">
      <p:cViewPr>
        <p:scale>
          <a:sx n="75" d="100"/>
          <a:sy n="75" d="100"/>
        </p:scale>
        <p:origin x="93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30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056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62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6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1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58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23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09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49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3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87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7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70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3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75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36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86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89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63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7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2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52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37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93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084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69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700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206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5581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77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3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1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56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7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5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7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Felhasználásra</a:t>
            </a:r>
            <a:r>
              <a:rPr lang="en-US" sz="4000" dirty="0">
                <a:solidFill>
                  <a:schemeClr val="bg1"/>
                </a:solidFill>
              </a:rPr>
              <a:t> történő </a:t>
            </a:r>
            <a:r>
              <a:rPr lang="en-US" sz="4000" dirty="0" err="1">
                <a:solidFill>
                  <a:schemeClr val="bg1"/>
                </a:solidFill>
              </a:rPr>
              <a:t>beszerzés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Kontírozás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típus</a:t>
            </a:r>
            <a:r>
              <a:rPr lang="en-US" sz="6000" dirty="0">
                <a:solidFill>
                  <a:schemeClr val="bg1"/>
                </a:solidFill>
              </a:rPr>
              <a:t> (AAC)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Specifikálja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azt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könyvelési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objektumot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amire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költséget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terhelik</a:t>
            </a:r>
            <a:r>
              <a:rPr lang="en-GB" sz="4000" dirty="0">
                <a:solidFill>
                  <a:schemeClr val="bg1"/>
                </a:solidFill>
              </a:rPr>
              <a:t> (pl.: </a:t>
            </a:r>
            <a:r>
              <a:rPr lang="en-GB" sz="4000" dirty="0" err="1">
                <a:solidFill>
                  <a:schemeClr val="bg1"/>
                </a:solidFill>
              </a:rPr>
              <a:t>költséghely</a:t>
            </a:r>
            <a:r>
              <a:rPr lang="en-GB" sz="4000" dirty="0">
                <a:solidFill>
                  <a:schemeClr val="bg1"/>
                </a:solidFill>
              </a:rPr>
              <a:t> (cost centre), project (WBS), </a:t>
            </a:r>
            <a:r>
              <a:rPr lang="en-GB" sz="4000" dirty="0" err="1">
                <a:solidFill>
                  <a:schemeClr val="bg1"/>
                </a:solidFill>
              </a:rPr>
              <a:t>vevői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rendelés</a:t>
            </a:r>
            <a:r>
              <a:rPr lang="en-GB" sz="4000" dirty="0">
                <a:solidFill>
                  <a:schemeClr val="bg1"/>
                </a:solidFill>
              </a:rPr>
              <a:t> (sales order), </a:t>
            </a:r>
            <a:r>
              <a:rPr lang="en-GB" sz="4000" dirty="0" err="1">
                <a:solidFill>
                  <a:schemeClr val="bg1"/>
                </a:solidFill>
              </a:rPr>
              <a:t>eszköz</a:t>
            </a:r>
            <a:r>
              <a:rPr lang="en-GB" sz="4000" dirty="0">
                <a:solidFill>
                  <a:schemeClr val="bg1"/>
                </a:solidFill>
              </a:rPr>
              <a:t> (asset), </a:t>
            </a:r>
            <a:r>
              <a:rPr lang="en-GB" sz="4000" dirty="0" err="1">
                <a:solidFill>
                  <a:schemeClr val="bg1"/>
                </a:solidFill>
              </a:rPr>
              <a:t>belső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rendelés</a:t>
            </a:r>
            <a:r>
              <a:rPr lang="en-GB" sz="4000" dirty="0">
                <a:solidFill>
                  <a:schemeClr val="bg1"/>
                </a:solidFill>
              </a:rPr>
              <a:t> (PM, PP, </a:t>
            </a:r>
            <a:r>
              <a:rPr lang="en-GB" sz="4000" dirty="0" err="1">
                <a:solidFill>
                  <a:schemeClr val="bg1"/>
                </a:solidFill>
              </a:rPr>
              <a:t>statisztikai</a:t>
            </a:r>
            <a:r>
              <a:rPr lang="en-GB" sz="4000" dirty="0">
                <a:solidFill>
                  <a:schemeClr val="bg1"/>
                </a:solidFill>
              </a:rPr>
              <a:t>), </a:t>
            </a:r>
            <a:r>
              <a:rPr lang="en-GB" sz="4000" dirty="0" err="1">
                <a:solidFill>
                  <a:schemeClr val="bg1"/>
                </a:solidFill>
              </a:rPr>
              <a:t>ismeretlen</a:t>
            </a:r>
            <a:r>
              <a:rPr lang="en-GB" sz="4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A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kötelező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megrendelésben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A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megadja</a:t>
            </a:r>
            <a:r>
              <a:rPr lang="en-GB" sz="4000" dirty="0">
                <a:solidFill>
                  <a:schemeClr val="bg1"/>
                </a:solidFill>
              </a:rPr>
              <a:t>, hogy </a:t>
            </a:r>
            <a:r>
              <a:rPr lang="en-GB" sz="4000" dirty="0" err="1">
                <a:solidFill>
                  <a:schemeClr val="bg1"/>
                </a:solidFill>
              </a:rPr>
              <a:t>milyen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objektum</a:t>
            </a:r>
            <a:r>
              <a:rPr lang="en-GB" sz="4000" dirty="0">
                <a:solidFill>
                  <a:schemeClr val="bg1"/>
                </a:solidFill>
              </a:rPr>
              <a:t>(ok) </a:t>
            </a:r>
            <a:r>
              <a:rPr lang="en-GB" sz="4000" dirty="0" err="1">
                <a:solidFill>
                  <a:schemeClr val="bg1"/>
                </a:solidFill>
              </a:rPr>
              <a:t>szükségesek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r>
              <a:rPr lang="en-GB" sz="4000" dirty="0">
                <a:solidFill>
                  <a:schemeClr val="bg1"/>
                </a:solidFill>
              </a:rPr>
              <a:t> (PR, PO) és </a:t>
            </a:r>
            <a:r>
              <a:rPr lang="en-GB" sz="4000" dirty="0" err="1">
                <a:solidFill>
                  <a:schemeClr val="bg1"/>
                </a:solidFill>
              </a:rPr>
              <a:t>ezek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kerülnek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terhelésre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r>
              <a:rPr lang="en-GB" sz="4000" dirty="0">
                <a:solidFill>
                  <a:schemeClr val="bg1"/>
                </a:solidFill>
              </a:rPr>
              <a:t> vagy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érkezés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esetén</a:t>
            </a:r>
            <a:r>
              <a:rPr lang="en-GB" sz="4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952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65126"/>
            <a:ext cx="10515600" cy="50114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Felhasználásra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beszerzett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anyagok</a:t>
            </a:r>
            <a:r>
              <a:rPr lang="en-US" sz="4000" dirty="0">
                <a:solidFill>
                  <a:schemeClr val="bg1"/>
                </a:solidFill>
              </a:rPr>
              <a:t> - </a:t>
            </a:r>
            <a:r>
              <a:rPr lang="en-US" sz="4000" dirty="0" err="1">
                <a:solidFill>
                  <a:schemeClr val="bg1"/>
                </a:solidFill>
              </a:rPr>
              <a:t>kontírozás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18BCF-04A3-45E6-88B2-EE67FBE10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70" y="941820"/>
            <a:ext cx="9445556" cy="59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8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v.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beszerzett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összehasonlítása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5664"/>
            <a:ext cx="5181600" cy="47812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000" b="1" dirty="0" err="1">
                <a:solidFill>
                  <a:schemeClr val="bg1"/>
                </a:solidFill>
              </a:rPr>
              <a:t>Készletes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anyag</a:t>
            </a:r>
            <a:endParaRPr lang="en-GB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Anyagszám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megadása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szükséges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chemeClr val="bg1"/>
                </a:solidFill>
              </a:rPr>
              <a:t>Nem </a:t>
            </a:r>
            <a:r>
              <a:rPr lang="en-GB" sz="3400" dirty="0" err="1">
                <a:solidFill>
                  <a:schemeClr val="bg1"/>
                </a:solidFill>
              </a:rPr>
              <a:t>szükséges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kontírozás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típus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megadása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Készletre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könyvelés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Mozgó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átlagár</a:t>
            </a:r>
            <a:r>
              <a:rPr lang="en-GB" sz="3400" dirty="0">
                <a:solidFill>
                  <a:schemeClr val="bg1"/>
                </a:solidFill>
              </a:rPr>
              <a:t> (moving average price) </a:t>
            </a:r>
            <a:r>
              <a:rPr lang="en-GB" sz="3400" dirty="0" err="1">
                <a:solidFill>
                  <a:schemeClr val="bg1"/>
                </a:solidFill>
              </a:rPr>
              <a:t>módosításra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kerül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72781-301E-42FE-8EE7-EFB9C8BDB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395664"/>
            <a:ext cx="5450304" cy="47812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chemeClr val="bg1"/>
                </a:solidFill>
              </a:rPr>
              <a:t>Felhasználásra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beszerzett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anyag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Anyagszám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megadása</a:t>
            </a:r>
            <a:r>
              <a:rPr lang="en-GB" sz="3400" dirty="0">
                <a:solidFill>
                  <a:schemeClr val="bg1"/>
                </a:solidFill>
              </a:rPr>
              <a:t> nem </a:t>
            </a:r>
            <a:r>
              <a:rPr lang="en-GB" sz="3400" dirty="0" err="1">
                <a:solidFill>
                  <a:schemeClr val="bg1"/>
                </a:solidFill>
              </a:rPr>
              <a:t>szükséges</a:t>
            </a:r>
            <a:r>
              <a:rPr lang="en-GB" sz="3400" dirty="0">
                <a:solidFill>
                  <a:schemeClr val="bg1"/>
                </a:solidFill>
              </a:rPr>
              <a:t>, de </a:t>
            </a:r>
            <a:r>
              <a:rPr lang="en-GB" sz="3400" dirty="0" err="1">
                <a:solidFill>
                  <a:schemeClr val="bg1"/>
                </a:solidFill>
              </a:rPr>
              <a:t>lehetséges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Kontírozás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típus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megadása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kötelező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Kontírozási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objektumra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történő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könyvelés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6219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Egyszeres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,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többszörös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kontírozás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7424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Egyszeres</a:t>
            </a:r>
            <a:r>
              <a:rPr lang="en-US" sz="6000" dirty="0">
                <a:solidFill>
                  <a:schemeClr val="bg1"/>
                </a:solidFill>
              </a:rPr>
              <a:t> – </a:t>
            </a:r>
            <a:r>
              <a:rPr lang="en-US" sz="6000" dirty="0" err="1">
                <a:solidFill>
                  <a:schemeClr val="bg1"/>
                </a:solidFill>
              </a:rPr>
              <a:t>többszörös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kontírozás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D16F6-EB28-47FB-B4E6-0CABBEB1D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4" y="1339404"/>
            <a:ext cx="10943158" cy="2407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BEF0BE-2F19-431E-BA21-781E741E3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633" y="3817161"/>
            <a:ext cx="4999153" cy="2933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09F8CB-26E1-405D-B032-0EC2A0F01AD5}"/>
              </a:ext>
            </a:extLst>
          </p:cNvPr>
          <p:cNvSpPr txBox="1"/>
          <p:nvPr/>
        </p:nvSpPr>
        <p:spPr>
          <a:xfrm>
            <a:off x="1973179" y="4455357"/>
            <a:ext cx="3288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Részszámla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9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anyagtörzs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használata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nélkül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7133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Demo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Szabadszöveges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beszerzési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megrendelés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Beszerzési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megrendelés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anyagszámmal</a:t>
            </a:r>
            <a:endParaRPr lang="en-GB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400" dirty="0">
                <a:solidFill>
                  <a:schemeClr val="bg1"/>
                </a:solidFill>
              </a:rPr>
              <a:t>NLAG (nem </a:t>
            </a:r>
            <a:r>
              <a:rPr lang="en-GB" sz="3400" dirty="0" err="1">
                <a:solidFill>
                  <a:schemeClr val="bg1"/>
                </a:solidFill>
              </a:rPr>
              <a:t>raktári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anyag</a:t>
            </a:r>
            <a:r>
              <a:rPr lang="en-GB" sz="3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3400" dirty="0">
                <a:solidFill>
                  <a:schemeClr val="bg1"/>
                </a:solidFill>
              </a:rPr>
              <a:t>UNBW (nem </a:t>
            </a:r>
            <a:r>
              <a:rPr lang="en-GB" sz="3400" dirty="0" err="1">
                <a:solidFill>
                  <a:schemeClr val="bg1"/>
                </a:solidFill>
              </a:rPr>
              <a:t>értékelt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anyag</a:t>
            </a:r>
            <a:r>
              <a:rPr lang="en-GB" sz="3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1969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létrehozása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igényből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8129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(Purchase Requisition)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Belső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beszerzési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dokumentum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Igény egy </a:t>
            </a:r>
            <a:r>
              <a:rPr lang="en-US" sz="3000" dirty="0" err="1">
                <a:solidFill>
                  <a:schemeClr val="bg1"/>
                </a:solidFill>
              </a:rPr>
              <a:t>adott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mennyiségű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vagy </a:t>
            </a:r>
            <a:r>
              <a:rPr lang="en-US" sz="3000" dirty="0" err="1">
                <a:solidFill>
                  <a:schemeClr val="bg1"/>
                </a:solidFill>
              </a:rPr>
              <a:t>szolgáltatás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adott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időre</a:t>
            </a:r>
            <a:r>
              <a:rPr lang="en-US" sz="3000" dirty="0">
                <a:solidFill>
                  <a:schemeClr val="bg1"/>
                </a:solidFill>
              </a:rPr>
              <a:t> történő </a:t>
            </a:r>
            <a:r>
              <a:rPr lang="en-US" sz="3000" dirty="0" err="1">
                <a:solidFill>
                  <a:schemeClr val="bg1"/>
                </a:solidFill>
              </a:rPr>
              <a:t>beszerzésére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Közvetlen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létrehozás</a:t>
            </a:r>
            <a:r>
              <a:rPr lang="en-US" sz="3400" dirty="0">
                <a:solidFill>
                  <a:schemeClr val="bg1"/>
                </a:solidFill>
              </a:rPr>
              <a:t> ERP-ban, S/4 HANA-ban 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Manuális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ME51N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Felhasználó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dönti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el</a:t>
            </a:r>
            <a:r>
              <a:rPr lang="en-US" sz="3000" dirty="0">
                <a:solidFill>
                  <a:schemeClr val="bg1"/>
                </a:solidFill>
              </a:rPr>
              <a:t>, hogy mire, </a:t>
            </a:r>
            <a:r>
              <a:rPr lang="en-US" sz="3000" dirty="0" err="1">
                <a:solidFill>
                  <a:schemeClr val="bg1"/>
                </a:solidFill>
              </a:rPr>
              <a:t>mennyire</a:t>
            </a:r>
            <a:r>
              <a:rPr lang="en-US" sz="3000" dirty="0">
                <a:solidFill>
                  <a:schemeClr val="bg1"/>
                </a:solidFill>
              </a:rPr>
              <a:t> és </a:t>
            </a:r>
            <a:r>
              <a:rPr lang="en-US" sz="3000" dirty="0" err="1">
                <a:solidFill>
                  <a:schemeClr val="bg1"/>
                </a:solidFill>
              </a:rPr>
              <a:t>mikorra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lenen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szüksége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Közvetett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létrehozás</a:t>
            </a:r>
            <a:r>
              <a:rPr lang="en-US" sz="3400" dirty="0">
                <a:solidFill>
                  <a:schemeClr val="bg1"/>
                </a:solidFill>
              </a:rPr>
              <a:t> ERP-ban, S/4 HANA-ban 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Automatikus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Másik</a:t>
            </a:r>
            <a:r>
              <a:rPr lang="en-US" sz="3000" dirty="0">
                <a:solidFill>
                  <a:schemeClr val="bg1"/>
                </a:solidFill>
              </a:rPr>
              <a:t> SAP </a:t>
            </a:r>
            <a:r>
              <a:rPr lang="en-US" sz="3000" dirty="0" err="1">
                <a:solidFill>
                  <a:schemeClr val="bg1"/>
                </a:solidFill>
              </a:rPr>
              <a:t>komponensből</a:t>
            </a:r>
            <a:r>
              <a:rPr lang="en-US" sz="3000" dirty="0">
                <a:solidFill>
                  <a:schemeClr val="bg1"/>
                </a:solidFill>
              </a:rPr>
              <a:t> (MRP, </a:t>
            </a:r>
            <a:r>
              <a:rPr lang="en-US" sz="3000" dirty="0" err="1">
                <a:solidFill>
                  <a:schemeClr val="bg1"/>
                </a:solidFill>
              </a:rPr>
              <a:t>karbantartási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rendelés</a:t>
            </a:r>
            <a:r>
              <a:rPr lang="en-US" sz="3000" dirty="0">
                <a:solidFill>
                  <a:schemeClr val="bg1"/>
                </a:solidFill>
              </a:rPr>
              <a:t> (PM), </a:t>
            </a:r>
            <a:r>
              <a:rPr lang="en-US" sz="3000" dirty="0" err="1">
                <a:solidFill>
                  <a:schemeClr val="bg1"/>
                </a:solidFill>
              </a:rPr>
              <a:t>gyártási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rendelés</a:t>
            </a:r>
            <a:r>
              <a:rPr lang="en-US" sz="3000" dirty="0">
                <a:solidFill>
                  <a:schemeClr val="bg1"/>
                </a:solidFill>
              </a:rPr>
              <a:t> (PP)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Másik</a:t>
            </a:r>
            <a:r>
              <a:rPr lang="en-US" sz="3400" dirty="0">
                <a:solidFill>
                  <a:schemeClr val="bg1"/>
                </a:solidFill>
              </a:rPr>
              <a:t> SAP, Non-SAP </a:t>
            </a:r>
            <a:r>
              <a:rPr lang="en-US" sz="3400" dirty="0" err="1">
                <a:solidFill>
                  <a:schemeClr val="bg1"/>
                </a:solidFill>
              </a:rPr>
              <a:t>rendszerből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6400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231713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(Purchase Requisition)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E25799-64D4-4D25-8798-80539579F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228" y="1080206"/>
            <a:ext cx="8231141" cy="55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231713"/>
            <a:ext cx="10515600" cy="97427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flow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746B96-AE83-4015-BEC4-4B6C168F8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749" y="1205991"/>
            <a:ext cx="7595093" cy="54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</a:t>
            </a:r>
            <a:r>
              <a:rPr lang="en-US" sz="4800" dirty="0" err="1">
                <a:solidFill>
                  <a:schemeClr val="bg1"/>
                </a:solidFill>
              </a:rPr>
              <a:t>létrehozása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Beszerzési</a:t>
            </a:r>
            <a:r>
              <a:rPr lang="en-US" sz="3400" dirty="0">
                <a:solidFill>
                  <a:schemeClr val="bg1"/>
                </a:solidFill>
              </a:rPr>
              <a:t> igény </a:t>
            </a:r>
            <a:r>
              <a:rPr lang="en-US" sz="3400" dirty="0" err="1">
                <a:solidFill>
                  <a:schemeClr val="bg1"/>
                </a:solidFill>
              </a:rPr>
              <a:t>főbb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részei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dirty="0" err="1">
                <a:solidFill>
                  <a:schemeClr val="bg1"/>
                </a:solidFill>
              </a:rPr>
              <a:t>fej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Tételáttekintés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Tétel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részletek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Fontosabb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mezők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Érdekesebb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ikonok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Javasolt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érték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Katalógus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Jóváhagyás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3809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</a:t>
            </a:r>
            <a:r>
              <a:rPr lang="en-US" sz="4800" dirty="0" err="1">
                <a:solidFill>
                  <a:schemeClr val="bg1"/>
                </a:solidFill>
              </a:rPr>
              <a:t>létrehozása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folyt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Kontírozás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Ikon </a:t>
            </a:r>
            <a:r>
              <a:rPr lang="en-US" sz="3000" dirty="0" err="1">
                <a:solidFill>
                  <a:schemeClr val="bg1"/>
                </a:solidFill>
              </a:rPr>
              <a:t>töbszörös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kontírozás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bekapcsolására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másolás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Értékelés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Árubeérkeztetés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Számlabeérkeztetés</a:t>
            </a:r>
            <a:endParaRPr lang="en-US" sz="3000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Ingyen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termék</a:t>
            </a:r>
            <a:r>
              <a:rPr lang="en-US" sz="2600" dirty="0">
                <a:solidFill>
                  <a:schemeClr val="bg1"/>
                </a:solidFill>
              </a:rPr>
              <a:t>, ha </a:t>
            </a:r>
            <a:r>
              <a:rPr lang="en-US" sz="2600" dirty="0" err="1">
                <a:solidFill>
                  <a:schemeClr val="bg1"/>
                </a:solidFill>
              </a:rPr>
              <a:t>nincs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kiválasztva</a:t>
            </a: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Nem </a:t>
            </a:r>
            <a:r>
              <a:rPr lang="en-US" sz="3000" dirty="0" err="1">
                <a:solidFill>
                  <a:schemeClr val="bg1"/>
                </a:solidFill>
              </a:rPr>
              <a:t>értékelt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árubeérkeztetés</a:t>
            </a:r>
            <a:endParaRPr lang="en-US" sz="3000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Ha ki van </a:t>
            </a:r>
            <a:r>
              <a:rPr lang="en-US" sz="2600" dirty="0" err="1">
                <a:solidFill>
                  <a:schemeClr val="bg1"/>
                </a:solidFill>
              </a:rPr>
              <a:t>választva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az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értékelés</a:t>
            </a:r>
            <a:r>
              <a:rPr lang="en-US" sz="2600" dirty="0">
                <a:solidFill>
                  <a:schemeClr val="bg1"/>
                </a:solidFill>
              </a:rPr>
              <a:t> a </a:t>
            </a:r>
            <a:r>
              <a:rPr lang="en-US" sz="2600" dirty="0" err="1">
                <a:solidFill>
                  <a:schemeClr val="bg1"/>
                </a:solidFill>
              </a:rPr>
              <a:t>számlabeérkezésekor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történik</a:t>
            </a: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6B9F5-9EDF-46D2-93D7-679E6DF6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716" y="3024494"/>
            <a:ext cx="5121084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231713"/>
            <a:ext cx="10515600" cy="97427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flow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C8E5B-D72E-4D40-A2BA-4747EA63D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788" y="1378861"/>
            <a:ext cx="7120517" cy="51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Igény </a:t>
            </a:r>
            <a:r>
              <a:rPr lang="en-US" sz="4800" dirty="0" err="1">
                <a:solidFill>
                  <a:schemeClr val="bg1"/>
                </a:solidFill>
              </a:rPr>
              <a:t>megjelenítés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ME53N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Státusz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Tárgyalópartner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400" dirty="0" err="1">
                <a:solidFill>
                  <a:schemeClr val="bg1"/>
                </a:solidFill>
              </a:rPr>
              <a:t>Tétel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módosítások</a:t>
            </a:r>
            <a:endParaRPr lang="en-GB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4502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létrehozása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BMig-ből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2E0374-C06E-411C-A8DC-61ACF0191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89211" y="3106875"/>
            <a:ext cx="3655593" cy="3671217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2F002A-077B-409B-A43E-DA1429CB7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127" y="1455687"/>
            <a:ext cx="4440441" cy="30638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2E1AE4-F7E1-448E-9F7D-00287F8D069D}"/>
              </a:ext>
            </a:extLst>
          </p:cNvPr>
          <p:cNvSpPr txBox="1"/>
          <p:nvPr/>
        </p:nvSpPr>
        <p:spPr>
          <a:xfrm>
            <a:off x="6172202" y="5130186"/>
            <a:ext cx="2863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Doubleclick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Drag and drop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D0286-2EFD-45C1-85C7-35D3B098C416}"/>
              </a:ext>
            </a:extLst>
          </p:cNvPr>
          <p:cNvSpPr txBox="1"/>
          <p:nvPr/>
        </p:nvSpPr>
        <p:spPr>
          <a:xfrm>
            <a:off x="1331494" y="1352549"/>
            <a:ext cx="350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BMig</a:t>
            </a:r>
            <a:r>
              <a:rPr lang="en-US" dirty="0">
                <a:solidFill>
                  <a:schemeClr val="bg1"/>
                </a:solidFill>
              </a:rPr>
              <a:t> ME51N (demo)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Javasolt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Katalógus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Jóváhagyás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Státusz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ME21N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22434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létrehozása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BMig-ből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DDE2F-3B38-4E40-BB23-89666EA58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523878"/>
            <a:ext cx="10776285" cy="20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visszaigazolás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3246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231713"/>
            <a:ext cx="10515600" cy="912947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megrendelés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visszaigazolás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91952-037F-40B7-AADF-8E0179BC0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458" y="1045224"/>
            <a:ext cx="8100762" cy="56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8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megrendelés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visszaigazolás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ME22N -&gt; </a:t>
            </a:r>
            <a:r>
              <a:rPr lang="en-GB" sz="3600" dirty="0" err="1">
                <a:solidFill>
                  <a:schemeClr val="bg1"/>
                </a:solidFill>
              </a:rPr>
              <a:t>Visszaigazolások</a:t>
            </a:r>
            <a:endParaRPr lang="en-GB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Figyelmeztető</a:t>
            </a:r>
            <a:r>
              <a:rPr lang="en-GB" sz="3600" dirty="0">
                <a:solidFill>
                  <a:schemeClr val="bg1"/>
                </a:solidFill>
              </a:rPr>
              <a:t>) </a:t>
            </a:r>
            <a:r>
              <a:rPr lang="en-GB" sz="3600" dirty="0" err="1">
                <a:solidFill>
                  <a:schemeClr val="bg1"/>
                </a:solidFill>
              </a:rPr>
              <a:t>üzenet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küldhető</a:t>
            </a:r>
            <a:r>
              <a:rPr lang="en-GB" sz="3600" dirty="0">
                <a:solidFill>
                  <a:schemeClr val="bg1"/>
                </a:solidFill>
              </a:rPr>
              <a:t> a </a:t>
            </a:r>
            <a:r>
              <a:rPr lang="en-GB" sz="3600" dirty="0" err="1">
                <a:solidFill>
                  <a:schemeClr val="bg1"/>
                </a:solidFill>
              </a:rPr>
              <a:t>szállítónak</a:t>
            </a:r>
            <a:r>
              <a:rPr lang="en-GB" sz="3600" dirty="0">
                <a:solidFill>
                  <a:schemeClr val="bg1"/>
                </a:solidFill>
              </a:rPr>
              <a:t>, ha </a:t>
            </a:r>
            <a:r>
              <a:rPr lang="en-GB" sz="3600" dirty="0" err="1">
                <a:solidFill>
                  <a:schemeClr val="bg1"/>
                </a:solidFill>
              </a:rPr>
              <a:t>adott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időre</a:t>
            </a:r>
            <a:r>
              <a:rPr lang="en-GB" sz="3600" dirty="0">
                <a:solidFill>
                  <a:schemeClr val="bg1"/>
                </a:solidFill>
              </a:rPr>
              <a:t> nem </a:t>
            </a:r>
            <a:r>
              <a:rPr lang="en-GB" sz="3600" dirty="0" err="1">
                <a:solidFill>
                  <a:schemeClr val="bg1"/>
                </a:solidFill>
              </a:rPr>
              <a:t>érkezik</a:t>
            </a:r>
            <a:r>
              <a:rPr lang="en-GB" sz="3600" dirty="0">
                <a:solidFill>
                  <a:schemeClr val="bg1"/>
                </a:solidFill>
              </a:rPr>
              <a:t> meg a </a:t>
            </a:r>
            <a:r>
              <a:rPr lang="en-GB" sz="3600" dirty="0" err="1">
                <a:solidFill>
                  <a:schemeClr val="bg1"/>
                </a:solidFill>
              </a:rPr>
              <a:t>rendelés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visszaigazolás</a:t>
            </a:r>
            <a:endParaRPr lang="en-GB" sz="3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7D4A6-7349-43C6-A78A-991F674B5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64" y="4187097"/>
            <a:ext cx="11895851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8226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Árubeérkeztetés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MIGO</a:t>
            </a: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9B4F6-AC4F-43FA-A7A3-F7038E71B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66" y="2833492"/>
            <a:ext cx="10030444" cy="26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Árubeérkeztetés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01" y="1248515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Könyvelési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periódusnak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nyitva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kell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lennie</a:t>
            </a:r>
            <a:endParaRPr lang="en-GB" sz="4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90BD2-68ED-4545-A134-57489CDCE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42" y="2294021"/>
            <a:ext cx="11425858" cy="46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53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Megrendeléstörténet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80597"/>
            <a:ext cx="10515600" cy="5112181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9A29D6-8C84-4EDF-9E1B-93C3FB7F9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10" y="1509786"/>
            <a:ext cx="11606463" cy="48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92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Keret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28746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Keret-</a:t>
            </a:r>
            <a:r>
              <a:rPr lang="en-US" sz="5400" dirty="0" err="1">
                <a:solidFill>
                  <a:schemeClr val="bg1"/>
                </a:solidFill>
              </a:rPr>
              <a:t>megrendelés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Limit order, Blanket PO, Framework Order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Rendszeresen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szolgáltatások</a:t>
            </a:r>
            <a:r>
              <a:rPr lang="en-GB" sz="4000" dirty="0">
                <a:solidFill>
                  <a:schemeClr val="bg1"/>
                </a:solidFill>
              </a:rPr>
              <a:t> (pl. </a:t>
            </a:r>
            <a:r>
              <a:rPr lang="en-GB" sz="4000" dirty="0" err="1">
                <a:solidFill>
                  <a:schemeClr val="bg1"/>
                </a:solidFill>
              </a:rPr>
              <a:t>mobil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közületi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számlák</a:t>
            </a:r>
            <a:r>
              <a:rPr lang="en-GB" sz="4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Nem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Érvényesség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Nincs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rendszer</a:t>
            </a:r>
            <a:r>
              <a:rPr lang="en-GB" sz="4000" dirty="0">
                <a:solidFill>
                  <a:schemeClr val="bg1"/>
                </a:solidFill>
              </a:rPr>
              <a:t> nem is </a:t>
            </a:r>
            <a:r>
              <a:rPr lang="en-GB" sz="4000" dirty="0" err="1">
                <a:solidFill>
                  <a:schemeClr val="bg1"/>
                </a:solidFill>
              </a:rPr>
              <a:t>engedi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Rendszeresen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könyvelés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keretszerződés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ellenében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Limit</a:t>
            </a:r>
          </a:p>
          <a:p>
            <a:pPr lvl="1"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</a:rPr>
              <a:t>Amint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elérte</a:t>
            </a:r>
            <a:r>
              <a:rPr lang="en-GB" sz="3600" dirty="0">
                <a:solidFill>
                  <a:schemeClr val="bg1"/>
                </a:solidFill>
              </a:rPr>
              <a:t> a </a:t>
            </a:r>
            <a:r>
              <a:rPr lang="en-GB" sz="3600" dirty="0" err="1">
                <a:solidFill>
                  <a:schemeClr val="bg1"/>
                </a:solidFill>
              </a:rPr>
              <a:t>limitet</a:t>
            </a:r>
            <a:r>
              <a:rPr lang="en-GB" sz="3600" dirty="0">
                <a:solidFill>
                  <a:schemeClr val="bg1"/>
                </a:solidFill>
              </a:rPr>
              <a:t>, nem </a:t>
            </a:r>
            <a:r>
              <a:rPr lang="en-GB" sz="3600" dirty="0" err="1">
                <a:solidFill>
                  <a:schemeClr val="bg1"/>
                </a:solidFill>
              </a:rPr>
              <a:t>lehet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többet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könyvelni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67786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812170" cy="89033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Keret-</a:t>
            </a:r>
            <a:r>
              <a:rPr lang="en-US" sz="5400" dirty="0" err="1">
                <a:solidFill>
                  <a:schemeClr val="bg1"/>
                </a:solidFill>
              </a:rPr>
              <a:t>megrendelés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létrehozása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F4BADA-D7C2-4EDB-B2E4-C36882F4B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22930" b="22930"/>
          <a:stretch/>
        </p:blipFill>
        <p:spPr>
          <a:xfrm>
            <a:off x="5249863" y="1262063"/>
            <a:ext cx="6172200" cy="3341687"/>
          </a:xfr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268BC-0A0F-4639-9C9C-928C63F63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843" y="1262063"/>
            <a:ext cx="6118004" cy="3173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FA389-6E25-4716-8D97-38ED30C6BB09}"/>
              </a:ext>
            </a:extLst>
          </p:cNvPr>
          <p:cNvSpPr txBox="1"/>
          <p:nvPr/>
        </p:nvSpPr>
        <p:spPr>
          <a:xfrm>
            <a:off x="922421" y="1772653"/>
            <a:ext cx="42731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ME21N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</a:t>
            </a:r>
            <a:r>
              <a:rPr lang="en-US" dirty="0">
                <a:solidFill>
                  <a:schemeClr val="bg1"/>
                </a:solidFill>
              </a:rPr>
              <a:t>: Keret-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Futamidő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Tételkategória</a:t>
            </a:r>
            <a:r>
              <a:rPr lang="en-US" dirty="0">
                <a:solidFill>
                  <a:schemeClr val="bg1"/>
                </a:solidFill>
              </a:rPr>
              <a:t>: 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F2A4CD-3E3F-480B-9FD4-2D905EECD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65" y="4584359"/>
            <a:ext cx="11077199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7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Bejövő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számla</a:t>
            </a:r>
            <a:endParaRPr lang="en-US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3147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Bejövő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számla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01" y="1050758"/>
            <a:ext cx="10515600" cy="52175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MIRO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C326B-9D91-473B-BAEA-84A544596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4" y="1917805"/>
            <a:ext cx="11598442" cy="48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7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53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Megrendeléstörténet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80597"/>
            <a:ext cx="10515600" cy="5112181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FEE7B-1FB7-44AF-9ED3-6FF0B48B0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1" y="1144660"/>
            <a:ext cx="11522439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Különbség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felhasználásra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beszerzett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és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készletes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anyagok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között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940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Felhasználásra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beszerzett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anyagok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Közvetlenül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valamilyen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objektumra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kerül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beszerzésre</a:t>
            </a:r>
            <a:endParaRPr lang="en-GB" sz="4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Pl.: </a:t>
            </a:r>
            <a:r>
              <a:rPr lang="en-GB" sz="3600" dirty="0" err="1">
                <a:solidFill>
                  <a:schemeClr val="bg1"/>
                </a:solidFill>
              </a:rPr>
              <a:t>irodaszerek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számítástechnikai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termékek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r>
              <a:rPr lang="en-GB" sz="4000" dirty="0">
                <a:solidFill>
                  <a:schemeClr val="bg1"/>
                </a:solidFill>
              </a:rPr>
              <a:t> is </a:t>
            </a:r>
            <a:r>
              <a:rPr lang="en-GB" sz="4000" dirty="0" err="1">
                <a:solidFill>
                  <a:schemeClr val="bg1"/>
                </a:solidFill>
              </a:rPr>
              <a:t>beszerezhető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A </a:t>
            </a:r>
            <a:r>
              <a:rPr lang="en-GB" sz="4000" dirty="0" err="1">
                <a:solidFill>
                  <a:schemeClr val="bg1"/>
                </a:solidFill>
              </a:rPr>
              <a:t>készletgazdálkodás</a:t>
            </a:r>
            <a:r>
              <a:rPr lang="en-GB" sz="4000" dirty="0">
                <a:solidFill>
                  <a:schemeClr val="bg1"/>
                </a:solidFill>
              </a:rPr>
              <a:t> (Inventory management) nem </a:t>
            </a:r>
            <a:r>
              <a:rPr lang="en-GB" sz="4000" dirty="0" err="1">
                <a:solidFill>
                  <a:schemeClr val="bg1"/>
                </a:solidFill>
              </a:rPr>
              <a:t>érték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alapon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kezelendők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esetén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az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alábbi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anyagfajták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használhatók</a:t>
            </a:r>
            <a:endParaRPr lang="en-GB" sz="4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NLAG (nem </a:t>
            </a:r>
            <a:r>
              <a:rPr lang="en-GB" sz="3600" dirty="0" err="1">
                <a:solidFill>
                  <a:schemeClr val="bg1"/>
                </a:solidFill>
              </a:rPr>
              <a:t>raktári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anyag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UNBW (nem </a:t>
            </a:r>
            <a:r>
              <a:rPr lang="en-GB" sz="3600" dirty="0" err="1">
                <a:solidFill>
                  <a:schemeClr val="bg1"/>
                </a:solidFill>
              </a:rPr>
              <a:t>értékelt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anyag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573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Tételtípus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a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dokumentumokban</a:t>
            </a:r>
            <a:endParaRPr lang="en-GB" sz="40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típus</a:t>
            </a:r>
            <a:r>
              <a:rPr lang="en-GB" sz="4000" dirty="0">
                <a:solidFill>
                  <a:schemeClr val="bg1"/>
                </a:solidFill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5082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Tételtípus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</a:rPr>
              <a:t>Meghatározza</a:t>
            </a:r>
            <a:r>
              <a:rPr lang="en-GB" sz="3600" dirty="0">
                <a:solidFill>
                  <a:schemeClr val="bg1"/>
                </a:solidFill>
              </a:rPr>
              <a:t>, hogy a </a:t>
            </a:r>
            <a:r>
              <a:rPr lang="en-GB" sz="3600" dirty="0" err="1">
                <a:solidFill>
                  <a:schemeClr val="bg1"/>
                </a:solidFill>
              </a:rPr>
              <a:t>rendelendő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tétel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igényel</a:t>
            </a:r>
            <a:r>
              <a:rPr lang="en-GB" sz="3600" dirty="0">
                <a:solidFill>
                  <a:schemeClr val="bg1"/>
                </a:solidFill>
              </a:rPr>
              <a:t>-e:</a:t>
            </a:r>
          </a:p>
          <a:p>
            <a:pPr lvl="1">
              <a:lnSpc>
                <a:spcPct val="150000"/>
              </a:lnSpc>
            </a:pPr>
            <a:r>
              <a:rPr lang="en-GB" sz="2800" dirty="0" err="1">
                <a:solidFill>
                  <a:schemeClr val="bg1"/>
                </a:solidFill>
              </a:rPr>
              <a:t>Anyagszámot</a:t>
            </a:r>
            <a:endParaRPr lang="en-GB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dirty="0" err="1">
                <a:solidFill>
                  <a:schemeClr val="bg1"/>
                </a:solidFill>
              </a:rPr>
              <a:t>Kontírozást</a:t>
            </a:r>
            <a:endParaRPr lang="en-GB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dirty="0" err="1">
                <a:solidFill>
                  <a:schemeClr val="bg1"/>
                </a:solidFill>
              </a:rPr>
              <a:t>Készletes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anyagként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kell</a:t>
            </a:r>
            <a:r>
              <a:rPr lang="en-GB" sz="2800" dirty="0">
                <a:solidFill>
                  <a:schemeClr val="bg1"/>
                </a:solidFill>
              </a:rPr>
              <a:t>-e </a:t>
            </a:r>
            <a:r>
              <a:rPr lang="en-GB" sz="2800" dirty="0" err="1">
                <a:solidFill>
                  <a:schemeClr val="bg1"/>
                </a:solidFill>
              </a:rPr>
              <a:t>kezelni</a:t>
            </a:r>
            <a:endParaRPr lang="en-GB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dirty="0" err="1">
                <a:solidFill>
                  <a:schemeClr val="bg1"/>
                </a:solidFill>
              </a:rPr>
              <a:t>Árubeérkeztetést</a:t>
            </a:r>
            <a:r>
              <a:rPr lang="en-GB" sz="2800">
                <a:solidFill>
                  <a:schemeClr val="bg1"/>
                </a:solidFill>
              </a:rPr>
              <a:t> és/vagy </a:t>
            </a:r>
            <a:r>
              <a:rPr lang="en-GB" sz="2800" dirty="0" err="1">
                <a:solidFill>
                  <a:schemeClr val="bg1"/>
                </a:solidFill>
              </a:rPr>
              <a:t>számlát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GB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473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Tételtípusok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Standard (blank)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Limit (B)</a:t>
            </a:r>
          </a:p>
          <a:p>
            <a:pPr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</a:rPr>
              <a:t>Szolgáltatás</a:t>
            </a:r>
            <a:r>
              <a:rPr lang="en-GB" sz="3600" dirty="0">
                <a:solidFill>
                  <a:schemeClr val="bg1"/>
                </a:solidFill>
              </a:rPr>
              <a:t> (D)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Consignment (K)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Third-party (S)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Stock Transfer (U)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</a:rPr>
              <a:t>Subcontracting (L)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GB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867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Különbség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felhasználásra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beszerzett</a:t>
            </a:r>
            <a:r>
              <a:rPr lang="en-GB" sz="4000" dirty="0">
                <a:solidFill>
                  <a:schemeClr val="bg1"/>
                </a:solidFill>
              </a:rPr>
              <a:t> és </a:t>
            </a:r>
            <a:r>
              <a:rPr lang="en-GB" sz="4000" dirty="0" err="1">
                <a:solidFill>
                  <a:schemeClr val="bg1"/>
                </a:solidFill>
              </a:rPr>
              <a:t>készletes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anyagok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között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Tételtípus</a:t>
            </a:r>
            <a:r>
              <a:rPr lang="en-GB" sz="4000" dirty="0">
                <a:solidFill>
                  <a:schemeClr val="bg1"/>
                </a:solidFill>
              </a:rPr>
              <a:t> a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dokumentumokban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Kontírozás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GB" sz="4000" dirty="0" err="1">
                <a:solidFill>
                  <a:schemeClr val="bg1"/>
                </a:solidFill>
                <a:highlight>
                  <a:srgbClr val="00FF00"/>
                </a:highlight>
              </a:rPr>
              <a:t>típus</a:t>
            </a:r>
            <a:r>
              <a:rPr lang="en-GB" sz="4000" dirty="0">
                <a:solidFill>
                  <a:schemeClr val="bg1"/>
                </a:solidFill>
                <a:highlight>
                  <a:srgbClr val="00FF00"/>
                </a:highlight>
              </a:rPr>
              <a:t> (Account Assignment Category)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Egyszeres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többszörös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kontírozás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anyagtörzs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használata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nélkül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létrehozása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igényből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Beszerzési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visszaigazolás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Árubeérkeztetés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</a:rPr>
              <a:t>Keret </a:t>
            </a:r>
            <a:r>
              <a:rPr lang="en-GB" sz="4000" dirty="0" err="1">
                <a:solidFill>
                  <a:schemeClr val="bg1"/>
                </a:solidFill>
              </a:rPr>
              <a:t>megrendelés</a:t>
            </a:r>
            <a:r>
              <a:rPr lang="en-GB" sz="4000" dirty="0">
                <a:solidFill>
                  <a:schemeClr val="bg1"/>
                </a:solidFill>
              </a:rPr>
              <a:t> (Blanket PO)</a:t>
            </a:r>
          </a:p>
          <a:p>
            <a:pPr>
              <a:lnSpc>
                <a:spcPct val="150000"/>
              </a:lnSpc>
            </a:pPr>
            <a:r>
              <a:rPr lang="en-GB" sz="4000" dirty="0" err="1">
                <a:solidFill>
                  <a:schemeClr val="bg1"/>
                </a:solidFill>
              </a:rPr>
              <a:t>Bejövő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számla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16595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30421</TotalTime>
  <Words>1097</Words>
  <Application>Microsoft Office PowerPoint</Application>
  <PresentationFormat>Widescreen</PresentationFormat>
  <Paragraphs>342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Felhasználásra beszerzett anyagok</vt:lpstr>
      <vt:lpstr>Tartalom</vt:lpstr>
      <vt:lpstr>Tételtípus</vt:lpstr>
      <vt:lpstr>Tételtípusok</vt:lpstr>
      <vt:lpstr>Tartalom</vt:lpstr>
      <vt:lpstr>Kontírozás típus (AAC)</vt:lpstr>
      <vt:lpstr>Felhasználásra beszerzett anyagok - kontírozás</vt:lpstr>
      <vt:lpstr>Készletes v. felhasználásra beszerzett anyagok összehasonlítása könyvelési szempontból</vt:lpstr>
      <vt:lpstr>Tartalom</vt:lpstr>
      <vt:lpstr>Egyszeres – többszörös kontírozás</vt:lpstr>
      <vt:lpstr>Tartalom</vt:lpstr>
      <vt:lpstr>Demo</vt:lpstr>
      <vt:lpstr>Tartalom</vt:lpstr>
      <vt:lpstr>Beszerzési Igény (Purchase Requisition)</vt:lpstr>
      <vt:lpstr>Beszerzési Igény (Purchase Requisition)</vt:lpstr>
      <vt:lpstr>Beszerzési Igény flow</vt:lpstr>
      <vt:lpstr>Beszerzési Igény létrehozása</vt:lpstr>
      <vt:lpstr>Beszerzési Igény létrehozása (folyt)</vt:lpstr>
      <vt:lpstr>Beszerzési Igény flow</vt:lpstr>
      <vt:lpstr>Beszerzési Igény megjelenítés</vt:lpstr>
      <vt:lpstr>Beszerzési megrendelés létrehozása BMig-ből</vt:lpstr>
      <vt:lpstr>Beszerzési megrendelés létrehozása BMig-ből</vt:lpstr>
      <vt:lpstr>Tartalom</vt:lpstr>
      <vt:lpstr>Beszerzési megrendelés visszaigazolás</vt:lpstr>
      <vt:lpstr>Beszerzési megrendelés visszaigazolás</vt:lpstr>
      <vt:lpstr>Tartalom</vt:lpstr>
      <vt:lpstr>Árubeérkeztetés</vt:lpstr>
      <vt:lpstr>Árubeérkeztetés</vt:lpstr>
      <vt:lpstr>Beszerzési megrendelés – Megrendeléstörténet </vt:lpstr>
      <vt:lpstr>Tartalom</vt:lpstr>
      <vt:lpstr>Keret-megrendelés</vt:lpstr>
      <vt:lpstr>Keret-megrendelés létrehozása</vt:lpstr>
      <vt:lpstr>Tartalom</vt:lpstr>
      <vt:lpstr>Bejövő számla</vt:lpstr>
      <vt:lpstr>Beszerzési megrendelés – Megrendeléstörténet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142</cp:revision>
  <dcterms:created xsi:type="dcterms:W3CDTF">2022-10-12T08:12:50Z</dcterms:created>
  <dcterms:modified xsi:type="dcterms:W3CDTF">2024-07-25T17:18:28Z</dcterms:modified>
</cp:coreProperties>
</file>