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316" r:id="rId3"/>
    <p:sldId id="319" r:id="rId4"/>
    <p:sldId id="317" r:id="rId5"/>
    <p:sldId id="318" r:id="rId6"/>
    <p:sldId id="315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251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3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2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6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7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9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Subcontracting</a:t>
            </a: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841"/>
            <a:ext cx="10515600" cy="576695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solidFill>
                  <a:schemeClr val="bg1"/>
                </a:solidFill>
              </a:rPr>
            </a:br>
            <a:br>
              <a:rPr lang="en-US" sz="4900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Speciális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sz="4000" dirty="0">
                <a:solidFill>
                  <a:schemeClr val="bg1"/>
                </a:solidFill>
              </a:rPr>
              <a:t>Subcontracting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hu-HU" sz="4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219" y="1328186"/>
            <a:ext cx="11423561" cy="523990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77CC6-8AA7-4BA2-8A0C-13E6A8DD8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02" y="1444751"/>
            <a:ext cx="9533446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Speciális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sz="3600" dirty="0">
                <a:solidFill>
                  <a:schemeClr val="bg1"/>
                </a:solidFill>
              </a:rPr>
              <a:t>Subcontracting (</a:t>
            </a:r>
            <a:r>
              <a:rPr lang="en-US" sz="3600" dirty="0" err="1">
                <a:solidFill>
                  <a:schemeClr val="bg1"/>
                </a:solidFill>
              </a:rPr>
              <a:t>alvállalkozás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br>
              <a:rPr lang="hu-HU" sz="4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219" y="1328186"/>
            <a:ext cx="11423561" cy="523990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vállalat</a:t>
            </a:r>
            <a:r>
              <a:rPr lang="en-US" dirty="0">
                <a:solidFill>
                  <a:schemeClr val="bg1"/>
                </a:solidFill>
              </a:rPr>
              <a:t> egy külső </a:t>
            </a:r>
            <a:r>
              <a:rPr lang="en-US" dirty="0" err="1">
                <a:solidFill>
                  <a:schemeClr val="bg1"/>
                </a:solidFill>
              </a:rPr>
              <a:t>szállítótól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terméket</a:t>
            </a:r>
            <a:r>
              <a:rPr lang="en-US" dirty="0">
                <a:solidFill>
                  <a:schemeClr val="bg1"/>
                </a:solidFill>
              </a:rPr>
              <a:t>, de a </a:t>
            </a:r>
            <a:r>
              <a:rPr lang="en-US" dirty="0" err="1">
                <a:solidFill>
                  <a:schemeClr val="bg1"/>
                </a:solidFill>
              </a:rPr>
              <a:t>vállalat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biztosítja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szállítót</a:t>
            </a:r>
            <a:r>
              <a:rPr lang="en-US" dirty="0">
                <a:solidFill>
                  <a:schemeClr val="bg1"/>
                </a:solidFill>
              </a:rPr>
              <a:t> (subcontractor) a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egyes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részeinek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előállításához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lépései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dirty="0" err="1">
                <a:solidFill>
                  <a:schemeClr val="bg1"/>
                </a:solidFill>
              </a:rPr>
              <a:t>Beszerzési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megrendelés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létrehozása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amiben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szerepel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leszállítandó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termék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részletei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 err="1">
                <a:solidFill>
                  <a:schemeClr val="bg1"/>
                </a:solidFill>
              </a:rPr>
              <a:t>illetve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mely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komponensek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kell</a:t>
            </a:r>
            <a:r>
              <a:rPr lang="en-GB" sz="2400" dirty="0">
                <a:solidFill>
                  <a:schemeClr val="bg1"/>
                </a:solidFill>
              </a:rPr>
              <a:t>, hogy </a:t>
            </a:r>
            <a:r>
              <a:rPr lang="en-GB" sz="2400" dirty="0" err="1">
                <a:solidFill>
                  <a:schemeClr val="bg1"/>
                </a:solidFill>
              </a:rPr>
              <a:t>elérhetőek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legyenek</a:t>
            </a:r>
            <a:r>
              <a:rPr lang="en-GB" sz="2400" dirty="0">
                <a:solidFill>
                  <a:schemeClr val="bg1"/>
                </a:solidFill>
              </a:rPr>
              <a:t> a subcontractor </a:t>
            </a:r>
            <a:r>
              <a:rPr lang="en-GB" sz="2400" dirty="0" err="1">
                <a:solidFill>
                  <a:schemeClr val="bg1"/>
                </a:solidFill>
              </a:rPr>
              <a:t>részére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Az </a:t>
            </a:r>
            <a:r>
              <a:rPr lang="en-GB" sz="2400" dirty="0" err="1">
                <a:solidFill>
                  <a:schemeClr val="bg1"/>
                </a:solidFill>
              </a:rPr>
              <a:t>alvállalkozó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megkapja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komponenseket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Ez</a:t>
            </a:r>
            <a:r>
              <a:rPr lang="en-GB" sz="2400" dirty="0">
                <a:solidFill>
                  <a:schemeClr val="bg1"/>
                </a:solidFill>
              </a:rPr>
              <a:t> transfer posting a </a:t>
            </a:r>
            <a:r>
              <a:rPr lang="en-GB" sz="2400" dirty="0" err="1">
                <a:solidFill>
                  <a:schemeClr val="bg1"/>
                </a:solidFill>
              </a:rPr>
              <a:t>rendszerben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Habár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komponensek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fizikailag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már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nincsenek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vállalatnál</a:t>
            </a:r>
            <a:r>
              <a:rPr lang="en-GB" sz="2400" dirty="0">
                <a:solidFill>
                  <a:schemeClr val="bg1"/>
                </a:solidFill>
              </a:rPr>
              <a:t>, de a </a:t>
            </a:r>
            <a:r>
              <a:rPr lang="en-GB" sz="2400" dirty="0" err="1">
                <a:solidFill>
                  <a:schemeClr val="bg1"/>
                </a:solidFill>
              </a:rPr>
              <a:t>rendszerben</a:t>
            </a:r>
            <a:r>
              <a:rPr lang="en-GB" sz="2400" dirty="0">
                <a:solidFill>
                  <a:schemeClr val="bg1"/>
                </a:solidFill>
              </a:rPr>
              <a:t> még </a:t>
            </a:r>
            <a:r>
              <a:rPr lang="en-GB" sz="2400" dirty="0" err="1">
                <a:solidFill>
                  <a:schemeClr val="bg1"/>
                </a:solidFill>
              </a:rPr>
              <a:t>készletben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szerepelnek</a:t>
            </a:r>
            <a:r>
              <a:rPr lang="en-GB" sz="2400" dirty="0">
                <a:solidFill>
                  <a:schemeClr val="bg1"/>
                </a:solidFill>
              </a:rPr>
              <a:t> (</a:t>
            </a:r>
            <a:r>
              <a:rPr lang="en-GB" sz="2400" dirty="0" err="1">
                <a:solidFill>
                  <a:schemeClr val="bg1"/>
                </a:solidFill>
              </a:rPr>
              <a:t>speciális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készlet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típus</a:t>
            </a:r>
            <a:r>
              <a:rPr lang="en-GB" sz="2400" dirty="0">
                <a:solidFill>
                  <a:schemeClr val="bg1"/>
                </a:solidFill>
              </a:rPr>
              <a:t>).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A </a:t>
            </a:r>
            <a:r>
              <a:rPr lang="en-GB" sz="2400" dirty="0" err="1">
                <a:solidFill>
                  <a:schemeClr val="bg1"/>
                </a:solidFill>
              </a:rPr>
              <a:t>befejezett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terméket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leszállítja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az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alvállalkozó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err="1">
                <a:solidFill>
                  <a:schemeClr val="bg1"/>
                </a:solidFill>
              </a:rPr>
              <a:t>Árubeérkezés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történik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az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első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lépésben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létrehozott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megrendelésre</a:t>
            </a:r>
            <a:r>
              <a:rPr lang="en-GB" sz="2400" dirty="0">
                <a:solidFill>
                  <a:schemeClr val="bg1"/>
                </a:solidFill>
              </a:rPr>
              <a:t>. Az </a:t>
            </a:r>
            <a:r>
              <a:rPr lang="en-GB" sz="2400" dirty="0" err="1">
                <a:solidFill>
                  <a:schemeClr val="bg1"/>
                </a:solidFill>
              </a:rPr>
              <a:t>árubeérkeztetéssel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egyidőben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komponens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készletről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történő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mozgása</a:t>
            </a:r>
            <a:r>
              <a:rPr lang="en-GB" sz="2400" dirty="0">
                <a:solidFill>
                  <a:schemeClr val="bg1"/>
                </a:solidFill>
              </a:rPr>
              <a:t> is </a:t>
            </a:r>
            <a:r>
              <a:rPr lang="en-GB" sz="2400" dirty="0" err="1">
                <a:solidFill>
                  <a:schemeClr val="bg1"/>
                </a:solidFill>
              </a:rPr>
              <a:t>megtörténik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Az </a:t>
            </a:r>
            <a:r>
              <a:rPr lang="en-GB" sz="2400" dirty="0" err="1">
                <a:solidFill>
                  <a:schemeClr val="bg1"/>
                </a:solidFill>
              </a:rPr>
              <a:t>alvállalkozó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kiállítja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számlát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endParaRPr lang="hu-HU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4819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28738"/>
            <a:ext cx="11423650" cy="52387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40308-1C30-46F1-BF0C-2F11186C7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E4FC8-450F-49D0-BDFC-1CF24DF20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695"/>
            <a:ext cx="12192000" cy="62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Subcontracting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jellegzetességei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219" y="1328186"/>
            <a:ext cx="11423561" cy="52399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Előfeltétel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Törzsadat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nyersanyag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késztermék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Inforecord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késztermék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, subcontracting </a:t>
            </a:r>
            <a:r>
              <a:rPr lang="en-US" dirty="0" err="1">
                <a:solidFill>
                  <a:schemeClr val="bg1"/>
                </a:solidFill>
              </a:rPr>
              <a:t>típus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Tételkategória</a:t>
            </a:r>
            <a:r>
              <a:rPr lang="en-US" dirty="0">
                <a:solidFill>
                  <a:schemeClr val="bg1"/>
                </a:solidFill>
              </a:rPr>
              <a:t>: ‘L’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tételben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késztermék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Komponens</a:t>
            </a:r>
            <a:r>
              <a:rPr lang="en-US" dirty="0">
                <a:solidFill>
                  <a:schemeClr val="bg1"/>
                </a:solidFill>
              </a:rPr>
              <a:t> vagy BOM: a </a:t>
            </a:r>
            <a:r>
              <a:rPr lang="en-US" dirty="0" err="1">
                <a:solidFill>
                  <a:schemeClr val="bg1"/>
                </a:solidFill>
              </a:rPr>
              <a:t>nyersanyag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584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Subcontracting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jellegzetességei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folyt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219" y="1328186"/>
            <a:ext cx="11423561" cy="52399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Nyersanyag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MMBE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Ha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készletfeltöltés</a:t>
            </a:r>
            <a:r>
              <a:rPr lang="en-US" dirty="0">
                <a:solidFill>
                  <a:schemeClr val="bg1"/>
                </a:solidFill>
              </a:rPr>
              <a:t>: MIGO, </a:t>
            </a:r>
            <a:r>
              <a:rPr lang="en-US" dirty="0" err="1">
                <a:solidFill>
                  <a:schemeClr val="bg1"/>
                </a:solidFill>
              </a:rPr>
              <a:t>árukiadás</a:t>
            </a:r>
            <a:r>
              <a:rPr lang="en-US" dirty="0">
                <a:solidFill>
                  <a:schemeClr val="bg1"/>
                </a:solidFill>
              </a:rPr>
              <a:t>, other,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: 561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Transfer posting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MIGO, transfer posting, other,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: 541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Honnan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saját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raktárhely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hova</a:t>
            </a:r>
            <a:r>
              <a:rPr lang="en-US" dirty="0">
                <a:solidFill>
                  <a:schemeClr val="bg1"/>
                </a:solidFill>
              </a:rPr>
              <a:t>: subcontracting stock: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Partner tab: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Készletlista</a:t>
            </a:r>
            <a:r>
              <a:rPr lang="en-US" dirty="0">
                <a:solidFill>
                  <a:schemeClr val="bg1"/>
                </a:solidFill>
              </a:rPr>
              <a:t> (MMBE):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csökken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5220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Subcontracting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jellegzetességei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folyt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219" y="1328186"/>
            <a:ext cx="11423561" cy="52399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miután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teljesített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MIGO, </a:t>
            </a: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: 101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altételként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megtalálható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komponens</a:t>
            </a:r>
            <a:r>
              <a:rPr lang="en-US" dirty="0">
                <a:solidFill>
                  <a:schemeClr val="bg1"/>
                </a:solidFill>
              </a:rPr>
              <a:t> (+) 543-as </a:t>
            </a:r>
            <a:r>
              <a:rPr lang="en-US" dirty="0" err="1">
                <a:solidFill>
                  <a:schemeClr val="bg1"/>
                </a:solidFill>
              </a:rPr>
              <a:t>mozgásnemmel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Az 543-as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541 </a:t>
            </a:r>
            <a:r>
              <a:rPr lang="en-US" dirty="0" err="1">
                <a:solidFill>
                  <a:schemeClr val="bg1"/>
                </a:solidFill>
              </a:rPr>
              <a:t>ellentéte</a:t>
            </a:r>
            <a:r>
              <a:rPr lang="en-US" dirty="0">
                <a:solidFill>
                  <a:schemeClr val="bg1"/>
                </a:solidFill>
              </a:rPr>
              <a:t> és így </a:t>
            </a:r>
            <a:r>
              <a:rPr lang="en-US" dirty="0" err="1">
                <a:solidFill>
                  <a:schemeClr val="bg1"/>
                </a:solidFill>
              </a:rPr>
              <a:t>nyersanyag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visszakerül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készeltünkbe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könyvelés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háttárben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4428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29844</TotalTime>
  <Words>290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1_Office-téma</vt:lpstr>
      <vt:lpstr>SAP Materials Management</vt:lpstr>
      <vt:lpstr>  Speciális üzleti folyamat - Subcontracting  </vt:lpstr>
      <vt:lpstr> Speciális üzleti folyamat – Subcontracting (alvállalkozás) </vt:lpstr>
      <vt:lpstr>PowerPoint Presentation</vt:lpstr>
      <vt:lpstr>PowerPoint Presentation</vt:lpstr>
      <vt:lpstr>Subcontracting folyamat jellegzetességei</vt:lpstr>
      <vt:lpstr>Subcontracting folyamat jellegzetességei (folyt)</vt:lpstr>
      <vt:lpstr>Subcontracting folyamat jellegzetességei (folyt)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104</cp:revision>
  <dcterms:created xsi:type="dcterms:W3CDTF">2022-10-12T08:12:50Z</dcterms:created>
  <dcterms:modified xsi:type="dcterms:W3CDTF">2024-07-25T17:46:37Z</dcterms:modified>
</cp:coreProperties>
</file>