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</p:sldIdLst>
  <p:sldSz cx="18288000" cy="10287000"/>
  <p:notesSz cx="6858000" cy="9144000"/>
  <p:embeddedFontLst>
    <p:embeddedFont>
      <p:font typeface="Abhaya Libre Regular" panose="020B0604020202020204" charset="0"/>
      <p:regular r:id="rId92"/>
    </p:embeddedFont>
    <p:embeddedFont>
      <p:font typeface="Abhaya Libre Regular Bold" panose="020B0604020202020204" charset="0"/>
      <p:regular r:id="rId93"/>
    </p:embeddedFont>
    <p:embeddedFont>
      <p:font typeface="Aileron Heavy" panose="020B0604020202020204" charset="0"/>
      <p:regular r:id="rId94"/>
    </p:embeddedFont>
    <p:embeddedFont>
      <p:font typeface="Heebo Bold" panose="020B0604020202020204" charset="-79"/>
      <p:regular r:id="rId95"/>
    </p:embeddedFont>
    <p:embeddedFont>
      <p:font typeface="Open Sans Condensed" panose="020B0604020202020204" charset="0"/>
      <p:regular r:id="rId96"/>
    </p:embeddedFont>
    <p:embeddedFont>
      <p:font typeface="Open Sans Extra Bold" panose="020B0604020202020204" charset="0"/>
      <p:regular r:id="rId97"/>
    </p:embeddedFont>
    <p:embeddedFont>
      <p:font typeface="Open Sauce Heavy" panose="020B0604020202020204" charset="0"/>
      <p:regular r:id="rId98"/>
    </p:embeddedFont>
    <p:embeddedFont>
      <p:font typeface="Open Sauce Light" panose="020B0604020202020204" charset="0"/>
      <p:regular r:id="rId99"/>
    </p:embeddedFont>
    <p:embeddedFont>
      <p:font typeface="Open Sauce Light Bold" panose="020B0604020202020204" charset="0"/>
      <p:regular r:id="rId100"/>
    </p:embeddedFont>
    <p:embeddedFont>
      <p:font typeface="Open Sauce Medium" panose="020B0604020202020204" charset="0"/>
      <p:regular r:id="rId101"/>
    </p:embeddedFont>
    <p:embeddedFont>
      <p:font typeface="Open Sauce SemiBold" panose="020B0604020202020204" charset="0"/>
      <p:regular r:id="rId102"/>
    </p:embeddedFont>
    <p:embeddedFont>
      <p:font typeface="Open Sauce SemiBold Bold" panose="020B0604020202020204" charset="0"/>
      <p:regular r:id="rId103"/>
    </p:embeddedFont>
    <p:embeddedFont>
      <p:font typeface="Playfair Display" panose="00000500000000000000" pitchFamily="2" charset="0"/>
      <p:regular r:id="rId104"/>
    </p:embeddedFont>
    <p:embeddedFont>
      <p:font typeface="Roboto" panose="02000000000000000000" pitchFamily="2" charset="0"/>
      <p:regular r:id="rId105"/>
    </p:embeddedFont>
    <p:embeddedFont>
      <p:font typeface="RoxboroughCF Bold" panose="020B0604020202020204" charset="0"/>
      <p:regular r:id="rId10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4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2.fntdata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9.fntdata"/><Relationship Id="rId105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18" Type="http://schemas.openxmlformats.org/officeDocument/2006/relationships/image" Target="../media/image70.png"/><Relationship Id="rId3" Type="http://schemas.openxmlformats.org/officeDocument/2006/relationships/image" Target="../media/image55.svg"/><Relationship Id="rId21" Type="http://schemas.openxmlformats.org/officeDocument/2006/relationships/image" Target="../media/image73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19" Type="http://schemas.openxmlformats.org/officeDocument/2006/relationships/image" Target="../media/image71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7" Type="http://schemas.openxmlformats.org/officeDocument/2006/relationships/image" Target="../media/image91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ally.so/r/mY0DBd" TargetMode="External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9.svg"/><Relationship Id="rId7" Type="http://schemas.openxmlformats.org/officeDocument/2006/relationships/image" Target="../media/image117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21.svg"/><Relationship Id="rId4" Type="http://schemas.openxmlformats.org/officeDocument/2006/relationships/image" Target="../media/image120.png"/><Relationship Id="rId9" Type="http://schemas.openxmlformats.org/officeDocument/2006/relationships/image" Target="../media/image123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svg"/><Relationship Id="rId7" Type="http://schemas.openxmlformats.org/officeDocument/2006/relationships/image" Target="../media/image134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svg"/><Relationship Id="rId4" Type="http://schemas.openxmlformats.org/officeDocument/2006/relationships/image" Target="../media/image131.png"/><Relationship Id="rId9" Type="http://schemas.openxmlformats.org/officeDocument/2006/relationships/image" Target="../media/image136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svg"/><Relationship Id="rId7" Type="http://schemas.openxmlformats.org/officeDocument/2006/relationships/image" Target="../media/image150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svg"/><Relationship Id="rId4" Type="http://schemas.openxmlformats.org/officeDocument/2006/relationships/image" Target="../media/image147.png"/><Relationship Id="rId9" Type="http://schemas.openxmlformats.org/officeDocument/2006/relationships/image" Target="../media/image152.sv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sv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68.svg"/><Relationship Id="rId18" Type="http://schemas.openxmlformats.org/officeDocument/2006/relationships/image" Target="../media/image173.png"/><Relationship Id="rId3" Type="http://schemas.openxmlformats.org/officeDocument/2006/relationships/image" Target="../media/image160.svg"/><Relationship Id="rId7" Type="http://schemas.openxmlformats.org/officeDocument/2006/relationships/image" Target="../media/image164.svg"/><Relationship Id="rId12" Type="http://schemas.openxmlformats.org/officeDocument/2006/relationships/image" Target="../media/image167.png"/><Relationship Id="rId17" Type="http://schemas.openxmlformats.org/officeDocument/2006/relationships/image" Target="../media/image172.svg"/><Relationship Id="rId2" Type="http://schemas.openxmlformats.org/officeDocument/2006/relationships/image" Target="../media/image159.png"/><Relationship Id="rId16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openxmlformats.org/officeDocument/2006/relationships/image" Target="../media/image117.svg"/><Relationship Id="rId5" Type="http://schemas.openxmlformats.org/officeDocument/2006/relationships/image" Target="../media/image162.svg"/><Relationship Id="rId15" Type="http://schemas.openxmlformats.org/officeDocument/2006/relationships/image" Target="../media/image170.svg"/><Relationship Id="rId10" Type="http://schemas.openxmlformats.org/officeDocument/2006/relationships/image" Target="../media/image116.png"/><Relationship Id="rId19" Type="http://schemas.openxmlformats.org/officeDocument/2006/relationships/image" Target="../media/image174.svg"/><Relationship Id="rId4" Type="http://schemas.openxmlformats.org/officeDocument/2006/relationships/image" Target="../media/image161.png"/><Relationship Id="rId9" Type="http://schemas.openxmlformats.org/officeDocument/2006/relationships/image" Target="../media/image166.svg"/><Relationship Id="rId14" Type="http://schemas.openxmlformats.org/officeDocument/2006/relationships/image" Target="../media/image16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sv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76.svg"/><Relationship Id="rId3" Type="http://schemas.openxmlformats.org/officeDocument/2006/relationships/image" Target="../media/image178.svg"/><Relationship Id="rId7" Type="http://schemas.openxmlformats.org/officeDocument/2006/relationships/image" Target="../media/image182.svg"/><Relationship Id="rId12" Type="http://schemas.openxmlformats.org/officeDocument/2006/relationships/image" Target="../media/image175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png"/><Relationship Id="rId11" Type="http://schemas.openxmlformats.org/officeDocument/2006/relationships/image" Target="../media/image186.svg"/><Relationship Id="rId5" Type="http://schemas.openxmlformats.org/officeDocument/2006/relationships/image" Target="../media/image180.sv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svg"/><Relationship Id="rId7" Type="http://schemas.openxmlformats.org/officeDocument/2006/relationships/image" Target="../media/image192.sv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11" Type="http://schemas.openxmlformats.org/officeDocument/2006/relationships/image" Target="../media/image196.svg"/><Relationship Id="rId5" Type="http://schemas.openxmlformats.org/officeDocument/2006/relationships/image" Target="../media/image190.sv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sv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sv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2.svg"/><Relationship Id="rId4" Type="http://schemas.openxmlformats.org/officeDocument/2006/relationships/image" Target="../media/image20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sv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sv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sv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sv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19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svg"/><Relationship Id="rId5" Type="http://schemas.openxmlformats.org/officeDocument/2006/relationships/image" Target="../media/image216.png"/><Relationship Id="rId4" Type="http://schemas.openxmlformats.org/officeDocument/2006/relationships/image" Target="../media/image215.sv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23831" y="3531347"/>
            <a:ext cx="1281661" cy="3224305"/>
          </a:xfrm>
          <a:custGeom>
            <a:avLst/>
            <a:gdLst/>
            <a:ahLst/>
            <a:cxnLst/>
            <a:rect l="l" t="t" r="r" b="b"/>
            <a:pathLst>
              <a:path w="1281661" h="3224305">
                <a:moveTo>
                  <a:pt x="0" y="0"/>
                </a:moveTo>
                <a:lnTo>
                  <a:pt x="1281662" y="0"/>
                </a:lnTo>
                <a:lnTo>
                  <a:pt x="1281662" y="3224306"/>
                </a:lnTo>
                <a:lnTo>
                  <a:pt x="0" y="3224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560352" y="4144086"/>
            <a:ext cx="14646403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82"/>
              </a:lnSpc>
            </a:pPr>
            <a:r>
              <a:rPr lang="en-US" sz="5652">
                <a:solidFill>
                  <a:srgbClr val="FFFFFF"/>
                </a:solidFill>
                <a:latin typeface="Open Sauce SemiBold Bold"/>
              </a:rPr>
              <a:t>Kiégés vagy</a:t>
            </a:r>
          </a:p>
          <a:p>
            <a:pPr algn="l">
              <a:lnSpc>
                <a:spcPts val="6782"/>
              </a:lnSpc>
            </a:pPr>
            <a:r>
              <a:rPr lang="en-US" sz="5652">
                <a:solidFill>
                  <a:srgbClr val="FFFFFF"/>
                </a:solidFill>
                <a:latin typeface="Open Sauce SemiBold Bold"/>
              </a:rPr>
              <a:t>csúcsteljesítmény?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60352" y="6291713"/>
            <a:ext cx="10451719" cy="39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5"/>
              </a:lnSpc>
              <a:spcBef>
                <a:spcPct val="0"/>
              </a:spcBef>
            </a:pPr>
            <a:r>
              <a:rPr lang="en-US" sz="2404" spc="240">
                <a:solidFill>
                  <a:srgbClr val="FBBD16"/>
                </a:solidFill>
                <a:latin typeface="Open Sauce Light Bold"/>
              </a:rPr>
              <a:t>GERILLA MENTOR KLUB ONLINE TRÉNING - 2024.05.31.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012071" y="9663569"/>
            <a:ext cx="3075034" cy="198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199" spc="120">
                <a:solidFill>
                  <a:srgbClr val="FFFFFF"/>
                </a:solidFill>
                <a:latin typeface="Open Sauce SemiBold"/>
              </a:rPr>
              <a:t>BÍRÓ BENCE PÉTER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23545" y="4053111"/>
            <a:ext cx="14440910" cy="2171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3"/>
              </a:lnSpc>
            </a:pPr>
            <a:r>
              <a:rPr lang="en-US" sz="3603">
                <a:solidFill>
                  <a:srgbClr val="FFFFFF"/>
                </a:solidFill>
                <a:latin typeface="Abhaya Libre Regular"/>
              </a:rPr>
              <a:t>Ez az előadás semmilyen módon nem helyettesíti az egyéni egészségügyi felmérést, kezelést, pszichoterápiát, illetve személyre szabott javaslatokat, a szakember személyes javaslatait semmiképp sem írja felül. Az itt említettek bárminemű felhasználása kizárólag egyéni felelősségre történhet.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2554" y="-1736130"/>
            <a:ext cx="18673108" cy="12440958"/>
          </a:xfrm>
          <a:custGeom>
            <a:avLst/>
            <a:gdLst/>
            <a:ahLst/>
            <a:cxnLst/>
            <a:rect l="l" t="t" r="r" b="b"/>
            <a:pathLst>
              <a:path w="18673108" h="12440958">
                <a:moveTo>
                  <a:pt x="0" y="0"/>
                </a:moveTo>
                <a:lnTo>
                  <a:pt x="18673108" y="0"/>
                </a:lnTo>
                <a:lnTo>
                  <a:pt x="18673108" y="12440958"/>
                </a:lnTo>
                <a:lnTo>
                  <a:pt x="0" y="12440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9399" y="3183681"/>
            <a:ext cx="2765748" cy="2046654"/>
          </a:xfrm>
          <a:custGeom>
            <a:avLst/>
            <a:gdLst/>
            <a:ahLst/>
            <a:cxnLst/>
            <a:rect l="l" t="t" r="r" b="b"/>
            <a:pathLst>
              <a:path w="2765748" h="2046654">
                <a:moveTo>
                  <a:pt x="0" y="0"/>
                </a:moveTo>
                <a:lnTo>
                  <a:pt x="2765749" y="0"/>
                </a:lnTo>
                <a:lnTo>
                  <a:pt x="2765749" y="2046654"/>
                </a:lnTo>
                <a:lnTo>
                  <a:pt x="0" y="20466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167942" y="3791136"/>
            <a:ext cx="2545118" cy="1689033"/>
          </a:xfrm>
          <a:custGeom>
            <a:avLst/>
            <a:gdLst/>
            <a:ahLst/>
            <a:cxnLst/>
            <a:rect l="l" t="t" r="r" b="b"/>
            <a:pathLst>
              <a:path w="2545118" h="1689033">
                <a:moveTo>
                  <a:pt x="0" y="0"/>
                </a:moveTo>
                <a:lnTo>
                  <a:pt x="2545118" y="0"/>
                </a:lnTo>
                <a:lnTo>
                  <a:pt x="2545118" y="1689034"/>
                </a:lnTo>
                <a:lnTo>
                  <a:pt x="0" y="1689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767394" y="2251848"/>
            <a:ext cx="931833" cy="931833"/>
          </a:xfrm>
          <a:custGeom>
            <a:avLst/>
            <a:gdLst/>
            <a:ahLst/>
            <a:cxnLst/>
            <a:rect l="l" t="t" r="r" b="b"/>
            <a:pathLst>
              <a:path w="931833" h="931833">
                <a:moveTo>
                  <a:pt x="0" y="0"/>
                </a:moveTo>
                <a:lnTo>
                  <a:pt x="931833" y="0"/>
                </a:lnTo>
                <a:lnTo>
                  <a:pt x="931833" y="931833"/>
                </a:lnTo>
                <a:lnTo>
                  <a:pt x="0" y="9318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4421405" y="6056981"/>
            <a:ext cx="1130398" cy="1130398"/>
          </a:xfrm>
          <a:custGeom>
            <a:avLst/>
            <a:gdLst/>
            <a:ahLst/>
            <a:cxnLst/>
            <a:rect l="l" t="t" r="r" b="b"/>
            <a:pathLst>
              <a:path w="1130398" h="1130398">
                <a:moveTo>
                  <a:pt x="0" y="0"/>
                </a:moveTo>
                <a:lnTo>
                  <a:pt x="1130398" y="0"/>
                </a:lnTo>
                <a:lnTo>
                  <a:pt x="1130398" y="1130398"/>
                </a:lnTo>
                <a:lnTo>
                  <a:pt x="0" y="1130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440501" y="1721350"/>
            <a:ext cx="1116689" cy="1462331"/>
          </a:xfrm>
          <a:custGeom>
            <a:avLst/>
            <a:gdLst/>
            <a:ahLst/>
            <a:cxnLst/>
            <a:rect l="l" t="t" r="r" b="b"/>
            <a:pathLst>
              <a:path w="1116689" h="1462331">
                <a:moveTo>
                  <a:pt x="0" y="0"/>
                </a:moveTo>
                <a:lnTo>
                  <a:pt x="1116689" y="0"/>
                </a:lnTo>
                <a:lnTo>
                  <a:pt x="1116689" y="1462331"/>
                </a:lnTo>
                <a:lnTo>
                  <a:pt x="0" y="14623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4560097" y="2412316"/>
            <a:ext cx="2699203" cy="3291711"/>
          </a:xfrm>
          <a:custGeom>
            <a:avLst/>
            <a:gdLst/>
            <a:ahLst/>
            <a:cxnLst/>
            <a:rect l="l" t="t" r="r" b="b"/>
            <a:pathLst>
              <a:path w="2699203" h="3291711">
                <a:moveTo>
                  <a:pt x="0" y="0"/>
                </a:moveTo>
                <a:lnTo>
                  <a:pt x="2699203" y="0"/>
                </a:lnTo>
                <a:lnTo>
                  <a:pt x="2699203" y="3291711"/>
                </a:lnTo>
                <a:lnTo>
                  <a:pt x="0" y="32917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9983822" y="4204152"/>
            <a:ext cx="3805637" cy="431501"/>
            <a:chOff x="0" y="0"/>
            <a:chExt cx="3785870" cy="429260"/>
          </a:xfrm>
        </p:grpSpPr>
        <p:sp>
          <p:nvSpPr>
            <p:cNvPr id="9" name="Freeform 9"/>
            <p:cNvSpPr/>
            <p:nvPr/>
          </p:nvSpPr>
          <p:spPr>
            <a:xfrm>
              <a:off x="0" y="-5080"/>
              <a:ext cx="3785870" cy="434340"/>
            </a:xfrm>
            <a:custGeom>
              <a:avLst/>
              <a:gdLst/>
              <a:ahLst/>
              <a:cxnLst/>
              <a:rect l="l" t="t" r="r" b="b"/>
              <a:pathLst>
                <a:path w="3785870" h="434340">
                  <a:moveTo>
                    <a:pt x="3768090" y="187960"/>
                  </a:moveTo>
                  <a:lnTo>
                    <a:pt x="3506470" y="11430"/>
                  </a:lnTo>
                  <a:cubicBezTo>
                    <a:pt x="3488690" y="0"/>
                    <a:pt x="3465830" y="3810"/>
                    <a:pt x="3453130" y="21590"/>
                  </a:cubicBezTo>
                  <a:cubicBezTo>
                    <a:pt x="3441700" y="39370"/>
                    <a:pt x="3445510" y="62230"/>
                    <a:pt x="3463290" y="74930"/>
                  </a:cubicBezTo>
                  <a:lnTo>
                    <a:pt x="3622040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3622040" y="257810"/>
                  </a:lnTo>
                  <a:lnTo>
                    <a:pt x="3463290" y="364490"/>
                  </a:lnTo>
                  <a:cubicBezTo>
                    <a:pt x="3445510" y="375920"/>
                    <a:pt x="3441700" y="400050"/>
                    <a:pt x="3453130" y="417830"/>
                  </a:cubicBezTo>
                  <a:cubicBezTo>
                    <a:pt x="3460750" y="429260"/>
                    <a:pt x="3472180" y="434340"/>
                    <a:pt x="3484880" y="434340"/>
                  </a:cubicBezTo>
                  <a:cubicBezTo>
                    <a:pt x="3492500" y="434340"/>
                    <a:pt x="3500120" y="431800"/>
                    <a:pt x="3506470" y="427990"/>
                  </a:cubicBezTo>
                  <a:lnTo>
                    <a:pt x="3769360" y="251460"/>
                  </a:lnTo>
                  <a:cubicBezTo>
                    <a:pt x="3779520" y="243840"/>
                    <a:pt x="3785870" y="232410"/>
                    <a:pt x="3785870" y="219710"/>
                  </a:cubicBezTo>
                  <a:cubicBezTo>
                    <a:pt x="3785870" y="207010"/>
                    <a:pt x="3779520" y="195580"/>
                    <a:pt x="3768090" y="187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492423" y="3485296"/>
            <a:ext cx="1481776" cy="1869213"/>
          </a:xfrm>
          <a:custGeom>
            <a:avLst/>
            <a:gdLst/>
            <a:ahLst/>
            <a:cxnLst/>
            <a:rect l="l" t="t" r="r" b="b"/>
            <a:pathLst>
              <a:path w="1481776" h="1869213">
                <a:moveTo>
                  <a:pt x="0" y="0"/>
                </a:moveTo>
                <a:lnTo>
                  <a:pt x="1481776" y="0"/>
                </a:lnTo>
                <a:lnTo>
                  <a:pt x="1481776" y="1869213"/>
                </a:lnTo>
                <a:lnTo>
                  <a:pt x="0" y="18692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6907473" y="5704027"/>
            <a:ext cx="1791754" cy="1768950"/>
          </a:xfrm>
          <a:custGeom>
            <a:avLst/>
            <a:gdLst/>
            <a:ahLst/>
            <a:cxnLst/>
            <a:rect l="l" t="t" r="r" b="b"/>
            <a:pathLst>
              <a:path w="1791754" h="1768950">
                <a:moveTo>
                  <a:pt x="0" y="0"/>
                </a:moveTo>
                <a:lnTo>
                  <a:pt x="1791754" y="0"/>
                </a:lnTo>
                <a:lnTo>
                  <a:pt x="1791754" y="1768950"/>
                </a:lnTo>
                <a:lnTo>
                  <a:pt x="0" y="17689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3046646" y="1477071"/>
            <a:ext cx="1017003" cy="1549553"/>
          </a:xfrm>
          <a:custGeom>
            <a:avLst/>
            <a:gdLst/>
            <a:ahLst/>
            <a:cxnLst/>
            <a:rect l="l" t="t" r="r" b="b"/>
            <a:pathLst>
              <a:path w="1017003" h="1549553">
                <a:moveTo>
                  <a:pt x="0" y="0"/>
                </a:moveTo>
                <a:lnTo>
                  <a:pt x="1017003" y="0"/>
                </a:lnTo>
                <a:lnTo>
                  <a:pt x="1017003" y="1549553"/>
                </a:lnTo>
                <a:lnTo>
                  <a:pt x="0" y="15495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377293" y="5789711"/>
            <a:ext cx="2177854" cy="1908592"/>
          </a:xfrm>
          <a:custGeom>
            <a:avLst/>
            <a:gdLst/>
            <a:ahLst/>
            <a:cxnLst/>
            <a:rect l="l" t="t" r="r" b="b"/>
            <a:pathLst>
              <a:path w="2177854" h="1908592">
                <a:moveTo>
                  <a:pt x="0" y="0"/>
                </a:moveTo>
                <a:lnTo>
                  <a:pt x="2177855" y="0"/>
                </a:lnTo>
                <a:lnTo>
                  <a:pt x="2177855" y="1908593"/>
                </a:lnTo>
                <a:lnTo>
                  <a:pt x="0" y="19085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1180968" y="5470645"/>
            <a:ext cx="8558201" cy="62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8"/>
              </a:lnSpc>
            </a:pPr>
            <a:r>
              <a:rPr lang="en-US" sz="4198">
                <a:solidFill>
                  <a:srgbClr val="E6E6E6"/>
                </a:solidFill>
                <a:latin typeface="Open Sauce SemiBold Bold"/>
              </a:rPr>
              <a:t>6 év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9564" y="1590039"/>
            <a:ext cx="15088872" cy="2165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39"/>
              </a:lnSpc>
            </a:pPr>
            <a:r>
              <a:rPr lang="en-US" sz="7199">
                <a:solidFill>
                  <a:srgbClr val="FFFFFF"/>
                </a:solidFill>
                <a:latin typeface="Aileron Heavy"/>
              </a:rPr>
              <a:t>Kimerültnek, kedvetlennek érzed magad?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99564" y="4680822"/>
            <a:ext cx="14945860" cy="2921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"/>
              </a:rPr>
              <a:t>"Csak meditálj!"</a:t>
            </a:r>
          </a:p>
          <a:p>
            <a:pPr algn="l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"/>
              </a:rPr>
              <a:t>"Csak pihenj többet!"</a:t>
            </a:r>
          </a:p>
          <a:p>
            <a:pPr algn="l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"/>
              </a:rPr>
              <a:t>"Csak sportolj!"</a:t>
            </a:r>
          </a:p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Roboto"/>
              </a:rPr>
              <a:t>"Válts munkahelyet!"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962264" y="4680822"/>
            <a:ext cx="14945860" cy="2921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"/>
              </a:rPr>
              <a:t>"Gondolkodj pozitívan!"</a:t>
            </a:r>
          </a:p>
          <a:p>
            <a:pPr algn="l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"/>
              </a:rPr>
              <a:t>"Ne add fel!"</a:t>
            </a:r>
          </a:p>
          <a:p>
            <a:pPr algn="l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Roboto"/>
              </a:rPr>
              <a:t>"Ne panaszkodj, másnak rosszabb!"</a:t>
            </a:r>
          </a:p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Roboto"/>
              </a:rPr>
              <a:t>"Vegyél tápkieget!"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99564" y="8543013"/>
            <a:ext cx="14275609" cy="606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EED039"/>
                </a:solidFill>
                <a:latin typeface="Roboto"/>
              </a:rPr>
              <a:t>Ha mindez önmagában segítene, ez a tréning nem jött volna létre...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41158" y="1792703"/>
            <a:ext cx="4816460" cy="4530633"/>
          </a:xfrm>
          <a:custGeom>
            <a:avLst/>
            <a:gdLst/>
            <a:ahLst/>
            <a:cxnLst/>
            <a:rect l="l" t="t" r="r" b="b"/>
            <a:pathLst>
              <a:path w="4816460" h="4530633">
                <a:moveTo>
                  <a:pt x="0" y="0"/>
                </a:moveTo>
                <a:lnTo>
                  <a:pt x="4816459" y="0"/>
                </a:lnTo>
                <a:lnTo>
                  <a:pt x="4816459" y="4530633"/>
                </a:lnTo>
                <a:lnTo>
                  <a:pt x="0" y="453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2" t="-9359" r="-212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848691" y="7202798"/>
            <a:ext cx="8590618" cy="1425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86"/>
              </a:lnSpc>
            </a:pPr>
            <a:r>
              <a:rPr lang="en-US" sz="12358">
                <a:solidFill>
                  <a:srgbClr val="DD2E44"/>
                </a:solidFill>
                <a:latin typeface="Jeepers Bold"/>
              </a:rPr>
              <a:t>NEKEM BEVÁLT!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84834" y="1885950"/>
            <a:ext cx="2225897" cy="1903142"/>
          </a:xfrm>
          <a:custGeom>
            <a:avLst/>
            <a:gdLst/>
            <a:ahLst/>
            <a:cxnLst/>
            <a:rect l="l" t="t" r="r" b="b"/>
            <a:pathLst>
              <a:path w="2225897" h="1903142">
                <a:moveTo>
                  <a:pt x="0" y="0"/>
                </a:moveTo>
                <a:lnTo>
                  <a:pt x="2225897" y="0"/>
                </a:lnTo>
                <a:lnTo>
                  <a:pt x="2225897" y="1903142"/>
                </a:lnTo>
                <a:lnTo>
                  <a:pt x="0" y="190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416038" y="4476249"/>
            <a:ext cx="568796" cy="1296402"/>
          </a:xfrm>
          <a:custGeom>
            <a:avLst/>
            <a:gdLst/>
            <a:ahLst/>
            <a:cxnLst/>
            <a:rect l="l" t="t" r="r" b="b"/>
            <a:pathLst>
              <a:path w="568796" h="1296402">
                <a:moveTo>
                  <a:pt x="0" y="0"/>
                </a:moveTo>
                <a:lnTo>
                  <a:pt x="568796" y="0"/>
                </a:lnTo>
                <a:lnTo>
                  <a:pt x="568796" y="1296402"/>
                </a:lnTo>
                <a:lnTo>
                  <a:pt x="0" y="129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175334" y="4476249"/>
            <a:ext cx="568796" cy="1296402"/>
          </a:xfrm>
          <a:custGeom>
            <a:avLst/>
            <a:gdLst/>
            <a:ahLst/>
            <a:cxnLst/>
            <a:rect l="l" t="t" r="r" b="b"/>
            <a:pathLst>
              <a:path w="568796" h="1296402">
                <a:moveTo>
                  <a:pt x="0" y="0"/>
                </a:moveTo>
                <a:lnTo>
                  <a:pt x="568797" y="0"/>
                </a:lnTo>
                <a:lnTo>
                  <a:pt x="568797" y="1296402"/>
                </a:lnTo>
                <a:lnTo>
                  <a:pt x="0" y="129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948086" y="4476249"/>
            <a:ext cx="568796" cy="1296402"/>
          </a:xfrm>
          <a:custGeom>
            <a:avLst/>
            <a:gdLst/>
            <a:ahLst/>
            <a:cxnLst/>
            <a:rect l="l" t="t" r="r" b="b"/>
            <a:pathLst>
              <a:path w="568796" h="1296402">
                <a:moveTo>
                  <a:pt x="0" y="0"/>
                </a:moveTo>
                <a:lnTo>
                  <a:pt x="568797" y="0"/>
                </a:lnTo>
                <a:lnTo>
                  <a:pt x="568797" y="1296402"/>
                </a:lnTo>
                <a:lnTo>
                  <a:pt x="0" y="129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778238" y="4476249"/>
            <a:ext cx="568796" cy="1296402"/>
          </a:xfrm>
          <a:custGeom>
            <a:avLst/>
            <a:gdLst/>
            <a:ahLst/>
            <a:cxnLst/>
            <a:rect l="l" t="t" r="r" b="b"/>
            <a:pathLst>
              <a:path w="568796" h="1296402">
                <a:moveTo>
                  <a:pt x="0" y="0"/>
                </a:moveTo>
                <a:lnTo>
                  <a:pt x="568796" y="0"/>
                </a:lnTo>
                <a:lnTo>
                  <a:pt x="568796" y="1296402"/>
                </a:lnTo>
                <a:lnTo>
                  <a:pt x="0" y="129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5629831" y="4476249"/>
            <a:ext cx="568796" cy="1296402"/>
          </a:xfrm>
          <a:custGeom>
            <a:avLst/>
            <a:gdLst/>
            <a:ahLst/>
            <a:cxnLst/>
            <a:rect l="l" t="t" r="r" b="b"/>
            <a:pathLst>
              <a:path w="568796" h="1296402">
                <a:moveTo>
                  <a:pt x="0" y="0"/>
                </a:moveTo>
                <a:lnTo>
                  <a:pt x="568796" y="0"/>
                </a:lnTo>
                <a:lnTo>
                  <a:pt x="568796" y="1296402"/>
                </a:lnTo>
                <a:lnTo>
                  <a:pt x="0" y="129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2416038" y="5981199"/>
            <a:ext cx="568796" cy="1296402"/>
          </a:xfrm>
          <a:custGeom>
            <a:avLst/>
            <a:gdLst/>
            <a:ahLst/>
            <a:cxnLst/>
            <a:rect l="l" t="t" r="r" b="b"/>
            <a:pathLst>
              <a:path w="568796" h="1296402">
                <a:moveTo>
                  <a:pt x="0" y="0"/>
                </a:moveTo>
                <a:lnTo>
                  <a:pt x="568796" y="0"/>
                </a:lnTo>
                <a:lnTo>
                  <a:pt x="568796" y="1296402"/>
                </a:lnTo>
                <a:lnTo>
                  <a:pt x="0" y="129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3175334" y="5981199"/>
            <a:ext cx="568796" cy="1296402"/>
          </a:xfrm>
          <a:custGeom>
            <a:avLst/>
            <a:gdLst/>
            <a:ahLst/>
            <a:cxnLst/>
            <a:rect l="l" t="t" r="r" b="b"/>
            <a:pathLst>
              <a:path w="568796" h="1296402">
                <a:moveTo>
                  <a:pt x="0" y="0"/>
                </a:moveTo>
                <a:lnTo>
                  <a:pt x="568797" y="0"/>
                </a:lnTo>
                <a:lnTo>
                  <a:pt x="568797" y="1296402"/>
                </a:lnTo>
                <a:lnTo>
                  <a:pt x="0" y="129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3948086" y="5981199"/>
            <a:ext cx="568796" cy="1296402"/>
          </a:xfrm>
          <a:custGeom>
            <a:avLst/>
            <a:gdLst/>
            <a:ahLst/>
            <a:cxnLst/>
            <a:rect l="l" t="t" r="r" b="b"/>
            <a:pathLst>
              <a:path w="568796" h="1296402">
                <a:moveTo>
                  <a:pt x="0" y="0"/>
                </a:moveTo>
                <a:lnTo>
                  <a:pt x="568797" y="0"/>
                </a:lnTo>
                <a:lnTo>
                  <a:pt x="568797" y="1296402"/>
                </a:lnTo>
                <a:lnTo>
                  <a:pt x="0" y="129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4778238" y="5981199"/>
            <a:ext cx="568796" cy="1296402"/>
          </a:xfrm>
          <a:custGeom>
            <a:avLst/>
            <a:gdLst/>
            <a:ahLst/>
            <a:cxnLst/>
            <a:rect l="l" t="t" r="r" b="b"/>
            <a:pathLst>
              <a:path w="568796" h="1296402">
                <a:moveTo>
                  <a:pt x="0" y="0"/>
                </a:moveTo>
                <a:lnTo>
                  <a:pt x="568796" y="0"/>
                </a:lnTo>
                <a:lnTo>
                  <a:pt x="568796" y="1296402"/>
                </a:lnTo>
                <a:lnTo>
                  <a:pt x="0" y="129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629831" y="5981199"/>
            <a:ext cx="568796" cy="1296402"/>
          </a:xfrm>
          <a:custGeom>
            <a:avLst/>
            <a:gdLst/>
            <a:ahLst/>
            <a:cxnLst/>
            <a:rect l="l" t="t" r="r" b="b"/>
            <a:pathLst>
              <a:path w="568796" h="1296402">
                <a:moveTo>
                  <a:pt x="0" y="0"/>
                </a:moveTo>
                <a:lnTo>
                  <a:pt x="568796" y="0"/>
                </a:lnTo>
                <a:lnTo>
                  <a:pt x="568796" y="1296402"/>
                </a:lnTo>
                <a:lnTo>
                  <a:pt x="0" y="129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2416038" y="7676649"/>
            <a:ext cx="568796" cy="1296402"/>
          </a:xfrm>
          <a:custGeom>
            <a:avLst/>
            <a:gdLst/>
            <a:ahLst/>
            <a:cxnLst/>
            <a:rect l="l" t="t" r="r" b="b"/>
            <a:pathLst>
              <a:path w="568796" h="1296402">
                <a:moveTo>
                  <a:pt x="0" y="0"/>
                </a:moveTo>
                <a:lnTo>
                  <a:pt x="568796" y="0"/>
                </a:lnTo>
                <a:lnTo>
                  <a:pt x="568796" y="1296402"/>
                </a:lnTo>
                <a:lnTo>
                  <a:pt x="0" y="129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3175334" y="7676649"/>
            <a:ext cx="568796" cy="1296402"/>
          </a:xfrm>
          <a:custGeom>
            <a:avLst/>
            <a:gdLst/>
            <a:ahLst/>
            <a:cxnLst/>
            <a:rect l="l" t="t" r="r" b="b"/>
            <a:pathLst>
              <a:path w="568796" h="1296402">
                <a:moveTo>
                  <a:pt x="0" y="0"/>
                </a:moveTo>
                <a:lnTo>
                  <a:pt x="568797" y="0"/>
                </a:lnTo>
                <a:lnTo>
                  <a:pt x="568797" y="1296402"/>
                </a:lnTo>
                <a:lnTo>
                  <a:pt x="0" y="129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3948086" y="7676649"/>
            <a:ext cx="568796" cy="1296402"/>
          </a:xfrm>
          <a:custGeom>
            <a:avLst/>
            <a:gdLst/>
            <a:ahLst/>
            <a:cxnLst/>
            <a:rect l="l" t="t" r="r" b="b"/>
            <a:pathLst>
              <a:path w="568796" h="1296402">
                <a:moveTo>
                  <a:pt x="0" y="0"/>
                </a:moveTo>
                <a:lnTo>
                  <a:pt x="568797" y="0"/>
                </a:lnTo>
                <a:lnTo>
                  <a:pt x="568797" y="1296402"/>
                </a:lnTo>
                <a:lnTo>
                  <a:pt x="0" y="129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4778238" y="7676649"/>
            <a:ext cx="568796" cy="1296402"/>
          </a:xfrm>
          <a:custGeom>
            <a:avLst/>
            <a:gdLst/>
            <a:ahLst/>
            <a:cxnLst/>
            <a:rect l="l" t="t" r="r" b="b"/>
            <a:pathLst>
              <a:path w="568796" h="1296402">
                <a:moveTo>
                  <a:pt x="0" y="0"/>
                </a:moveTo>
                <a:lnTo>
                  <a:pt x="568796" y="0"/>
                </a:lnTo>
                <a:lnTo>
                  <a:pt x="568796" y="1296402"/>
                </a:lnTo>
                <a:lnTo>
                  <a:pt x="0" y="129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5629831" y="7676649"/>
            <a:ext cx="568796" cy="1296402"/>
          </a:xfrm>
          <a:custGeom>
            <a:avLst/>
            <a:gdLst/>
            <a:ahLst/>
            <a:cxnLst/>
            <a:rect l="l" t="t" r="r" b="b"/>
            <a:pathLst>
              <a:path w="568796" h="1296402">
                <a:moveTo>
                  <a:pt x="0" y="0"/>
                </a:moveTo>
                <a:lnTo>
                  <a:pt x="568796" y="0"/>
                </a:lnTo>
                <a:lnTo>
                  <a:pt x="568796" y="1296402"/>
                </a:lnTo>
                <a:lnTo>
                  <a:pt x="0" y="1296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10572531" y="4476249"/>
            <a:ext cx="28271055" cy="2019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188"/>
              </a:lnSpc>
            </a:pPr>
            <a:r>
              <a:rPr lang="en-US" sz="13490">
                <a:solidFill>
                  <a:srgbClr val="FFFFFF"/>
                </a:solidFill>
                <a:latin typeface="Aileron Heavy"/>
              </a:rPr>
              <a:t>15 fő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419391" y="7050423"/>
            <a:ext cx="8839909" cy="444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856">
                <a:solidFill>
                  <a:srgbClr val="FFFFFF"/>
                </a:solidFill>
                <a:latin typeface="Aileron Heavy"/>
              </a:rPr>
              <a:t>"Én már többekkel beszélgettem, tudom a tutit!"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4155" y="3478948"/>
            <a:ext cx="8475798" cy="2006577"/>
            <a:chOff x="0" y="0"/>
            <a:chExt cx="11301063" cy="2675436"/>
          </a:xfrm>
        </p:grpSpPr>
        <p:sp>
          <p:nvSpPr>
            <p:cNvPr id="3" name="Freeform 3"/>
            <p:cNvSpPr/>
            <p:nvPr/>
          </p:nvSpPr>
          <p:spPr>
            <a:xfrm>
              <a:off x="1788318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1788318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8318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20638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1320638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320638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850405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50405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850405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22553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22553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22553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549622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549622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4549622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4081943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4081943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4081943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3611709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611709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611709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3183857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3183857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3183857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61304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761304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2761304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7983172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7983172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7983172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7515492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7515492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7515492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7045259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7045259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7045259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6617407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6617407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6617407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6194854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6194854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6194854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0739477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10739477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10739477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10271797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10271797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0271797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9801563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9801563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9801563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9373711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9373711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9373711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8951159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8951159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8951159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904155" y="5725740"/>
            <a:ext cx="8475798" cy="2006577"/>
            <a:chOff x="0" y="0"/>
            <a:chExt cx="11301063" cy="2675436"/>
          </a:xfrm>
        </p:grpSpPr>
        <p:sp>
          <p:nvSpPr>
            <p:cNvPr id="64" name="Freeform 64"/>
            <p:cNvSpPr/>
            <p:nvPr/>
          </p:nvSpPr>
          <p:spPr>
            <a:xfrm>
              <a:off x="1788318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1788318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1788318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1320638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68"/>
            <p:cNvSpPr/>
            <p:nvPr/>
          </p:nvSpPr>
          <p:spPr>
            <a:xfrm>
              <a:off x="1320638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1320638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70"/>
            <p:cNvSpPr/>
            <p:nvPr/>
          </p:nvSpPr>
          <p:spPr>
            <a:xfrm>
              <a:off x="850405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71"/>
            <p:cNvSpPr/>
            <p:nvPr/>
          </p:nvSpPr>
          <p:spPr>
            <a:xfrm>
              <a:off x="850405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72"/>
            <p:cNvSpPr/>
            <p:nvPr/>
          </p:nvSpPr>
          <p:spPr>
            <a:xfrm>
              <a:off x="850405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73"/>
            <p:cNvSpPr/>
            <p:nvPr/>
          </p:nvSpPr>
          <p:spPr>
            <a:xfrm>
              <a:off x="422553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Freeform 74"/>
            <p:cNvSpPr/>
            <p:nvPr/>
          </p:nvSpPr>
          <p:spPr>
            <a:xfrm>
              <a:off x="422553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75"/>
            <p:cNvSpPr/>
            <p:nvPr/>
          </p:nvSpPr>
          <p:spPr>
            <a:xfrm>
              <a:off x="422553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Freeform 76"/>
            <p:cNvSpPr/>
            <p:nvPr/>
          </p:nvSpPr>
          <p:spPr>
            <a:xfrm>
              <a:off x="0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77"/>
            <p:cNvSpPr/>
            <p:nvPr/>
          </p:nvSpPr>
          <p:spPr>
            <a:xfrm>
              <a:off x="0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Freeform 78"/>
            <p:cNvSpPr/>
            <p:nvPr/>
          </p:nvSpPr>
          <p:spPr>
            <a:xfrm>
              <a:off x="0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Freeform 79"/>
            <p:cNvSpPr/>
            <p:nvPr/>
          </p:nvSpPr>
          <p:spPr>
            <a:xfrm>
              <a:off x="4549622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Freeform 80"/>
            <p:cNvSpPr/>
            <p:nvPr/>
          </p:nvSpPr>
          <p:spPr>
            <a:xfrm>
              <a:off x="4549622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Freeform 81"/>
            <p:cNvSpPr/>
            <p:nvPr/>
          </p:nvSpPr>
          <p:spPr>
            <a:xfrm>
              <a:off x="4549622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82"/>
            <p:cNvSpPr/>
            <p:nvPr/>
          </p:nvSpPr>
          <p:spPr>
            <a:xfrm>
              <a:off x="4081943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Freeform 83"/>
            <p:cNvSpPr/>
            <p:nvPr/>
          </p:nvSpPr>
          <p:spPr>
            <a:xfrm>
              <a:off x="4081943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Freeform 84"/>
            <p:cNvSpPr/>
            <p:nvPr/>
          </p:nvSpPr>
          <p:spPr>
            <a:xfrm>
              <a:off x="4081943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Freeform 85"/>
            <p:cNvSpPr/>
            <p:nvPr/>
          </p:nvSpPr>
          <p:spPr>
            <a:xfrm>
              <a:off x="3611709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Freeform 86"/>
            <p:cNvSpPr/>
            <p:nvPr/>
          </p:nvSpPr>
          <p:spPr>
            <a:xfrm>
              <a:off x="3611709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Freeform 87"/>
            <p:cNvSpPr/>
            <p:nvPr/>
          </p:nvSpPr>
          <p:spPr>
            <a:xfrm>
              <a:off x="3611709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Freeform 88"/>
            <p:cNvSpPr/>
            <p:nvPr/>
          </p:nvSpPr>
          <p:spPr>
            <a:xfrm>
              <a:off x="3183857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Freeform 89"/>
            <p:cNvSpPr/>
            <p:nvPr/>
          </p:nvSpPr>
          <p:spPr>
            <a:xfrm>
              <a:off x="3183857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Freeform 90"/>
            <p:cNvSpPr/>
            <p:nvPr/>
          </p:nvSpPr>
          <p:spPr>
            <a:xfrm>
              <a:off x="3183857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Freeform 91"/>
            <p:cNvSpPr/>
            <p:nvPr/>
          </p:nvSpPr>
          <p:spPr>
            <a:xfrm>
              <a:off x="2761304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Freeform 92"/>
            <p:cNvSpPr/>
            <p:nvPr/>
          </p:nvSpPr>
          <p:spPr>
            <a:xfrm>
              <a:off x="2761304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Freeform 93"/>
            <p:cNvSpPr/>
            <p:nvPr/>
          </p:nvSpPr>
          <p:spPr>
            <a:xfrm>
              <a:off x="2761304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Freeform 94"/>
            <p:cNvSpPr/>
            <p:nvPr/>
          </p:nvSpPr>
          <p:spPr>
            <a:xfrm>
              <a:off x="7983172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Freeform 95"/>
            <p:cNvSpPr/>
            <p:nvPr/>
          </p:nvSpPr>
          <p:spPr>
            <a:xfrm>
              <a:off x="7983172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Freeform 96"/>
            <p:cNvSpPr/>
            <p:nvPr/>
          </p:nvSpPr>
          <p:spPr>
            <a:xfrm>
              <a:off x="7983172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Freeform 97"/>
            <p:cNvSpPr/>
            <p:nvPr/>
          </p:nvSpPr>
          <p:spPr>
            <a:xfrm>
              <a:off x="7515492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98"/>
            <p:cNvSpPr/>
            <p:nvPr/>
          </p:nvSpPr>
          <p:spPr>
            <a:xfrm>
              <a:off x="7515492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99"/>
            <p:cNvSpPr/>
            <p:nvPr/>
          </p:nvSpPr>
          <p:spPr>
            <a:xfrm>
              <a:off x="7515492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Freeform 100"/>
            <p:cNvSpPr/>
            <p:nvPr/>
          </p:nvSpPr>
          <p:spPr>
            <a:xfrm>
              <a:off x="7045259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Freeform 101"/>
            <p:cNvSpPr/>
            <p:nvPr/>
          </p:nvSpPr>
          <p:spPr>
            <a:xfrm>
              <a:off x="7045259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102"/>
            <p:cNvSpPr/>
            <p:nvPr/>
          </p:nvSpPr>
          <p:spPr>
            <a:xfrm>
              <a:off x="7045259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103"/>
            <p:cNvSpPr/>
            <p:nvPr/>
          </p:nvSpPr>
          <p:spPr>
            <a:xfrm>
              <a:off x="6617407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104"/>
            <p:cNvSpPr/>
            <p:nvPr/>
          </p:nvSpPr>
          <p:spPr>
            <a:xfrm>
              <a:off x="6617407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Freeform 105"/>
            <p:cNvSpPr/>
            <p:nvPr/>
          </p:nvSpPr>
          <p:spPr>
            <a:xfrm>
              <a:off x="6617407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Freeform 106"/>
            <p:cNvSpPr/>
            <p:nvPr/>
          </p:nvSpPr>
          <p:spPr>
            <a:xfrm>
              <a:off x="6194854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107"/>
            <p:cNvSpPr/>
            <p:nvPr/>
          </p:nvSpPr>
          <p:spPr>
            <a:xfrm>
              <a:off x="6194854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108"/>
            <p:cNvSpPr/>
            <p:nvPr/>
          </p:nvSpPr>
          <p:spPr>
            <a:xfrm>
              <a:off x="6194854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109"/>
            <p:cNvSpPr/>
            <p:nvPr/>
          </p:nvSpPr>
          <p:spPr>
            <a:xfrm>
              <a:off x="10739477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110"/>
            <p:cNvSpPr/>
            <p:nvPr/>
          </p:nvSpPr>
          <p:spPr>
            <a:xfrm>
              <a:off x="10739477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111"/>
            <p:cNvSpPr/>
            <p:nvPr/>
          </p:nvSpPr>
          <p:spPr>
            <a:xfrm>
              <a:off x="10739477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112"/>
            <p:cNvSpPr/>
            <p:nvPr/>
          </p:nvSpPr>
          <p:spPr>
            <a:xfrm>
              <a:off x="10271797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Freeform 113"/>
            <p:cNvSpPr/>
            <p:nvPr/>
          </p:nvSpPr>
          <p:spPr>
            <a:xfrm>
              <a:off x="10271797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Freeform 114"/>
            <p:cNvSpPr/>
            <p:nvPr/>
          </p:nvSpPr>
          <p:spPr>
            <a:xfrm>
              <a:off x="10271797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115"/>
            <p:cNvSpPr/>
            <p:nvPr/>
          </p:nvSpPr>
          <p:spPr>
            <a:xfrm>
              <a:off x="9801563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116"/>
            <p:cNvSpPr/>
            <p:nvPr/>
          </p:nvSpPr>
          <p:spPr>
            <a:xfrm>
              <a:off x="9801563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Freeform 117"/>
            <p:cNvSpPr/>
            <p:nvPr/>
          </p:nvSpPr>
          <p:spPr>
            <a:xfrm>
              <a:off x="9801563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Freeform 118"/>
            <p:cNvSpPr/>
            <p:nvPr/>
          </p:nvSpPr>
          <p:spPr>
            <a:xfrm>
              <a:off x="9373711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Freeform 119"/>
            <p:cNvSpPr/>
            <p:nvPr/>
          </p:nvSpPr>
          <p:spPr>
            <a:xfrm>
              <a:off x="9373711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Freeform 120"/>
            <p:cNvSpPr/>
            <p:nvPr/>
          </p:nvSpPr>
          <p:spPr>
            <a:xfrm>
              <a:off x="9373711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7" y="0"/>
                  </a:lnTo>
                  <a:lnTo>
                    <a:pt x="561587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Freeform 121"/>
            <p:cNvSpPr/>
            <p:nvPr/>
          </p:nvSpPr>
          <p:spPr>
            <a:xfrm>
              <a:off x="8951159" y="0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Freeform 122"/>
            <p:cNvSpPr/>
            <p:nvPr/>
          </p:nvSpPr>
          <p:spPr>
            <a:xfrm>
              <a:off x="8951159" y="831689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Freeform 123"/>
            <p:cNvSpPr/>
            <p:nvPr/>
          </p:nvSpPr>
          <p:spPr>
            <a:xfrm>
              <a:off x="8951159" y="1777947"/>
              <a:ext cx="561587" cy="897489"/>
            </a:xfrm>
            <a:custGeom>
              <a:avLst/>
              <a:gdLst/>
              <a:ahLst/>
              <a:cxnLst/>
              <a:rect l="l" t="t" r="r" b="b"/>
              <a:pathLst>
                <a:path w="561587" h="897489">
                  <a:moveTo>
                    <a:pt x="0" y="0"/>
                  </a:moveTo>
                  <a:lnTo>
                    <a:pt x="561586" y="0"/>
                  </a:lnTo>
                  <a:lnTo>
                    <a:pt x="561586" y="897489"/>
                  </a:lnTo>
                  <a:lnTo>
                    <a:pt x="0" y="897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4" name="Freeform 124"/>
          <p:cNvSpPr/>
          <p:nvPr/>
        </p:nvSpPr>
        <p:spPr>
          <a:xfrm>
            <a:off x="12351904" y="2621104"/>
            <a:ext cx="3315513" cy="3239513"/>
          </a:xfrm>
          <a:custGeom>
            <a:avLst/>
            <a:gdLst/>
            <a:ahLst/>
            <a:cxnLst/>
            <a:rect l="l" t="t" r="r" b="b"/>
            <a:pathLst>
              <a:path w="3315513" h="3239513">
                <a:moveTo>
                  <a:pt x="0" y="0"/>
                </a:moveTo>
                <a:lnTo>
                  <a:pt x="3315513" y="0"/>
                </a:lnTo>
                <a:lnTo>
                  <a:pt x="3315513" y="3239512"/>
                </a:lnTo>
                <a:lnTo>
                  <a:pt x="0" y="3239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5" name="TextBox 125"/>
          <p:cNvSpPr txBox="1"/>
          <p:nvPr/>
        </p:nvSpPr>
        <p:spPr>
          <a:xfrm>
            <a:off x="11441698" y="5801706"/>
            <a:ext cx="28271055" cy="2019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188"/>
              </a:lnSpc>
            </a:pPr>
            <a:r>
              <a:rPr lang="en-US" sz="13490">
                <a:solidFill>
                  <a:srgbClr val="FFFFFF"/>
                </a:solidFill>
                <a:latin typeface="Aileron Heavy"/>
              </a:rPr>
              <a:t>120 fő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32304" y="3756011"/>
            <a:ext cx="2774978" cy="2774978"/>
          </a:xfrm>
          <a:custGeom>
            <a:avLst/>
            <a:gdLst/>
            <a:ahLst/>
            <a:cxnLst/>
            <a:rect l="l" t="t" r="r" b="b"/>
            <a:pathLst>
              <a:path w="2774978" h="2774978">
                <a:moveTo>
                  <a:pt x="0" y="0"/>
                </a:moveTo>
                <a:lnTo>
                  <a:pt x="2774978" y="0"/>
                </a:lnTo>
                <a:lnTo>
                  <a:pt x="2774978" y="2774978"/>
                </a:lnTo>
                <a:lnTo>
                  <a:pt x="0" y="2774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09439" y="4779946"/>
            <a:ext cx="2403660" cy="727107"/>
          </a:xfrm>
          <a:custGeom>
            <a:avLst/>
            <a:gdLst/>
            <a:ahLst/>
            <a:cxnLst/>
            <a:rect l="l" t="t" r="r" b="b"/>
            <a:pathLst>
              <a:path w="2403660" h="727107">
                <a:moveTo>
                  <a:pt x="0" y="0"/>
                </a:moveTo>
                <a:lnTo>
                  <a:pt x="2403661" y="0"/>
                </a:lnTo>
                <a:lnTo>
                  <a:pt x="2403661" y="727108"/>
                </a:lnTo>
                <a:lnTo>
                  <a:pt x="0" y="727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390772" y="3409852"/>
            <a:ext cx="3315513" cy="3239513"/>
          </a:xfrm>
          <a:custGeom>
            <a:avLst/>
            <a:gdLst/>
            <a:ahLst/>
            <a:cxnLst/>
            <a:rect l="l" t="t" r="r" b="b"/>
            <a:pathLst>
              <a:path w="3315513" h="3239513">
                <a:moveTo>
                  <a:pt x="0" y="0"/>
                </a:moveTo>
                <a:lnTo>
                  <a:pt x="3315513" y="0"/>
                </a:lnTo>
                <a:lnTo>
                  <a:pt x="3315513" y="3239513"/>
                </a:lnTo>
                <a:lnTo>
                  <a:pt x="0" y="3239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901320" y="3409852"/>
            <a:ext cx="3315513" cy="3239513"/>
          </a:xfrm>
          <a:custGeom>
            <a:avLst/>
            <a:gdLst/>
            <a:ahLst/>
            <a:cxnLst/>
            <a:rect l="l" t="t" r="r" b="b"/>
            <a:pathLst>
              <a:path w="3315513" h="3239513">
                <a:moveTo>
                  <a:pt x="0" y="0"/>
                </a:moveTo>
                <a:lnTo>
                  <a:pt x="3315513" y="0"/>
                </a:lnTo>
                <a:lnTo>
                  <a:pt x="3315513" y="3239513"/>
                </a:lnTo>
                <a:lnTo>
                  <a:pt x="0" y="3239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434345" y="3409852"/>
            <a:ext cx="3315513" cy="3239513"/>
          </a:xfrm>
          <a:custGeom>
            <a:avLst/>
            <a:gdLst/>
            <a:ahLst/>
            <a:cxnLst/>
            <a:rect l="l" t="t" r="r" b="b"/>
            <a:pathLst>
              <a:path w="3315513" h="3239513">
                <a:moveTo>
                  <a:pt x="0" y="0"/>
                </a:moveTo>
                <a:lnTo>
                  <a:pt x="3315513" y="0"/>
                </a:lnTo>
                <a:lnTo>
                  <a:pt x="3315513" y="3239513"/>
                </a:lnTo>
                <a:lnTo>
                  <a:pt x="0" y="3239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95397" y="4400233"/>
            <a:ext cx="9054970" cy="153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4"/>
              </a:lnSpc>
            </a:pPr>
            <a:r>
              <a:rPr lang="en-US" sz="5499">
                <a:solidFill>
                  <a:srgbClr val="000000"/>
                </a:solidFill>
                <a:latin typeface="RoxboroughCF Bold"/>
              </a:rPr>
              <a:t>A leghitelesebb:  mit mond majd a Te tapasztalatod?</a:t>
            </a:r>
          </a:p>
        </p:txBody>
      </p:sp>
      <p:sp>
        <p:nvSpPr>
          <p:cNvPr id="3" name="Freeform 3"/>
          <p:cNvSpPr/>
          <p:nvPr/>
        </p:nvSpPr>
        <p:spPr>
          <a:xfrm>
            <a:off x="12903377" y="3756011"/>
            <a:ext cx="2774978" cy="2774978"/>
          </a:xfrm>
          <a:custGeom>
            <a:avLst/>
            <a:gdLst/>
            <a:ahLst/>
            <a:cxnLst/>
            <a:rect l="l" t="t" r="r" b="b"/>
            <a:pathLst>
              <a:path w="2774978" h="2774978">
                <a:moveTo>
                  <a:pt x="0" y="0"/>
                </a:moveTo>
                <a:lnTo>
                  <a:pt x="2774978" y="0"/>
                </a:lnTo>
                <a:lnTo>
                  <a:pt x="2774978" y="2774978"/>
                </a:lnTo>
                <a:lnTo>
                  <a:pt x="0" y="2774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91972" y="4523359"/>
            <a:ext cx="11565015" cy="1240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39"/>
              </a:lnSpc>
            </a:pPr>
            <a:r>
              <a:rPr lang="en-US" sz="8282">
                <a:solidFill>
                  <a:srgbClr val="FFFFFF"/>
                </a:solidFill>
                <a:latin typeface="Aileron Heavy"/>
              </a:rPr>
              <a:t>1 740 322 publikáció</a:t>
            </a:r>
          </a:p>
        </p:txBody>
      </p:sp>
      <p:sp>
        <p:nvSpPr>
          <p:cNvPr id="3" name="Freeform 3"/>
          <p:cNvSpPr/>
          <p:nvPr/>
        </p:nvSpPr>
        <p:spPr>
          <a:xfrm>
            <a:off x="1407761" y="2176418"/>
            <a:ext cx="3440402" cy="3414599"/>
          </a:xfrm>
          <a:custGeom>
            <a:avLst/>
            <a:gdLst/>
            <a:ahLst/>
            <a:cxnLst/>
            <a:rect l="l" t="t" r="r" b="b"/>
            <a:pathLst>
              <a:path w="3440402" h="3414599">
                <a:moveTo>
                  <a:pt x="0" y="0"/>
                </a:moveTo>
                <a:lnTo>
                  <a:pt x="3440402" y="0"/>
                </a:lnTo>
                <a:lnTo>
                  <a:pt x="3440402" y="3414599"/>
                </a:lnTo>
                <a:lnTo>
                  <a:pt x="0" y="3414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5489658" y="1976482"/>
            <a:ext cx="11769642" cy="2019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188"/>
              </a:lnSpc>
            </a:pPr>
            <a:r>
              <a:rPr lang="en-US" sz="13490">
                <a:solidFill>
                  <a:srgbClr val="FFFFFF"/>
                </a:solidFill>
                <a:latin typeface="Aileron Heavy"/>
              </a:rPr>
              <a:t>"work stress"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91972" y="5763641"/>
            <a:ext cx="15851539" cy="1417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800">
                <a:solidFill>
                  <a:srgbClr val="FFFFFF"/>
                </a:solidFill>
                <a:latin typeface="Aileron Heavy"/>
              </a:rPr>
              <a:t>egyetlen tudományos keresőoldalon</a:t>
            </a:r>
          </a:p>
          <a:p>
            <a:pPr algn="l">
              <a:lnSpc>
                <a:spcPts val="5759"/>
              </a:lnSpc>
            </a:pPr>
            <a:r>
              <a:rPr lang="en-US" sz="4799">
                <a:solidFill>
                  <a:srgbClr val="FFFFFF"/>
                </a:solidFill>
                <a:latin typeface="Aileron Heavy"/>
              </a:rPr>
              <a:t>(forrás: ScienceDirect.com)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0827" y="1917483"/>
            <a:ext cx="14386346" cy="95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Open Sauce SemiBold Bold"/>
              </a:rPr>
              <a:t>Napirend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50827" y="3437687"/>
            <a:ext cx="9966322" cy="460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9"/>
              </a:lnSpc>
            </a:pPr>
            <a:r>
              <a:rPr lang="en-US" sz="3008">
                <a:solidFill>
                  <a:srgbClr val="FFFFFF"/>
                </a:solidFill>
                <a:latin typeface="Abhaya Libre Regular"/>
              </a:rPr>
              <a:t>9:00 -10:30 Első modul: Alapok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50827" y="4122920"/>
            <a:ext cx="9399324" cy="444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4"/>
              </a:lnSpc>
            </a:pPr>
            <a:r>
              <a:rPr lang="en-US" sz="2837">
                <a:solidFill>
                  <a:srgbClr val="EED039"/>
                </a:solidFill>
                <a:latin typeface="Abhaya Libre Regular"/>
              </a:rPr>
              <a:t>10:30 - 10:45 Szünet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50827" y="4742826"/>
            <a:ext cx="9399324" cy="444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4"/>
              </a:lnSpc>
            </a:pPr>
            <a:r>
              <a:rPr lang="en-US" sz="2837">
                <a:solidFill>
                  <a:srgbClr val="FFFFFF"/>
                </a:solidFill>
                <a:latin typeface="Abhaya Libre Regular"/>
              </a:rPr>
              <a:t>10:45 - 12:15 Második modul:  Tévutak és gyorsítósávok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50827" y="5908582"/>
            <a:ext cx="9399324" cy="444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4"/>
              </a:lnSpc>
            </a:pPr>
            <a:r>
              <a:rPr lang="en-US" sz="2837">
                <a:solidFill>
                  <a:srgbClr val="FFFFFF"/>
                </a:solidFill>
                <a:latin typeface="Abhaya Libre Regular"/>
              </a:rPr>
              <a:t>13:15 - 14:45 Harmadik modul: Módszerek és megoldások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50827" y="5317359"/>
            <a:ext cx="9399324" cy="44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4"/>
              </a:lnSpc>
            </a:pPr>
            <a:r>
              <a:rPr lang="en-US" sz="2837">
                <a:solidFill>
                  <a:srgbClr val="EED039"/>
                </a:solidFill>
                <a:latin typeface="Abhaya Libre Regular Bold"/>
              </a:rPr>
              <a:t>12:15 - 13:15 Ebédszünet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50827" y="6527455"/>
            <a:ext cx="9399324" cy="44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4"/>
              </a:lnSpc>
            </a:pPr>
            <a:r>
              <a:rPr lang="en-US" sz="2837">
                <a:solidFill>
                  <a:srgbClr val="EED039"/>
                </a:solidFill>
                <a:latin typeface="Abhaya Libre Regular"/>
              </a:rPr>
              <a:t>14:45 - 15:00 Szünet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50827" y="7120725"/>
            <a:ext cx="9399324" cy="444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4"/>
              </a:lnSpc>
            </a:pPr>
            <a:r>
              <a:rPr lang="en-US" sz="2837">
                <a:solidFill>
                  <a:srgbClr val="FFFFFF"/>
                </a:solidFill>
                <a:latin typeface="Abhaya Libre Regular"/>
              </a:rPr>
              <a:t>15:00 - 16:00 Negyedik modul: Gyakorlati alkalmazás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79875" y="4866205"/>
            <a:ext cx="15328250" cy="56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9"/>
              </a:lnSpc>
            </a:pPr>
            <a:r>
              <a:rPr lang="en-US" sz="3824">
                <a:solidFill>
                  <a:srgbClr val="FFFFFF"/>
                </a:solidFill>
                <a:latin typeface="Open Sauce SemiBold Bold"/>
              </a:rPr>
              <a:t>Alapelv: </a:t>
            </a:r>
            <a:r>
              <a:rPr lang="en-US" sz="3824">
                <a:solidFill>
                  <a:srgbClr val="FBBD16"/>
                </a:solidFill>
                <a:latin typeface="Open Sauce SemiBold Bold"/>
              </a:rPr>
              <a:t>mindannyiunkon</a:t>
            </a:r>
            <a:r>
              <a:rPr lang="en-US" sz="3824">
                <a:solidFill>
                  <a:srgbClr val="FFFFFF"/>
                </a:solidFill>
                <a:latin typeface="Open Sauce SemiBold Bold"/>
              </a:rPr>
              <a:t> múlik, hogy értékes legyen ez az idő.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09146" y="4611915"/>
            <a:ext cx="4491420" cy="3609469"/>
          </a:xfrm>
          <a:custGeom>
            <a:avLst/>
            <a:gdLst/>
            <a:ahLst/>
            <a:cxnLst/>
            <a:rect l="l" t="t" r="r" b="b"/>
            <a:pathLst>
              <a:path w="4491420" h="3609469">
                <a:moveTo>
                  <a:pt x="0" y="0"/>
                </a:moveTo>
                <a:lnTo>
                  <a:pt x="4491420" y="0"/>
                </a:lnTo>
                <a:lnTo>
                  <a:pt x="4491420" y="3609469"/>
                </a:lnTo>
                <a:lnTo>
                  <a:pt x="0" y="3609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567028" y="3928343"/>
            <a:ext cx="3112285" cy="4114800"/>
          </a:xfrm>
          <a:custGeom>
            <a:avLst/>
            <a:gdLst/>
            <a:ahLst/>
            <a:cxnLst/>
            <a:rect l="l" t="t" r="r" b="b"/>
            <a:pathLst>
              <a:path w="3112285" h="4114800">
                <a:moveTo>
                  <a:pt x="0" y="0"/>
                </a:moveTo>
                <a:lnTo>
                  <a:pt x="3112285" y="0"/>
                </a:lnTo>
                <a:lnTo>
                  <a:pt x="3112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5329889" y="2169380"/>
            <a:ext cx="17309262" cy="638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2"/>
              </a:lnSpc>
            </a:pPr>
            <a:r>
              <a:rPr lang="en-US" sz="4318">
                <a:solidFill>
                  <a:srgbClr val="FFFFFF"/>
                </a:solidFill>
                <a:latin typeface="Open Sauce SemiBold Bold"/>
              </a:rPr>
              <a:t>A stressz kettős természete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27107" y="3010679"/>
            <a:ext cx="17309262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2"/>
              </a:lnSpc>
            </a:pPr>
            <a:r>
              <a:rPr lang="en-US" sz="5018">
                <a:solidFill>
                  <a:srgbClr val="FFFFFF"/>
                </a:solidFill>
                <a:latin typeface="Open Sauce SemiBold Bold"/>
              </a:rPr>
              <a:t>Mit szeretünk a stresszben?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427107" y="4905286"/>
            <a:ext cx="11418823" cy="205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0027" lvl="1" indent="-245014" algn="l">
              <a:lnSpc>
                <a:spcPts val="4289"/>
              </a:lnSpc>
              <a:buFont typeface="Arial"/>
              <a:buChar char="•"/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IZGALMAS</a:t>
            </a:r>
          </a:p>
          <a:p>
            <a:pPr marL="490027" lvl="1" indent="-245014" algn="l">
              <a:lnSpc>
                <a:spcPts val="4289"/>
              </a:lnSpc>
              <a:buFont typeface="Arial"/>
              <a:buChar char="•"/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JOBBAN TELJESÍTHETÜNK ALATTA</a:t>
            </a:r>
          </a:p>
          <a:p>
            <a:pPr marL="490027" lvl="1" indent="-245014" algn="l">
              <a:lnSpc>
                <a:spcPts val="4289"/>
              </a:lnSpc>
              <a:buFont typeface="Arial"/>
              <a:buChar char="•"/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"MÉG ERRE IS KÉPES VAGYOK" ÉLMÉNYE</a:t>
            </a:r>
          </a:p>
          <a:p>
            <a:pPr marL="490027" lvl="1" indent="-245014" algn="l">
              <a:lnSpc>
                <a:spcPts val="4289"/>
              </a:lnSpc>
              <a:buFont typeface="Arial"/>
              <a:buChar char="•"/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MINÉL NAGYOBB AZ ÁR, ANNÁL DIADALMASABB A GYŐZELEM </a:t>
            </a:r>
          </a:p>
        </p:txBody>
      </p:sp>
      <p:sp>
        <p:nvSpPr>
          <p:cNvPr id="4" name="Freeform 4"/>
          <p:cNvSpPr/>
          <p:nvPr/>
        </p:nvSpPr>
        <p:spPr>
          <a:xfrm>
            <a:off x="13871393" y="6965230"/>
            <a:ext cx="4491420" cy="3609469"/>
          </a:xfrm>
          <a:custGeom>
            <a:avLst/>
            <a:gdLst/>
            <a:ahLst/>
            <a:cxnLst/>
            <a:rect l="l" t="t" r="r" b="b"/>
            <a:pathLst>
              <a:path w="4491420" h="3609469">
                <a:moveTo>
                  <a:pt x="0" y="0"/>
                </a:moveTo>
                <a:lnTo>
                  <a:pt x="4491421" y="0"/>
                </a:lnTo>
                <a:lnTo>
                  <a:pt x="4491421" y="3609469"/>
                </a:lnTo>
                <a:lnTo>
                  <a:pt x="0" y="3609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27107" y="3010679"/>
            <a:ext cx="17309262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2"/>
              </a:lnSpc>
            </a:pPr>
            <a:r>
              <a:rPr lang="en-US" sz="5018">
                <a:solidFill>
                  <a:srgbClr val="FFFFFF"/>
                </a:solidFill>
                <a:latin typeface="Open Sauce SemiBold Bold"/>
              </a:rPr>
              <a:t>Mit nem szeretünk annyira a stresszben?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427107" y="4905286"/>
            <a:ext cx="11418823" cy="2059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0027" lvl="1" indent="-245014" algn="l">
              <a:lnSpc>
                <a:spcPts val="4289"/>
              </a:lnSpc>
              <a:buFont typeface="Arial"/>
              <a:buChar char="•"/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TÜRELMETLENEBBEK VAGYUNK A CSALÁDDAL</a:t>
            </a:r>
          </a:p>
          <a:p>
            <a:pPr marL="490027" lvl="1" indent="-245014" algn="l">
              <a:lnSpc>
                <a:spcPts val="4289"/>
              </a:lnSpc>
              <a:buFont typeface="Arial"/>
              <a:buChar char="•"/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TESTI, VAGY LELKI TÜNETEKET TAPASZTALUNK</a:t>
            </a:r>
          </a:p>
          <a:p>
            <a:pPr marL="490027" lvl="1" indent="-245014" algn="l">
              <a:lnSpc>
                <a:spcPts val="4289"/>
              </a:lnSpc>
              <a:buFont typeface="Arial"/>
              <a:buChar char="•"/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TELJESÍTMÉNYCSÖKKENÉST TAPASZTALHATUNK</a:t>
            </a:r>
          </a:p>
          <a:p>
            <a:pPr marL="490027" lvl="1" indent="-245014" algn="l">
              <a:lnSpc>
                <a:spcPts val="4289"/>
              </a:lnSpc>
              <a:buFont typeface="Arial"/>
              <a:buChar char="•"/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A SAJÁT ROSSZ OLDALUNK IS FELERŐSÖDHET ÁLTALA</a:t>
            </a:r>
          </a:p>
        </p:txBody>
      </p:sp>
      <p:sp>
        <p:nvSpPr>
          <p:cNvPr id="4" name="Freeform 4"/>
          <p:cNvSpPr/>
          <p:nvPr/>
        </p:nvSpPr>
        <p:spPr>
          <a:xfrm>
            <a:off x="14844811" y="6006696"/>
            <a:ext cx="3112285" cy="4114800"/>
          </a:xfrm>
          <a:custGeom>
            <a:avLst/>
            <a:gdLst/>
            <a:ahLst/>
            <a:cxnLst/>
            <a:rect l="l" t="t" r="r" b="b"/>
            <a:pathLst>
              <a:path w="3112285" h="4114800">
                <a:moveTo>
                  <a:pt x="0" y="0"/>
                </a:moveTo>
                <a:lnTo>
                  <a:pt x="3112285" y="0"/>
                </a:lnTo>
                <a:lnTo>
                  <a:pt x="3112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3132" y="3671749"/>
            <a:ext cx="4965068" cy="4114800"/>
          </a:xfrm>
          <a:custGeom>
            <a:avLst/>
            <a:gdLst/>
            <a:ahLst/>
            <a:cxnLst/>
            <a:rect l="l" t="t" r="r" b="b"/>
            <a:pathLst>
              <a:path w="4965068" h="4114800">
                <a:moveTo>
                  <a:pt x="0" y="0"/>
                </a:moveTo>
                <a:lnTo>
                  <a:pt x="4965068" y="0"/>
                </a:lnTo>
                <a:lnTo>
                  <a:pt x="4965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536461" y="3924415"/>
            <a:ext cx="4491420" cy="3609469"/>
          </a:xfrm>
          <a:custGeom>
            <a:avLst/>
            <a:gdLst/>
            <a:ahLst/>
            <a:cxnLst/>
            <a:rect l="l" t="t" r="r" b="b"/>
            <a:pathLst>
              <a:path w="4491420" h="3609469">
                <a:moveTo>
                  <a:pt x="0" y="0"/>
                </a:moveTo>
                <a:lnTo>
                  <a:pt x="4491420" y="0"/>
                </a:lnTo>
                <a:lnTo>
                  <a:pt x="4491420" y="3609468"/>
                </a:lnTo>
                <a:lnTo>
                  <a:pt x="0" y="3609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694343" y="3240842"/>
            <a:ext cx="3112285" cy="4114800"/>
          </a:xfrm>
          <a:custGeom>
            <a:avLst/>
            <a:gdLst/>
            <a:ahLst/>
            <a:cxnLst/>
            <a:rect l="l" t="t" r="r" b="b"/>
            <a:pathLst>
              <a:path w="3112285" h="4114800">
                <a:moveTo>
                  <a:pt x="0" y="0"/>
                </a:moveTo>
                <a:lnTo>
                  <a:pt x="3112285" y="0"/>
                </a:lnTo>
                <a:lnTo>
                  <a:pt x="3112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5329889" y="2169380"/>
            <a:ext cx="17309262" cy="638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2"/>
              </a:lnSpc>
            </a:pPr>
            <a:r>
              <a:rPr lang="en-US" sz="4318">
                <a:solidFill>
                  <a:srgbClr val="FFFFFF"/>
                </a:solidFill>
                <a:latin typeface="Open Sauce SemiBold Bold"/>
              </a:rPr>
              <a:t>A stressz kettős természete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11881" y="8758099"/>
            <a:ext cx="11418823" cy="486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A DÓZISON MÚLIK A HATÁS. MIT ÉRDEMES TUDNI A DÓZISRÓL?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69990" y="1028700"/>
            <a:ext cx="9963099" cy="7337551"/>
          </a:xfrm>
          <a:custGeom>
            <a:avLst/>
            <a:gdLst/>
            <a:ahLst/>
            <a:cxnLst/>
            <a:rect l="l" t="t" r="r" b="b"/>
            <a:pathLst>
              <a:path w="9963099" h="7337551">
                <a:moveTo>
                  <a:pt x="0" y="0"/>
                </a:moveTo>
                <a:lnTo>
                  <a:pt x="9963100" y="0"/>
                </a:lnTo>
                <a:lnTo>
                  <a:pt x="9963100" y="7337551"/>
                </a:lnTo>
                <a:lnTo>
                  <a:pt x="0" y="7337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28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771393"/>
            <a:ext cx="15645680" cy="486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A SELYE-FÉLE STRESSZELMÉLET LÉNYEGE: A STRESSZ CSAK IDEIGLENESEN PÖRGET FEL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329677"/>
            <a:ext cx="6498450" cy="6992302"/>
          </a:xfrm>
          <a:custGeom>
            <a:avLst/>
            <a:gdLst/>
            <a:ahLst/>
            <a:cxnLst/>
            <a:rect l="l" t="t" r="r" b="b"/>
            <a:pathLst>
              <a:path w="6498450" h="6992302">
                <a:moveTo>
                  <a:pt x="0" y="0"/>
                </a:moveTo>
                <a:lnTo>
                  <a:pt x="6498450" y="0"/>
                </a:lnTo>
                <a:lnTo>
                  <a:pt x="6498450" y="6992302"/>
                </a:lnTo>
                <a:lnTo>
                  <a:pt x="0" y="69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855" b="-406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1329677"/>
            <a:ext cx="7623187" cy="6992302"/>
          </a:xfrm>
          <a:custGeom>
            <a:avLst/>
            <a:gdLst/>
            <a:ahLst/>
            <a:cxnLst/>
            <a:rect l="l" t="t" r="r" b="b"/>
            <a:pathLst>
              <a:path w="7623187" h="6992302">
                <a:moveTo>
                  <a:pt x="0" y="0"/>
                </a:moveTo>
                <a:lnTo>
                  <a:pt x="7623187" y="0"/>
                </a:lnTo>
                <a:lnTo>
                  <a:pt x="7623187" y="6992302"/>
                </a:lnTo>
                <a:lnTo>
                  <a:pt x="0" y="6992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8499931"/>
            <a:ext cx="15645680" cy="102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A CSÍKSZENTMIHÁLYI FÉLE FLOW MODELL LÉNYEGE: A STRESSZ CSAK EGY BIZONYOS TARTOMÁNYBAN OKOZ POZITÍV ÉLMÉNYEKET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65503" y="3086100"/>
            <a:ext cx="4756994" cy="4114800"/>
          </a:xfrm>
          <a:custGeom>
            <a:avLst/>
            <a:gdLst/>
            <a:ahLst/>
            <a:cxnLst/>
            <a:rect l="l" t="t" r="r" b="b"/>
            <a:pathLst>
              <a:path w="4756994" h="4114800">
                <a:moveTo>
                  <a:pt x="0" y="0"/>
                </a:moveTo>
                <a:lnTo>
                  <a:pt x="4756994" y="0"/>
                </a:lnTo>
                <a:lnTo>
                  <a:pt x="47569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190182" y="2576840"/>
            <a:ext cx="1518735" cy="4114800"/>
          </a:xfrm>
          <a:custGeom>
            <a:avLst/>
            <a:gdLst/>
            <a:ahLst/>
            <a:cxnLst/>
            <a:rect l="l" t="t" r="r" b="b"/>
            <a:pathLst>
              <a:path w="1518735" h="4114800">
                <a:moveTo>
                  <a:pt x="0" y="0"/>
                </a:moveTo>
                <a:lnTo>
                  <a:pt x="1518735" y="0"/>
                </a:lnTo>
                <a:lnTo>
                  <a:pt x="1518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613620" y="8228468"/>
            <a:ext cx="15645680" cy="102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PARASZIMPATIKUS</a:t>
            </a:r>
          </a:p>
          <a:p>
            <a:pPr algn="l">
              <a:lnSpc>
                <a:spcPts val="4289"/>
              </a:lnSpc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RELAX, EMÉSZTÉS, GYÓGYULÁS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16466" y="8228468"/>
            <a:ext cx="7975240" cy="102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89"/>
              </a:lnSpc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SZIMPATIKUS</a:t>
            </a:r>
          </a:p>
          <a:p>
            <a:pPr algn="r">
              <a:lnSpc>
                <a:spcPts val="4289"/>
              </a:lnSpc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ÜSS, VAGY FUSS, TŰZOLTÁS ÉS KÉSZENLÉT </a:t>
            </a:r>
          </a:p>
        </p:txBody>
      </p:sp>
      <p:sp>
        <p:nvSpPr>
          <p:cNvPr id="6" name="Freeform 6"/>
          <p:cNvSpPr/>
          <p:nvPr/>
        </p:nvSpPr>
        <p:spPr>
          <a:xfrm>
            <a:off x="14189817" y="2576840"/>
            <a:ext cx="1518735" cy="4114800"/>
          </a:xfrm>
          <a:custGeom>
            <a:avLst/>
            <a:gdLst/>
            <a:ahLst/>
            <a:cxnLst/>
            <a:rect l="l" t="t" r="r" b="b"/>
            <a:pathLst>
              <a:path w="1518735" h="4114800">
                <a:moveTo>
                  <a:pt x="0" y="0"/>
                </a:moveTo>
                <a:lnTo>
                  <a:pt x="1518735" y="0"/>
                </a:lnTo>
                <a:lnTo>
                  <a:pt x="1518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65503" y="3086100"/>
            <a:ext cx="4756994" cy="4114800"/>
          </a:xfrm>
          <a:custGeom>
            <a:avLst/>
            <a:gdLst/>
            <a:ahLst/>
            <a:cxnLst/>
            <a:rect l="l" t="t" r="r" b="b"/>
            <a:pathLst>
              <a:path w="4756994" h="4114800">
                <a:moveTo>
                  <a:pt x="0" y="0"/>
                </a:moveTo>
                <a:lnTo>
                  <a:pt x="4756994" y="0"/>
                </a:lnTo>
                <a:lnTo>
                  <a:pt x="47569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522497" y="3371411"/>
            <a:ext cx="5926871" cy="2578189"/>
          </a:xfrm>
          <a:custGeom>
            <a:avLst/>
            <a:gdLst/>
            <a:ahLst/>
            <a:cxnLst/>
            <a:rect l="l" t="t" r="r" b="b"/>
            <a:pathLst>
              <a:path w="5926871" h="2578189">
                <a:moveTo>
                  <a:pt x="0" y="0"/>
                </a:moveTo>
                <a:lnTo>
                  <a:pt x="5926871" y="0"/>
                </a:lnTo>
                <a:lnTo>
                  <a:pt x="5926871" y="2578189"/>
                </a:lnTo>
                <a:lnTo>
                  <a:pt x="0" y="25781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28700" y="2871975"/>
            <a:ext cx="5121349" cy="3636158"/>
          </a:xfrm>
          <a:custGeom>
            <a:avLst/>
            <a:gdLst/>
            <a:ahLst/>
            <a:cxnLst/>
            <a:rect l="l" t="t" r="r" b="b"/>
            <a:pathLst>
              <a:path w="5121349" h="3636158">
                <a:moveTo>
                  <a:pt x="0" y="0"/>
                </a:moveTo>
                <a:lnTo>
                  <a:pt x="5121349" y="0"/>
                </a:lnTo>
                <a:lnTo>
                  <a:pt x="5121349" y="3636158"/>
                </a:lnTo>
                <a:lnTo>
                  <a:pt x="0" y="36361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613620" y="8228468"/>
            <a:ext cx="15645680" cy="102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2269" spc="226">
                <a:solidFill>
                  <a:srgbClr val="FFFFFF"/>
                </a:solidFill>
                <a:latin typeface="Open Sauce Medium"/>
              </a:rPr>
              <a:t>PARASZIMPATIKUS</a:t>
            </a:r>
          </a:p>
          <a:p>
            <a:pPr algn="l">
              <a:lnSpc>
                <a:spcPts val="4289"/>
              </a:lnSpc>
            </a:pPr>
            <a:r>
              <a:rPr lang="en-US" sz="2269" spc="226">
                <a:solidFill>
                  <a:srgbClr val="FFFFFF"/>
                </a:solidFill>
                <a:latin typeface="Open Sauce Medium"/>
              </a:rPr>
              <a:t>RELAX, EMÉSZTÉS, GYÓGYULÁS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84060" y="8228468"/>
            <a:ext cx="7975240" cy="102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89"/>
              </a:lnSpc>
            </a:pPr>
            <a:r>
              <a:rPr lang="en-US" sz="2269" spc="226">
                <a:solidFill>
                  <a:srgbClr val="FFFFFF"/>
                </a:solidFill>
                <a:latin typeface="Open Sauce Medium"/>
              </a:rPr>
              <a:t>SZIMPATIKUS</a:t>
            </a:r>
          </a:p>
          <a:p>
            <a:pPr algn="r">
              <a:lnSpc>
                <a:spcPts val="4289"/>
              </a:lnSpc>
            </a:pPr>
            <a:r>
              <a:rPr lang="en-US" sz="2269" spc="226">
                <a:solidFill>
                  <a:srgbClr val="FFFFFF"/>
                </a:solidFill>
                <a:latin typeface="Open Sauce Medium"/>
              </a:rPr>
              <a:t>ÜSS, VAGY FUSS, TŰZOLTÁS ÉS KÉSZENLÉT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22765" y="4762500"/>
            <a:ext cx="1761675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4"/>
              </a:lnSpc>
            </a:pPr>
            <a:r>
              <a:rPr lang="en-US" sz="4995">
                <a:solidFill>
                  <a:srgbClr val="FBBD16"/>
                </a:solidFill>
                <a:latin typeface="Open Sauce Heavy"/>
              </a:rPr>
              <a:t>Gratulálok!</a:t>
            </a:r>
            <a:r>
              <a:rPr lang="en-US" sz="4995">
                <a:solidFill>
                  <a:srgbClr val="FFFFFF"/>
                </a:solidFill>
                <a:latin typeface="Open Sauce Heavy"/>
              </a:rPr>
              <a:t> Nagyszerű, hogy itt vagy!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9115" y="1265537"/>
            <a:ext cx="15047522" cy="9021463"/>
          </a:xfrm>
          <a:custGeom>
            <a:avLst/>
            <a:gdLst/>
            <a:ahLst/>
            <a:cxnLst/>
            <a:rect l="l" t="t" r="r" b="b"/>
            <a:pathLst>
              <a:path w="15047522" h="9021463">
                <a:moveTo>
                  <a:pt x="0" y="0"/>
                </a:moveTo>
                <a:lnTo>
                  <a:pt x="15047522" y="0"/>
                </a:lnTo>
                <a:lnTo>
                  <a:pt x="15047522" y="9021463"/>
                </a:lnTo>
                <a:lnTo>
                  <a:pt x="0" y="90214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26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329677"/>
            <a:ext cx="7623187" cy="6992302"/>
          </a:xfrm>
          <a:custGeom>
            <a:avLst/>
            <a:gdLst/>
            <a:ahLst/>
            <a:cxnLst/>
            <a:rect l="l" t="t" r="r" b="b"/>
            <a:pathLst>
              <a:path w="7623187" h="6992302">
                <a:moveTo>
                  <a:pt x="0" y="0"/>
                </a:moveTo>
                <a:lnTo>
                  <a:pt x="7623187" y="0"/>
                </a:lnTo>
                <a:lnTo>
                  <a:pt x="7623187" y="6992302"/>
                </a:lnTo>
                <a:lnTo>
                  <a:pt x="0" y="69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9144000" y="1186802"/>
            <a:ext cx="15645680" cy="486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MIK A TIPIKUS CSAPDÁK ENNÉL A TARTOMÁNYNÁL? </a:t>
            </a:r>
          </a:p>
        </p:txBody>
      </p:sp>
      <p:sp>
        <p:nvSpPr>
          <p:cNvPr id="4" name="AutoShape 4"/>
          <p:cNvSpPr/>
          <p:nvPr/>
        </p:nvSpPr>
        <p:spPr>
          <a:xfrm rot="-10800000">
            <a:off x="5679687" y="1925925"/>
            <a:ext cx="7572232" cy="0"/>
          </a:xfrm>
          <a:prstGeom prst="line">
            <a:avLst/>
          </a:prstGeom>
          <a:ln w="238125" cap="flat">
            <a:solidFill>
              <a:srgbClr val="EED03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8999602" y="2897430"/>
            <a:ext cx="13947848" cy="4796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6851" lvl="1" indent="-218425" algn="l">
              <a:lnSpc>
                <a:spcPts val="3824"/>
              </a:lnSpc>
              <a:buFont typeface="Arial"/>
              <a:buChar char="•"/>
            </a:pPr>
            <a:r>
              <a:rPr lang="en-US" sz="2023" spc="202">
                <a:solidFill>
                  <a:srgbClr val="FFFFFF"/>
                </a:solidFill>
                <a:latin typeface="Open Sauce Light Bold"/>
              </a:rPr>
              <a:t>HAL A VÍZBEN EFFEKT: NEM VESSZÜK ÉSZRE A NYOMÁST</a:t>
            </a:r>
          </a:p>
          <a:p>
            <a:pPr marL="436851" lvl="1" indent="-218425" algn="l">
              <a:lnSpc>
                <a:spcPts val="3824"/>
              </a:lnSpc>
              <a:buFont typeface="Arial"/>
              <a:buChar char="•"/>
            </a:pPr>
            <a:r>
              <a:rPr lang="en-US" sz="2023" spc="202">
                <a:solidFill>
                  <a:srgbClr val="FFFFFF"/>
                </a:solidFill>
                <a:latin typeface="Open Sauce Light Bold"/>
              </a:rPr>
              <a:t>TERMÉSZETESNEK VESSZÜK AZ ÖSSZES STRESSZORT</a:t>
            </a:r>
          </a:p>
          <a:p>
            <a:pPr marL="436851" lvl="1" indent="-218425" algn="l">
              <a:lnSpc>
                <a:spcPts val="3824"/>
              </a:lnSpc>
              <a:buFont typeface="Arial"/>
              <a:buChar char="•"/>
            </a:pPr>
            <a:r>
              <a:rPr lang="en-US" sz="2023" spc="202">
                <a:solidFill>
                  <a:srgbClr val="FFFFFF"/>
                </a:solidFill>
                <a:latin typeface="Open Sauce Light Bold"/>
              </a:rPr>
              <a:t>KÜLSŐ KONTROLLAL SZEMLÉLJÜK ("XY MIATT VAN") </a:t>
            </a:r>
          </a:p>
          <a:p>
            <a:pPr marL="436851" lvl="1" indent="-218425" algn="l">
              <a:lnSpc>
                <a:spcPts val="3824"/>
              </a:lnSpc>
              <a:buFont typeface="Arial"/>
              <a:buChar char="•"/>
            </a:pPr>
            <a:r>
              <a:rPr lang="en-US" sz="2023" spc="202">
                <a:solidFill>
                  <a:srgbClr val="FFFFFF"/>
                </a:solidFill>
                <a:latin typeface="Open Sauce Light Bold"/>
              </a:rPr>
              <a:t>"EZT CSAK ÍGY LEHET"</a:t>
            </a:r>
          </a:p>
          <a:p>
            <a:pPr marL="436851" lvl="1" indent="-218425" algn="l">
              <a:lnSpc>
                <a:spcPts val="3824"/>
              </a:lnSpc>
              <a:buFont typeface="Arial"/>
              <a:buChar char="•"/>
            </a:pPr>
            <a:r>
              <a:rPr lang="en-US" sz="2023" spc="202">
                <a:solidFill>
                  <a:srgbClr val="FFFFFF"/>
                </a:solidFill>
                <a:latin typeface="Open Sauce Light Bold"/>
              </a:rPr>
              <a:t>BŰNTUDAT, HA NEM ITT MOZGUNK</a:t>
            </a:r>
          </a:p>
          <a:p>
            <a:pPr marL="436851" lvl="1" indent="-218425" algn="l">
              <a:lnSpc>
                <a:spcPts val="3824"/>
              </a:lnSpc>
              <a:buFont typeface="Arial"/>
              <a:buChar char="•"/>
            </a:pPr>
            <a:r>
              <a:rPr lang="en-US" sz="2023" spc="202">
                <a:solidFill>
                  <a:srgbClr val="FFFFFF"/>
                </a:solidFill>
                <a:latin typeface="Open Sauce Light Bold"/>
              </a:rPr>
              <a:t>"CSAK MÉG EGY PROJEKT" EFFEKTUS</a:t>
            </a:r>
          </a:p>
          <a:p>
            <a:pPr marL="436851" lvl="1" indent="-218425" algn="l">
              <a:lnSpc>
                <a:spcPts val="3824"/>
              </a:lnSpc>
              <a:buFont typeface="Arial"/>
              <a:buChar char="•"/>
            </a:pPr>
            <a:r>
              <a:rPr lang="en-US" sz="2023" spc="202">
                <a:solidFill>
                  <a:srgbClr val="FFFFFF"/>
                </a:solidFill>
                <a:latin typeface="Open Sauce Light Bold"/>
              </a:rPr>
              <a:t>"MÁS LEHET, HOGY NEM BÍRNÁ, DE ÉN SIMÁN/MUSZÁJ"</a:t>
            </a:r>
          </a:p>
          <a:p>
            <a:pPr marL="436851" lvl="1" indent="-218425" algn="l">
              <a:lnSpc>
                <a:spcPts val="3824"/>
              </a:lnSpc>
              <a:buFont typeface="Arial"/>
              <a:buChar char="•"/>
            </a:pPr>
            <a:r>
              <a:rPr lang="en-US" sz="2023" spc="202">
                <a:solidFill>
                  <a:srgbClr val="FFFFFF"/>
                </a:solidFill>
                <a:latin typeface="Open Sauce Light Bold"/>
              </a:rPr>
              <a:t>"HA PIHENNÉK IS KATTOGNÉK A MUNKÁN, ÚGY MINEK?" </a:t>
            </a:r>
          </a:p>
          <a:p>
            <a:pPr marL="436851" lvl="1" indent="-218425" algn="l">
              <a:lnSpc>
                <a:spcPts val="3824"/>
              </a:lnSpc>
              <a:buFont typeface="Arial"/>
              <a:buChar char="•"/>
            </a:pPr>
            <a:r>
              <a:rPr lang="en-US" sz="2023" spc="202">
                <a:solidFill>
                  <a:srgbClr val="FFFFFF"/>
                </a:solidFill>
                <a:latin typeface="Open Sauce Light Bold"/>
              </a:rPr>
              <a:t>"HA TÚL SOKAT PIHENEK IS FÁRADT VAGYOK, MINEK?" </a:t>
            </a:r>
          </a:p>
          <a:p>
            <a:pPr marL="436851" lvl="1" indent="-218425" algn="l">
              <a:lnSpc>
                <a:spcPts val="3824"/>
              </a:lnSpc>
              <a:buFont typeface="Arial"/>
              <a:buChar char="•"/>
            </a:pPr>
            <a:r>
              <a:rPr lang="en-US" sz="2023" spc="202">
                <a:solidFill>
                  <a:srgbClr val="FFFFFF"/>
                </a:solidFill>
                <a:latin typeface="Open Sauce Light Bold"/>
              </a:rPr>
              <a:t>"HA ELON MUSK BÍRJA, ÉN MIÉRT NE BÍRNÁM?"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45485"/>
            <a:ext cx="19466691" cy="1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92"/>
              </a:lnSpc>
            </a:pPr>
            <a:r>
              <a:rPr lang="en-US" sz="5381">
                <a:solidFill>
                  <a:srgbClr val="FFFFFF"/>
                </a:solidFill>
                <a:latin typeface="Open Sauce SemiBold Bold"/>
              </a:rPr>
              <a:t>   Mit mond a </a:t>
            </a:r>
            <a:r>
              <a:rPr lang="en-US" sz="5381">
                <a:solidFill>
                  <a:srgbClr val="FBBD16"/>
                </a:solidFill>
                <a:latin typeface="Open Sauce SemiBold Bold"/>
              </a:rPr>
              <a:t>WHO</a:t>
            </a:r>
            <a:r>
              <a:rPr lang="en-US" sz="5381">
                <a:solidFill>
                  <a:srgbClr val="FFFFFF"/>
                </a:solidFill>
                <a:latin typeface="Open Sauce SemiBold Bold"/>
              </a:rPr>
              <a:t>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06549" y="3515795"/>
            <a:ext cx="13934545" cy="2922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625" lvl="1" indent="-415813" algn="l">
              <a:lnSpc>
                <a:spcPts val="8011"/>
              </a:lnSpc>
              <a:buAutoNum type="arabicPeriod"/>
            </a:pPr>
            <a:r>
              <a:rPr lang="en-US" sz="3851">
                <a:solidFill>
                  <a:srgbClr val="FFFFFF"/>
                </a:solidFill>
                <a:latin typeface="Abhaya Libre Regular"/>
              </a:rPr>
              <a:t>Tartós testi-lelki kimerülés</a:t>
            </a:r>
          </a:p>
          <a:p>
            <a:pPr marL="831625" lvl="1" indent="-415813" algn="l">
              <a:lnSpc>
                <a:spcPts val="8011"/>
              </a:lnSpc>
              <a:buAutoNum type="arabicPeriod"/>
            </a:pPr>
            <a:r>
              <a:rPr lang="en-US" sz="3851">
                <a:solidFill>
                  <a:srgbClr val="FFFFFF"/>
                </a:solidFill>
                <a:latin typeface="Abhaya Libre Regular"/>
              </a:rPr>
              <a:t>Mentális távolságtartás a munkától, cinizmus </a:t>
            </a:r>
          </a:p>
          <a:p>
            <a:pPr marL="831625" lvl="1" indent="-415813" algn="l">
              <a:lnSpc>
                <a:spcPts val="8011"/>
              </a:lnSpc>
              <a:buAutoNum type="arabicPeriod"/>
            </a:pPr>
            <a:r>
              <a:rPr lang="en-US" sz="3851">
                <a:solidFill>
                  <a:srgbClr val="FFFFFF"/>
                </a:solidFill>
                <a:latin typeface="Abhaya Libre Regular"/>
              </a:rPr>
              <a:t>Csökkent teljesítmény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343804"/>
            <a:ext cx="16230600" cy="1599392"/>
            <a:chOff x="0" y="0"/>
            <a:chExt cx="5799570" cy="571500"/>
          </a:xfrm>
        </p:grpSpPr>
        <p:sp>
          <p:nvSpPr>
            <p:cNvPr id="3" name="Freeform 3"/>
            <p:cNvSpPr/>
            <p:nvPr/>
          </p:nvSpPr>
          <p:spPr>
            <a:xfrm>
              <a:off x="0" y="255270"/>
              <a:ext cx="5799570" cy="69850"/>
            </a:xfrm>
            <a:custGeom>
              <a:avLst/>
              <a:gdLst/>
              <a:ahLst/>
              <a:cxnLst/>
              <a:rect l="l" t="t" r="r" b="b"/>
              <a:pathLst>
                <a:path w="5799570" h="69850">
                  <a:moveTo>
                    <a:pt x="550874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5799570" y="69850"/>
                  </a:lnTo>
                  <a:lnTo>
                    <a:pt x="57995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8272206" y="5695087"/>
            <a:ext cx="1072709" cy="170572"/>
            <a:chOff x="0" y="0"/>
            <a:chExt cx="3594100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6706718" y="4434060"/>
            <a:ext cx="1072709" cy="170572"/>
            <a:chOff x="0" y="0"/>
            <a:chExt cx="3594100" cy="571500"/>
          </a:xfrm>
        </p:grpSpPr>
        <p:sp>
          <p:nvSpPr>
            <p:cNvPr id="7" name="Freeform 7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4892464" y="5594569"/>
            <a:ext cx="1072709" cy="170572"/>
            <a:chOff x="0" y="0"/>
            <a:chExt cx="3594100" cy="571500"/>
          </a:xfrm>
        </p:grpSpPr>
        <p:sp>
          <p:nvSpPr>
            <p:cNvPr id="9" name="Freeform 9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2712380" y="4434060"/>
            <a:ext cx="1072709" cy="170572"/>
            <a:chOff x="0" y="0"/>
            <a:chExt cx="3594100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883494" y="5695087"/>
            <a:ext cx="1072709" cy="170572"/>
            <a:chOff x="0" y="0"/>
            <a:chExt cx="3594100" cy="571500"/>
          </a:xfrm>
        </p:grpSpPr>
        <p:sp>
          <p:nvSpPr>
            <p:cNvPr id="13" name="Freeform 13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605998" y="3177403"/>
            <a:ext cx="9274148" cy="39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5"/>
              </a:lnSpc>
              <a:spcBef>
                <a:spcPct val="0"/>
              </a:spcBef>
            </a:pPr>
            <a:r>
              <a:rPr lang="en-US" sz="2404" spc="240">
                <a:solidFill>
                  <a:srgbClr val="FBBD16"/>
                </a:solidFill>
                <a:latin typeface="Open Sauce Light Bold"/>
              </a:rPr>
              <a:t>KIÉGÉS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20675" y="3177403"/>
            <a:ext cx="9274148" cy="39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5"/>
              </a:lnSpc>
              <a:spcBef>
                <a:spcPct val="0"/>
              </a:spcBef>
            </a:pPr>
            <a:r>
              <a:rPr lang="en-US" sz="2404" spc="240">
                <a:solidFill>
                  <a:srgbClr val="FFFFFF"/>
                </a:solidFill>
                <a:latin typeface="Open Sauce Light Bold"/>
              </a:rPr>
              <a:t>FÁRADTSÁG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56773" y="6830578"/>
            <a:ext cx="9274148" cy="39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5"/>
              </a:lnSpc>
              <a:spcBef>
                <a:spcPct val="0"/>
              </a:spcBef>
            </a:pPr>
            <a:r>
              <a:rPr lang="en-US" sz="2404" spc="240">
                <a:solidFill>
                  <a:srgbClr val="FFFFFF"/>
                </a:solidFill>
                <a:latin typeface="Open Sauce Light Bold"/>
              </a:rPr>
              <a:t>KIMERÜLTSÉG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6800047"/>
            <a:ext cx="9274148" cy="81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5"/>
              </a:lnSpc>
            </a:pPr>
            <a:r>
              <a:rPr lang="en-US" sz="2404" spc="240">
                <a:solidFill>
                  <a:srgbClr val="FFFFFF"/>
                </a:solidFill>
                <a:latin typeface="Open Sauce Light Bold"/>
              </a:rPr>
              <a:t>KOMOLY TESTI </a:t>
            </a:r>
          </a:p>
          <a:p>
            <a:pPr algn="l">
              <a:lnSpc>
                <a:spcPts val="3365"/>
              </a:lnSpc>
              <a:spcBef>
                <a:spcPct val="0"/>
              </a:spcBef>
            </a:pPr>
            <a:r>
              <a:rPr lang="en-US" sz="2404" spc="240">
                <a:solidFill>
                  <a:srgbClr val="FFFFFF"/>
                </a:solidFill>
                <a:latin typeface="Open Sauce Light Bold"/>
              </a:rPr>
              <a:t>ÉS LELKI GONDOK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96467" y="6830578"/>
            <a:ext cx="9274148" cy="39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5"/>
              </a:lnSpc>
              <a:spcBef>
                <a:spcPct val="0"/>
              </a:spcBef>
            </a:pPr>
            <a:r>
              <a:rPr lang="en-US" sz="2404" spc="240">
                <a:solidFill>
                  <a:srgbClr val="FFFFFF"/>
                </a:solidFill>
                <a:latin typeface="Open Sauce Light Bold"/>
              </a:rPr>
              <a:t>SEMLEGESSÉG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69752" y="3177403"/>
            <a:ext cx="9274148" cy="39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5"/>
              </a:lnSpc>
              <a:spcBef>
                <a:spcPct val="0"/>
              </a:spcBef>
            </a:pPr>
            <a:r>
              <a:rPr lang="en-US" sz="2404" spc="240">
                <a:solidFill>
                  <a:srgbClr val="FFFFFF"/>
                </a:solidFill>
                <a:latin typeface="Open Sauce Light Bold"/>
              </a:rPr>
              <a:t>EGYENSÚLY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089923" y="3177403"/>
            <a:ext cx="9274148" cy="39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5"/>
              </a:lnSpc>
              <a:spcBef>
                <a:spcPct val="0"/>
              </a:spcBef>
            </a:pPr>
            <a:r>
              <a:rPr lang="en-US" sz="2404" spc="240">
                <a:solidFill>
                  <a:srgbClr val="FBBD16"/>
                </a:solidFill>
                <a:latin typeface="Open Sauce Light Bold"/>
              </a:rPr>
              <a:t>CSÚCSTELJESÍTMÉNY</a:t>
            </a:r>
          </a:p>
        </p:txBody>
      </p:sp>
      <p:grpSp>
        <p:nvGrpSpPr>
          <p:cNvPr id="21" name="Group 21"/>
          <p:cNvGrpSpPr/>
          <p:nvPr/>
        </p:nvGrpSpPr>
        <p:grpSpPr>
          <a:xfrm rot="5400000">
            <a:off x="10584793" y="4434060"/>
            <a:ext cx="1072709" cy="170572"/>
            <a:chOff x="0" y="0"/>
            <a:chExt cx="3594100" cy="571500"/>
          </a:xfrm>
        </p:grpSpPr>
        <p:sp>
          <p:nvSpPr>
            <p:cNvPr id="22" name="Freeform 22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879601" y="6830578"/>
            <a:ext cx="9274148" cy="39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5"/>
              </a:lnSpc>
              <a:spcBef>
                <a:spcPct val="0"/>
              </a:spcBef>
            </a:pPr>
            <a:r>
              <a:rPr lang="en-US" sz="2404" spc="240">
                <a:solidFill>
                  <a:srgbClr val="FFFFFF"/>
                </a:solidFill>
                <a:latin typeface="Open Sauce Light Bold"/>
              </a:rPr>
              <a:t>LELKESEDÉS</a:t>
            </a:r>
          </a:p>
        </p:txBody>
      </p:sp>
      <p:grpSp>
        <p:nvGrpSpPr>
          <p:cNvPr id="24" name="Group 24"/>
          <p:cNvGrpSpPr/>
          <p:nvPr/>
        </p:nvGrpSpPr>
        <p:grpSpPr>
          <a:xfrm rot="5400000">
            <a:off x="13330005" y="5695087"/>
            <a:ext cx="1072709" cy="170572"/>
            <a:chOff x="0" y="0"/>
            <a:chExt cx="3594100" cy="571500"/>
          </a:xfrm>
        </p:grpSpPr>
        <p:sp>
          <p:nvSpPr>
            <p:cNvPr id="25" name="Freeform 25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15490244" y="4434060"/>
            <a:ext cx="1072709" cy="170572"/>
            <a:chOff x="0" y="0"/>
            <a:chExt cx="3594100" cy="571500"/>
          </a:xfrm>
        </p:grpSpPr>
        <p:sp>
          <p:nvSpPr>
            <p:cNvPr id="27" name="Freeform 27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70234" y="30861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2988581">
            <a:off x="1604284" y="2959639"/>
            <a:ext cx="2402679" cy="827997"/>
          </a:xfrm>
          <a:custGeom>
            <a:avLst/>
            <a:gdLst/>
            <a:ahLst/>
            <a:cxnLst/>
            <a:rect l="l" t="t" r="r" b="b"/>
            <a:pathLst>
              <a:path w="2402679" h="827997">
                <a:moveTo>
                  <a:pt x="0" y="0"/>
                </a:moveTo>
                <a:lnTo>
                  <a:pt x="2402678" y="0"/>
                </a:lnTo>
                <a:lnTo>
                  <a:pt x="2402678" y="827996"/>
                </a:lnTo>
                <a:lnTo>
                  <a:pt x="0" y="8279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257138" y="1028700"/>
            <a:ext cx="14386346" cy="95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Open Sauce Heavy"/>
              </a:rPr>
              <a:t>Tesztkérdések: érint most?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49420" y="7613644"/>
            <a:ext cx="3356427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1999" u="sng">
                <a:solidFill>
                  <a:srgbClr val="FFFFFF"/>
                </a:solidFill>
                <a:latin typeface="Open Sauce Heavy"/>
                <a:hlinkClick r:id="rId6" tooltip="https://tally.so/r/mY0DBd"/>
              </a:rPr>
              <a:t>ide kattintva is elérhető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83454" y="5993336"/>
            <a:ext cx="9647252" cy="950657"/>
            <a:chOff x="0" y="0"/>
            <a:chExt cx="5799570" cy="571500"/>
          </a:xfrm>
        </p:grpSpPr>
        <p:sp>
          <p:nvSpPr>
            <p:cNvPr id="3" name="Freeform 3"/>
            <p:cNvSpPr/>
            <p:nvPr/>
          </p:nvSpPr>
          <p:spPr>
            <a:xfrm>
              <a:off x="0" y="255270"/>
              <a:ext cx="5799570" cy="69850"/>
            </a:xfrm>
            <a:custGeom>
              <a:avLst/>
              <a:gdLst/>
              <a:ahLst/>
              <a:cxnLst/>
              <a:rect l="l" t="t" r="r" b="b"/>
              <a:pathLst>
                <a:path w="5799570" h="69850">
                  <a:moveTo>
                    <a:pt x="550874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5799570" y="69850"/>
                  </a:lnTo>
                  <a:lnTo>
                    <a:pt x="57995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8288897" y="6796520"/>
            <a:ext cx="637604" cy="101386"/>
            <a:chOff x="0" y="0"/>
            <a:chExt cx="3594100" cy="571500"/>
          </a:xfrm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7358392" y="6046983"/>
            <a:ext cx="637604" cy="101386"/>
            <a:chOff x="0" y="0"/>
            <a:chExt cx="3594100" cy="571500"/>
          </a:xfrm>
        </p:grpSpPr>
        <p:sp>
          <p:nvSpPr>
            <p:cNvPr id="7" name="Freeform 7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6280024" y="6736774"/>
            <a:ext cx="637604" cy="101386"/>
            <a:chOff x="0" y="0"/>
            <a:chExt cx="3594100" cy="571500"/>
          </a:xfrm>
        </p:grpSpPr>
        <p:sp>
          <p:nvSpPr>
            <p:cNvPr id="9" name="Freeform 9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4984211" y="6046983"/>
            <a:ext cx="637604" cy="101386"/>
            <a:chOff x="0" y="0"/>
            <a:chExt cx="3594100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3897146" y="6796520"/>
            <a:ext cx="637604" cy="101386"/>
            <a:chOff x="0" y="0"/>
            <a:chExt cx="3594100" cy="571500"/>
          </a:xfrm>
        </p:grpSpPr>
        <p:sp>
          <p:nvSpPr>
            <p:cNvPr id="13" name="Freeform 13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9663468" y="6046983"/>
            <a:ext cx="637604" cy="101386"/>
            <a:chOff x="0" y="0"/>
            <a:chExt cx="3594100" cy="571500"/>
          </a:xfrm>
        </p:grpSpPr>
        <p:sp>
          <p:nvSpPr>
            <p:cNvPr id="15" name="Freeform 15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11295186" y="6796520"/>
            <a:ext cx="637604" cy="101386"/>
            <a:chOff x="0" y="0"/>
            <a:chExt cx="3594100" cy="571500"/>
          </a:xfrm>
        </p:grpSpPr>
        <p:sp>
          <p:nvSpPr>
            <p:cNvPr id="17" name="Freeform 17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/>
          <p:nvPr/>
        </p:nvGrpSpPr>
        <p:grpSpPr>
          <a:xfrm rot="5400000">
            <a:off x="13080875" y="6046983"/>
            <a:ext cx="637604" cy="101386"/>
            <a:chOff x="0" y="0"/>
            <a:chExt cx="3594100" cy="571500"/>
          </a:xfrm>
        </p:grpSpPr>
        <p:sp>
          <p:nvSpPr>
            <p:cNvPr id="19" name="Freeform 19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6072391" y="2298410"/>
            <a:ext cx="6267679" cy="476084"/>
            <a:chOff x="0" y="0"/>
            <a:chExt cx="5651235" cy="429260"/>
          </a:xfrm>
        </p:grpSpPr>
        <p:sp>
          <p:nvSpPr>
            <p:cNvPr id="21" name="Freeform 21"/>
            <p:cNvSpPr/>
            <p:nvPr/>
          </p:nvSpPr>
          <p:spPr>
            <a:xfrm>
              <a:off x="0" y="-5080"/>
              <a:ext cx="5651235" cy="434340"/>
            </a:xfrm>
            <a:custGeom>
              <a:avLst/>
              <a:gdLst/>
              <a:ahLst/>
              <a:cxnLst/>
              <a:rect l="l" t="t" r="r" b="b"/>
              <a:pathLst>
                <a:path w="5651235" h="434340">
                  <a:moveTo>
                    <a:pt x="5633455" y="187960"/>
                  </a:moveTo>
                  <a:lnTo>
                    <a:pt x="5371835" y="11430"/>
                  </a:lnTo>
                  <a:cubicBezTo>
                    <a:pt x="5354055" y="0"/>
                    <a:pt x="5331195" y="3810"/>
                    <a:pt x="5318495" y="21590"/>
                  </a:cubicBezTo>
                  <a:cubicBezTo>
                    <a:pt x="5307065" y="39370"/>
                    <a:pt x="5310875" y="62230"/>
                    <a:pt x="5328655" y="74930"/>
                  </a:cubicBezTo>
                  <a:lnTo>
                    <a:pt x="5487405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5487405" y="257810"/>
                  </a:lnTo>
                  <a:lnTo>
                    <a:pt x="5328655" y="364490"/>
                  </a:lnTo>
                  <a:cubicBezTo>
                    <a:pt x="5310875" y="375920"/>
                    <a:pt x="5307065" y="400050"/>
                    <a:pt x="5318495" y="417830"/>
                  </a:cubicBezTo>
                  <a:cubicBezTo>
                    <a:pt x="5326115" y="429260"/>
                    <a:pt x="5337545" y="434340"/>
                    <a:pt x="5350245" y="434340"/>
                  </a:cubicBezTo>
                  <a:cubicBezTo>
                    <a:pt x="5357865" y="434340"/>
                    <a:pt x="5365485" y="431800"/>
                    <a:pt x="5371835" y="427990"/>
                  </a:cubicBezTo>
                  <a:lnTo>
                    <a:pt x="5634725" y="251460"/>
                  </a:lnTo>
                  <a:cubicBezTo>
                    <a:pt x="5644885" y="243840"/>
                    <a:pt x="5651235" y="232410"/>
                    <a:pt x="5651235" y="219710"/>
                  </a:cubicBezTo>
                  <a:cubicBezTo>
                    <a:pt x="5651235" y="207010"/>
                    <a:pt x="5644885" y="195580"/>
                    <a:pt x="5633455" y="187960"/>
                  </a:cubicBezTo>
                  <a:close/>
                </a:path>
              </a:pathLst>
            </a:custGeom>
            <a:solidFill>
              <a:srgbClr val="E1293C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920979" y="5294114"/>
            <a:ext cx="5512429" cy="24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  <a:spcBef>
                <a:spcPct val="0"/>
              </a:spcBef>
            </a:pPr>
            <a:r>
              <a:rPr lang="en-US" sz="1428" spc="142">
                <a:solidFill>
                  <a:srgbClr val="FFFFFF"/>
                </a:solidFill>
                <a:latin typeface="Open Sauce Light Bold"/>
              </a:rPr>
              <a:t>KIÉGÉS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069495" y="5294114"/>
            <a:ext cx="5512429" cy="24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  <a:spcBef>
                <a:spcPct val="0"/>
              </a:spcBef>
            </a:pPr>
            <a:r>
              <a:rPr lang="en-US" sz="1428" spc="142">
                <a:solidFill>
                  <a:srgbClr val="FFFFFF"/>
                </a:solidFill>
                <a:latin typeface="Open Sauce Light Bold"/>
              </a:rPr>
              <a:t>FÁRADTSÁG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902177" y="7465512"/>
            <a:ext cx="5512429" cy="24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  <a:spcBef>
                <a:spcPct val="0"/>
              </a:spcBef>
            </a:pPr>
            <a:r>
              <a:rPr lang="en-US" sz="1428" spc="142">
                <a:solidFill>
                  <a:srgbClr val="FFFFFF"/>
                </a:solidFill>
                <a:latin typeface="Open Sauce Light Bold"/>
              </a:rPr>
              <a:t>KIMERÜLTSÉG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83454" y="7447365"/>
            <a:ext cx="5512429" cy="49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1428" spc="142">
                <a:solidFill>
                  <a:srgbClr val="FF5757"/>
                </a:solidFill>
                <a:latin typeface="Open Sauce Light Bold"/>
              </a:rPr>
              <a:t>KOMOLY TESTI </a:t>
            </a:r>
          </a:p>
          <a:p>
            <a:pPr algn="l">
              <a:lnSpc>
                <a:spcPts val="2000"/>
              </a:lnSpc>
              <a:spcBef>
                <a:spcPct val="0"/>
              </a:spcBef>
            </a:pPr>
            <a:r>
              <a:rPr lang="en-US" sz="1428" spc="142">
                <a:solidFill>
                  <a:srgbClr val="FF5757"/>
                </a:solidFill>
                <a:latin typeface="Open Sauce Light Bold"/>
              </a:rPr>
              <a:t>ÉS LELKI GONDOK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887247" y="7465512"/>
            <a:ext cx="5512429" cy="24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  <a:spcBef>
                <a:spcPct val="0"/>
              </a:spcBef>
            </a:pPr>
            <a:r>
              <a:rPr lang="en-US" sz="1428" spc="142">
                <a:solidFill>
                  <a:srgbClr val="FFFFFF"/>
                </a:solidFill>
                <a:latin typeface="Open Sauce Light Bold"/>
              </a:rPr>
              <a:t>SEMLEGESSÉG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357335" y="5294114"/>
            <a:ext cx="5512429" cy="24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  <a:spcBef>
                <a:spcPct val="0"/>
              </a:spcBef>
            </a:pPr>
            <a:r>
              <a:rPr lang="en-US" sz="1428" spc="142">
                <a:solidFill>
                  <a:srgbClr val="FFFFFF"/>
                </a:solidFill>
                <a:latin typeface="Open Sauce Light Bold"/>
              </a:rPr>
              <a:t>EGYENSÚLY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414607" y="5294114"/>
            <a:ext cx="5512429" cy="24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  <a:spcBef>
                <a:spcPct val="0"/>
              </a:spcBef>
            </a:pPr>
            <a:r>
              <a:rPr lang="en-US" sz="1428" spc="142">
                <a:solidFill>
                  <a:srgbClr val="FFFFFF"/>
                </a:solidFill>
                <a:latin typeface="Open Sauce Light Bold"/>
              </a:rPr>
              <a:t>FENNTARTHATÓ CSÚCSTELJESÍTMÉNY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027471" y="7465512"/>
            <a:ext cx="5512429" cy="24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  <a:spcBef>
                <a:spcPct val="0"/>
              </a:spcBef>
            </a:pPr>
            <a:r>
              <a:rPr lang="en-US" sz="1428" spc="142">
                <a:solidFill>
                  <a:srgbClr val="FFFFFF"/>
                </a:solidFill>
                <a:latin typeface="Open Sauce Light Bold"/>
              </a:rPr>
              <a:t>LELKESEDÉS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50827" y="1330746"/>
            <a:ext cx="14386346" cy="95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Open Sauce SemiBold Bold"/>
              </a:rPr>
              <a:t>Megoldatlanul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88996">
            <a:off x="2133705" y="3086100"/>
            <a:ext cx="4835769" cy="4114800"/>
          </a:xfrm>
          <a:custGeom>
            <a:avLst/>
            <a:gdLst/>
            <a:ahLst/>
            <a:cxnLst/>
            <a:rect l="l" t="t" r="r" b="b"/>
            <a:pathLst>
              <a:path w="4835769" h="4114800">
                <a:moveTo>
                  <a:pt x="0" y="0"/>
                </a:moveTo>
                <a:lnTo>
                  <a:pt x="4835769" y="0"/>
                </a:lnTo>
                <a:lnTo>
                  <a:pt x="48357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7381496" y="5681497"/>
            <a:ext cx="9653286" cy="1932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53"/>
              </a:lnSpc>
            </a:pPr>
            <a:r>
              <a:rPr lang="en-US" sz="4294">
                <a:solidFill>
                  <a:srgbClr val="FFFFFF"/>
                </a:solidFill>
                <a:latin typeface="Open Sauce SemiBold Bold"/>
              </a:rPr>
              <a:t>Minél korábban felismered: kevesebb negatív következmény, könnyebben visszafordítható.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75947" y="5379797"/>
            <a:ext cx="2767799" cy="3786789"/>
          </a:xfrm>
          <a:custGeom>
            <a:avLst/>
            <a:gdLst/>
            <a:ahLst/>
            <a:cxnLst/>
            <a:rect l="l" t="t" r="r" b="b"/>
            <a:pathLst>
              <a:path w="2767799" h="3786789">
                <a:moveTo>
                  <a:pt x="0" y="0"/>
                </a:moveTo>
                <a:lnTo>
                  <a:pt x="2767798" y="0"/>
                </a:lnTo>
                <a:lnTo>
                  <a:pt x="2767798" y="3786790"/>
                </a:lnTo>
                <a:lnTo>
                  <a:pt x="0" y="3786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2688145" cy="8111187"/>
            <a:chOff x="0" y="0"/>
            <a:chExt cx="3584193" cy="10814916"/>
          </a:xfrm>
        </p:grpSpPr>
        <p:sp>
          <p:nvSpPr>
            <p:cNvPr id="4" name="TextBox 4"/>
            <p:cNvSpPr txBox="1"/>
            <p:nvPr/>
          </p:nvSpPr>
          <p:spPr>
            <a:xfrm>
              <a:off x="0" y="-85725"/>
              <a:ext cx="2025253" cy="883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Open Sans Extra Bold"/>
                </a:rPr>
                <a:t>Üzleti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66074"/>
              <a:ext cx="3584193" cy="9848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64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Növekvő hibák</a:t>
              </a:r>
            </a:p>
            <a:p>
              <a:pPr algn="l">
                <a:lnSpc>
                  <a:spcPts val="4264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Csökkenő teljesítmény</a:t>
              </a:r>
            </a:p>
            <a:p>
              <a:pPr algn="l">
                <a:lnSpc>
                  <a:spcPts val="4264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Csökkenő kreativitás</a:t>
              </a:r>
            </a:p>
            <a:p>
              <a:pPr algn="l">
                <a:lnSpc>
                  <a:spcPts val="4264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Romló morál</a:t>
              </a:r>
            </a:p>
            <a:p>
              <a:pPr algn="l">
                <a:lnSpc>
                  <a:spcPts val="4264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Koncentrációs zavarok</a:t>
              </a:r>
            </a:p>
            <a:p>
              <a:pPr algn="l">
                <a:lnSpc>
                  <a:spcPts val="4264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Feledékenység</a:t>
              </a:r>
            </a:p>
            <a:p>
              <a:pPr algn="l">
                <a:lnSpc>
                  <a:spcPts val="4264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Kreativitás csökkenés</a:t>
              </a:r>
            </a:p>
            <a:p>
              <a:pPr algn="l">
                <a:lnSpc>
                  <a:spcPts val="4264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Csökkenő lehetőségfelismerés</a:t>
              </a:r>
            </a:p>
            <a:p>
              <a:pPr algn="l">
                <a:lnSpc>
                  <a:spcPts val="4264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Csökkenő kitartás</a:t>
              </a:r>
            </a:p>
            <a:p>
              <a:pPr algn="l">
                <a:lnSpc>
                  <a:spcPts val="4264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Rossz döntéshozatal</a:t>
              </a:r>
            </a:p>
            <a:p>
              <a:pPr algn="l">
                <a:lnSpc>
                  <a:spcPts val="4264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Kollégák kiégésének elősegítése</a:t>
              </a:r>
            </a:p>
            <a:p>
              <a:pPr algn="l">
                <a:lnSpc>
                  <a:spcPts val="4264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Csökkenő versenyképesség</a:t>
              </a:r>
            </a:p>
            <a:p>
              <a:pPr algn="l">
                <a:lnSpc>
                  <a:spcPts val="4264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Csökkenő innováció</a:t>
              </a:r>
            </a:p>
            <a:p>
              <a:pPr algn="l">
                <a:lnSpc>
                  <a:spcPts val="4264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Csökkenő problémamegoldás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75947" y="1028700"/>
            <a:ext cx="2963094" cy="5162181"/>
            <a:chOff x="0" y="0"/>
            <a:chExt cx="3950791" cy="6882908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3950791" cy="883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Open Sans Extra Bold"/>
                </a:rPr>
                <a:t>Magánéleti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89899"/>
              <a:ext cx="2470576" cy="57930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12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Romló kapcsolatok</a:t>
              </a:r>
            </a:p>
            <a:p>
              <a:pPr algn="l">
                <a:lnSpc>
                  <a:spcPts val="2912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Kimerültség</a:t>
              </a:r>
            </a:p>
            <a:p>
              <a:pPr algn="l">
                <a:lnSpc>
                  <a:spcPts val="2912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Ingerlékenység</a:t>
              </a:r>
            </a:p>
            <a:p>
              <a:pPr algn="l">
                <a:lnSpc>
                  <a:spcPts val="2912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Cinizmus</a:t>
              </a:r>
            </a:p>
            <a:p>
              <a:pPr algn="l">
                <a:lnSpc>
                  <a:spcPts val="2912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Belső kétely</a:t>
              </a:r>
            </a:p>
            <a:p>
              <a:pPr algn="l">
                <a:lnSpc>
                  <a:spcPts val="2912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Csökkenő önértékelés</a:t>
              </a:r>
            </a:p>
            <a:p>
              <a:pPr algn="l">
                <a:lnSpc>
                  <a:spcPts val="2912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Empátiacsökkenés</a:t>
              </a:r>
            </a:p>
            <a:p>
              <a:pPr algn="l">
                <a:lnSpc>
                  <a:spcPts val="2912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Szexuális zavarok</a:t>
              </a:r>
            </a:p>
            <a:p>
              <a:pPr algn="l">
                <a:lnSpc>
                  <a:spcPts val="2912"/>
                </a:lnSpc>
              </a:pPr>
              <a:r>
                <a:rPr lang="en-US" sz="2080">
                  <a:solidFill>
                    <a:srgbClr val="FFFFFF"/>
                  </a:solidFill>
                  <a:latin typeface="Open Sans Condensed"/>
                </a:rPr>
                <a:t>Jelenlét hiánya</a:t>
              </a:r>
            </a:p>
            <a:p>
              <a:pPr algn="l">
                <a:lnSpc>
                  <a:spcPts val="2912"/>
                </a:lnSpc>
              </a:pPr>
              <a:endParaRPr lang="en-US" sz="2080">
                <a:solidFill>
                  <a:srgbClr val="FFFFFF"/>
                </a:solidFill>
                <a:latin typeface="Open Sans Condensed"/>
              </a:endParaRPr>
            </a:p>
            <a:p>
              <a:pPr algn="l">
                <a:lnSpc>
                  <a:spcPts val="2912"/>
                </a:lnSpc>
              </a:pPr>
              <a:endParaRPr lang="en-US" sz="2080">
                <a:solidFill>
                  <a:srgbClr val="FFFFFF"/>
                </a:solidFill>
                <a:latin typeface="Open Sans Condensed"/>
              </a:endParaRPr>
            </a:p>
            <a:p>
              <a:pPr algn="l">
                <a:lnSpc>
                  <a:spcPts val="2912"/>
                </a:lnSpc>
              </a:pPr>
              <a:endParaRPr lang="en-US" sz="2080">
                <a:solidFill>
                  <a:srgbClr val="FFFFFF"/>
                </a:solidFill>
                <a:latin typeface="Open Sans Condensed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391540" y="3092076"/>
            <a:ext cx="5257213" cy="6074511"/>
          </a:xfrm>
          <a:custGeom>
            <a:avLst/>
            <a:gdLst/>
            <a:ahLst/>
            <a:cxnLst/>
            <a:rect l="l" t="t" r="r" b="b"/>
            <a:pathLst>
              <a:path w="5257213" h="6074511">
                <a:moveTo>
                  <a:pt x="0" y="0"/>
                </a:moveTo>
                <a:lnTo>
                  <a:pt x="5257213" y="0"/>
                </a:lnTo>
                <a:lnTo>
                  <a:pt x="5257213" y="6074511"/>
                </a:lnTo>
                <a:lnTo>
                  <a:pt x="0" y="60745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4089310" y="5184775"/>
            <a:ext cx="1690196" cy="684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 err="1">
                <a:solidFill>
                  <a:srgbClr val="FFFFFF"/>
                </a:solidFill>
                <a:latin typeface="Open Sans Extra Bold"/>
              </a:rPr>
              <a:t>Testi</a:t>
            </a:r>
            <a:endParaRPr lang="en-US" sz="4000" dirty="0">
              <a:solidFill>
                <a:srgbClr val="FFFFFF"/>
              </a:solidFill>
              <a:latin typeface="Open Sans Extr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89310" y="942975"/>
            <a:ext cx="2463890" cy="684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 err="1">
                <a:solidFill>
                  <a:srgbClr val="FFFFFF"/>
                </a:solidFill>
                <a:latin typeface="Open Sans Extra Bold"/>
              </a:rPr>
              <a:t>Pszichés</a:t>
            </a:r>
            <a:endParaRPr lang="en-US" sz="4000" dirty="0">
              <a:solidFill>
                <a:srgbClr val="FFFFFF"/>
              </a:solidFill>
              <a:latin typeface="Open Sans Extr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20849" y="9674973"/>
            <a:ext cx="15938451" cy="226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78">
                <a:solidFill>
                  <a:srgbClr val="FFFFFF"/>
                </a:solidFill>
                <a:latin typeface="Playfair Display"/>
              </a:rPr>
              <a:t>Bíró, B. P. (2020). Business Burnout Biblia - A stressz kezelésének művészete azoknak, akiknek a munkájuk a szenvedélyük. Budapest:Kreatív Kontroll Könyvtár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89876" y="7326379"/>
            <a:ext cx="1339940" cy="497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4"/>
              </a:lnSpc>
            </a:pPr>
            <a:r>
              <a:rPr lang="en-US" sz="2945">
                <a:solidFill>
                  <a:srgbClr val="FFFFFF"/>
                </a:solidFill>
                <a:latin typeface="Open Sans Extra Bold"/>
              </a:rPr>
              <a:t>rizikók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89310" y="1817550"/>
            <a:ext cx="3034699" cy="318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080">
                <a:solidFill>
                  <a:srgbClr val="FFFFFF"/>
                </a:solidFill>
                <a:latin typeface="Open Sans Condensed"/>
              </a:rPr>
              <a:t>Rumináció, avagy túlagyalás</a:t>
            </a:r>
          </a:p>
          <a:p>
            <a:pPr algn="l">
              <a:lnSpc>
                <a:spcPts val="3161"/>
              </a:lnSpc>
            </a:pPr>
            <a:r>
              <a:rPr lang="en-US" sz="2080">
                <a:solidFill>
                  <a:srgbClr val="FFFFFF"/>
                </a:solidFill>
                <a:latin typeface="Open Sans Condensed"/>
              </a:rPr>
              <a:t>Pánikbetegség</a:t>
            </a:r>
          </a:p>
          <a:p>
            <a:pPr algn="l">
              <a:lnSpc>
                <a:spcPts val="3161"/>
              </a:lnSpc>
            </a:pPr>
            <a:r>
              <a:rPr lang="en-US" sz="2080">
                <a:solidFill>
                  <a:srgbClr val="FFFFFF"/>
                </a:solidFill>
                <a:latin typeface="Open Sans Condensed"/>
              </a:rPr>
              <a:t>Szorongás</a:t>
            </a:r>
          </a:p>
          <a:p>
            <a:pPr algn="l">
              <a:lnSpc>
                <a:spcPts val="3161"/>
              </a:lnSpc>
            </a:pPr>
            <a:r>
              <a:rPr lang="en-US" sz="2080">
                <a:solidFill>
                  <a:srgbClr val="FFFFFF"/>
                </a:solidFill>
                <a:latin typeface="Open Sans Condensed"/>
              </a:rPr>
              <a:t>Depresszió</a:t>
            </a:r>
          </a:p>
          <a:p>
            <a:pPr algn="l">
              <a:lnSpc>
                <a:spcPts val="3161"/>
              </a:lnSpc>
            </a:pPr>
            <a:r>
              <a:rPr lang="en-US" sz="2080">
                <a:solidFill>
                  <a:srgbClr val="FFFFFF"/>
                </a:solidFill>
                <a:latin typeface="Open Sans Condensed"/>
              </a:rPr>
              <a:t>Függőségek</a:t>
            </a:r>
          </a:p>
          <a:p>
            <a:pPr algn="l">
              <a:lnSpc>
                <a:spcPts val="3161"/>
              </a:lnSpc>
            </a:pPr>
            <a:r>
              <a:rPr lang="en-US" sz="2080">
                <a:solidFill>
                  <a:srgbClr val="FFFFFF"/>
                </a:solidFill>
                <a:latin typeface="Open Sans Condensed"/>
              </a:rPr>
              <a:t>Öngyilkos gondolatok</a:t>
            </a:r>
          </a:p>
          <a:p>
            <a:pPr algn="l">
              <a:lnSpc>
                <a:spcPts val="3161"/>
              </a:lnSpc>
            </a:pPr>
            <a:r>
              <a:rPr lang="en-US" sz="2080">
                <a:solidFill>
                  <a:srgbClr val="FFFFFF"/>
                </a:solidFill>
                <a:latin typeface="Open Sans Condensed"/>
              </a:rPr>
              <a:t>Pszichoszomatikus megbetegedések</a:t>
            </a:r>
          </a:p>
          <a:p>
            <a:pPr algn="l">
              <a:lnSpc>
                <a:spcPts val="3161"/>
              </a:lnSpc>
            </a:pPr>
            <a:r>
              <a:rPr lang="en-US" sz="2080">
                <a:solidFill>
                  <a:srgbClr val="FFFFFF"/>
                </a:solidFill>
                <a:latin typeface="Open Sans Condensed"/>
              </a:rPr>
              <a:t>Nehéz légzés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89310" y="5984085"/>
            <a:ext cx="2816318" cy="318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080">
                <a:solidFill>
                  <a:srgbClr val="FFFFFF"/>
                </a:solidFill>
                <a:latin typeface="Open Sans Condensed"/>
              </a:rPr>
              <a:t>Fejfájás</a:t>
            </a:r>
          </a:p>
          <a:p>
            <a:pPr algn="l">
              <a:lnSpc>
                <a:spcPts val="3161"/>
              </a:lnSpc>
            </a:pPr>
            <a:r>
              <a:rPr lang="en-US" sz="2080">
                <a:solidFill>
                  <a:srgbClr val="FFFFFF"/>
                </a:solidFill>
                <a:latin typeface="Open Sans Condensed"/>
              </a:rPr>
              <a:t>Gyengülő immunrendszer</a:t>
            </a:r>
          </a:p>
          <a:p>
            <a:pPr algn="l">
              <a:lnSpc>
                <a:spcPts val="3161"/>
              </a:lnSpc>
            </a:pPr>
            <a:r>
              <a:rPr lang="en-US" sz="2080">
                <a:solidFill>
                  <a:srgbClr val="FFFFFF"/>
                </a:solidFill>
                <a:latin typeface="Open Sans Condensed"/>
              </a:rPr>
              <a:t>Szív- és érrendszeri zavarok</a:t>
            </a:r>
          </a:p>
          <a:p>
            <a:pPr algn="l">
              <a:lnSpc>
                <a:spcPts val="3161"/>
              </a:lnSpc>
            </a:pPr>
            <a:r>
              <a:rPr lang="en-US" sz="2080">
                <a:solidFill>
                  <a:srgbClr val="FFFFFF"/>
                </a:solidFill>
                <a:latin typeface="Open Sans Condensed"/>
              </a:rPr>
              <a:t>Diabétesz</a:t>
            </a:r>
          </a:p>
          <a:p>
            <a:pPr algn="l">
              <a:lnSpc>
                <a:spcPts val="3161"/>
              </a:lnSpc>
            </a:pPr>
            <a:r>
              <a:rPr lang="en-US" sz="2080">
                <a:solidFill>
                  <a:srgbClr val="FFFFFF"/>
                </a:solidFill>
                <a:latin typeface="Open Sans Condensed"/>
              </a:rPr>
              <a:t>Alzheimer kór</a:t>
            </a:r>
          </a:p>
          <a:p>
            <a:pPr algn="l">
              <a:lnSpc>
                <a:spcPts val="3161"/>
              </a:lnSpc>
            </a:pPr>
            <a:r>
              <a:rPr lang="en-US" sz="2080">
                <a:solidFill>
                  <a:srgbClr val="FFFFFF"/>
                </a:solidFill>
                <a:latin typeface="Open Sans Condensed"/>
              </a:rPr>
              <a:t>Emésztési rendellenességek</a:t>
            </a:r>
          </a:p>
          <a:p>
            <a:pPr algn="l">
              <a:lnSpc>
                <a:spcPts val="3161"/>
              </a:lnSpc>
            </a:pPr>
            <a:r>
              <a:rPr lang="en-US" sz="2080">
                <a:solidFill>
                  <a:srgbClr val="FFFFFF"/>
                </a:solidFill>
                <a:latin typeface="Open Sans Condensed"/>
              </a:rPr>
              <a:t>Alvászavarok</a:t>
            </a:r>
          </a:p>
          <a:p>
            <a:pPr algn="l">
              <a:lnSpc>
                <a:spcPts val="3161"/>
              </a:lnSpc>
            </a:pPr>
            <a:r>
              <a:rPr lang="en-US" sz="2080">
                <a:solidFill>
                  <a:srgbClr val="FFFFFF"/>
                </a:solidFill>
                <a:latin typeface="Open Sans Condensed"/>
              </a:rPr>
              <a:t>Izom-és csontrendszeri fájdalmak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6781" y="655637"/>
            <a:ext cx="6767376" cy="4114800"/>
          </a:xfrm>
          <a:custGeom>
            <a:avLst/>
            <a:gdLst/>
            <a:ahLst/>
            <a:cxnLst/>
            <a:rect l="l" t="t" r="r" b="b"/>
            <a:pathLst>
              <a:path w="6767376" h="4114800">
                <a:moveTo>
                  <a:pt x="0" y="0"/>
                </a:moveTo>
                <a:lnTo>
                  <a:pt x="6767376" y="0"/>
                </a:lnTo>
                <a:lnTo>
                  <a:pt x="67673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374560" y="1706736"/>
            <a:ext cx="1082329" cy="1480798"/>
          </a:xfrm>
          <a:custGeom>
            <a:avLst/>
            <a:gdLst/>
            <a:ahLst/>
            <a:cxnLst/>
            <a:rect l="l" t="t" r="r" b="b"/>
            <a:pathLst>
              <a:path w="1082329" h="1480798">
                <a:moveTo>
                  <a:pt x="0" y="0"/>
                </a:moveTo>
                <a:lnTo>
                  <a:pt x="1082329" y="0"/>
                </a:lnTo>
                <a:lnTo>
                  <a:pt x="1082329" y="1480798"/>
                </a:lnTo>
                <a:lnTo>
                  <a:pt x="0" y="1480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125608" y="4133087"/>
            <a:ext cx="3561172" cy="4114800"/>
          </a:xfrm>
          <a:custGeom>
            <a:avLst/>
            <a:gdLst/>
            <a:ahLst/>
            <a:cxnLst/>
            <a:rect l="l" t="t" r="r" b="b"/>
            <a:pathLst>
              <a:path w="3561172" h="4114800">
                <a:moveTo>
                  <a:pt x="0" y="0"/>
                </a:moveTo>
                <a:lnTo>
                  <a:pt x="3561173" y="0"/>
                </a:lnTo>
                <a:lnTo>
                  <a:pt x="35611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094685" y="1706736"/>
            <a:ext cx="1642079" cy="1591324"/>
          </a:xfrm>
          <a:custGeom>
            <a:avLst/>
            <a:gdLst/>
            <a:ahLst/>
            <a:cxnLst/>
            <a:rect l="l" t="t" r="r" b="b"/>
            <a:pathLst>
              <a:path w="1642079" h="1591324">
                <a:moveTo>
                  <a:pt x="0" y="0"/>
                </a:moveTo>
                <a:lnTo>
                  <a:pt x="1642079" y="0"/>
                </a:lnTo>
                <a:lnTo>
                  <a:pt x="1642079" y="1591324"/>
                </a:lnTo>
                <a:lnTo>
                  <a:pt x="0" y="15913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7891157" y="5681709"/>
            <a:ext cx="7096102" cy="912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2"/>
              </a:lnSpc>
            </a:pPr>
            <a:r>
              <a:rPr lang="en-US" sz="5301">
                <a:solidFill>
                  <a:srgbClr val="FFFFFF"/>
                </a:solidFill>
                <a:latin typeface="Open Sans Extra Bold"/>
              </a:rPr>
              <a:t>"Ő igen, de én nem."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79875" y="4866205"/>
            <a:ext cx="15328250" cy="56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9"/>
              </a:lnSpc>
            </a:pPr>
            <a:r>
              <a:rPr lang="en-US" sz="3824">
                <a:solidFill>
                  <a:srgbClr val="FFFFFF"/>
                </a:solidFill>
                <a:latin typeface="Open Sauce Heavy"/>
              </a:rPr>
              <a:t>Alapelv: </a:t>
            </a:r>
            <a:r>
              <a:rPr lang="en-US" sz="3824">
                <a:solidFill>
                  <a:srgbClr val="FBBD16"/>
                </a:solidFill>
                <a:latin typeface="Open Sauce Heavy"/>
              </a:rPr>
              <a:t>mindannyiunkon</a:t>
            </a:r>
            <a:r>
              <a:rPr lang="en-US" sz="3824">
                <a:solidFill>
                  <a:srgbClr val="FFFFFF"/>
                </a:solidFill>
                <a:latin typeface="Open Sauce Heavy"/>
              </a:rPr>
              <a:t> múlik, hogy értékes legyen ez az idő.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48476" y="3516717"/>
            <a:ext cx="22279049" cy="301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93"/>
              </a:lnSpc>
            </a:pPr>
            <a:r>
              <a:rPr lang="en-US" sz="9911">
                <a:solidFill>
                  <a:srgbClr val="FBBD16"/>
                </a:solidFill>
                <a:latin typeface="Open Sauce SemiBold Bold"/>
              </a:rPr>
              <a:t>Burnout </a:t>
            </a:r>
          </a:p>
          <a:p>
            <a:pPr algn="l">
              <a:lnSpc>
                <a:spcPts val="11893"/>
              </a:lnSpc>
            </a:pPr>
            <a:r>
              <a:rPr lang="en-US" sz="9911">
                <a:solidFill>
                  <a:srgbClr val="FFFFFF"/>
                </a:solidFill>
                <a:latin typeface="Open Sauce SemiBold Bold"/>
              </a:rPr>
              <a:t>Bankszámla</a:t>
            </a:r>
          </a:p>
        </p:txBody>
      </p:sp>
      <p:sp>
        <p:nvSpPr>
          <p:cNvPr id="3" name="Freeform 3"/>
          <p:cNvSpPr/>
          <p:nvPr/>
        </p:nvSpPr>
        <p:spPr>
          <a:xfrm>
            <a:off x="2048467" y="1732984"/>
            <a:ext cx="4036754" cy="4795280"/>
          </a:xfrm>
          <a:custGeom>
            <a:avLst/>
            <a:gdLst/>
            <a:ahLst/>
            <a:cxnLst/>
            <a:rect l="l" t="t" r="r" b="b"/>
            <a:pathLst>
              <a:path w="4036754" h="4795280">
                <a:moveTo>
                  <a:pt x="0" y="0"/>
                </a:moveTo>
                <a:lnTo>
                  <a:pt x="4036754" y="0"/>
                </a:lnTo>
                <a:lnTo>
                  <a:pt x="4036754" y="4795281"/>
                </a:lnTo>
                <a:lnTo>
                  <a:pt x="0" y="47952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87732" y="4159758"/>
            <a:ext cx="9730318" cy="4694878"/>
          </a:xfrm>
          <a:custGeom>
            <a:avLst/>
            <a:gdLst/>
            <a:ahLst/>
            <a:cxnLst/>
            <a:rect l="l" t="t" r="r" b="b"/>
            <a:pathLst>
              <a:path w="9730318" h="4694878">
                <a:moveTo>
                  <a:pt x="0" y="0"/>
                </a:moveTo>
                <a:lnTo>
                  <a:pt x="9730318" y="0"/>
                </a:lnTo>
                <a:lnTo>
                  <a:pt x="9730318" y="4694878"/>
                </a:lnTo>
                <a:lnTo>
                  <a:pt x="0" y="4694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774914" y="1504950"/>
            <a:ext cx="10355954" cy="1419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50"/>
              </a:lnSpc>
            </a:pPr>
            <a:r>
              <a:rPr lang="en-US" sz="9375">
                <a:solidFill>
                  <a:srgbClr val="B3B5CB"/>
                </a:solidFill>
                <a:latin typeface="Heebo Bold"/>
              </a:rPr>
              <a:t>Feltölt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081323" y="3449761"/>
            <a:ext cx="10355954" cy="1419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50"/>
              </a:lnSpc>
            </a:pPr>
            <a:r>
              <a:rPr lang="en-US" sz="9375">
                <a:solidFill>
                  <a:srgbClr val="BD9D8D"/>
                </a:solidFill>
                <a:latin typeface="Heebo Bold"/>
              </a:rPr>
              <a:t>Kimerít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4744" y="3293410"/>
            <a:ext cx="3693724" cy="3680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Finom ételek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Jakuzzi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Szauna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Séta a természetben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Számítógépes játék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Társas a barátokkal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Jóga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Ping pong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Squash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Gitár tanfolyam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Szépirodalmat olvasni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Színházba menni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Kertészkedni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Sorozatot nézni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057794" y="3303477"/>
            <a:ext cx="4661571" cy="3680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Éjszakai munka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Menthetetlen állatok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Ügyelet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Ingadozó bevétel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Sok adminisztráció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Túl sok elvállalt munka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Jogi ügyintézés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Konkurenciaharcok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Családi gondok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Önfeláldozás, olcsó és ingyenmunka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COVID hangulat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Kevés alvás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Problémás gazdik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Átdolgozott hétvége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...</a:t>
            </a: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6256399" y="5557287"/>
            <a:ext cx="5775203" cy="510515"/>
            <a:chOff x="0" y="0"/>
            <a:chExt cx="9194800" cy="812800"/>
          </a:xfrm>
        </p:grpSpPr>
        <p:sp>
          <p:nvSpPr>
            <p:cNvPr id="5" name="Freeform 5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E8DBD9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AutoShape 6"/>
          <p:cNvSpPr/>
          <p:nvPr/>
        </p:nvSpPr>
        <p:spPr>
          <a:xfrm flipH="1" flipV="1">
            <a:off x="4230384" y="7465472"/>
            <a:ext cx="2151017" cy="0"/>
          </a:xfrm>
          <a:prstGeom prst="line">
            <a:avLst/>
          </a:prstGeom>
          <a:ln w="38100" cap="flat">
            <a:solidFill>
              <a:srgbClr val="B3B5C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5968873" y="3303477"/>
            <a:ext cx="1066708" cy="3680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8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7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3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6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3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9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8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7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4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5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6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8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9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7</a:t>
            </a:r>
          </a:p>
          <a:p>
            <a:pPr algn="l">
              <a:lnSpc>
                <a:spcPts val="2332"/>
              </a:lnSpc>
            </a:pPr>
            <a:endParaRPr lang="en-US" sz="1943">
              <a:solidFill>
                <a:srgbClr val="FFFFFF"/>
              </a:solidFill>
              <a:latin typeface="Heebo Bold"/>
            </a:endParaRPr>
          </a:p>
        </p:txBody>
      </p:sp>
      <p:sp>
        <p:nvSpPr>
          <p:cNvPr id="8" name="AutoShape 8"/>
          <p:cNvSpPr/>
          <p:nvPr/>
        </p:nvSpPr>
        <p:spPr>
          <a:xfrm flipH="1">
            <a:off x="14351210" y="7539758"/>
            <a:ext cx="2151017" cy="0"/>
          </a:xfrm>
          <a:prstGeom prst="line">
            <a:avLst/>
          </a:prstGeom>
          <a:ln w="38100" cap="flat">
            <a:solidFill>
              <a:srgbClr val="BD9D8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4343555" y="9071687"/>
            <a:ext cx="9600891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6"/>
              </a:lnSpc>
            </a:pPr>
            <a:r>
              <a:rPr lang="en-US" sz="5322">
                <a:solidFill>
                  <a:srgbClr val="FFFFFF"/>
                </a:solidFill>
                <a:latin typeface="Heebo Bold"/>
              </a:rPr>
              <a:t>Egyenleg: 78-90 = </a:t>
            </a:r>
            <a:r>
              <a:rPr lang="en-US" sz="5322">
                <a:solidFill>
                  <a:srgbClr val="D02823"/>
                </a:solidFill>
                <a:latin typeface="Heebo Bold"/>
              </a:rPr>
              <a:t>-12</a:t>
            </a:r>
            <a:r>
              <a:rPr lang="en-US" sz="5322">
                <a:solidFill>
                  <a:srgbClr val="FFFFFF"/>
                </a:solidFill>
                <a:latin typeface="Heebo Bold"/>
              </a:rPr>
              <a:t>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57794" y="8855389"/>
            <a:ext cx="1837435" cy="111164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894744" y="1504950"/>
            <a:ext cx="5407752" cy="1419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50"/>
              </a:lnSpc>
            </a:pPr>
            <a:r>
              <a:rPr lang="en-US" sz="9375">
                <a:solidFill>
                  <a:srgbClr val="B3B5CB"/>
                </a:solidFill>
                <a:latin typeface="Heebo Bold"/>
              </a:rPr>
              <a:t>Feltölt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057794" y="1504950"/>
            <a:ext cx="10355954" cy="1419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50"/>
              </a:lnSpc>
            </a:pPr>
            <a:r>
              <a:rPr lang="en-US" sz="9375">
                <a:solidFill>
                  <a:srgbClr val="BD9D8D"/>
                </a:solidFill>
                <a:latin typeface="Heebo Bold"/>
              </a:rPr>
              <a:t>Kimerít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48047" y="3293410"/>
            <a:ext cx="1066708" cy="3434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5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7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9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6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2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4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7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8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3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9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4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5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1</a:t>
            </a:r>
          </a:p>
          <a:p>
            <a:pPr algn="l">
              <a:lnSpc>
                <a:spcPts val="2332"/>
              </a:lnSpc>
            </a:pPr>
            <a:r>
              <a:rPr lang="en-US" sz="1943">
                <a:solidFill>
                  <a:srgbClr val="FFFFFF"/>
                </a:solidFill>
                <a:latin typeface="Heebo Bold"/>
              </a:rPr>
              <a:t>8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25200" y="7482865"/>
            <a:ext cx="2326536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2"/>
              </a:lnSpc>
            </a:pPr>
            <a:r>
              <a:rPr lang="en-US" sz="2243" dirty="0" err="1">
                <a:solidFill>
                  <a:srgbClr val="B3B5CB"/>
                </a:solidFill>
                <a:latin typeface="Heebo Bold"/>
              </a:rPr>
              <a:t>összesen</a:t>
            </a:r>
            <a:r>
              <a:rPr lang="en-US" sz="2243" dirty="0">
                <a:solidFill>
                  <a:srgbClr val="B3B5CB"/>
                </a:solidFill>
                <a:latin typeface="Heebo Bold"/>
              </a:rPr>
              <a:t>: 78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09947" y="2784170"/>
            <a:ext cx="316637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2"/>
              </a:lnSpc>
            </a:pPr>
            <a:r>
              <a:rPr lang="en-US" sz="2943">
                <a:solidFill>
                  <a:srgbClr val="B3B5CB"/>
                </a:solidFill>
                <a:latin typeface="Heebo Bold"/>
              </a:rPr>
              <a:t>+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56097" y="7539758"/>
            <a:ext cx="2326536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2"/>
              </a:lnSpc>
            </a:pPr>
            <a:r>
              <a:rPr lang="en-US" sz="2243" dirty="0" err="1">
                <a:solidFill>
                  <a:srgbClr val="BD9D8D"/>
                </a:solidFill>
                <a:latin typeface="Heebo Bold"/>
              </a:rPr>
              <a:t>összesen</a:t>
            </a:r>
            <a:r>
              <a:rPr lang="en-US" sz="2243" dirty="0">
                <a:solidFill>
                  <a:srgbClr val="BD9D8D"/>
                </a:solidFill>
                <a:latin typeface="Heebo Bold"/>
              </a:rPr>
              <a:t>: 90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959348" y="2784170"/>
            <a:ext cx="316637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2"/>
              </a:lnSpc>
            </a:pPr>
            <a:r>
              <a:rPr lang="en-US" sz="2943">
                <a:solidFill>
                  <a:srgbClr val="BD9D8D"/>
                </a:solidFill>
                <a:latin typeface="Heebo Bold"/>
              </a:rPr>
              <a:t>-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5624938" y="5988727"/>
            <a:ext cx="19466691" cy="1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92"/>
              </a:lnSpc>
            </a:pPr>
            <a:r>
              <a:rPr lang="en-US" sz="5381">
                <a:solidFill>
                  <a:srgbClr val="FFFFFF"/>
                </a:solidFill>
                <a:latin typeface="Open Sauce SemiBold Bold"/>
              </a:rPr>
              <a:t>Gyorsan a lényeg:</a:t>
            </a:r>
          </a:p>
        </p:txBody>
      </p:sp>
      <p:sp>
        <p:nvSpPr>
          <p:cNvPr id="3" name="Freeform 3"/>
          <p:cNvSpPr/>
          <p:nvPr/>
        </p:nvSpPr>
        <p:spPr>
          <a:xfrm rot="1542573">
            <a:off x="3192522" y="3187006"/>
            <a:ext cx="3136286" cy="2702908"/>
          </a:xfrm>
          <a:custGeom>
            <a:avLst/>
            <a:gdLst/>
            <a:ahLst/>
            <a:cxnLst/>
            <a:rect l="l" t="t" r="r" b="b"/>
            <a:pathLst>
              <a:path w="3136286" h="2702908">
                <a:moveTo>
                  <a:pt x="0" y="0"/>
                </a:moveTo>
                <a:lnTo>
                  <a:pt x="3136286" y="0"/>
                </a:lnTo>
                <a:lnTo>
                  <a:pt x="3136286" y="2702908"/>
                </a:lnTo>
                <a:lnTo>
                  <a:pt x="0" y="2702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8225678" y="2935993"/>
            <a:ext cx="2900892" cy="2805954"/>
          </a:xfrm>
          <a:custGeom>
            <a:avLst/>
            <a:gdLst/>
            <a:ahLst/>
            <a:cxnLst/>
            <a:rect l="l" t="t" r="r" b="b"/>
            <a:pathLst>
              <a:path w="2900892" h="2805954">
                <a:moveTo>
                  <a:pt x="0" y="0"/>
                </a:moveTo>
                <a:lnTo>
                  <a:pt x="2900892" y="0"/>
                </a:lnTo>
                <a:lnTo>
                  <a:pt x="2900892" y="2805954"/>
                </a:lnTo>
                <a:lnTo>
                  <a:pt x="0" y="2805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2854075" y="2530443"/>
            <a:ext cx="2672438" cy="3101429"/>
          </a:xfrm>
          <a:custGeom>
            <a:avLst/>
            <a:gdLst/>
            <a:ahLst/>
            <a:cxnLst/>
            <a:rect l="l" t="t" r="r" b="b"/>
            <a:pathLst>
              <a:path w="2672438" h="3101429">
                <a:moveTo>
                  <a:pt x="0" y="0"/>
                </a:moveTo>
                <a:lnTo>
                  <a:pt x="2672438" y="0"/>
                </a:lnTo>
                <a:lnTo>
                  <a:pt x="2672438" y="3101428"/>
                </a:lnTo>
                <a:lnTo>
                  <a:pt x="0" y="31014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7862186" y="6838667"/>
            <a:ext cx="2563628" cy="2786552"/>
          </a:xfrm>
          <a:custGeom>
            <a:avLst/>
            <a:gdLst/>
            <a:ahLst/>
            <a:cxnLst/>
            <a:rect l="l" t="t" r="r" b="b"/>
            <a:pathLst>
              <a:path w="2563628" h="2786552">
                <a:moveTo>
                  <a:pt x="0" y="0"/>
                </a:moveTo>
                <a:lnTo>
                  <a:pt x="2563628" y="0"/>
                </a:lnTo>
                <a:lnTo>
                  <a:pt x="2563628" y="2786552"/>
                </a:lnTo>
                <a:lnTo>
                  <a:pt x="0" y="2786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77" b="-549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85" r="-70" b="-13475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98629" y="1825173"/>
            <a:ext cx="9138326" cy="92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6"/>
              </a:lnSpc>
            </a:pPr>
            <a:r>
              <a:rPr lang="en-US" sz="5383" spc="301">
                <a:solidFill>
                  <a:srgbClr val="FFFFFF"/>
                </a:solidFill>
                <a:latin typeface="Playfair Display"/>
              </a:rPr>
              <a:t>Problémakezelési stílusok: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94548" y="3687596"/>
            <a:ext cx="14498903" cy="4753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2288" lvl="1" indent="-581144" algn="l">
              <a:lnSpc>
                <a:spcPts val="7536"/>
              </a:lnSpc>
              <a:buAutoNum type="arabicPeriod"/>
            </a:pPr>
            <a:r>
              <a:rPr lang="en-US" sz="5383" spc="301">
                <a:solidFill>
                  <a:srgbClr val="FFFFFF"/>
                </a:solidFill>
                <a:latin typeface="Playfair Display"/>
              </a:rPr>
              <a:t>Nem törődni a nyomással, tovább haladni a célok  felé (a lejtőn).</a:t>
            </a:r>
          </a:p>
          <a:p>
            <a:pPr marL="1162288" lvl="1" indent="-581144" algn="l">
              <a:lnSpc>
                <a:spcPts val="7536"/>
              </a:lnSpc>
              <a:buAutoNum type="arabicPeriod"/>
            </a:pPr>
            <a:r>
              <a:rPr lang="en-US" sz="5383" spc="301">
                <a:solidFill>
                  <a:srgbClr val="FFFFFF"/>
                </a:solidFill>
                <a:latin typeface="Playfair Display"/>
              </a:rPr>
              <a:t>Elterelni a figyelmet egy erősebb ingerrel.</a:t>
            </a:r>
          </a:p>
          <a:p>
            <a:pPr marL="1162288" lvl="1" indent="-581144" algn="l">
              <a:lnSpc>
                <a:spcPts val="7536"/>
              </a:lnSpc>
              <a:buAutoNum type="arabicPeriod"/>
            </a:pPr>
            <a:r>
              <a:rPr lang="en-US" sz="5383" spc="301">
                <a:solidFill>
                  <a:srgbClr val="FFFFFF"/>
                </a:solidFill>
                <a:latin typeface="Playfair Display"/>
              </a:rPr>
              <a:t>"Lassú parázs" típusú kiégés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70428" y="7996367"/>
            <a:ext cx="15088872" cy="1087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39"/>
              </a:lnSpc>
            </a:pPr>
            <a:r>
              <a:rPr lang="en-US" sz="7199">
                <a:solidFill>
                  <a:srgbClr val="FFFFFF"/>
                </a:solidFill>
                <a:latin typeface="Aileron Heavy"/>
              </a:rPr>
              <a:t>Kiégés</a:t>
            </a:r>
          </a:p>
        </p:txBody>
      </p:sp>
      <p:sp>
        <p:nvSpPr>
          <p:cNvPr id="3" name="Freeform 3"/>
          <p:cNvSpPr/>
          <p:nvPr/>
        </p:nvSpPr>
        <p:spPr>
          <a:xfrm rot="3460264">
            <a:off x="5624848" y="4196551"/>
            <a:ext cx="2818356" cy="4114800"/>
          </a:xfrm>
          <a:custGeom>
            <a:avLst/>
            <a:gdLst/>
            <a:ahLst/>
            <a:cxnLst/>
            <a:rect l="l" t="t" r="r" b="b"/>
            <a:pathLst>
              <a:path w="2818356" h="4114800">
                <a:moveTo>
                  <a:pt x="0" y="0"/>
                </a:moveTo>
                <a:lnTo>
                  <a:pt x="2818356" y="0"/>
                </a:lnTo>
                <a:lnTo>
                  <a:pt x="2818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281803">
            <a:off x="6211649" y="4469781"/>
            <a:ext cx="508596" cy="742550"/>
          </a:xfrm>
          <a:custGeom>
            <a:avLst/>
            <a:gdLst/>
            <a:ahLst/>
            <a:cxnLst/>
            <a:rect l="l" t="t" r="r" b="b"/>
            <a:pathLst>
              <a:path w="508596" h="742550">
                <a:moveTo>
                  <a:pt x="0" y="0"/>
                </a:moveTo>
                <a:lnTo>
                  <a:pt x="508595" y="0"/>
                </a:lnTo>
                <a:lnTo>
                  <a:pt x="508595" y="742550"/>
                </a:lnTo>
                <a:lnTo>
                  <a:pt x="0" y="742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3307942">
            <a:off x="8129770" y="4439735"/>
            <a:ext cx="508596" cy="742550"/>
          </a:xfrm>
          <a:custGeom>
            <a:avLst/>
            <a:gdLst/>
            <a:ahLst/>
            <a:cxnLst/>
            <a:rect l="l" t="t" r="r" b="b"/>
            <a:pathLst>
              <a:path w="508596" h="742550">
                <a:moveTo>
                  <a:pt x="0" y="0"/>
                </a:moveTo>
                <a:lnTo>
                  <a:pt x="508595" y="0"/>
                </a:lnTo>
                <a:lnTo>
                  <a:pt x="508595" y="742550"/>
                </a:lnTo>
                <a:lnTo>
                  <a:pt x="0" y="742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3307942">
            <a:off x="8816394" y="4694229"/>
            <a:ext cx="508596" cy="742550"/>
          </a:xfrm>
          <a:custGeom>
            <a:avLst/>
            <a:gdLst/>
            <a:ahLst/>
            <a:cxnLst/>
            <a:rect l="l" t="t" r="r" b="b"/>
            <a:pathLst>
              <a:path w="508596" h="742550">
                <a:moveTo>
                  <a:pt x="0" y="0"/>
                </a:moveTo>
                <a:lnTo>
                  <a:pt x="508595" y="0"/>
                </a:lnTo>
                <a:lnTo>
                  <a:pt x="508595" y="742550"/>
                </a:lnTo>
                <a:lnTo>
                  <a:pt x="0" y="742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3870312">
            <a:off x="8821814" y="5461780"/>
            <a:ext cx="508596" cy="742550"/>
          </a:xfrm>
          <a:custGeom>
            <a:avLst/>
            <a:gdLst/>
            <a:ahLst/>
            <a:cxnLst/>
            <a:rect l="l" t="t" r="r" b="b"/>
            <a:pathLst>
              <a:path w="508596" h="742550">
                <a:moveTo>
                  <a:pt x="0" y="0"/>
                </a:moveTo>
                <a:lnTo>
                  <a:pt x="508596" y="0"/>
                </a:lnTo>
                <a:lnTo>
                  <a:pt x="508596" y="742549"/>
                </a:lnTo>
                <a:lnTo>
                  <a:pt x="0" y="742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3870312">
            <a:off x="8821814" y="6029215"/>
            <a:ext cx="508596" cy="742550"/>
          </a:xfrm>
          <a:custGeom>
            <a:avLst/>
            <a:gdLst/>
            <a:ahLst/>
            <a:cxnLst/>
            <a:rect l="l" t="t" r="r" b="b"/>
            <a:pathLst>
              <a:path w="508596" h="742550">
                <a:moveTo>
                  <a:pt x="0" y="0"/>
                </a:moveTo>
                <a:lnTo>
                  <a:pt x="508596" y="0"/>
                </a:lnTo>
                <a:lnTo>
                  <a:pt x="508596" y="742550"/>
                </a:lnTo>
                <a:lnTo>
                  <a:pt x="0" y="742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 rot="-4191948">
            <a:off x="165732" y="-845546"/>
            <a:ext cx="15088872" cy="62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>
                <a:solidFill>
                  <a:srgbClr val="FFFFFF"/>
                </a:solidFill>
                <a:latin typeface="Aileron Heavy"/>
              </a:rPr>
              <a:t>Kimerülés</a:t>
            </a:r>
          </a:p>
        </p:txBody>
      </p:sp>
      <p:sp>
        <p:nvSpPr>
          <p:cNvPr id="10" name="TextBox 10"/>
          <p:cNvSpPr txBox="1"/>
          <p:nvPr/>
        </p:nvSpPr>
        <p:spPr>
          <a:xfrm rot="-3790517">
            <a:off x="2770226" y="-2603246"/>
            <a:ext cx="15088872" cy="359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ileron Heavy"/>
              </a:rPr>
              <a:t>MTHFR DNS polimorfizmus</a:t>
            </a:r>
          </a:p>
        </p:txBody>
      </p:sp>
      <p:sp>
        <p:nvSpPr>
          <p:cNvPr id="11" name="TextBox 11"/>
          <p:cNvSpPr txBox="1"/>
          <p:nvPr/>
        </p:nvSpPr>
        <p:spPr>
          <a:xfrm rot="-961588">
            <a:off x="8573136" y="6377604"/>
            <a:ext cx="15088872" cy="359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ileron Heavy"/>
              </a:rPr>
              <a:t>Kortizolváltozás és adrenális kimerülés? Bullshit!</a:t>
            </a:r>
          </a:p>
        </p:txBody>
      </p:sp>
      <p:sp>
        <p:nvSpPr>
          <p:cNvPr id="12" name="TextBox 12"/>
          <p:cNvSpPr txBox="1"/>
          <p:nvPr/>
        </p:nvSpPr>
        <p:spPr>
          <a:xfrm rot="-2292254">
            <a:off x="8015887" y="-145810"/>
            <a:ext cx="15088872" cy="359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ileron Heavy"/>
              </a:rPr>
              <a:t>Lactobacillus Rhamnosus</a:t>
            </a:r>
          </a:p>
        </p:txBody>
      </p:sp>
      <p:sp>
        <p:nvSpPr>
          <p:cNvPr id="13" name="TextBox 13"/>
          <p:cNvSpPr txBox="1"/>
          <p:nvPr/>
        </p:nvSpPr>
        <p:spPr>
          <a:xfrm rot="-1691199">
            <a:off x="9077792" y="1794307"/>
            <a:ext cx="15088872" cy="359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ileron Heavy"/>
              </a:rPr>
              <a:t>Kynurenine</a:t>
            </a:r>
          </a:p>
        </p:txBody>
      </p:sp>
      <p:sp>
        <p:nvSpPr>
          <p:cNvPr id="14" name="TextBox 14"/>
          <p:cNvSpPr txBox="1"/>
          <p:nvPr/>
        </p:nvSpPr>
        <p:spPr>
          <a:xfrm rot="-2552663">
            <a:off x="6766985" y="-1283180"/>
            <a:ext cx="15088872" cy="359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ileron Heavy"/>
              </a:rPr>
              <a:t>Allosztatikus töltés</a:t>
            </a:r>
          </a:p>
        </p:txBody>
      </p:sp>
      <p:sp>
        <p:nvSpPr>
          <p:cNvPr id="15" name="TextBox 15"/>
          <p:cNvSpPr txBox="1"/>
          <p:nvPr/>
        </p:nvSpPr>
        <p:spPr>
          <a:xfrm rot="-1342071">
            <a:off x="9631932" y="3183589"/>
            <a:ext cx="15088872" cy="359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Aileron Heavy"/>
              </a:rPr>
              <a:t>PTSD tartós terápiája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48268" y="4359354"/>
            <a:ext cx="15119635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3"/>
              </a:lnSpc>
            </a:pPr>
            <a:r>
              <a:rPr lang="en-US" sz="6094">
                <a:solidFill>
                  <a:srgbClr val="FFFFFF"/>
                </a:solidFill>
                <a:latin typeface="Open Sauce SemiBold Bold"/>
              </a:rPr>
              <a:t>A kiégés a rendszered eredménye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94162" y="5292804"/>
            <a:ext cx="1449967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3125">
                <a:solidFill>
                  <a:srgbClr val="F9B230"/>
                </a:solidFill>
                <a:latin typeface="Open Sauce SemiBold Bold"/>
              </a:rPr>
              <a:t>Génjeid, gyermekkorod, személyiséged, szokásaid, körülményeid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743200" y="1879884"/>
            <a:ext cx="12801600" cy="6800850"/>
          </a:xfrm>
          <a:custGeom>
            <a:avLst/>
            <a:gdLst/>
            <a:ahLst/>
            <a:cxnLst/>
            <a:rect l="l" t="t" r="r" b="b"/>
            <a:pathLst>
              <a:path w="12801600" h="6800850">
                <a:moveTo>
                  <a:pt x="0" y="0"/>
                </a:moveTo>
                <a:lnTo>
                  <a:pt x="12801600" y="0"/>
                </a:lnTo>
                <a:lnTo>
                  <a:pt x="12801600" y="6800850"/>
                </a:lnTo>
                <a:lnTo>
                  <a:pt x="0" y="6800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950827" y="3788059"/>
            <a:ext cx="14386346" cy="287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FFFFFF"/>
                </a:solidFill>
                <a:latin typeface="Open Sauce SemiBold Bold"/>
              </a:rPr>
              <a:t>Szokások fejlesztése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FFFFFF"/>
                </a:solidFill>
                <a:latin typeface="Open Sauce SemiBold Bold"/>
              </a:rPr>
              <a:t>Körülmények fejlesztése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FFFFFF"/>
                </a:solidFill>
                <a:latin typeface="Open Sauce SemiBold Bold"/>
              </a:rPr>
              <a:t>Személyiség fejlesztése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88627" y="3093382"/>
            <a:ext cx="1619190" cy="4676360"/>
          </a:xfrm>
          <a:custGeom>
            <a:avLst/>
            <a:gdLst/>
            <a:ahLst/>
            <a:cxnLst/>
            <a:rect l="l" t="t" r="r" b="b"/>
            <a:pathLst>
              <a:path w="1619190" h="4676360">
                <a:moveTo>
                  <a:pt x="0" y="0"/>
                </a:moveTo>
                <a:lnTo>
                  <a:pt x="1619189" y="0"/>
                </a:lnTo>
                <a:lnTo>
                  <a:pt x="1619189" y="4676360"/>
                </a:lnTo>
                <a:lnTo>
                  <a:pt x="0" y="4676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597348" y="3583298"/>
            <a:ext cx="11793263" cy="516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4229" lvl="1" indent="-407114" algn="l">
              <a:lnSpc>
                <a:spcPts val="5920"/>
              </a:lnSpc>
              <a:buAutoNum type="arabicPeriod"/>
            </a:pPr>
            <a:r>
              <a:rPr lang="en-US" sz="3771">
                <a:solidFill>
                  <a:srgbClr val="FFFFFF"/>
                </a:solidFill>
                <a:latin typeface="Open Sauce Light"/>
              </a:rPr>
              <a:t>Hogyan ismerhetjük fel a kiégést?</a:t>
            </a:r>
          </a:p>
          <a:p>
            <a:pPr marL="814229" lvl="1" indent="-407114" algn="l">
              <a:lnSpc>
                <a:spcPts val="5920"/>
              </a:lnSpc>
              <a:buAutoNum type="arabicPeriod"/>
            </a:pPr>
            <a:r>
              <a:rPr lang="en-US" sz="3771">
                <a:solidFill>
                  <a:srgbClr val="FFFFFF"/>
                </a:solidFill>
                <a:latin typeface="Open Sauce Light"/>
              </a:rPr>
              <a:t>Mi okozza a kiégést?</a:t>
            </a:r>
          </a:p>
          <a:p>
            <a:pPr marL="814229" lvl="1" indent="-407114" algn="l">
              <a:lnSpc>
                <a:spcPts val="5920"/>
              </a:lnSpc>
              <a:buAutoNum type="arabicPeriod"/>
            </a:pPr>
            <a:r>
              <a:rPr lang="en-US" sz="3771">
                <a:solidFill>
                  <a:srgbClr val="FFFFFF"/>
                </a:solidFill>
                <a:latin typeface="Open Sauce Light"/>
              </a:rPr>
              <a:t>Érdemes-e váltani kiégés esetén?</a:t>
            </a:r>
          </a:p>
          <a:p>
            <a:pPr marL="814229" lvl="1" indent="-407114" algn="l">
              <a:lnSpc>
                <a:spcPts val="5920"/>
              </a:lnSpc>
              <a:buAutoNum type="arabicPeriod"/>
            </a:pPr>
            <a:r>
              <a:rPr lang="en-US" sz="3771">
                <a:solidFill>
                  <a:srgbClr val="FFFFFF"/>
                </a:solidFill>
                <a:latin typeface="Open Sauce Light"/>
              </a:rPr>
              <a:t>Hogyan maradhat fenntartható a tűz?</a:t>
            </a:r>
          </a:p>
          <a:p>
            <a:pPr marL="814229" lvl="1" indent="-407114" algn="l">
              <a:lnSpc>
                <a:spcPts val="5920"/>
              </a:lnSpc>
              <a:buAutoNum type="arabicPeriod"/>
            </a:pPr>
            <a:r>
              <a:rPr lang="en-US" sz="3771">
                <a:solidFill>
                  <a:srgbClr val="FFFFFF"/>
                </a:solidFill>
                <a:latin typeface="Open Sauce Light"/>
              </a:rPr>
              <a:t>Hogyan ültethető a gyakorlatba?</a:t>
            </a:r>
          </a:p>
          <a:p>
            <a:pPr algn="l">
              <a:lnSpc>
                <a:spcPts val="5920"/>
              </a:lnSpc>
            </a:pPr>
            <a:endParaRPr lang="en-US" sz="3771">
              <a:solidFill>
                <a:srgbClr val="FFFFFF"/>
              </a:solidFill>
              <a:latin typeface="Open Sauce Light"/>
            </a:endParaRPr>
          </a:p>
          <a:p>
            <a:pPr algn="l">
              <a:lnSpc>
                <a:spcPts val="5920"/>
              </a:lnSpc>
            </a:pPr>
            <a:endParaRPr lang="en-US" sz="3771">
              <a:solidFill>
                <a:srgbClr val="FFFFFF"/>
              </a:solidFill>
              <a:latin typeface="Open Sauce Ligh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63585" y="1651987"/>
            <a:ext cx="13734637" cy="762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5"/>
              </a:lnSpc>
            </a:pPr>
            <a:r>
              <a:rPr lang="en-US" sz="5500">
                <a:solidFill>
                  <a:srgbClr val="FFFFFF"/>
                </a:solidFill>
                <a:latin typeface="Open Sauce SemiBold Bold"/>
              </a:rPr>
              <a:t>Ezekre keressük ma a választ: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41" b="-941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77574" y="4175888"/>
            <a:ext cx="12080397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39"/>
              </a:lnSpc>
            </a:pPr>
            <a:r>
              <a:rPr lang="en-US" sz="7199">
                <a:solidFill>
                  <a:srgbClr val="FFFFFF"/>
                </a:solidFill>
                <a:latin typeface="Open Sauce Heavy"/>
              </a:rPr>
              <a:t>Hány kék pontot látsz?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600950" y="3600450"/>
            <a:ext cx="937925" cy="93792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91372" y="6579854"/>
            <a:ext cx="937925" cy="93792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0775" y="9349075"/>
            <a:ext cx="937925" cy="93792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B83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11685" y="4920681"/>
            <a:ext cx="937925" cy="93792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332596" y="492288"/>
            <a:ext cx="937925" cy="93792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62132" y="6796039"/>
            <a:ext cx="937925" cy="93792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866884" y="3600450"/>
            <a:ext cx="937925" cy="93792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071636" y="404861"/>
            <a:ext cx="937925" cy="937925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B83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637538" y="1430213"/>
            <a:ext cx="937925" cy="937925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B83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7259300" y="3131487"/>
            <a:ext cx="937925" cy="93792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B83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6321375" y="3131487"/>
            <a:ext cx="937925" cy="937925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6575463" y="873824"/>
            <a:ext cx="937925" cy="937925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968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1335615" y="1028700"/>
            <a:ext cx="937925" cy="937925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B83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6095767" y="1183576"/>
            <a:ext cx="937925" cy="937925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B83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855918" y="1338452"/>
            <a:ext cx="937925" cy="937925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5157841" y="492288"/>
            <a:ext cx="937925" cy="937925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8919642" y="492288"/>
            <a:ext cx="937925" cy="937925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6C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9388605" y="2848124"/>
            <a:ext cx="937925" cy="937925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9857567" y="5203961"/>
            <a:ext cx="937925" cy="937925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B83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0326530" y="7559798"/>
            <a:ext cx="937925" cy="937925"/>
            <a:chOff x="0" y="0"/>
            <a:chExt cx="812800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0795493" y="9915634"/>
            <a:ext cx="937925" cy="937925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B83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7600950" y="6110891"/>
            <a:ext cx="937925" cy="937925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B83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4406407" y="2306148"/>
            <a:ext cx="937925" cy="937925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B83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0397689" y="245651"/>
            <a:ext cx="937925" cy="937925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2928959" y="2121502"/>
            <a:ext cx="937925" cy="937925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3C3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1488015" y="2848124"/>
            <a:ext cx="937925" cy="937925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4F5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7871011" y="1807415"/>
            <a:ext cx="937925" cy="937925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2801559" y="1652539"/>
            <a:ext cx="937925" cy="937925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5157841" y="4451718"/>
            <a:ext cx="937925" cy="937925"/>
            <a:chOff x="0" y="0"/>
            <a:chExt cx="812800" cy="812800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4F5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7514124" y="7250898"/>
            <a:ext cx="937925" cy="937925"/>
            <a:chOff x="0" y="0"/>
            <a:chExt cx="812800" cy="812800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12109943" y="5858607"/>
            <a:ext cx="937925" cy="937925"/>
            <a:chOff x="0" y="0"/>
            <a:chExt cx="812800" cy="812800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16705761" y="4466315"/>
            <a:ext cx="937925" cy="937925"/>
            <a:chOff x="0" y="0"/>
            <a:chExt cx="812800" cy="812800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B6CE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14335847" y="4920681"/>
            <a:ext cx="937925" cy="937925"/>
            <a:chOff x="0" y="0"/>
            <a:chExt cx="812800" cy="812800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B83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1023959" y="4538375"/>
            <a:ext cx="937925" cy="937925"/>
            <a:chOff x="0" y="0"/>
            <a:chExt cx="812800" cy="812800"/>
          </a:xfrm>
        </p:grpSpPr>
        <p:sp>
          <p:nvSpPr>
            <p:cNvPr id="103" name="Freeform 10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B83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TextBox 10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15009561" y="8028760"/>
            <a:ext cx="937925" cy="937925"/>
            <a:chOff x="0" y="0"/>
            <a:chExt cx="812800" cy="812800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764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TextBox 10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08" name="Group 108"/>
          <p:cNvGrpSpPr/>
          <p:nvPr/>
        </p:nvGrpSpPr>
        <p:grpSpPr>
          <a:xfrm>
            <a:off x="4219916" y="8411149"/>
            <a:ext cx="937925" cy="937925"/>
            <a:chOff x="0" y="0"/>
            <a:chExt cx="812800" cy="812800"/>
          </a:xfrm>
        </p:grpSpPr>
        <p:sp>
          <p:nvSpPr>
            <p:cNvPr id="109" name="Freeform 10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1880" y="2507711"/>
            <a:ext cx="1388109" cy="1388109"/>
          </a:xfrm>
          <a:custGeom>
            <a:avLst/>
            <a:gdLst/>
            <a:ahLst/>
            <a:cxnLst/>
            <a:rect l="l" t="t" r="r" b="b"/>
            <a:pathLst>
              <a:path w="1388109" h="1388109">
                <a:moveTo>
                  <a:pt x="0" y="0"/>
                </a:moveTo>
                <a:lnTo>
                  <a:pt x="1388109" y="0"/>
                </a:lnTo>
                <a:lnTo>
                  <a:pt x="1388109" y="1388109"/>
                </a:lnTo>
                <a:lnTo>
                  <a:pt x="0" y="1388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75542" y="2507711"/>
            <a:ext cx="1388109" cy="1388109"/>
          </a:xfrm>
          <a:custGeom>
            <a:avLst/>
            <a:gdLst/>
            <a:ahLst/>
            <a:cxnLst/>
            <a:rect l="l" t="t" r="r" b="b"/>
            <a:pathLst>
              <a:path w="1388109" h="1388109">
                <a:moveTo>
                  <a:pt x="0" y="0"/>
                </a:moveTo>
                <a:lnTo>
                  <a:pt x="1388109" y="0"/>
                </a:lnTo>
                <a:lnTo>
                  <a:pt x="1388109" y="1388109"/>
                </a:lnTo>
                <a:lnTo>
                  <a:pt x="0" y="1388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2968722" y="648604"/>
            <a:ext cx="1388109" cy="1388109"/>
          </a:xfrm>
          <a:custGeom>
            <a:avLst/>
            <a:gdLst/>
            <a:ahLst/>
            <a:cxnLst/>
            <a:rect l="l" t="t" r="r" b="b"/>
            <a:pathLst>
              <a:path w="1388109" h="1388109">
                <a:moveTo>
                  <a:pt x="0" y="0"/>
                </a:moveTo>
                <a:lnTo>
                  <a:pt x="1388109" y="0"/>
                </a:lnTo>
                <a:lnTo>
                  <a:pt x="1388109" y="1388109"/>
                </a:lnTo>
                <a:lnTo>
                  <a:pt x="0" y="1388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661902" y="-1210504"/>
            <a:ext cx="1388109" cy="1388109"/>
          </a:xfrm>
          <a:custGeom>
            <a:avLst/>
            <a:gdLst/>
            <a:ahLst/>
            <a:cxnLst/>
            <a:rect l="l" t="t" r="r" b="b"/>
            <a:pathLst>
              <a:path w="1388109" h="1388109">
                <a:moveTo>
                  <a:pt x="0" y="0"/>
                </a:moveTo>
                <a:lnTo>
                  <a:pt x="1388109" y="0"/>
                </a:lnTo>
                <a:lnTo>
                  <a:pt x="1388109" y="1388110"/>
                </a:lnTo>
                <a:lnTo>
                  <a:pt x="0" y="1388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5871191" y="9063703"/>
            <a:ext cx="1388109" cy="1388109"/>
          </a:xfrm>
          <a:custGeom>
            <a:avLst/>
            <a:gdLst/>
            <a:ahLst/>
            <a:cxnLst/>
            <a:rect l="l" t="t" r="r" b="b"/>
            <a:pathLst>
              <a:path w="1388109" h="1388109">
                <a:moveTo>
                  <a:pt x="0" y="0"/>
                </a:moveTo>
                <a:lnTo>
                  <a:pt x="1388109" y="0"/>
                </a:lnTo>
                <a:lnTo>
                  <a:pt x="1388109" y="1388109"/>
                </a:lnTo>
                <a:lnTo>
                  <a:pt x="0" y="1388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6168188" y="4196513"/>
            <a:ext cx="1388109" cy="1388109"/>
          </a:xfrm>
          <a:custGeom>
            <a:avLst/>
            <a:gdLst/>
            <a:ahLst/>
            <a:cxnLst/>
            <a:rect l="l" t="t" r="r" b="b"/>
            <a:pathLst>
              <a:path w="1388109" h="1388109">
                <a:moveTo>
                  <a:pt x="0" y="0"/>
                </a:moveTo>
                <a:lnTo>
                  <a:pt x="1388109" y="0"/>
                </a:lnTo>
                <a:lnTo>
                  <a:pt x="1388109" y="1388109"/>
                </a:lnTo>
                <a:lnTo>
                  <a:pt x="0" y="1388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4421880" y="-516449"/>
            <a:ext cx="1388109" cy="1388109"/>
          </a:xfrm>
          <a:custGeom>
            <a:avLst/>
            <a:gdLst/>
            <a:ahLst/>
            <a:cxnLst/>
            <a:rect l="l" t="t" r="r" b="b"/>
            <a:pathLst>
              <a:path w="1388109" h="1388109">
                <a:moveTo>
                  <a:pt x="0" y="0"/>
                </a:moveTo>
                <a:lnTo>
                  <a:pt x="1388109" y="0"/>
                </a:lnTo>
                <a:lnTo>
                  <a:pt x="1388109" y="1388109"/>
                </a:lnTo>
                <a:lnTo>
                  <a:pt x="0" y="1388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504900" y="9258300"/>
            <a:ext cx="1388109" cy="1388109"/>
          </a:xfrm>
          <a:custGeom>
            <a:avLst/>
            <a:gdLst/>
            <a:ahLst/>
            <a:cxnLst/>
            <a:rect l="l" t="t" r="r" b="b"/>
            <a:pathLst>
              <a:path w="1388109" h="1388109">
                <a:moveTo>
                  <a:pt x="0" y="0"/>
                </a:moveTo>
                <a:lnTo>
                  <a:pt x="1388109" y="0"/>
                </a:lnTo>
                <a:lnTo>
                  <a:pt x="1388109" y="1388109"/>
                </a:lnTo>
                <a:lnTo>
                  <a:pt x="0" y="1388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7755891" y="8369648"/>
            <a:ext cx="1388109" cy="1388109"/>
          </a:xfrm>
          <a:custGeom>
            <a:avLst/>
            <a:gdLst/>
            <a:ahLst/>
            <a:cxnLst/>
            <a:rect l="l" t="t" r="r" b="b"/>
            <a:pathLst>
              <a:path w="1388109" h="1388109">
                <a:moveTo>
                  <a:pt x="0" y="0"/>
                </a:moveTo>
                <a:lnTo>
                  <a:pt x="1388109" y="0"/>
                </a:lnTo>
                <a:lnTo>
                  <a:pt x="1388109" y="1388110"/>
                </a:lnTo>
                <a:lnTo>
                  <a:pt x="0" y="1388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3550058" y="4048125"/>
            <a:ext cx="12080397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39"/>
              </a:lnSpc>
            </a:pPr>
            <a:r>
              <a:rPr lang="en-US" sz="7199">
                <a:solidFill>
                  <a:srgbClr val="FFFFFF"/>
                </a:solidFill>
                <a:latin typeface="Open Sauce Heavy"/>
              </a:rPr>
              <a:t>Hány megoldandó dolgot látsz?</a:t>
            </a:r>
          </a:p>
        </p:txBody>
      </p:sp>
      <p:sp>
        <p:nvSpPr>
          <p:cNvPr id="12" name="Freeform 12"/>
          <p:cNvSpPr/>
          <p:nvPr/>
        </p:nvSpPr>
        <p:spPr>
          <a:xfrm>
            <a:off x="6345726" y="5754048"/>
            <a:ext cx="850871" cy="969654"/>
          </a:xfrm>
          <a:custGeom>
            <a:avLst/>
            <a:gdLst/>
            <a:ahLst/>
            <a:cxnLst/>
            <a:rect l="l" t="t" r="r" b="b"/>
            <a:pathLst>
              <a:path w="850871" h="969654">
                <a:moveTo>
                  <a:pt x="0" y="0"/>
                </a:moveTo>
                <a:lnTo>
                  <a:pt x="850872" y="0"/>
                </a:lnTo>
                <a:lnTo>
                  <a:pt x="850872" y="969654"/>
                </a:lnTo>
                <a:lnTo>
                  <a:pt x="0" y="969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1238216" y="7884821"/>
            <a:ext cx="850871" cy="969654"/>
          </a:xfrm>
          <a:custGeom>
            <a:avLst/>
            <a:gdLst/>
            <a:ahLst/>
            <a:cxnLst/>
            <a:rect l="l" t="t" r="r" b="b"/>
            <a:pathLst>
              <a:path w="850871" h="969654">
                <a:moveTo>
                  <a:pt x="0" y="0"/>
                </a:moveTo>
                <a:lnTo>
                  <a:pt x="850871" y="0"/>
                </a:lnTo>
                <a:lnTo>
                  <a:pt x="850871" y="969654"/>
                </a:lnTo>
                <a:lnTo>
                  <a:pt x="0" y="969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356831" y="7624086"/>
            <a:ext cx="850871" cy="969654"/>
          </a:xfrm>
          <a:custGeom>
            <a:avLst/>
            <a:gdLst/>
            <a:ahLst/>
            <a:cxnLst/>
            <a:rect l="l" t="t" r="r" b="b"/>
            <a:pathLst>
              <a:path w="850871" h="969654">
                <a:moveTo>
                  <a:pt x="0" y="0"/>
                </a:moveTo>
                <a:lnTo>
                  <a:pt x="850872" y="0"/>
                </a:lnTo>
                <a:lnTo>
                  <a:pt x="850872" y="969654"/>
                </a:lnTo>
                <a:lnTo>
                  <a:pt x="0" y="969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7475447" y="7363351"/>
            <a:ext cx="850871" cy="969654"/>
          </a:xfrm>
          <a:custGeom>
            <a:avLst/>
            <a:gdLst/>
            <a:ahLst/>
            <a:cxnLst/>
            <a:rect l="l" t="t" r="r" b="b"/>
            <a:pathLst>
              <a:path w="850871" h="969654">
                <a:moveTo>
                  <a:pt x="0" y="0"/>
                </a:moveTo>
                <a:lnTo>
                  <a:pt x="850871" y="0"/>
                </a:lnTo>
                <a:lnTo>
                  <a:pt x="850871" y="969654"/>
                </a:lnTo>
                <a:lnTo>
                  <a:pt x="0" y="969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4356831" y="5883868"/>
            <a:ext cx="850871" cy="969654"/>
          </a:xfrm>
          <a:custGeom>
            <a:avLst/>
            <a:gdLst/>
            <a:ahLst/>
            <a:cxnLst/>
            <a:rect l="l" t="t" r="r" b="b"/>
            <a:pathLst>
              <a:path w="850871" h="969654">
                <a:moveTo>
                  <a:pt x="0" y="0"/>
                </a:moveTo>
                <a:lnTo>
                  <a:pt x="850872" y="0"/>
                </a:lnTo>
                <a:lnTo>
                  <a:pt x="850872" y="969654"/>
                </a:lnTo>
                <a:lnTo>
                  <a:pt x="0" y="969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8963920" y="648604"/>
            <a:ext cx="850871" cy="969654"/>
          </a:xfrm>
          <a:custGeom>
            <a:avLst/>
            <a:gdLst/>
            <a:ahLst/>
            <a:cxnLst/>
            <a:rect l="l" t="t" r="r" b="b"/>
            <a:pathLst>
              <a:path w="850871" h="969654">
                <a:moveTo>
                  <a:pt x="0" y="0"/>
                </a:moveTo>
                <a:lnTo>
                  <a:pt x="850871" y="0"/>
                </a:lnTo>
                <a:lnTo>
                  <a:pt x="850871" y="969654"/>
                </a:lnTo>
                <a:lnTo>
                  <a:pt x="0" y="969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028700" y="5883868"/>
            <a:ext cx="850871" cy="969654"/>
          </a:xfrm>
          <a:custGeom>
            <a:avLst/>
            <a:gdLst/>
            <a:ahLst/>
            <a:cxnLst/>
            <a:rect l="l" t="t" r="r" b="b"/>
            <a:pathLst>
              <a:path w="850871" h="969654">
                <a:moveTo>
                  <a:pt x="0" y="0"/>
                </a:moveTo>
                <a:lnTo>
                  <a:pt x="850871" y="0"/>
                </a:lnTo>
                <a:lnTo>
                  <a:pt x="850871" y="969654"/>
                </a:lnTo>
                <a:lnTo>
                  <a:pt x="0" y="969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423380" y="7207131"/>
            <a:ext cx="1386609" cy="1386609"/>
          </a:xfrm>
          <a:custGeom>
            <a:avLst/>
            <a:gdLst/>
            <a:ahLst/>
            <a:cxnLst/>
            <a:rect l="l" t="t" r="r" b="b"/>
            <a:pathLst>
              <a:path w="1386609" h="1386609">
                <a:moveTo>
                  <a:pt x="0" y="0"/>
                </a:moveTo>
                <a:lnTo>
                  <a:pt x="1386609" y="0"/>
                </a:lnTo>
                <a:lnTo>
                  <a:pt x="1386609" y="1386609"/>
                </a:lnTo>
                <a:lnTo>
                  <a:pt x="0" y="13866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5809989" y="1133431"/>
            <a:ext cx="1386609" cy="1386609"/>
          </a:xfrm>
          <a:custGeom>
            <a:avLst/>
            <a:gdLst/>
            <a:ahLst/>
            <a:cxnLst/>
            <a:rect l="l" t="t" r="r" b="b"/>
            <a:pathLst>
              <a:path w="1386609" h="1386609">
                <a:moveTo>
                  <a:pt x="0" y="0"/>
                </a:moveTo>
                <a:lnTo>
                  <a:pt x="1386609" y="0"/>
                </a:lnTo>
                <a:lnTo>
                  <a:pt x="1386609" y="1386609"/>
                </a:lnTo>
                <a:lnTo>
                  <a:pt x="0" y="13866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10970347" y="4682840"/>
            <a:ext cx="1386609" cy="1386609"/>
          </a:xfrm>
          <a:custGeom>
            <a:avLst/>
            <a:gdLst/>
            <a:ahLst/>
            <a:cxnLst/>
            <a:rect l="l" t="t" r="r" b="b"/>
            <a:pathLst>
              <a:path w="1386609" h="1386609">
                <a:moveTo>
                  <a:pt x="0" y="0"/>
                </a:moveTo>
                <a:lnTo>
                  <a:pt x="1386609" y="0"/>
                </a:lnTo>
                <a:lnTo>
                  <a:pt x="1386609" y="1386609"/>
                </a:lnTo>
                <a:lnTo>
                  <a:pt x="0" y="13866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899143" y="1886467"/>
            <a:ext cx="1109985" cy="1597101"/>
          </a:xfrm>
          <a:custGeom>
            <a:avLst/>
            <a:gdLst/>
            <a:ahLst/>
            <a:cxnLst/>
            <a:rect l="l" t="t" r="r" b="b"/>
            <a:pathLst>
              <a:path w="1109985" h="1597101">
                <a:moveTo>
                  <a:pt x="0" y="0"/>
                </a:moveTo>
                <a:lnTo>
                  <a:pt x="1109985" y="0"/>
                </a:lnTo>
                <a:lnTo>
                  <a:pt x="1109985" y="1597101"/>
                </a:lnTo>
                <a:lnTo>
                  <a:pt x="0" y="15971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15455260" y="6069449"/>
            <a:ext cx="1109985" cy="1597101"/>
          </a:xfrm>
          <a:custGeom>
            <a:avLst/>
            <a:gdLst/>
            <a:ahLst/>
            <a:cxnLst/>
            <a:rect l="l" t="t" r="r" b="b"/>
            <a:pathLst>
              <a:path w="1109985" h="1597101">
                <a:moveTo>
                  <a:pt x="0" y="0"/>
                </a:moveTo>
                <a:lnTo>
                  <a:pt x="1109985" y="0"/>
                </a:lnTo>
                <a:lnTo>
                  <a:pt x="1109985" y="1597101"/>
                </a:lnTo>
                <a:lnTo>
                  <a:pt x="0" y="15971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8334288" y="2036713"/>
            <a:ext cx="809712" cy="1165053"/>
          </a:xfrm>
          <a:custGeom>
            <a:avLst/>
            <a:gdLst/>
            <a:ahLst/>
            <a:cxnLst/>
            <a:rect l="l" t="t" r="r" b="b"/>
            <a:pathLst>
              <a:path w="809712" h="1165053">
                <a:moveTo>
                  <a:pt x="0" y="0"/>
                </a:moveTo>
                <a:lnTo>
                  <a:pt x="809712" y="0"/>
                </a:lnTo>
                <a:lnTo>
                  <a:pt x="809712" y="1165053"/>
                </a:lnTo>
                <a:lnTo>
                  <a:pt x="0" y="1165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5124827" y="9592976"/>
            <a:ext cx="1388109" cy="1388109"/>
          </a:xfrm>
          <a:custGeom>
            <a:avLst/>
            <a:gdLst/>
            <a:ahLst/>
            <a:cxnLst/>
            <a:rect l="l" t="t" r="r" b="b"/>
            <a:pathLst>
              <a:path w="1388109" h="1388109">
                <a:moveTo>
                  <a:pt x="0" y="0"/>
                </a:moveTo>
                <a:lnTo>
                  <a:pt x="1388109" y="0"/>
                </a:lnTo>
                <a:lnTo>
                  <a:pt x="1388109" y="1388109"/>
                </a:lnTo>
                <a:lnTo>
                  <a:pt x="0" y="1388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5720"/>
            <a:ext cx="18288000" cy="1024128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214" b="-1411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86600" y="30861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287574" y="4804472"/>
            <a:ext cx="10447522" cy="687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77"/>
              </a:lnSpc>
            </a:pPr>
            <a:r>
              <a:rPr lang="en-US" sz="4647">
                <a:solidFill>
                  <a:srgbClr val="FFFFFF"/>
                </a:solidFill>
                <a:latin typeface="Open Sauce SemiBold Bold"/>
              </a:rPr>
              <a:t>Külső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581890" y="4804472"/>
            <a:ext cx="10447522" cy="687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77"/>
              </a:lnSpc>
            </a:pPr>
            <a:r>
              <a:rPr lang="en-US" sz="4647">
                <a:solidFill>
                  <a:srgbClr val="FFFFFF"/>
                </a:solidFill>
                <a:latin typeface="Open Sauce SemiBold Bold"/>
              </a:rPr>
              <a:t>Belső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29" t="-18134" b="-4287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962" b="-2008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97808" y="1127597"/>
            <a:ext cx="988312" cy="2440656"/>
          </a:xfrm>
          <a:custGeom>
            <a:avLst/>
            <a:gdLst/>
            <a:ahLst/>
            <a:cxnLst/>
            <a:rect l="l" t="t" r="r" b="b"/>
            <a:pathLst>
              <a:path w="988312" h="2440656">
                <a:moveTo>
                  <a:pt x="0" y="0"/>
                </a:moveTo>
                <a:lnTo>
                  <a:pt x="988312" y="0"/>
                </a:lnTo>
                <a:lnTo>
                  <a:pt x="988312" y="2440656"/>
                </a:lnTo>
                <a:lnTo>
                  <a:pt x="0" y="24406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475498" y="1339674"/>
            <a:ext cx="2269849" cy="2228579"/>
          </a:xfrm>
          <a:custGeom>
            <a:avLst/>
            <a:gdLst/>
            <a:ahLst/>
            <a:cxnLst/>
            <a:rect l="l" t="t" r="r" b="b"/>
            <a:pathLst>
              <a:path w="2269849" h="2228579">
                <a:moveTo>
                  <a:pt x="0" y="0"/>
                </a:moveTo>
                <a:lnTo>
                  <a:pt x="2269849" y="0"/>
                </a:lnTo>
                <a:lnTo>
                  <a:pt x="2269849" y="2228579"/>
                </a:lnTo>
                <a:lnTo>
                  <a:pt x="0" y="2228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020403" y="1028700"/>
            <a:ext cx="1992463" cy="2440656"/>
          </a:xfrm>
          <a:custGeom>
            <a:avLst/>
            <a:gdLst/>
            <a:ahLst/>
            <a:cxnLst/>
            <a:rect l="l" t="t" r="r" b="b"/>
            <a:pathLst>
              <a:path w="1992463" h="2440656">
                <a:moveTo>
                  <a:pt x="0" y="0"/>
                </a:moveTo>
                <a:lnTo>
                  <a:pt x="1992463" y="0"/>
                </a:lnTo>
                <a:lnTo>
                  <a:pt x="1992463" y="2440656"/>
                </a:lnTo>
                <a:lnTo>
                  <a:pt x="0" y="2440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497709" y="1458458"/>
            <a:ext cx="2136273" cy="1778933"/>
          </a:xfrm>
          <a:custGeom>
            <a:avLst/>
            <a:gdLst/>
            <a:ahLst/>
            <a:cxnLst/>
            <a:rect l="l" t="t" r="r" b="b"/>
            <a:pathLst>
              <a:path w="2136273" h="1778933">
                <a:moveTo>
                  <a:pt x="0" y="0"/>
                </a:moveTo>
                <a:lnTo>
                  <a:pt x="2136274" y="0"/>
                </a:lnTo>
                <a:lnTo>
                  <a:pt x="2136274" y="1778933"/>
                </a:lnTo>
                <a:lnTo>
                  <a:pt x="0" y="1778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728073" y="1458435"/>
            <a:ext cx="1723170" cy="1991058"/>
          </a:xfrm>
          <a:custGeom>
            <a:avLst/>
            <a:gdLst/>
            <a:ahLst/>
            <a:cxnLst/>
            <a:rect l="l" t="t" r="r" b="b"/>
            <a:pathLst>
              <a:path w="1723170" h="1991058">
                <a:moveTo>
                  <a:pt x="0" y="0"/>
                </a:moveTo>
                <a:lnTo>
                  <a:pt x="1723170" y="0"/>
                </a:lnTo>
                <a:lnTo>
                  <a:pt x="1723170" y="1991058"/>
                </a:lnTo>
                <a:lnTo>
                  <a:pt x="0" y="19910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3527816" y="5324406"/>
            <a:ext cx="2374294" cy="2790303"/>
          </a:xfrm>
          <a:custGeom>
            <a:avLst/>
            <a:gdLst/>
            <a:ahLst/>
            <a:cxnLst/>
            <a:rect l="l" t="t" r="r" b="b"/>
            <a:pathLst>
              <a:path w="2374294" h="2790303">
                <a:moveTo>
                  <a:pt x="0" y="0"/>
                </a:moveTo>
                <a:lnTo>
                  <a:pt x="2374294" y="0"/>
                </a:lnTo>
                <a:lnTo>
                  <a:pt x="2374294" y="2790303"/>
                </a:lnTo>
                <a:lnTo>
                  <a:pt x="0" y="27903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6901521" y="5863230"/>
            <a:ext cx="1453228" cy="2251479"/>
          </a:xfrm>
          <a:custGeom>
            <a:avLst/>
            <a:gdLst/>
            <a:ahLst/>
            <a:cxnLst/>
            <a:rect l="l" t="t" r="r" b="b"/>
            <a:pathLst>
              <a:path w="1453228" h="2251479">
                <a:moveTo>
                  <a:pt x="0" y="0"/>
                </a:moveTo>
                <a:lnTo>
                  <a:pt x="1453228" y="0"/>
                </a:lnTo>
                <a:lnTo>
                  <a:pt x="1453228" y="2251479"/>
                </a:lnTo>
                <a:lnTo>
                  <a:pt x="0" y="22514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9567859" y="5593818"/>
            <a:ext cx="2272135" cy="2251479"/>
          </a:xfrm>
          <a:custGeom>
            <a:avLst/>
            <a:gdLst/>
            <a:ahLst/>
            <a:cxnLst/>
            <a:rect l="l" t="t" r="r" b="b"/>
            <a:pathLst>
              <a:path w="2272135" h="2251479">
                <a:moveTo>
                  <a:pt x="0" y="0"/>
                </a:moveTo>
                <a:lnTo>
                  <a:pt x="2272135" y="0"/>
                </a:lnTo>
                <a:lnTo>
                  <a:pt x="2272135" y="2251479"/>
                </a:lnTo>
                <a:lnTo>
                  <a:pt x="0" y="22514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2988761" y="5609611"/>
            <a:ext cx="2459255" cy="2235686"/>
          </a:xfrm>
          <a:custGeom>
            <a:avLst/>
            <a:gdLst/>
            <a:ahLst/>
            <a:cxnLst/>
            <a:rect l="l" t="t" r="r" b="b"/>
            <a:pathLst>
              <a:path w="2459255" h="2235686">
                <a:moveTo>
                  <a:pt x="0" y="0"/>
                </a:moveTo>
                <a:lnTo>
                  <a:pt x="2459255" y="0"/>
                </a:lnTo>
                <a:lnTo>
                  <a:pt x="2459255" y="2235686"/>
                </a:lnTo>
                <a:lnTo>
                  <a:pt x="0" y="22356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8931589" y="3764147"/>
            <a:ext cx="2309061" cy="124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7"/>
              </a:lnSpc>
            </a:pPr>
            <a:r>
              <a:rPr lang="en-US" sz="1374" spc="137">
                <a:solidFill>
                  <a:srgbClr val="FFFFFF"/>
                </a:solidFill>
                <a:latin typeface="Open Sauce Light Bold"/>
              </a:rPr>
              <a:t>MUNKA-MAGÁNÉLET EGYENSÚLY </a:t>
            </a:r>
          </a:p>
          <a:p>
            <a:pPr algn="l">
              <a:lnSpc>
                <a:spcPts val="2597"/>
              </a:lnSpc>
            </a:pPr>
            <a:r>
              <a:rPr lang="en-US" sz="1374" spc="137">
                <a:solidFill>
                  <a:srgbClr val="FFFFFF"/>
                </a:solidFill>
                <a:latin typeface="Open Sauce Light Bold"/>
              </a:rPr>
              <a:t>ÉS IJESZTŐ SZABADIDŐ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157467" y="3924321"/>
            <a:ext cx="2890230" cy="605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7"/>
              </a:lnSpc>
            </a:pPr>
            <a:r>
              <a:rPr lang="en-US" sz="1374" spc="137">
                <a:solidFill>
                  <a:srgbClr val="FFFFFF"/>
                </a:solidFill>
                <a:latin typeface="Open Sauce Light Bold"/>
              </a:rPr>
              <a:t>ALVÁS KIHAGYÁSA </a:t>
            </a:r>
          </a:p>
          <a:p>
            <a:pPr algn="l">
              <a:lnSpc>
                <a:spcPts val="2597"/>
              </a:lnSpc>
            </a:pPr>
            <a:r>
              <a:rPr lang="en-US" sz="1374" spc="137">
                <a:solidFill>
                  <a:srgbClr val="FFFFFF"/>
                </a:solidFill>
                <a:latin typeface="Open Sauce Light Bold"/>
              </a:rPr>
              <a:t>ÉS IDŐNYOMÁS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97709" y="3764147"/>
            <a:ext cx="2309061" cy="124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7"/>
              </a:lnSpc>
            </a:pPr>
            <a:r>
              <a:rPr lang="en-US" sz="1374" spc="137">
                <a:solidFill>
                  <a:srgbClr val="FFFFFF"/>
                </a:solidFill>
                <a:latin typeface="Open Sauce Light Bold"/>
              </a:rPr>
              <a:t>KONFLIKTUSOS MUNKAHELYI KAPCSOLATOK, MEG NEM BECSÜLTSÉG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17154" y="4084494"/>
            <a:ext cx="2309061" cy="605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7"/>
              </a:lnSpc>
            </a:pPr>
            <a:r>
              <a:rPr lang="en-US" sz="1374" spc="137">
                <a:solidFill>
                  <a:srgbClr val="FFFFFF"/>
                </a:solidFill>
                <a:latin typeface="Open Sauce Light Bold"/>
              </a:rPr>
              <a:t>MAGÁNY A MUNKAHELYEN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371155" y="3824370"/>
            <a:ext cx="2890230" cy="28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7"/>
              </a:lnSpc>
            </a:pPr>
            <a:r>
              <a:rPr lang="en-US" sz="1374" spc="137">
                <a:solidFill>
                  <a:srgbClr val="FFFFFF"/>
                </a:solidFill>
                <a:latin typeface="Open Sauce Light Bold"/>
              </a:rPr>
              <a:t>INSPIRÁLÓ VÍZIÓ HIÁNYA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64543" y="8347153"/>
            <a:ext cx="2309061" cy="28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7"/>
              </a:lnSpc>
            </a:pPr>
            <a:r>
              <a:rPr lang="en-US" sz="1374" spc="137">
                <a:solidFill>
                  <a:srgbClr val="FFFFFF"/>
                </a:solidFill>
                <a:latin typeface="Open Sauce Light Bold"/>
              </a:rPr>
              <a:t>MAXIMALIZMUS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98423" y="8347153"/>
            <a:ext cx="2309061" cy="28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7"/>
              </a:lnSpc>
            </a:pPr>
            <a:r>
              <a:rPr lang="en-US" sz="1374" spc="137">
                <a:solidFill>
                  <a:srgbClr val="FFFFFF"/>
                </a:solidFill>
                <a:latin typeface="Open Sauce Light Bold"/>
              </a:rPr>
              <a:t>IRREÁLIS ELVÁRÁSOK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78831" y="8028984"/>
            <a:ext cx="2309061" cy="926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7"/>
              </a:lnSpc>
            </a:pPr>
            <a:r>
              <a:rPr lang="en-US" sz="1374" spc="137">
                <a:solidFill>
                  <a:srgbClr val="FFFFFF"/>
                </a:solidFill>
                <a:latin typeface="Open Sauce Light Bold"/>
              </a:rPr>
              <a:t>SOKSZOROS, ELLENTMONDÓ SZEREPEK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47050" y="8247202"/>
            <a:ext cx="2309061" cy="28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7"/>
              </a:lnSpc>
            </a:pPr>
            <a:r>
              <a:rPr lang="en-US" sz="1374" spc="137">
                <a:solidFill>
                  <a:srgbClr val="FFFFFF"/>
                </a:solidFill>
                <a:latin typeface="Open Sauce Light Bold"/>
              </a:rPr>
              <a:t>TÚL SOK FELELŐSSÉG</a:t>
            </a:r>
          </a:p>
        </p:txBody>
      </p:sp>
      <p:sp>
        <p:nvSpPr>
          <p:cNvPr id="20" name="TextBox 20"/>
          <p:cNvSpPr txBox="1"/>
          <p:nvPr/>
        </p:nvSpPr>
        <p:spPr>
          <a:xfrm rot="-5400000">
            <a:off x="-6729137" y="-619282"/>
            <a:ext cx="1798024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01"/>
              </a:lnSpc>
            </a:pPr>
            <a:r>
              <a:rPr lang="en-US" sz="3417">
                <a:solidFill>
                  <a:srgbClr val="FFFFFF"/>
                </a:solidFill>
                <a:latin typeface="Open Sauce SemiBold Bold"/>
              </a:rPr>
              <a:t>Szemelvények valódi esetekből: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58918" y="3086100"/>
            <a:ext cx="3800579" cy="4114800"/>
          </a:xfrm>
          <a:custGeom>
            <a:avLst/>
            <a:gdLst/>
            <a:ahLst/>
            <a:cxnLst/>
            <a:rect l="l" t="t" r="r" b="b"/>
            <a:pathLst>
              <a:path w="3800579" h="4114800">
                <a:moveTo>
                  <a:pt x="0" y="0"/>
                </a:moveTo>
                <a:lnTo>
                  <a:pt x="3800579" y="0"/>
                </a:lnTo>
                <a:lnTo>
                  <a:pt x="3800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198632" y="6424541"/>
            <a:ext cx="1295561" cy="257157"/>
            <a:chOff x="0" y="0"/>
            <a:chExt cx="2559314" cy="508000"/>
          </a:xfrm>
        </p:grpSpPr>
        <p:sp>
          <p:nvSpPr>
            <p:cNvPr id="4" name="Freeform 4"/>
            <p:cNvSpPr/>
            <p:nvPr/>
          </p:nvSpPr>
          <p:spPr>
            <a:xfrm>
              <a:off x="0" y="215900"/>
              <a:ext cx="2263404" cy="76200"/>
            </a:xfrm>
            <a:custGeom>
              <a:avLst/>
              <a:gdLst/>
              <a:ahLst/>
              <a:cxnLst/>
              <a:rect l="l" t="t" r="r" b="b"/>
              <a:pathLst>
                <a:path w="2263404" h="76200">
                  <a:moveTo>
                    <a:pt x="0" y="0"/>
                  </a:moveTo>
                  <a:lnTo>
                    <a:pt x="2263404" y="0"/>
                  </a:lnTo>
                  <a:lnTo>
                    <a:pt x="2263404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2184664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041317" y="4628506"/>
            <a:ext cx="1945203" cy="92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6"/>
              </a:lnSpc>
            </a:pPr>
            <a:r>
              <a:rPr lang="en-US" sz="5383" spc="301">
                <a:solidFill>
                  <a:srgbClr val="FFFFFF"/>
                </a:solidFill>
                <a:latin typeface="Playfair Display"/>
              </a:rPr>
              <a:t>BDNF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20849" y="9239250"/>
            <a:ext cx="15938451" cy="46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78">
                <a:solidFill>
                  <a:srgbClr val="FFFFFF"/>
                </a:solidFill>
                <a:latin typeface="Playfair Display"/>
              </a:rPr>
              <a:t>Onen Sertoz, O., Tolga Binbay, I., Koylu, E., Noyan, A., Yıldırım, E., &amp; Elbi Mete, H. (2008). The role of BDNF and HPA axis in the neurobiology of burnout syndrome. Progress in Neuro-Psychopharmacology and Biological Psychiatry, 32(6), 1459–1465. doi:10.1016/j.pnpbp.2008.05.001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0827" y="4168095"/>
            <a:ext cx="14386346" cy="1950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Open Sauce SemiBold Bold"/>
              </a:rPr>
              <a:t>Ki vagyok, hogy előadást tartsak </a:t>
            </a:r>
            <a:r>
              <a:rPr lang="en-US" sz="6399">
                <a:solidFill>
                  <a:srgbClr val="FBBD16"/>
                </a:solidFill>
                <a:latin typeface="Open Sauce SemiBold Bold"/>
              </a:rPr>
              <a:t>nektek </a:t>
            </a:r>
            <a:r>
              <a:rPr lang="en-US" sz="6399">
                <a:solidFill>
                  <a:srgbClr val="FFFFFF"/>
                </a:solidFill>
                <a:latin typeface="Open Sauce SemiBold Bold"/>
              </a:rPr>
              <a:t>erről?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30001" y="3485731"/>
            <a:ext cx="1989753" cy="2872347"/>
          </a:xfrm>
          <a:custGeom>
            <a:avLst/>
            <a:gdLst/>
            <a:ahLst/>
            <a:cxnLst/>
            <a:rect l="l" t="t" r="r" b="b"/>
            <a:pathLst>
              <a:path w="1989753" h="2872347">
                <a:moveTo>
                  <a:pt x="0" y="0"/>
                </a:moveTo>
                <a:lnTo>
                  <a:pt x="1989753" y="0"/>
                </a:lnTo>
                <a:lnTo>
                  <a:pt x="1989753" y="2872347"/>
                </a:lnTo>
                <a:lnTo>
                  <a:pt x="0" y="28723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742601" y="3485731"/>
            <a:ext cx="2470218" cy="2872347"/>
          </a:xfrm>
          <a:custGeom>
            <a:avLst/>
            <a:gdLst/>
            <a:ahLst/>
            <a:cxnLst/>
            <a:rect l="l" t="t" r="r" b="b"/>
            <a:pathLst>
              <a:path w="2470218" h="2872347">
                <a:moveTo>
                  <a:pt x="0" y="0"/>
                </a:moveTo>
                <a:lnTo>
                  <a:pt x="2470218" y="0"/>
                </a:lnTo>
                <a:lnTo>
                  <a:pt x="2470218" y="2872347"/>
                </a:lnTo>
                <a:lnTo>
                  <a:pt x="0" y="2872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5210520" y="3485731"/>
            <a:ext cx="2286061" cy="2872347"/>
          </a:xfrm>
          <a:custGeom>
            <a:avLst/>
            <a:gdLst/>
            <a:ahLst/>
            <a:cxnLst/>
            <a:rect l="l" t="t" r="r" b="b"/>
            <a:pathLst>
              <a:path w="2286061" h="2872347">
                <a:moveTo>
                  <a:pt x="0" y="0"/>
                </a:moveTo>
                <a:lnTo>
                  <a:pt x="2286061" y="0"/>
                </a:lnTo>
                <a:lnTo>
                  <a:pt x="2286061" y="2872347"/>
                </a:lnTo>
                <a:lnTo>
                  <a:pt x="0" y="28723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672010" y="3596659"/>
            <a:ext cx="2505919" cy="2650491"/>
          </a:xfrm>
          <a:custGeom>
            <a:avLst/>
            <a:gdLst/>
            <a:ahLst/>
            <a:cxnLst/>
            <a:rect l="l" t="t" r="r" b="b"/>
            <a:pathLst>
              <a:path w="2505919" h="2650491">
                <a:moveTo>
                  <a:pt x="0" y="0"/>
                </a:moveTo>
                <a:lnTo>
                  <a:pt x="2505919" y="0"/>
                </a:lnTo>
                <a:lnTo>
                  <a:pt x="2505919" y="2650491"/>
                </a:lnTo>
                <a:lnTo>
                  <a:pt x="0" y="26504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5201536" y="3278391"/>
            <a:ext cx="1343864" cy="3079687"/>
          </a:xfrm>
          <a:custGeom>
            <a:avLst/>
            <a:gdLst/>
            <a:ahLst/>
            <a:cxnLst/>
            <a:rect l="l" t="t" r="r" b="b"/>
            <a:pathLst>
              <a:path w="1343864" h="3079687">
                <a:moveTo>
                  <a:pt x="0" y="0"/>
                </a:moveTo>
                <a:lnTo>
                  <a:pt x="1343863" y="0"/>
                </a:lnTo>
                <a:lnTo>
                  <a:pt x="1343863" y="3079687"/>
                </a:lnTo>
                <a:lnTo>
                  <a:pt x="0" y="3079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5210520" y="8050634"/>
            <a:ext cx="2716735" cy="728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9"/>
              </a:lnSpc>
            </a:pPr>
            <a:r>
              <a:rPr lang="en-US" sz="821">
                <a:solidFill>
                  <a:srgbClr val="FFFFFF"/>
                </a:solidFill>
                <a:latin typeface="Playfair Display"/>
              </a:rPr>
              <a:t>Marston, K. J., Newton, M. J., Brown, B. M., Rainey-Smith, S. R., Bird, S., Martins, R. N., &amp; Peiffer, J. J. (2017). Intense resistance exercise increases peripheral brain-derived neurotrophic factor. Journal of Science and Medicine in Sport, 20(10), 899–903. 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5100" y="8050634"/>
            <a:ext cx="3347481" cy="728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9"/>
              </a:lnSpc>
            </a:pPr>
            <a:r>
              <a:rPr lang="en-US" sz="821">
                <a:solidFill>
                  <a:srgbClr val="FFFFFF"/>
                </a:solidFill>
                <a:latin typeface="Playfair Display"/>
              </a:rPr>
              <a:t>Monteiro, B. C., Monteiro, S., Candida, M., Adler, N., Paes, F., Rocha, N., Nardi, A. E., Murillo-Rodriguez, E., &amp; Machado, S. (2017). Relationship Between Brain-Derived Neurotrofic Factor (Bdnf) and Sleep on Depression: A Critical Review. Clinical practice and epidemiology in mental health : CP &amp; EMH, 13, 213–219.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15171" y="8050634"/>
            <a:ext cx="2750110" cy="728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9"/>
              </a:lnSpc>
            </a:pPr>
            <a:r>
              <a:rPr lang="en-US" sz="821">
                <a:solidFill>
                  <a:srgbClr val="FFFFFF"/>
                </a:solidFill>
                <a:latin typeface="Playfair Display"/>
              </a:rPr>
              <a:t>Kojima, D., Nakamura, T., Banno, M., Umemoto, Y., Kinoshita, T., Ishida, Y., &amp; Tajima, F. (2017). Head-out immersion in hot water increases serum BDNF in healthy males. International Journal of Hyperthermia, 34(6), 834–839. doi:10.1080/02656736.2017.1394502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49823" y="8050634"/>
            <a:ext cx="2750110" cy="87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9"/>
              </a:lnSpc>
            </a:pPr>
            <a:r>
              <a:rPr lang="en-US" sz="821">
                <a:solidFill>
                  <a:srgbClr val="FFFFFF"/>
                </a:solidFill>
                <a:latin typeface="Playfair Display"/>
              </a:rPr>
              <a:t>Salinas, J., Beiser, A., Himali, J. J., Satizabal, C. L., Aparicio, H. J., Weinstein, G., … Seshadri, S. (2017). Associations between social relationship measures, serum brain-derived neurotrophic factor, and risk of stroke and dementia. Alzheimer’s &amp; Dementia: Translational Research &amp; Clinical Interventions, 3(2), 229–237.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35923" y="8050634"/>
            <a:ext cx="2750110" cy="728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9"/>
              </a:lnSpc>
            </a:pPr>
            <a:r>
              <a:rPr lang="en-US" sz="821">
                <a:solidFill>
                  <a:srgbClr val="FFFFFF"/>
                </a:solidFill>
                <a:latin typeface="Playfair Display"/>
              </a:rPr>
              <a:t>Qian, X. L., Yarnal, C. M., &amp; Almeida, D. M. (2014). Does leisure time moderate or mediate the effect of daily stress on positive affect? An examination using eight-day diary data. Journal of leisure research, 46(1), 106–124. https://doi.org/10.1080/00222216.2014.11950315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28783" y="1109936"/>
            <a:ext cx="1945203" cy="92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6"/>
              </a:lnSpc>
            </a:pPr>
            <a:r>
              <a:rPr lang="en-US" sz="5383" spc="301">
                <a:solidFill>
                  <a:srgbClr val="FFFFFF"/>
                </a:solidFill>
                <a:latin typeface="Playfair Display"/>
              </a:rPr>
              <a:t>BDNF</a:t>
            </a:r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3113643" y="1477138"/>
            <a:ext cx="1295561" cy="257157"/>
            <a:chOff x="0" y="0"/>
            <a:chExt cx="2559314" cy="508000"/>
          </a:xfrm>
        </p:grpSpPr>
        <p:sp>
          <p:nvSpPr>
            <p:cNvPr id="14" name="Freeform 14"/>
            <p:cNvSpPr/>
            <p:nvPr/>
          </p:nvSpPr>
          <p:spPr>
            <a:xfrm>
              <a:off x="0" y="215900"/>
              <a:ext cx="2263404" cy="76200"/>
            </a:xfrm>
            <a:custGeom>
              <a:avLst/>
              <a:gdLst/>
              <a:ahLst/>
              <a:cxnLst/>
              <a:rect l="l" t="t" r="r" b="b"/>
              <a:pathLst>
                <a:path w="2263404" h="76200">
                  <a:moveTo>
                    <a:pt x="0" y="0"/>
                  </a:moveTo>
                  <a:lnTo>
                    <a:pt x="2263404" y="0"/>
                  </a:lnTo>
                  <a:lnTo>
                    <a:pt x="2263404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184664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08865" y="758802"/>
            <a:ext cx="1599976" cy="1732257"/>
          </a:xfrm>
          <a:custGeom>
            <a:avLst/>
            <a:gdLst/>
            <a:ahLst/>
            <a:cxnLst/>
            <a:rect l="l" t="t" r="r" b="b"/>
            <a:pathLst>
              <a:path w="1599976" h="1732257">
                <a:moveTo>
                  <a:pt x="0" y="0"/>
                </a:moveTo>
                <a:lnTo>
                  <a:pt x="1599976" y="0"/>
                </a:lnTo>
                <a:lnTo>
                  <a:pt x="1599976" y="1732257"/>
                </a:lnTo>
                <a:lnTo>
                  <a:pt x="0" y="17322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7728606" y="1390523"/>
            <a:ext cx="8382372" cy="64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4"/>
              </a:lnSpc>
            </a:pPr>
            <a:r>
              <a:rPr lang="en-US" sz="1246" spc="69">
                <a:solidFill>
                  <a:srgbClr val="FFFFFF"/>
                </a:solidFill>
                <a:latin typeface="Playfair Display"/>
              </a:rPr>
              <a:t>Onen Sertoz, O., Tolga Binbay, I., Koylu, E., Noyan, A., Yıldırım, E., &amp; Elbi Mete, H. (2008). The role of BDNF and HPA axis in the neurobiology of burnout syndrome. Progress in Neuro-Psychopharmacology and Biological Psychiatry, 32(6), 1459–1465. doi:10.1016/j.pnpbp.2008.05.001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1435" y="3575647"/>
            <a:ext cx="3318387" cy="2057400"/>
          </a:xfrm>
          <a:custGeom>
            <a:avLst/>
            <a:gdLst/>
            <a:ahLst/>
            <a:cxnLst/>
            <a:rect l="l" t="t" r="r" b="b"/>
            <a:pathLst>
              <a:path w="3318387" h="2057400">
                <a:moveTo>
                  <a:pt x="0" y="0"/>
                </a:moveTo>
                <a:lnTo>
                  <a:pt x="3318387" y="0"/>
                </a:lnTo>
                <a:lnTo>
                  <a:pt x="331838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825353" y="3278896"/>
            <a:ext cx="1589419" cy="2421353"/>
          </a:xfrm>
          <a:custGeom>
            <a:avLst/>
            <a:gdLst/>
            <a:ahLst/>
            <a:cxnLst/>
            <a:rect l="l" t="t" r="r" b="b"/>
            <a:pathLst>
              <a:path w="1589419" h="2421353">
                <a:moveTo>
                  <a:pt x="0" y="0"/>
                </a:moveTo>
                <a:lnTo>
                  <a:pt x="1589419" y="0"/>
                </a:lnTo>
                <a:lnTo>
                  <a:pt x="1589419" y="2421353"/>
                </a:lnTo>
                <a:lnTo>
                  <a:pt x="0" y="2421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2507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214436" y="3222920"/>
            <a:ext cx="2688187" cy="2355829"/>
          </a:xfrm>
          <a:custGeom>
            <a:avLst/>
            <a:gdLst/>
            <a:ahLst/>
            <a:cxnLst/>
            <a:rect l="l" t="t" r="r" b="b"/>
            <a:pathLst>
              <a:path w="2688187" h="2355829">
                <a:moveTo>
                  <a:pt x="0" y="0"/>
                </a:moveTo>
                <a:lnTo>
                  <a:pt x="2688187" y="0"/>
                </a:lnTo>
                <a:lnTo>
                  <a:pt x="2688187" y="2355829"/>
                </a:lnTo>
                <a:lnTo>
                  <a:pt x="0" y="23558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0562236" y="3278896"/>
            <a:ext cx="3268525" cy="2299853"/>
          </a:xfrm>
          <a:custGeom>
            <a:avLst/>
            <a:gdLst/>
            <a:ahLst/>
            <a:cxnLst/>
            <a:rect l="l" t="t" r="r" b="b"/>
            <a:pathLst>
              <a:path w="3268525" h="2299853">
                <a:moveTo>
                  <a:pt x="0" y="0"/>
                </a:moveTo>
                <a:lnTo>
                  <a:pt x="3268525" y="0"/>
                </a:lnTo>
                <a:lnTo>
                  <a:pt x="3268525" y="2299853"/>
                </a:lnTo>
                <a:lnTo>
                  <a:pt x="0" y="22998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4621591" y="3642849"/>
            <a:ext cx="2286000" cy="2057400"/>
          </a:xfrm>
          <a:custGeom>
            <a:avLst/>
            <a:gdLst/>
            <a:ahLst/>
            <a:cxnLst/>
            <a:rect l="l" t="t" r="r" b="b"/>
            <a:pathLst>
              <a:path w="2286000" h="2057400">
                <a:moveTo>
                  <a:pt x="0" y="0"/>
                </a:moveTo>
                <a:lnTo>
                  <a:pt x="2286000" y="0"/>
                </a:lnTo>
                <a:lnTo>
                  <a:pt x="22860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762958" y="6738204"/>
            <a:ext cx="1897268" cy="755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2"/>
              </a:lnSpc>
            </a:pPr>
            <a:r>
              <a:rPr lang="en-US" sz="4330" spc="242">
                <a:solidFill>
                  <a:srgbClr val="FFFFFF"/>
                </a:solidFill>
                <a:latin typeface="Abhaya Libre Regular"/>
              </a:rPr>
              <a:t>Étkezés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67872" y="6738204"/>
            <a:ext cx="2690127" cy="755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2"/>
              </a:lnSpc>
            </a:pPr>
            <a:r>
              <a:rPr lang="en-US" sz="4330" spc="242" dirty="0" err="1">
                <a:solidFill>
                  <a:srgbClr val="FFFFFF"/>
                </a:solidFill>
                <a:latin typeface="Abhaya Libre Regular"/>
              </a:rPr>
              <a:t>Természet</a:t>
            </a:r>
            <a:endParaRPr lang="en-US" sz="4330" spc="242" dirty="0">
              <a:solidFill>
                <a:srgbClr val="FFFFFF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81967" y="6738204"/>
            <a:ext cx="1953125" cy="755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2"/>
              </a:lnSpc>
            </a:pPr>
            <a:r>
              <a:rPr lang="en-US" sz="4330" spc="242">
                <a:solidFill>
                  <a:srgbClr val="FFFFFF"/>
                </a:solidFill>
                <a:latin typeface="Abhaya Libre Regular"/>
              </a:rPr>
              <a:t>Terápia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73061" y="6738204"/>
            <a:ext cx="2375417" cy="755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2"/>
              </a:lnSpc>
            </a:pPr>
            <a:r>
              <a:rPr lang="en-US" sz="4330" spc="242">
                <a:solidFill>
                  <a:srgbClr val="FFFFFF"/>
                </a:solidFill>
                <a:latin typeface="Abhaya Libre Regular"/>
              </a:rPr>
              <a:t>Coaching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34782" y="6738204"/>
            <a:ext cx="2634017" cy="755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2"/>
              </a:lnSpc>
            </a:pPr>
            <a:r>
              <a:rPr lang="en-US" sz="4330" spc="242" dirty="0" err="1">
                <a:solidFill>
                  <a:srgbClr val="FFFFFF"/>
                </a:solidFill>
                <a:latin typeface="Abhaya Libre Regular"/>
              </a:rPr>
              <a:t>Struktúra</a:t>
            </a:r>
            <a:endParaRPr lang="en-US" sz="4330" spc="242" dirty="0">
              <a:solidFill>
                <a:srgbClr val="FFFFFF"/>
              </a:solidFill>
              <a:latin typeface="Abhaya Libre Regular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65503" y="3086100"/>
            <a:ext cx="4756994" cy="4114800"/>
          </a:xfrm>
          <a:custGeom>
            <a:avLst/>
            <a:gdLst/>
            <a:ahLst/>
            <a:cxnLst/>
            <a:rect l="l" t="t" r="r" b="b"/>
            <a:pathLst>
              <a:path w="4756994" h="4114800">
                <a:moveTo>
                  <a:pt x="0" y="0"/>
                </a:moveTo>
                <a:lnTo>
                  <a:pt x="4756994" y="0"/>
                </a:lnTo>
                <a:lnTo>
                  <a:pt x="47569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190182" y="2576840"/>
            <a:ext cx="1518735" cy="4114800"/>
          </a:xfrm>
          <a:custGeom>
            <a:avLst/>
            <a:gdLst/>
            <a:ahLst/>
            <a:cxnLst/>
            <a:rect l="l" t="t" r="r" b="b"/>
            <a:pathLst>
              <a:path w="1518735" h="4114800">
                <a:moveTo>
                  <a:pt x="0" y="0"/>
                </a:moveTo>
                <a:lnTo>
                  <a:pt x="1518735" y="0"/>
                </a:lnTo>
                <a:lnTo>
                  <a:pt x="1518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613620" y="8228468"/>
            <a:ext cx="15645680" cy="102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PARASZIMPATIKUS</a:t>
            </a:r>
          </a:p>
          <a:p>
            <a:pPr algn="l">
              <a:lnSpc>
                <a:spcPts val="4289"/>
              </a:lnSpc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RELAX, EMÉSZTÉS, GYÓGYULÁS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16466" y="8228468"/>
            <a:ext cx="7975240" cy="102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89"/>
              </a:lnSpc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SZIMPATIKUS</a:t>
            </a:r>
          </a:p>
          <a:p>
            <a:pPr algn="r">
              <a:lnSpc>
                <a:spcPts val="4289"/>
              </a:lnSpc>
            </a:pPr>
            <a:r>
              <a:rPr lang="en-US" sz="2269" spc="226">
                <a:solidFill>
                  <a:srgbClr val="FFFFFF"/>
                </a:solidFill>
                <a:latin typeface="Open Sauce Light Bold"/>
              </a:rPr>
              <a:t>ÜSS, VAGY FUSS, TŰZOLTÁS ÉS KÉSZENLÉT </a:t>
            </a:r>
          </a:p>
        </p:txBody>
      </p:sp>
      <p:sp>
        <p:nvSpPr>
          <p:cNvPr id="6" name="Freeform 6"/>
          <p:cNvSpPr/>
          <p:nvPr/>
        </p:nvSpPr>
        <p:spPr>
          <a:xfrm>
            <a:off x="14189817" y="2576840"/>
            <a:ext cx="1518735" cy="4114800"/>
          </a:xfrm>
          <a:custGeom>
            <a:avLst/>
            <a:gdLst/>
            <a:ahLst/>
            <a:cxnLst/>
            <a:rect l="l" t="t" r="r" b="b"/>
            <a:pathLst>
              <a:path w="1518735" h="4114800">
                <a:moveTo>
                  <a:pt x="0" y="0"/>
                </a:moveTo>
                <a:lnTo>
                  <a:pt x="1518735" y="0"/>
                </a:lnTo>
                <a:lnTo>
                  <a:pt x="1518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63124" y="4655797"/>
            <a:ext cx="14386346" cy="9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ED65B"/>
                </a:solidFill>
                <a:latin typeface="Open Sauce SemiBold Bold"/>
              </a:rPr>
              <a:t>VERSUS</a:t>
            </a:r>
          </a:p>
        </p:txBody>
      </p:sp>
      <p:sp>
        <p:nvSpPr>
          <p:cNvPr id="3" name="TextBox 3"/>
          <p:cNvSpPr txBox="1"/>
          <p:nvPr/>
        </p:nvSpPr>
        <p:spPr>
          <a:xfrm rot="-105457">
            <a:off x="-2193774" y="4790292"/>
            <a:ext cx="1438634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Open Sauce SemiBold Bold"/>
              </a:rPr>
              <a:t>SPRINT</a:t>
            </a:r>
          </a:p>
        </p:txBody>
      </p:sp>
      <p:sp>
        <p:nvSpPr>
          <p:cNvPr id="4" name="TextBox 4"/>
          <p:cNvSpPr txBox="1"/>
          <p:nvPr/>
        </p:nvSpPr>
        <p:spPr>
          <a:xfrm rot="-105457">
            <a:off x="5010915" y="4657725"/>
            <a:ext cx="1438634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Open Sauce SemiBold Bold"/>
              </a:rPr>
              <a:t>MARATON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09346" y="1796547"/>
            <a:ext cx="17582219" cy="1163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86"/>
              </a:lnSpc>
            </a:pPr>
            <a:r>
              <a:rPr lang="en-US" sz="7821">
                <a:solidFill>
                  <a:srgbClr val="FFFFFF"/>
                </a:solidFill>
                <a:latin typeface="Open Sauce SemiBold Bold"/>
              </a:rPr>
              <a:t>7 hiba, amitől kiéghetsz</a:t>
            </a:r>
          </a:p>
        </p:txBody>
      </p:sp>
      <p:sp>
        <p:nvSpPr>
          <p:cNvPr id="3" name="Freeform 3"/>
          <p:cNvSpPr/>
          <p:nvPr/>
        </p:nvSpPr>
        <p:spPr>
          <a:xfrm>
            <a:off x="13102727" y="2030309"/>
            <a:ext cx="3704401" cy="3948489"/>
          </a:xfrm>
          <a:custGeom>
            <a:avLst/>
            <a:gdLst/>
            <a:ahLst/>
            <a:cxnLst/>
            <a:rect l="l" t="t" r="r" b="b"/>
            <a:pathLst>
              <a:path w="3704401" h="3948489">
                <a:moveTo>
                  <a:pt x="0" y="0"/>
                </a:moveTo>
                <a:lnTo>
                  <a:pt x="3704400" y="0"/>
                </a:lnTo>
                <a:lnTo>
                  <a:pt x="3704400" y="3948489"/>
                </a:lnTo>
                <a:lnTo>
                  <a:pt x="0" y="3948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298829" y="3966453"/>
            <a:ext cx="12542276" cy="4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5357" lvl="1" indent="-437678" algn="l">
              <a:lnSpc>
                <a:spcPts val="5149"/>
              </a:lnSpc>
              <a:buAutoNum type="arabicPeriod"/>
            </a:pPr>
            <a:r>
              <a:rPr lang="en-US" sz="4054">
                <a:solidFill>
                  <a:srgbClr val="FFFFFF"/>
                </a:solidFill>
                <a:latin typeface="Abhaya Libre Regular"/>
              </a:rPr>
              <a:t>A pihentető, minőségi alvás elhanyagolása</a:t>
            </a:r>
          </a:p>
          <a:p>
            <a:pPr marL="875357" lvl="1" indent="-437678" algn="l">
              <a:lnSpc>
                <a:spcPts val="5149"/>
              </a:lnSpc>
              <a:buAutoNum type="arabicPeriod"/>
            </a:pPr>
            <a:r>
              <a:rPr lang="en-US" sz="4054">
                <a:solidFill>
                  <a:srgbClr val="FFFFFF"/>
                </a:solidFill>
                <a:latin typeface="Abhaya Libre Regular"/>
              </a:rPr>
              <a:t>Túl sokat dolgozni</a:t>
            </a:r>
          </a:p>
          <a:p>
            <a:pPr marL="875357" lvl="1" indent="-437678" algn="l">
              <a:lnSpc>
                <a:spcPts val="5149"/>
              </a:lnSpc>
              <a:buAutoNum type="arabicPeriod"/>
            </a:pPr>
            <a:r>
              <a:rPr lang="en-US" sz="4054">
                <a:solidFill>
                  <a:srgbClr val="FFFFFF"/>
                </a:solidFill>
                <a:latin typeface="Abhaya Libre Regular"/>
              </a:rPr>
              <a:t>Ülő, mozgásszegény életmód</a:t>
            </a:r>
          </a:p>
          <a:p>
            <a:pPr marL="875357" lvl="1" indent="-437678" algn="l">
              <a:lnSpc>
                <a:spcPts val="5149"/>
              </a:lnSpc>
              <a:buAutoNum type="arabicPeriod"/>
            </a:pPr>
            <a:r>
              <a:rPr lang="en-US" sz="4054">
                <a:solidFill>
                  <a:srgbClr val="FFFFFF"/>
                </a:solidFill>
                <a:latin typeface="Abhaya Libre Regular"/>
              </a:rPr>
              <a:t>Kihagyni a feltöltődést, relaxációt</a:t>
            </a:r>
          </a:p>
          <a:p>
            <a:pPr marL="875357" lvl="1" indent="-437678" algn="l">
              <a:lnSpc>
                <a:spcPts val="5149"/>
              </a:lnSpc>
              <a:buAutoNum type="arabicPeriod"/>
            </a:pPr>
            <a:r>
              <a:rPr lang="en-US" sz="4054">
                <a:solidFill>
                  <a:srgbClr val="FFFFFF"/>
                </a:solidFill>
                <a:latin typeface="Abhaya Libre Regular"/>
              </a:rPr>
              <a:t>Rossz étkezési szokásokat fenntartani</a:t>
            </a:r>
          </a:p>
          <a:p>
            <a:pPr marL="875357" lvl="1" indent="-437678" algn="l">
              <a:lnSpc>
                <a:spcPts val="5149"/>
              </a:lnSpc>
              <a:buAutoNum type="arabicPeriod"/>
            </a:pPr>
            <a:r>
              <a:rPr lang="en-US" sz="4054">
                <a:solidFill>
                  <a:srgbClr val="FFFFFF"/>
                </a:solidFill>
                <a:latin typeface="Abhaya Libre Regular"/>
              </a:rPr>
              <a:t>Rendszertelen és struktúra nélküli életmód</a:t>
            </a:r>
          </a:p>
          <a:p>
            <a:pPr marL="875357" lvl="1" indent="-437678" algn="l">
              <a:lnSpc>
                <a:spcPts val="5149"/>
              </a:lnSpc>
              <a:buAutoNum type="arabicPeriod"/>
            </a:pPr>
            <a:r>
              <a:rPr lang="en-US" sz="4054">
                <a:solidFill>
                  <a:srgbClr val="FFFFFF"/>
                </a:solidFill>
                <a:latin typeface="Abhaya Libre Regular"/>
              </a:rPr>
              <a:t>Érzelmi elzárkózás, magány passzív átélése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78383" y="2931613"/>
            <a:ext cx="12130441" cy="534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8"/>
              </a:lnSpc>
            </a:pPr>
            <a:r>
              <a:rPr lang="en-US" sz="3353">
                <a:solidFill>
                  <a:srgbClr val="FFFFFF"/>
                </a:solidFill>
                <a:latin typeface="Abhaya Libre Regular"/>
              </a:rPr>
              <a:t>Nem tehetsz mindenről, ez a 7 tett viszont </a:t>
            </a:r>
            <a:r>
              <a:rPr lang="en-US" sz="3353">
                <a:solidFill>
                  <a:srgbClr val="FFCB4C"/>
                </a:solidFill>
                <a:latin typeface="Abhaya Libre Regular"/>
              </a:rPr>
              <a:t>hatalmadban áll</a:t>
            </a:r>
            <a:r>
              <a:rPr lang="en-US" sz="3353">
                <a:solidFill>
                  <a:srgbClr val="FFFFFF"/>
                </a:solidFill>
                <a:latin typeface="Abhaya Libre Regular"/>
              </a:rPr>
              <a:t>: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5048120" y="4655797"/>
            <a:ext cx="14386346" cy="9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Open Sauce SemiBold Bold"/>
              </a:rPr>
              <a:t>Coping </a:t>
            </a:r>
          </a:p>
        </p:txBody>
      </p:sp>
      <p:sp>
        <p:nvSpPr>
          <p:cNvPr id="3" name="Freeform 3"/>
          <p:cNvSpPr/>
          <p:nvPr/>
        </p:nvSpPr>
        <p:spPr>
          <a:xfrm>
            <a:off x="11981642" y="3320398"/>
            <a:ext cx="2777018" cy="3646203"/>
          </a:xfrm>
          <a:custGeom>
            <a:avLst/>
            <a:gdLst/>
            <a:ahLst/>
            <a:cxnLst/>
            <a:rect l="l" t="t" r="r" b="b"/>
            <a:pathLst>
              <a:path w="2777018" h="3646203">
                <a:moveTo>
                  <a:pt x="0" y="0"/>
                </a:moveTo>
                <a:lnTo>
                  <a:pt x="2777019" y="0"/>
                </a:lnTo>
                <a:lnTo>
                  <a:pt x="2777019" y="3646204"/>
                </a:lnTo>
                <a:lnTo>
                  <a:pt x="0" y="3646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4253343" y="3086100"/>
            <a:ext cx="2887841" cy="4114800"/>
          </a:xfrm>
          <a:custGeom>
            <a:avLst/>
            <a:gdLst/>
            <a:ahLst/>
            <a:cxnLst/>
            <a:rect l="l" t="t" r="r" b="b"/>
            <a:pathLst>
              <a:path w="2887841" h="4114800">
                <a:moveTo>
                  <a:pt x="0" y="0"/>
                </a:moveTo>
                <a:lnTo>
                  <a:pt x="2887842" y="0"/>
                </a:lnTo>
                <a:lnTo>
                  <a:pt x="2887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144000" y="8853526"/>
            <a:ext cx="9081305" cy="404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6"/>
              </a:lnSpc>
              <a:spcBef>
                <a:spcPct val="0"/>
              </a:spcBef>
            </a:pPr>
            <a:r>
              <a:rPr lang="en-US" sz="2390" spc="239">
                <a:solidFill>
                  <a:srgbClr val="FFFFFF"/>
                </a:solidFill>
                <a:latin typeface="Open Sauce Light Bold"/>
              </a:rPr>
              <a:t>TE MIRE VAGY HAJLAMOSABB? MI A JOBB?</a:t>
            </a:r>
          </a:p>
        </p:txBody>
      </p:sp>
      <p:sp>
        <p:nvSpPr>
          <p:cNvPr id="6" name="TextBox 6"/>
          <p:cNvSpPr txBox="1"/>
          <p:nvPr/>
        </p:nvSpPr>
        <p:spPr>
          <a:xfrm rot="-5400000">
            <a:off x="1187425" y="12057930"/>
            <a:ext cx="14386346" cy="9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Open Sauce SemiBold Bold"/>
              </a:rPr>
              <a:t>Coping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44125" y="4708327"/>
            <a:ext cx="13043875" cy="870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63"/>
              </a:lnSpc>
            </a:pPr>
            <a:r>
              <a:rPr lang="en-US" sz="5802">
                <a:solidFill>
                  <a:srgbClr val="FFFFFF"/>
                </a:solidFill>
                <a:latin typeface="Open Sauce SemiBold Bold"/>
              </a:rPr>
              <a:t>A varázsszó: </a:t>
            </a:r>
            <a:r>
              <a:rPr lang="en-US" sz="5802">
                <a:solidFill>
                  <a:srgbClr val="FAB328"/>
                </a:solidFill>
                <a:latin typeface="Open Sauce SemiBold Bold"/>
              </a:rPr>
              <a:t>miért</a:t>
            </a:r>
            <a:r>
              <a:rPr lang="en-US" sz="5802">
                <a:solidFill>
                  <a:srgbClr val="FFFFFF"/>
                </a:solidFill>
                <a:latin typeface="Open Sauce SemiBold Bold"/>
              </a:rPr>
              <a:t>?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49974" y="3954042"/>
            <a:ext cx="13459161" cy="64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2"/>
              </a:lnSpc>
            </a:pPr>
            <a:r>
              <a:rPr lang="en-US" sz="4243">
                <a:solidFill>
                  <a:srgbClr val="FED65B"/>
                </a:solidFill>
                <a:latin typeface="Abhaya Libre Regular Bold"/>
              </a:rPr>
              <a:t>Egy hasznos hozzáállás: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452786" y="4815712"/>
            <a:ext cx="13459161" cy="64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2"/>
              </a:lnSpc>
            </a:pPr>
            <a:r>
              <a:rPr lang="en-US" sz="4243">
                <a:solidFill>
                  <a:srgbClr val="FFFFFF"/>
                </a:solidFill>
                <a:latin typeface="Abhaya Libre Regular Bold"/>
              </a:rPr>
              <a:t>Mindig van megoldás, csak meg kell találni, hogy mi az.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290131" y="4377209"/>
            <a:ext cx="4565540" cy="392459"/>
            <a:chOff x="0" y="0"/>
            <a:chExt cx="4993652" cy="429260"/>
          </a:xfrm>
        </p:grpSpPr>
        <p:sp>
          <p:nvSpPr>
            <p:cNvPr id="3" name="Freeform 3"/>
            <p:cNvSpPr/>
            <p:nvPr/>
          </p:nvSpPr>
          <p:spPr>
            <a:xfrm>
              <a:off x="0" y="-5080"/>
              <a:ext cx="4993652" cy="434340"/>
            </a:xfrm>
            <a:custGeom>
              <a:avLst/>
              <a:gdLst/>
              <a:ahLst/>
              <a:cxnLst/>
              <a:rect l="l" t="t" r="r" b="b"/>
              <a:pathLst>
                <a:path w="4993652" h="434340">
                  <a:moveTo>
                    <a:pt x="4975872" y="187960"/>
                  </a:moveTo>
                  <a:lnTo>
                    <a:pt x="4714252" y="11430"/>
                  </a:lnTo>
                  <a:cubicBezTo>
                    <a:pt x="4696472" y="0"/>
                    <a:pt x="4673612" y="3810"/>
                    <a:pt x="4660912" y="21590"/>
                  </a:cubicBezTo>
                  <a:cubicBezTo>
                    <a:pt x="4649482" y="39370"/>
                    <a:pt x="4653292" y="62230"/>
                    <a:pt x="4671072" y="74930"/>
                  </a:cubicBezTo>
                  <a:lnTo>
                    <a:pt x="4829822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4829822" y="257810"/>
                  </a:lnTo>
                  <a:lnTo>
                    <a:pt x="4671072" y="364490"/>
                  </a:lnTo>
                  <a:cubicBezTo>
                    <a:pt x="4653292" y="375920"/>
                    <a:pt x="4649482" y="400050"/>
                    <a:pt x="4660912" y="417830"/>
                  </a:cubicBezTo>
                  <a:cubicBezTo>
                    <a:pt x="4668532" y="429260"/>
                    <a:pt x="4679962" y="434340"/>
                    <a:pt x="4692662" y="434340"/>
                  </a:cubicBezTo>
                  <a:cubicBezTo>
                    <a:pt x="4700282" y="434340"/>
                    <a:pt x="4707902" y="431800"/>
                    <a:pt x="4714252" y="427990"/>
                  </a:cubicBezTo>
                  <a:lnTo>
                    <a:pt x="4977142" y="251460"/>
                  </a:lnTo>
                  <a:cubicBezTo>
                    <a:pt x="4987302" y="243840"/>
                    <a:pt x="4993652" y="232410"/>
                    <a:pt x="4993652" y="219710"/>
                  </a:cubicBezTo>
                  <a:cubicBezTo>
                    <a:pt x="4993652" y="207010"/>
                    <a:pt x="4987302" y="195580"/>
                    <a:pt x="4975872" y="187960"/>
                  </a:cubicBezTo>
                  <a:close/>
                </a:path>
              </a:pathLst>
            </a:custGeom>
            <a:solidFill>
              <a:srgbClr val="F9B347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044577" y="3859853"/>
            <a:ext cx="8453005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BBD16"/>
                </a:solidFill>
                <a:latin typeface="Open Sauce Light Bold"/>
              </a:rPr>
              <a:t>MIÉRT?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44201" y="3859853"/>
            <a:ext cx="10418827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FFFFF"/>
                </a:solidFill>
                <a:latin typeface="Open Sauce Light Bold"/>
              </a:rPr>
              <a:t>MERT TÚL SOK TEENDŐM VAN ÉS NINCS ELÉG IDŐM.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379305" y="2290668"/>
            <a:ext cx="14386346" cy="95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Open Sauce SemiBold Bold"/>
              </a:rPr>
              <a:t>Például: "kiégtem"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44577" y="4670390"/>
            <a:ext cx="8453005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BBD16"/>
                </a:solidFill>
                <a:latin typeface="Open Sauce Light Bold"/>
              </a:rPr>
              <a:t>MIÉRT?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44201" y="4670390"/>
            <a:ext cx="10418827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FFFFF"/>
                </a:solidFill>
                <a:latin typeface="Open Sauce Light Bold"/>
              </a:rPr>
              <a:t>MERT KÉPZÉSRE KELL JÁRNOM ÉS VAN 6 MÁSIK PROJEKTEM 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44577" y="5606148"/>
            <a:ext cx="8453005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BBD16"/>
                </a:solidFill>
                <a:latin typeface="Open Sauce Light Bold"/>
              </a:rPr>
              <a:t>MIÉRT?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44201" y="5606148"/>
            <a:ext cx="10418827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FFFFF"/>
                </a:solidFill>
                <a:latin typeface="Open Sauce Light Bold"/>
              </a:rPr>
              <a:t>MERT AZT AKAROM, HOGY MEGBECSÜLJENEK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44577" y="6490745"/>
            <a:ext cx="8453005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BBD16"/>
                </a:solidFill>
                <a:latin typeface="Open Sauce Light Bold"/>
              </a:rPr>
              <a:t>MIÉRT?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44201" y="6490745"/>
            <a:ext cx="10418827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AB328"/>
                </a:solidFill>
                <a:latin typeface="Open Sauce Light Bold"/>
              </a:rPr>
              <a:t>MERT NEM ÉRZEM ELÉG JÓNAK MAGAM.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44577" y="7212502"/>
            <a:ext cx="10962465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BBD16"/>
                </a:solidFill>
                <a:latin typeface="Open Sauce Light Bold"/>
              </a:rPr>
              <a:t>MEGOLDÁS: PSZICHOTERÁPIÁS ÖNBIZALOMFEJLESZTÉS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721366" y="4740174"/>
            <a:ext cx="5359741" cy="460729"/>
            <a:chOff x="0" y="0"/>
            <a:chExt cx="4993652" cy="429260"/>
          </a:xfrm>
        </p:grpSpPr>
        <p:sp>
          <p:nvSpPr>
            <p:cNvPr id="3" name="Freeform 3"/>
            <p:cNvSpPr/>
            <p:nvPr/>
          </p:nvSpPr>
          <p:spPr>
            <a:xfrm>
              <a:off x="0" y="-5080"/>
              <a:ext cx="4993652" cy="434340"/>
            </a:xfrm>
            <a:custGeom>
              <a:avLst/>
              <a:gdLst/>
              <a:ahLst/>
              <a:cxnLst/>
              <a:rect l="l" t="t" r="r" b="b"/>
              <a:pathLst>
                <a:path w="4993652" h="434340">
                  <a:moveTo>
                    <a:pt x="4975872" y="187960"/>
                  </a:moveTo>
                  <a:lnTo>
                    <a:pt x="4714252" y="11430"/>
                  </a:lnTo>
                  <a:cubicBezTo>
                    <a:pt x="4696472" y="0"/>
                    <a:pt x="4673612" y="3810"/>
                    <a:pt x="4660912" y="21590"/>
                  </a:cubicBezTo>
                  <a:cubicBezTo>
                    <a:pt x="4649482" y="39370"/>
                    <a:pt x="4653292" y="62230"/>
                    <a:pt x="4671072" y="74930"/>
                  </a:cubicBezTo>
                  <a:lnTo>
                    <a:pt x="4829822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4829822" y="257810"/>
                  </a:lnTo>
                  <a:lnTo>
                    <a:pt x="4671072" y="364490"/>
                  </a:lnTo>
                  <a:cubicBezTo>
                    <a:pt x="4653292" y="375920"/>
                    <a:pt x="4649482" y="400050"/>
                    <a:pt x="4660912" y="417830"/>
                  </a:cubicBezTo>
                  <a:cubicBezTo>
                    <a:pt x="4668532" y="429260"/>
                    <a:pt x="4679962" y="434340"/>
                    <a:pt x="4692662" y="434340"/>
                  </a:cubicBezTo>
                  <a:cubicBezTo>
                    <a:pt x="4700282" y="434340"/>
                    <a:pt x="4707902" y="431800"/>
                    <a:pt x="4714252" y="427990"/>
                  </a:cubicBezTo>
                  <a:lnTo>
                    <a:pt x="4977142" y="251460"/>
                  </a:lnTo>
                  <a:cubicBezTo>
                    <a:pt x="4987302" y="243840"/>
                    <a:pt x="4993652" y="232410"/>
                    <a:pt x="4993652" y="219710"/>
                  </a:cubicBezTo>
                  <a:cubicBezTo>
                    <a:pt x="4993652" y="207010"/>
                    <a:pt x="4987302" y="195580"/>
                    <a:pt x="4975872" y="187960"/>
                  </a:cubicBezTo>
                  <a:close/>
                </a:path>
              </a:pathLst>
            </a:custGeom>
            <a:solidFill>
              <a:srgbClr val="F9B347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044577" y="3859853"/>
            <a:ext cx="8453005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BBD16"/>
                </a:solidFill>
                <a:latin typeface="Open Sauce Light Bold"/>
              </a:rPr>
              <a:t>MIÉRT?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44201" y="3859853"/>
            <a:ext cx="10418827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FFFFF"/>
                </a:solidFill>
                <a:latin typeface="Open Sauce Light Bold"/>
              </a:rPr>
              <a:t>MERT IGAZSÁGTALAN A VILÁG.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0765" y="2290668"/>
            <a:ext cx="14386346" cy="95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Open Sauce SemiBold Bold"/>
              </a:rPr>
              <a:t>Vagy például: "kiégtem"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44577" y="4670390"/>
            <a:ext cx="8453005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BBD16"/>
                </a:solidFill>
                <a:latin typeface="Open Sauce Light Bold"/>
              </a:rPr>
              <a:t>MIÉRT?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44201" y="4478881"/>
            <a:ext cx="10418827" cy="748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FFFFF"/>
                </a:solidFill>
                <a:latin typeface="Open Sauce Light Bold"/>
              </a:rPr>
              <a:t>MERT TÖBBET DOLGOZOM, MINT A KONKURENSEIM ÉS KEVESEBB PÉNZEM VAN.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44577" y="5606148"/>
            <a:ext cx="8453005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BBD16"/>
                </a:solidFill>
                <a:latin typeface="Open Sauce Light Bold"/>
              </a:rPr>
              <a:t>MIÉRT?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44201" y="5606148"/>
            <a:ext cx="10418827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FFFFF"/>
                </a:solidFill>
                <a:latin typeface="Open Sauce Light Bold"/>
              </a:rPr>
              <a:t>MERT TÖBBET AKAROK ADNI.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44577" y="6490745"/>
            <a:ext cx="8453005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BBD16"/>
                </a:solidFill>
                <a:latin typeface="Open Sauce Light Bold"/>
              </a:rPr>
              <a:t>MIÉRT?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44201" y="6490745"/>
            <a:ext cx="10418827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FFFFF"/>
                </a:solidFill>
                <a:latin typeface="Open Sauce Light Bold"/>
              </a:rPr>
              <a:t>MERT AZT HISZEM, HOGY EZ KELL A PIACNAK.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44577" y="7284946"/>
            <a:ext cx="8453005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BBD16"/>
                </a:solidFill>
                <a:latin typeface="Open Sauce Light Bold"/>
              </a:rPr>
              <a:t>MIÉRT?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44201" y="7284946"/>
            <a:ext cx="10418827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AB328"/>
                </a:solidFill>
                <a:latin typeface="Open Sauce Light Bold"/>
              </a:rPr>
              <a:t>MERT NEM ISMEREM A PIACOT ELÉG JÓL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44577" y="8054999"/>
            <a:ext cx="11952535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BBD16"/>
                </a:solidFill>
                <a:latin typeface="Open Sauce Light Bold"/>
              </a:rPr>
              <a:t>MEGOLDÁS: ELVONATKOZTATNI ÉS PIACKUTATNI, ARRA ÉPÍTKEZNI.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787"/>
            <a:ext cx="6079834" cy="10287000"/>
          </a:xfrm>
          <a:custGeom>
            <a:avLst/>
            <a:gdLst/>
            <a:ahLst/>
            <a:cxnLst/>
            <a:rect l="l" t="t" r="r" b="b"/>
            <a:pathLst>
              <a:path w="6079834" h="10287000">
                <a:moveTo>
                  <a:pt x="0" y="0"/>
                </a:moveTo>
                <a:lnTo>
                  <a:pt x="6079834" y="0"/>
                </a:lnTo>
                <a:lnTo>
                  <a:pt x="60798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193" r="-9159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6749983" y="4394604"/>
            <a:ext cx="1150247" cy="91592"/>
            <a:chOff x="0" y="0"/>
            <a:chExt cx="1913890" cy="152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52400"/>
            </a:xfrm>
            <a:custGeom>
              <a:avLst/>
              <a:gdLst/>
              <a:ahLst/>
              <a:cxnLst/>
              <a:rect l="l" t="t" r="r" b="b"/>
              <a:pathLst>
                <a:path w="1913890" h="152400">
                  <a:moveTo>
                    <a:pt x="0" y="0"/>
                  </a:moveTo>
                  <a:lnTo>
                    <a:pt x="1913890" y="0"/>
                  </a:lnTo>
                  <a:lnTo>
                    <a:pt x="1913890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49983" y="1960107"/>
            <a:ext cx="1150247" cy="91592"/>
            <a:chOff x="0" y="0"/>
            <a:chExt cx="1913890" cy="152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52400"/>
            </a:xfrm>
            <a:custGeom>
              <a:avLst/>
              <a:gdLst/>
              <a:ahLst/>
              <a:cxnLst/>
              <a:rect l="l" t="t" r="r" b="b"/>
              <a:pathLst>
                <a:path w="1913890" h="152400">
                  <a:moveTo>
                    <a:pt x="0" y="0"/>
                  </a:moveTo>
                  <a:lnTo>
                    <a:pt x="1913890" y="0"/>
                  </a:lnTo>
                  <a:lnTo>
                    <a:pt x="1913890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49983" y="8664338"/>
            <a:ext cx="1150247" cy="91592"/>
            <a:chOff x="0" y="0"/>
            <a:chExt cx="1913890" cy="152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52400"/>
            </a:xfrm>
            <a:custGeom>
              <a:avLst/>
              <a:gdLst/>
              <a:ahLst/>
              <a:cxnLst/>
              <a:rect l="l" t="t" r="r" b="b"/>
              <a:pathLst>
                <a:path w="1913890" h="152400">
                  <a:moveTo>
                    <a:pt x="0" y="0"/>
                  </a:moveTo>
                  <a:lnTo>
                    <a:pt x="1913890" y="0"/>
                  </a:lnTo>
                  <a:lnTo>
                    <a:pt x="1913890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749983" y="6110974"/>
            <a:ext cx="1150247" cy="91592"/>
            <a:chOff x="0" y="0"/>
            <a:chExt cx="1913890" cy="152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52400"/>
            </a:xfrm>
            <a:custGeom>
              <a:avLst/>
              <a:gdLst/>
              <a:ahLst/>
              <a:cxnLst/>
              <a:rect l="l" t="t" r="r" b="b"/>
              <a:pathLst>
                <a:path w="1913890" h="152400">
                  <a:moveTo>
                    <a:pt x="0" y="0"/>
                  </a:moveTo>
                  <a:lnTo>
                    <a:pt x="1913890" y="0"/>
                  </a:lnTo>
                  <a:lnTo>
                    <a:pt x="1913890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124873" y="3080327"/>
            <a:ext cx="7040221" cy="6909273"/>
          </a:xfrm>
          <a:custGeom>
            <a:avLst/>
            <a:gdLst/>
            <a:ahLst/>
            <a:cxnLst/>
            <a:rect l="l" t="t" r="r" b="b"/>
            <a:pathLst>
              <a:path w="7040221" h="6909273">
                <a:moveTo>
                  <a:pt x="0" y="0"/>
                </a:moveTo>
                <a:lnTo>
                  <a:pt x="7040221" y="0"/>
                </a:lnTo>
                <a:lnTo>
                  <a:pt x="7040221" y="6909273"/>
                </a:lnTo>
                <a:lnTo>
                  <a:pt x="0" y="6909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92" r="-31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6749983" y="726789"/>
            <a:ext cx="5728860" cy="603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>
                <a:solidFill>
                  <a:srgbClr val="E6E6E6"/>
                </a:solidFill>
                <a:latin typeface="Open Sauce SemiBold"/>
              </a:rPr>
              <a:t>Gyors bemutatkozó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49983" y="4603902"/>
            <a:ext cx="5374891" cy="365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uce SemiBold Bold"/>
              </a:rPr>
              <a:t>Kik az ügyfeleim?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49983" y="5262421"/>
            <a:ext cx="5728860" cy="549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uce Light"/>
              </a:rPr>
              <a:t>Sorozatvállalkozók, vezetők, orvosok, mérnökök, egyetemi adjunktusok, hírességek, CEO-k...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49983" y="2193969"/>
            <a:ext cx="6080812" cy="365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uce SemiBold Bold"/>
              </a:rPr>
              <a:t>Mi a hátterem?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749983" y="2840589"/>
            <a:ext cx="10509317" cy="828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uce Light"/>
              </a:rPr>
              <a:t>A témában 1300+ kutatást elemeztem. 10+ év önismeret, pszichológia diploma, 300+ coaching ügyfél, 7 évnyi coaching tapasztalat csúcsteljesítőkkel és elhivatott átlagemberekkel. 2 könyvem jelent meg a Libriben.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089554" y="9474560"/>
            <a:ext cx="7333169" cy="43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>
                <a:solidFill>
                  <a:srgbClr val="FFFFFF">
                    <a:alpha val="32941"/>
                  </a:srgbClr>
                </a:solidFill>
                <a:latin typeface="Open Sauce SemiBold"/>
              </a:rPr>
              <a:t>Bíró Bence Péter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49983" y="8868746"/>
            <a:ext cx="6080812" cy="365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uce SemiBold Bold"/>
              </a:rPr>
              <a:t>Mi a legfontosabb célom?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49983" y="9356217"/>
            <a:ext cx="6382561" cy="549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uce Light"/>
              </a:rPr>
              <a:t>Megbízható segítő lenni azoknak, akik tényleg cselekszenek, és haladnak előre a céljaikhoz.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49983" y="6328217"/>
            <a:ext cx="6080812" cy="365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uce SemiBold Bold"/>
              </a:rPr>
              <a:t>Milyen referenciáim vannak?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49983" y="7062381"/>
            <a:ext cx="5236847" cy="1107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uce Light"/>
              </a:rPr>
              <a:t>Ügyfeleim adatait szigorúan bizalmasan kezelem. Munkámat viszont ajánlja Feldmár András, Bagdy Emőke, Csíkszentmihályi Mihály blogján is publikáltam,stb.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290131" y="4377209"/>
            <a:ext cx="4565540" cy="392459"/>
            <a:chOff x="0" y="0"/>
            <a:chExt cx="4993652" cy="429260"/>
          </a:xfrm>
        </p:grpSpPr>
        <p:sp>
          <p:nvSpPr>
            <p:cNvPr id="3" name="Freeform 3"/>
            <p:cNvSpPr/>
            <p:nvPr/>
          </p:nvSpPr>
          <p:spPr>
            <a:xfrm>
              <a:off x="0" y="-5080"/>
              <a:ext cx="4993652" cy="434340"/>
            </a:xfrm>
            <a:custGeom>
              <a:avLst/>
              <a:gdLst/>
              <a:ahLst/>
              <a:cxnLst/>
              <a:rect l="l" t="t" r="r" b="b"/>
              <a:pathLst>
                <a:path w="4993652" h="434340">
                  <a:moveTo>
                    <a:pt x="4975872" y="187960"/>
                  </a:moveTo>
                  <a:lnTo>
                    <a:pt x="4714252" y="11430"/>
                  </a:lnTo>
                  <a:cubicBezTo>
                    <a:pt x="4696472" y="0"/>
                    <a:pt x="4673612" y="3810"/>
                    <a:pt x="4660912" y="21590"/>
                  </a:cubicBezTo>
                  <a:cubicBezTo>
                    <a:pt x="4649482" y="39370"/>
                    <a:pt x="4653292" y="62230"/>
                    <a:pt x="4671072" y="74930"/>
                  </a:cubicBezTo>
                  <a:lnTo>
                    <a:pt x="4829822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4829822" y="257810"/>
                  </a:lnTo>
                  <a:lnTo>
                    <a:pt x="4671072" y="364490"/>
                  </a:lnTo>
                  <a:cubicBezTo>
                    <a:pt x="4653292" y="375920"/>
                    <a:pt x="4649482" y="400050"/>
                    <a:pt x="4660912" y="417830"/>
                  </a:cubicBezTo>
                  <a:cubicBezTo>
                    <a:pt x="4668532" y="429260"/>
                    <a:pt x="4679962" y="434340"/>
                    <a:pt x="4692662" y="434340"/>
                  </a:cubicBezTo>
                  <a:cubicBezTo>
                    <a:pt x="4700282" y="434340"/>
                    <a:pt x="4707902" y="431800"/>
                    <a:pt x="4714252" y="427990"/>
                  </a:cubicBezTo>
                  <a:lnTo>
                    <a:pt x="4977142" y="251460"/>
                  </a:lnTo>
                  <a:cubicBezTo>
                    <a:pt x="4987302" y="243840"/>
                    <a:pt x="4993652" y="232410"/>
                    <a:pt x="4993652" y="219710"/>
                  </a:cubicBezTo>
                  <a:cubicBezTo>
                    <a:pt x="4993652" y="207010"/>
                    <a:pt x="4987302" y="195580"/>
                    <a:pt x="4975872" y="187960"/>
                  </a:cubicBezTo>
                  <a:close/>
                </a:path>
              </a:pathLst>
            </a:custGeom>
            <a:solidFill>
              <a:srgbClr val="FBBD16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044577" y="3859853"/>
            <a:ext cx="8453005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BBD16"/>
                </a:solidFill>
                <a:latin typeface="Open Sauce Light Bold"/>
              </a:rPr>
              <a:t>MIÉRT?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44201" y="3859853"/>
            <a:ext cx="10418827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FFFFF"/>
                </a:solidFill>
                <a:latin typeface="Open Sauce Light Bold"/>
              </a:rPr>
              <a:t>MERT TÚL SOK TEENDŐM VAN ÉS NINCS ELÉG IDŐM.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0765" y="2290668"/>
            <a:ext cx="14386346" cy="95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Open Sauce SemiBold Bold"/>
              </a:rPr>
              <a:t>Vagy például: "kiégtem"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44577" y="4670390"/>
            <a:ext cx="8453005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BBD16"/>
                </a:solidFill>
                <a:latin typeface="Open Sauce Light Bold"/>
              </a:rPr>
              <a:t>MIÉRT?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44201" y="4670390"/>
            <a:ext cx="10418827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FFFFF"/>
                </a:solidFill>
                <a:latin typeface="Open Sauce Light Bold"/>
              </a:rPr>
              <a:t>A FŐNÖKÖM HÉTVÉGÉN IS MUNKÁT AD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44577" y="5606148"/>
            <a:ext cx="8453005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BBD16"/>
                </a:solidFill>
                <a:latin typeface="Open Sauce Light Bold"/>
              </a:rPr>
              <a:t>MIÉRT?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44201" y="5606148"/>
            <a:ext cx="10418827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FFFFF"/>
                </a:solidFill>
                <a:latin typeface="Open Sauce Light Bold"/>
              </a:rPr>
              <a:t>MERT AZT HISZI, HOGY BÁRMIT MEGTEHET VELEM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44577" y="6490745"/>
            <a:ext cx="8453005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BBD16"/>
                </a:solidFill>
                <a:latin typeface="Open Sauce Light Bold"/>
              </a:rPr>
              <a:t>MIÉRT?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44201" y="6490745"/>
            <a:ext cx="10418827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8DA30"/>
                </a:solidFill>
                <a:latin typeface="Open Sauce Light Bold"/>
              </a:rPr>
              <a:t>MERT NEM NEM KOMMUNIKÁLOM VELE, HOGY ZAVAR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44201" y="8620125"/>
            <a:ext cx="14386346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4100">
                <a:solidFill>
                  <a:srgbClr val="FFFFFF"/>
                </a:solidFill>
                <a:latin typeface="Open Sauce SemiBold Bold"/>
              </a:rPr>
              <a:t>Mi a te személyes válaszod?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44577" y="7260798"/>
            <a:ext cx="11952535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BBD16"/>
                </a:solidFill>
                <a:latin typeface="Open Sauce Light Bold"/>
              </a:rPr>
              <a:t>MEGOLDÁS:        ASSZERTÍVEN HATÁROKAT HÚZNI NEKI.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32555" y="2475518"/>
            <a:ext cx="10418827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FFFFF"/>
                </a:solidFill>
                <a:latin typeface="Open Sauce Light Bold"/>
              </a:rPr>
              <a:t>AZ ÉRZÉSEINK RENDBEN VANNAK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32555" y="1282405"/>
            <a:ext cx="1438634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Open Sauce SemiBold Bold"/>
              </a:rPr>
              <a:t>Érzések validációja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32555" y="3367254"/>
            <a:ext cx="10418827" cy="748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FFFFF"/>
                </a:solidFill>
                <a:latin typeface="Open Sauce Light Bold"/>
              </a:rPr>
              <a:t>"FÁRADT VAGYOK" - IGEN, AZ TÉNYLEG FÁRASZTÓ LEHETETT, HOGY KÉT ÓRÁT ÁLLTÁL SORBAN.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32555" y="5882995"/>
            <a:ext cx="13549642" cy="915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33"/>
              </a:lnSpc>
            </a:pPr>
            <a:r>
              <a:rPr lang="en-US" sz="6027">
                <a:solidFill>
                  <a:srgbClr val="FFFFFF"/>
                </a:solidFill>
                <a:latin typeface="Open Sauce SemiBold Bold"/>
              </a:rPr>
              <a:t>Érzések invalidációja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2555" y="7321915"/>
            <a:ext cx="10418827" cy="3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FFFFF"/>
                </a:solidFill>
                <a:latin typeface="Open Sauce Light Bold"/>
              </a:rPr>
              <a:t>AZ ÉRZÉSEINK NEM NORMÁLISAK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2555" y="8213652"/>
            <a:ext cx="10824580" cy="748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FFFFF"/>
                </a:solidFill>
                <a:latin typeface="Open Sauce Light Bold"/>
              </a:rPr>
              <a:t>"FÁRADT VAGYOK" - NE PANASZKODJ, A SZÜLEIDNEK ILYENKOR NEM VOLT CIPŐJE.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32555" y="2594290"/>
            <a:ext cx="10418827" cy="748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FFFFF"/>
                </a:solidFill>
                <a:latin typeface="Open Sauce Light Bold"/>
              </a:rPr>
              <a:t>AZ ÉRZÉSEINK RENDBEN VANNAK, DE VANNAK HATÁROK ÉS MÁS SZEMPONTOK IGÉNYEK IS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32555" y="1282405"/>
            <a:ext cx="1438634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Open Sauce SemiBold Bold"/>
              </a:rPr>
              <a:t>Empatikus konfrontáció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32555" y="4483135"/>
            <a:ext cx="14738909" cy="1897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  <a:spcBef>
                <a:spcPct val="0"/>
              </a:spcBef>
            </a:pPr>
            <a:r>
              <a:rPr lang="en-US" sz="2191" spc="219">
                <a:solidFill>
                  <a:srgbClr val="FFFFFF"/>
                </a:solidFill>
                <a:latin typeface="Open Sauce Light Bold"/>
              </a:rPr>
              <a:t>AZ, HOGY 8-16-IG HÍVÁSOKRA KELLETT VÁLASZOLNOD, TÉNYLEG NEHÉZ ÉRZÉS LEHETETT NEKED, EMELLETT AZT IS VEDD KÉRLEK FIGYELEMBE, HOGY EZT ÉN MOST ÚGY HALLGATOM, HOGY 3 HETE NEM TUDTAM HÉTVÉGÉN PIHENNI, CSAK DOLGOZTAM, ÚGYHOGY MEGÉRTEM A PROBLÉMÁD, DE KÉRLEK ÉREZZ VELEM EGYÜTT ANNYIRA, HOGY A MUNKA TERHELÉSSEL MOST NE BESZÉLJÜK ÁT A PROBLÉMÁKAT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4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018954">
            <a:off x="7261599" y="5768897"/>
            <a:ext cx="2444916" cy="620397"/>
          </a:xfrm>
          <a:custGeom>
            <a:avLst/>
            <a:gdLst/>
            <a:ahLst/>
            <a:cxnLst/>
            <a:rect l="l" t="t" r="r" b="b"/>
            <a:pathLst>
              <a:path w="2444916" h="620397">
                <a:moveTo>
                  <a:pt x="0" y="0"/>
                </a:moveTo>
                <a:lnTo>
                  <a:pt x="2444915" y="0"/>
                </a:lnTo>
                <a:lnTo>
                  <a:pt x="2444915" y="620398"/>
                </a:lnTo>
                <a:lnTo>
                  <a:pt x="0" y="62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4024430">
            <a:off x="564618" y="2808742"/>
            <a:ext cx="2444916" cy="620397"/>
          </a:xfrm>
          <a:custGeom>
            <a:avLst/>
            <a:gdLst/>
            <a:ahLst/>
            <a:cxnLst/>
            <a:rect l="l" t="t" r="r" b="b"/>
            <a:pathLst>
              <a:path w="2444916" h="620397">
                <a:moveTo>
                  <a:pt x="0" y="0"/>
                </a:moveTo>
                <a:lnTo>
                  <a:pt x="2444916" y="0"/>
                </a:lnTo>
                <a:lnTo>
                  <a:pt x="2444916" y="620397"/>
                </a:lnTo>
                <a:lnTo>
                  <a:pt x="0" y="620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5812996" flipV="1">
            <a:off x="12954751" y="3582478"/>
            <a:ext cx="2444916" cy="620397"/>
          </a:xfrm>
          <a:custGeom>
            <a:avLst/>
            <a:gdLst/>
            <a:ahLst/>
            <a:cxnLst/>
            <a:rect l="l" t="t" r="r" b="b"/>
            <a:pathLst>
              <a:path w="2444916" h="620397">
                <a:moveTo>
                  <a:pt x="0" y="620397"/>
                </a:moveTo>
                <a:lnTo>
                  <a:pt x="2444915" y="620397"/>
                </a:lnTo>
                <a:lnTo>
                  <a:pt x="2444915" y="0"/>
                </a:lnTo>
                <a:lnTo>
                  <a:pt x="0" y="0"/>
                </a:lnTo>
                <a:lnTo>
                  <a:pt x="0" y="62039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091466" cy="10048302"/>
          </a:xfrm>
          <a:custGeom>
            <a:avLst/>
            <a:gdLst/>
            <a:ahLst/>
            <a:cxnLst/>
            <a:rect l="l" t="t" r="r" b="b"/>
            <a:pathLst>
              <a:path w="18091466" h="10048302">
                <a:moveTo>
                  <a:pt x="0" y="0"/>
                </a:moveTo>
                <a:lnTo>
                  <a:pt x="18091466" y="0"/>
                </a:lnTo>
                <a:lnTo>
                  <a:pt x="18091466" y="10048302"/>
                </a:lnTo>
                <a:lnTo>
                  <a:pt x="0" y="10048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58700" y="4776787"/>
            <a:ext cx="1417060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19"/>
              </a:lnSpc>
            </a:pPr>
            <a:r>
              <a:rPr lang="en-US" sz="4849">
                <a:solidFill>
                  <a:srgbClr val="FFFFFF"/>
                </a:solidFill>
                <a:latin typeface="Open Sauce SemiBold Bold"/>
              </a:rPr>
              <a:t>Az egészséges életmód </a:t>
            </a:r>
            <a:r>
              <a:rPr lang="en-US" sz="4849">
                <a:solidFill>
                  <a:srgbClr val="FABB34"/>
                </a:solidFill>
                <a:latin typeface="Open Sauce SemiBold Bold"/>
              </a:rPr>
              <a:t>javítja</a:t>
            </a:r>
            <a:r>
              <a:rPr lang="en-US" sz="4849">
                <a:solidFill>
                  <a:srgbClr val="FFFFFF"/>
                </a:solidFill>
                <a:latin typeface="Open Sauce SemiBold Bold"/>
              </a:rPr>
              <a:t> a hangulatot.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6862" y="4054089"/>
            <a:ext cx="12542276" cy="323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5357" lvl="1" indent="-437678" algn="l">
              <a:lnSpc>
                <a:spcPts val="5149"/>
              </a:lnSpc>
              <a:buAutoNum type="arabicPeriod"/>
            </a:pPr>
            <a:r>
              <a:rPr lang="en-US" sz="4054">
                <a:solidFill>
                  <a:srgbClr val="FFFFFF"/>
                </a:solidFill>
                <a:latin typeface="Abhaya Libre Regular"/>
              </a:rPr>
              <a:t>lépés: Tudatosítsd, mi hiányzik, és szerezd meg!</a:t>
            </a:r>
          </a:p>
          <a:p>
            <a:pPr marL="875357" lvl="1" indent="-437678" algn="l">
              <a:lnSpc>
                <a:spcPts val="5149"/>
              </a:lnSpc>
              <a:buAutoNum type="arabicPeriod"/>
            </a:pPr>
            <a:r>
              <a:rPr lang="en-US" sz="4054">
                <a:solidFill>
                  <a:srgbClr val="FFFFFF"/>
                </a:solidFill>
                <a:latin typeface="Abhaya Libre Regular"/>
              </a:rPr>
              <a:t>lépés: Tudatosítsd, mi zavar és minimalizáld!</a:t>
            </a:r>
          </a:p>
          <a:p>
            <a:pPr marL="875357" lvl="1" indent="-437678" algn="l">
              <a:lnSpc>
                <a:spcPts val="5149"/>
              </a:lnSpc>
              <a:buAutoNum type="arabicPeriod"/>
            </a:pPr>
            <a:r>
              <a:rPr lang="en-US" sz="4054">
                <a:solidFill>
                  <a:srgbClr val="FFFFFF"/>
                </a:solidFill>
                <a:latin typeface="Abhaya Libre Regular"/>
              </a:rPr>
              <a:t>lépés: Tarts pihenőt és töltődj máshonnan!</a:t>
            </a:r>
          </a:p>
          <a:p>
            <a:pPr marL="875357" lvl="1" indent="-437678" algn="l">
              <a:lnSpc>
                <a:spcPts val="5149"/>
              </a:lnSpc>
              <a:buAutoNum type="arabicPeriod"/>
            </a:pPr>
            <a:r>
              <a:rPr lang="en-US" sz="4054">
                <a:solidFill>
                  <a:srgbClr val="FFFFFF"/>
                </a:solidFill>
                <a:latin typeface="Abhaya Libre Regular"/>
              </a:rPr>
              <a:t>lépés: Ellenőrizd, hogy akarsz-e még váltani!</a:t>
            </a:r>
          </a:p>
          <a:p>
            <a:pPr marL="875357" lvl="1" indent="-437678" algn="l">
              <a:lnSpc>
                <a:spcPts val="5149"/>
              </a:lnSpc>
              <a:buAutoNum type="arabicPeriod"/>
            </a:pPr>
            <a:r>
              <a:rPr lang="en-US" sz="4054">
                <a:solidFill>
                  <a:srgbClr val="FFFFFF"/>
                </a:solidFill>
                <a:latin typeface="Abhaya Libre Regular"/>
              </a:rPr>
              <a:t>lépés: Próbáld ki kicsiben, mielőtt elköteleződnél!</a:t>
            </a:r>
          </a:p>
        </p:txBody>
      </p:sp>
      <p:sp>
        <p:nvSpPr>
          <p:cNvPr id="3" name="Freeform 3"/>
          <p:cNvSpPr/>
          <p:nvPr/>
        </p:nvSpPr>
        <p:spPr>
          <a:xfrm>
            <a:off x="13000290" y="4800600"/>
            <a:ext cx="5287710" cy="41148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0" y="0"/>
                </a:lnTo>
                <a:lnTo>
                  <a:pt x="5287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946428" y="2038510"/>
            <a:ext cx="12752727" cy="86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7"/>
              </a:lnSpc>
            </a:pPr>
            <a:r>
              <a:rPr lang="en-US" sz="5673">
                <a:solidFill>
                  <a:srgbClr val="FFFFFF"/>
                </a:solidFill>
                <a:latin typeface="Open Sauce SemiBold Bold"/>
              </a:rPr>
              <a:t>Honnan tudod, kell-e váltanod?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46428" y="3043194"/>
            <a:ext cx="12542276" cy="649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9"/>
              </a:lnSpc>
            </a:pPr>
            <a:r>
              <a:rPr lang="en-US" sz="4054">
                <a:solidFill>
                  <a:srgbClr val="FFFFFF"/>
                </a:solidFill>
                <a:latin typeface="Abhaya Libre Regular"/>
              </a:rPr>
              <a:t>Így </a:t>
            </a:r>
            <a:r>
              <a:rPr lang="en-US" sz="4054">
                <a:solidFill>
                  <a:srgbClr val="FBBD16"/>
                </a:solidFill>
                <a:latin typeface="Abhaya Libre Regular"/>
              </a:rPr>
              <a:t>spórolj éveket</a:t>
            </a:r>
            <a:r>
              <a:rPr lang="en-US" sz="4054">
                <a:solidFill>
                  <a:srgbClr val="FFFFFF"/>
                </a:solidFill>
                <a:latin typeface="Abhaya Libre Regular"/>
              </a:rPr>
              <a:t> és milliókat a gyakori hibákon: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46428" y="7746546"/>
            <a:ext cx="11635458" cy="996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2"/>
              </a:lnSpc>
            </a:pPr>
            <a:r>
              <a:rPr lang="en-US" sz="3088">
                <a:solidFill>
                  <a:srgbClr val="FFFFFF"/>
                </a:solidFill>
                <a:latin typeface="Abhaya Libre Regular"/>
              </a:rPr>
              <a:t>Az új utat nulláról felépíteni általában nehezebb, stresszesebb és kockázatosabb, ismeretlen veszélyekkel.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4800090"/>
            <a:ext cx="18934861" cy="67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2"/>
              </a:lnSpc>
            </a:pPr>
            <a:r>
              <a:rPr lang="en-US" sz="4452">
                <a:solidFill>
                  <a:srgbClr val="FFFFFF"/>
                </a:solidFill>
                <a:latin typeface="Abhaya Libre Regular Bold"/>
              </a:rPr>
              <a:t>"A piac sokkal tovább maradhat irracionális, mint te fizetőképes."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155865" y="9010650"/>
            <a:ext cx="1893486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2"/>
              </a:lnSpc>
            </a:pPr>
            <a:r>
              <a:rPr lang="en-US" sz="3152">
                <a:solidFill>
                  <a:srgbClr val="FFFFFF"/>
                </a:solidFill>
                <a:latin typeface="Abhaya Libre Regular Bold"/>
              </a:rPr>
              <a:t>(És mindenhova magaddal viszed önmagad.)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0827" y="2165378"/>
            <a:ext cx="14386346" cy="95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Open Sauce SemiBold Bold"/>
              </a:rPr>
              <a:t>A szükséglet alapú szemlélet</a:t>
            </a:r>
          </a:p>
        </p:txBody>
      </p:sp>
      <p:sp>
        <p:nvSpPr>
          <p:cNvPr id="3" name="Freeform 3"/>
          <p:cNvSpPr/>
          <p:nvPr/>
        </p:nvSpPr>
        <p:spPr>
          <a:xfrm>
            <a:off x="2890112" y="3534001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8188247" y="3633571"/>
            <a:ext cx="7966114" cy="4682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642" lvl="1" indent="-351821" algn="l">
              <a:lnSpc>
                <a:spcPts val="4139"/>
              </a:lnSpc>
              <a:buFont typeface="Arial"/>
              <a:buChar char="•"/>
            </a:pPr>
            <a:r>
              <a:rPr lang="en-US" sz="3259">
                <a:solidFill>
                  <a:srgbClr val="FFFFFF"/>
                </a:solidFill>
                <a:latin typeface="Abhaya Libre Regular"/>
              </a:rPr>
              <a:t>Változatosság</a:t>
            </a:r>
          </a:p>
          <a:p>
            <a:pPr marL="703642" lvl="1" indent="-351821" algn="l">
              <a:lnSpc>
                <a:spcPts val="4139"/>
              </a:lnSpc>
              <a:buFont typeface="Arial"/>
              <a:buChar char="•"/>
            </a:pPr>
            <a:r>
              <a:rPr lang="en-US" sz="3259">
                <a:solidFill>
                  <a:srgbClr val="FFFFFF"/>
                </a:solidFill>
                <a:latin typeface="Abhaya Libre Regular"/>
              </a:rPr>
              <a:t>Kapcsolódás</a:t>
            </a:r>
          </a:p>
          <a:p>
            <a:pPr marL="703642" lvl="1" indent="-351821" algn="l">
              <a:lnSpc>
                <a:spcPts val="4139"/>
              </a:lnSpc>
              <a:buFont typeface="Arial"/>
              <a:buChar char="•"/>
            </a:pPr>
            <a:r>
              <a:rPr lang="en-US" sz="3259">
                <a:solidFill>
                  <a:srgbClr val="FFFFFF"/>
                </a:solidFill>
                <a:latin typeface="Abhaya Libre Regular"/>
              </a:rPr>
              <a:t>Sikerélmény</a:t>
            </a:r>
          </a:p>
          <a:p>
            <a:pPr marL="703642" lvl="1" indent="-351821" algn="l">
              <a:lnSpc>
                <a:spcPts val="4139"/>
              </a:lnSpc>
              <a:buFont typeface="Arial"/>
              <a:buChar char="•"/>
            </a:pPr>
            <a:r>
              <a:rPr lang="en-US" sz="3259">
                <a:solidFill>
                  <a:srgbClr val="FFFFFF"/>
                </a:solidFill>
                <a:latin typeface="Abhaya Libre Regular"/>
              </a:rPr>
              <a:t>Megbecsülés</a:t>
            </a:r>
          </a:p>
          <a:p>
            <a:pPr marL="703642" lvl="1" indent="-351821" algn="l">
              <a:lnSpc>
                <a:spcPts val="4139"/>
              </a:lnSpc>
              <a:buFont typeface="Arial"/>
              <a:buChar char="•"/>
            </a:pPr>
            <a:r>
              <a:rPr lang="en-US" sz="3259">
                <a:solidFill>
                  <a:srgbClr val="FFFFFF"/>
                </a:solidFill>
                <a:latin typeface="Abhaya Libre Regular"/>
              </a:rPr>
              <a:t>Arányosság</a:t>
            </a:r>
          </a:p>
          <a:p>
            <a:pPr marL="703642" lvl="1" indent="-351821" algn="l">
              <a:lnSpc>
                <a:spcPts val="4139"/>
              </a:lnSpc>
              <a:buFont typeface="Arial"/>
              <a:buChar char="•"/>
            </a:pPr>
            <a:r>
              <a:rPr lang="en-US" sz="3259">
                <a:solidFill>
                  <a:srgbClr val="FFFFFF"/>
                </a:solidFill>
                <a:latin typeface="Abhaya Libre Regular"/>
              </a:rPr>
              <a:t>Kiszámíthatóság</a:t>
            </a:r>
          </a:p>
          <a:p>
            <a:pPr marL="703642" lvl="1" indent="-351821" algn="l">
              <a:lnSpc>
                <a:spcPts val="4139"/>
              </a:lnSpc>
              <a:buFont typeface="Arial"/>
              <a:buChar char="•"/>
            </a:pPr>
            <a:r>
              <a:rPr lang="en-US" sz="3259">
                <a:solidFill>
                  <a:srgbClr val="FFFFFF"/>
                </a:solidFill>
                <a:latin typeface="Abhaya Libre Regular"/>
              </a:rPr>
              <a:t>Elvárások és valóság kapcsolata</a:t>
            </a:r>
          </a:p>
          <a:p>
            <a:pPr marL="703642" lvl="1" indent="-351821" algn="l">
              <a:lnSpc>
                <a:spcPts val="4139"/>
              </a:lnSpc>
              <a:buFont typeface="Arial"/>
              <a:buChar char="•"/>
            </a:pPr>
            <a:r>
              <a:rPr lang="en-US" sz="3259">
                <a:solidFill>
                  <a:srgbClr val="FFFFFF"/>
                </a:solidFill>
                <a:latin typeface="Abhaya Libre Regular"/>
              </a:rPr>
              <a:t>Értelem</a:t>
            </a:r>
          </a:p>
          <a:p>
            <a:pPr marL="703642" lvl="1" indent="-351821" algn="l">
              <a:lnSpc>
                <a:spcPts val="4139"/>
              </a:lnSpc>
              <a:buFont typeface="Arial"/>
              <a:buChar char="•"/>
            </a:pPr>
            <a:r>
              <a:rPr lang="en-US" sz="3259">
                <a:solidFill>
                  <a:srgbClr val="FFFFFF"/>
                </a:solidFill>
                <a:latin typeface="Abhaya Libre Regular"/>
              </a:rPr>
              <a:t>Igazságosság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90112" y="8661646"/>
            <a:ext cx="9071053" cy="59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13"/>
              </a:lnSpc>
            </a:pPr>
            <a:r>
              <a:rPr lang="en-US" sz="3711">
                <a:solidFill>
                  <a:srgbClr val="F9B230"/>
                </a:solidFill>
                <a:latin typeface="Abhaya Libre Regular"/>
              </a:rPr>
              <a:t>Melyik mennyire van meg a munkádban? 0-10? 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471298"/>
            <a:ext cx="18713663" cy="7631405"/>
          </a:xfrm>
          <a:custGeom>
            <a:avLst/>
            <a:gdLst/>
            <a:ahLst/>
            <a:cxnLst/>
            <a:rect l="l" t="t" r="r" b="b"/>
            <a:pathLst>
              <a:path w="18713663" h="7631405">
                <a:moveTo>
                  <a:pt x="0" y="0"/>
                </a:moveTo>
                <a:lnTo>
                  <a:pt x="18713663" y="0"/>
                </a:lnTo>
                <a:lnTo>
                  <a:pt x="18713663" y="7631404"/>
                </a:lnTo>
                <a:lnTo>
                  <a:pt x="0" y="7631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424516" y="1425816"/>
            <a:ext cx="15438969" cy="726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9"/>
              </a:lnSpc>
            </a:pPr>
            <a:r>
              <a:rPr lang="en-US" sz="4907">
                <a:solidFill>
                  <a:srgbClr val="FFFFFF"/>
                </a:solidFill>
                <a:latin typeface="Open Sauce SemiBold Bold"/>
              </a:rPr>
              <a:t>A személyiség óceán modelle: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72862" y="2722594"/>
            <a:ext cx="12542276" cy="323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9"/>
              </a:lnSpc>
            </a:pPr>
            <a:r>
              <a:rPr lang="en-US" sz="4054">
                <a:solidFill>
                  <a:srgbClr val="7989A8"/>
                </a:solidFill>
                <a:latin typeface="Abhaya Libre Regular"/>
              </a:rPr>
              <a:t>O</a:t>
            </a:r>
            <a:r>
              <a:rPr lang="en-US" sz="4054">
                <a:solidFill>
                  <a:srgbClr val="FFFFFF"/>
                </a:solidFill>
                <a:latin typeface="Abhaya Libre Regular"/>
              </a:rPr>
              <a:t>penness: Érdeklődés, nyitottság, absztrakciók </a:t>
            </a:r>
          </a:p>
          <a:p>
            <a:pPr algn="l">
              <a:lnSpc>
                <a:spcPts val="5149"/>
              </a:lnSpc>
            </a:pPr>
            <a:r>
              <a:rPr lang="en-US" sz="4054">
                <a:solidFill>
                  <a:srgbClr val="7989A8"/>
                </a:solidFill>
                <a:latin typeface="Abhaya Libre Regular"/>
              </a:rPr>
              <a:t>C</a:t>
            </a:r>
            <a:r>
              <a:rPr lang="en-US" sz="4054">
                <a:solidFill>
                  <a:srgbClr val="FFFFFF"/>
                </a:solidFill>
                <a:latin typeface="Abhaya Libre Regular"/>
              </a:rPr>
              <a:t>ounsciousness: Megbízhatóság, munkamánia, pontosság</a:t>
            </a:r>
          </a:p>
          <a:p>
            <a:pPr algn="l">
              <a:lnSpc>
                <a:spcPts val="5149"/>
              </a:lnSpc>
            </a:pPr>
            <a:r>
              <a:rPr lang="en-US" sz="4054">
                <a:solidFill>
                  <a:srgbClr val="7989A8"/>
                </a:solidFill>
                <a:latin typeface="Abhaya Libre Regular"/>
              </a:rPr>
              <a:t>E</a:t>
            </a:r>
            <a:r>
              <a:rPr lang="en-US" sz="4054">
                <a:solidFill>
                  <a:srgbClr val="FFFFFF"/>
                </a:solidFill>
                <a:latin typeface="Abhaya Libre Regular"/>
              </a:rPr>
              <a:t>xtraversion: Dinamizmus, energikusság, kezdeményezőség</a:t>
            </a:r>
          </a:p>
          <a:p>
            <a:pPr algn="l">
              <a:lnSpc>
                <a:spcPts val="5149"/>
              </a:lnSpc>
            </a:pPr>
            <a:r>
              <a:rPr lang="en-US" sz="4054">
                <a:solidFill>
                  <a:srgbClr val="7989A8"/>
                </a:solidFill>
                <a:latin typeface="Abhaya Libre Regular"/>
              </a:rPr>
              <a:t>A</a:t>
            </a:r>
            <a:r>
              <a:rPr lang="en-US" sz="4054">
                <a:solidFill>
                  <a:srgbClr val="FFFFFF"/>
                </a:solidFill>
                <a:latin typeface="Abhaya Libre Regular"/>
              </a:rPr>
              <a:t>greeableness: Kapcsolatorientáció, meggyőzhetőség</a:t>
            </a:r>
          </a:p>
          <a:p>
            <a:pPr algn="l">
              <a:lnSpc>
                <a:spcPts val="5149"/>
              </a:lnSpc>
            </a:pPr>
            <a:r>
              <a:rPr lang="en-US" sz="4054">
                <a:solidFill>
                  <a:srgbClr val="7989A8"/>
                </a:solidFill>
                <a:latin typeface="Abhaya Libre Regular"/>
              </a:rPr>
              <a:t>N</a:t>
            </a:r>
            <a:r>
              <a:rPr lang="en-US" sz="4054">
                <a:solidFill>
                  <a:srgbClr val="FFFFFF"/>
                </a:solidFill>
                <a:latin typeface="Abhaya Libre Regular"/>
              </a:rPr>
              <a:t>euroticity: Stabilitás, bizonytalanságtűrés, érzékenység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9732" y="6545915"/>
            <a:ext cx="2548227" cy="736664"/>
          </a:xfrm>
          <a:custGeom>
            <a:avLst/>
            <a:gdLst/>
            <a:ahLst/>
            <a:cxnLst/>
            <a:rect l="l" t="t" r="r" b="b"/>
            <a:pathLst>
              <a:path w="2548227" h="736664">
                <a:moveTo>
                  <a:pt x="0" y="0"/>
                </a:moveTo>
                <a:lnTo>
                  <a:pt x="2548228" y="0"/>
                </a:lnTo>
                <a:lnTo>
                  <a:pt x="2548228" y="736664"/>
                </a:lnTo>
                <a:lnTo>
                  <a:pt x="0" y="736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329461" y="6481683"/>
            <a:ext cx="1630123" cy="1630123"/>
          </a:xfrm>
          <a:custGeom>
            <a:avLst/>
            <a:gdLst/>
            <a:ahLst/>
            <a:cxnLst/>
            <a:rect l="l" t="t" r="r" b="b"/>
            <a:pathLst>
              <a:path w="1630123" h="1630123">
                <a:moveTo>
                  <a:pt x="0" y="0"/>
                </a:moveTo>
                <a:lnTo>
                  <a:pt x="1630124" y="0"/>
                </a:lnTo>
                <a:lnTo>
                  <a:pt x="1630124" y="1630123"/>
                </a:lnTo>
                <a:lnTo>
                  <a:pt x="0" y="1630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010388" y="7631742"/>
            <a:ext cx="2576551" cy="544296"/>
          </a:xfrm>
          <a:custGeom>
            <a:avLst/>
            <a:gdLst/>
            <a:ahLst/>
            <a:cxnLst/>
            <a:rect l="l" t="t" r="r" b="b"/>
            <a:pathLst>
              <a:path w="2576551" h="544296">
                <a:moveTo>
                  <a:pt x="0" y="0"/>
                </a:moveTo>
                <a:lnTo>
                  <a:pt x="2576551" y="0"/>
                </a:lnTo>
                <a:lnTo>
                  <a:pt x="2576551" y="544296"/>
                </a:lnTo>
                <a:lnTo>
                  <a:pt x="0" y="544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318283" y="7076268"/>
            <a:ext cx="2842683" cy="1099771"/>
          </a:xfrm>
          <a:custGeom>
            <a:avLst/>
            <a:gdLst/>
            <a:ahLst/>
            <a:cxnLst/>
            <a:rect l="l" t="t" r="r" b="b"/>
            <a:pathLst>
              <a:path w="2842683" h="1099771">
                <a:moveTo>
                  <a:pt x="0" y="0"/>
                </a:moveTo>
                <a:lnTo>
                  <a:pt x="2842683" y="0"/>
                </a:lnTo>
                <a:lnTo>
                  <a:pt x="2842683" y="1099770"/>
                </a:lnTo>
                <a:lnTo>
                  <a:pt x="0" y="10997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5000"/>
            </a:blip>
            <a:stretch>
              <a:fillRect l="-2019" t="-18028" r="-5105" b="-2734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34308" y="6082239"/>
            <a:ext cx="2826658" cy="798888"/>
          </a:xfrm>
          <a:custGeom>
            <a:avLst/>
            <a:gdLst/>
            <a:ahLst/>
            <a:cxnLst/>
            <a:rect l="l" t="t" r="r" b="b"/>
            <a:pathLst>
              <a:path w="2826658" h="798888">
                <a:moveTo>
                  <a:pt x="0" y="0"/>
                </a:moveTo>
                <a:lnTo>
                  <a:pt x="2826658" y="0"/>
                </a:lnTo>
                <a:lnTo>
                  <a:pt x="2826658" y="798888"/>
                </a:lnTo>
                <a:lnTo>
                  <a:pt x="0" y="7988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5000"/>
            </a:blip>
            <a:stretch>
              <a:fillRect l="-10069" t="-18144" r="-12097" b="-2432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109021" y="5679881"/>
            <a:ext cx="2477918" cy="655552"/>
          </a:xfrm>
          <a:custGeom>
            <a:avLst/>
            <a:gdLst/>
            <a:ahLst/>
            <a:cxnLst/>
            <a:rect l="l" t="t" r="r" b="b"/>
            <a:pathLst>
              <a:path w="2477918" h="655552">
                <a:moveTo>
                  <a:pt x="0" y="0"/>
                </a:moveTo>
                <a:lnTo>
                  <a:pt x="2477918" y="0"/>
                </a:lnTo>
                <a:lnTo>
                  <a:pt x="2477918" y="655553"/>
                </a:lnTo>
                <a:lnTo>
                  <a:pt x="0" y="6555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5000"/>
            </a:blip>
            <a:stretch>
              <a:fillRect l="-11689" t="-37634" r="-11205" b="-4349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308603" y="5144839"/>
            <a:ext cx="2924028" cy="876856"/>
          </a:xfrm>
          <a:custGeom>
            <a:avLst/>
            <a:gdLst/>
            <a:ahLst/>
            <a:cxnLst/>
            <a:rect l="l" t="t" r="r" b="b"/>
            <a:pathLst>
              <a:path w="2924028" h="876856">
                <a:moveTo>
                  <a:pt x="0" y="0"/>
                </a:moveTo>
                <a:lnTo>
                  <a:pt x="2924029" y="0"/>
                </a:lnTo>
                <a:lnTo>
                  <a:pt x="2924029" y="876856"/>
                </a:lnTo>
                <a:lnTo>
                  <a:pt x="0" y="8768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842" t="-32646" r="-8443" b="-3029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8151528" y="4204357"/>
            <a:ext cx="2397429" cy="1877882"/>
          </a:xfrm>
          <a:custGeom>
            <a:avLst/>
            <a:gdLst/>
            <a:ahLst/>
            <a:cxnLst/>
            <a:rect l="l" t="t" r="r" b="b"/>
            <a:pathLst>
              <a:path w="2397429" h="1877882">
                <a:moveTo>
                  <a:pt x="0" y="0"/>
                </a:moveTo>
                <a:lnTo>
                  <a:pt x="2397429" y="0"/>
                </a:lnTo>
                <a:lnTo>
                  <a:pt x="2397429" y="1877882"/>
                </a:lnTo>
                <a:lnTo>
                  <a:pt x="0" y="1877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1574537" y="3886177"/>
            <a:ext cx="1870550" cy="1478835"/>
          </a:xfrm>
          <a:custGeom>
            <a:avLst/>
            <a:gdLst/>
            <a:ahLst/>
            <a:cxnLst/>
            <a:rect l="l" t="t" r="r" b="b"/>
            <a:pathLst>
              <a:path w="1870550" h="1478835">
                <a:moveTo>
                  <a:pt x="0" y="0"/>
                </a:moveTo>
                <a:lnTo>
                  <a:pt x="1870550" y="0"/>
                </a:lnTo>
                <a:lnTo>
                  <a:pt x="1870550" y="1478835"/>
                </a:lnTo>
                <a:lnTo>
                  <a:pt x="0" y="14788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318283" y="4294887"/>
            <a:ext cx="2842683" cy="661417"/>
          </a:xfrm>
          <a:custGeom>
            <a:avLst/>
            <a:gdLst/>
            <a:ahLst/>
            <a:cxnLst/>
            <a:rect l="l" t="t" r="r" b="b"/>
            <a:pathLst>
              <a:path w="2842683" h="661417">
                <a:moveTo>
                  <a:pt x="0" y="0"/>
                </a:moveTo>
                <a:lnTo>
                  <a:pt x="2842683" y="0"/>
                </a:lnTo>
                <a:lnTo>
                  <a:pt x="2842683" y="661416"/>
                </a:lnTo>
                <a:lnTo>
                  <a:pt x="0" y="6614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85000"/>
            </a:blip>
            <a:stretch>
              <a:fillRect r="-5860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4546102" y="7159096"/>
            <a:ext cx="2803280" cy="945292"/>
          </a:xfrm>
          <a:custGeom>
            <a:avLst/>
            <a:gdLst/>
            <a:ahLst/>
            <a:cxnLst/>
            <a:rect l="l" t="t" r="r" b="b"/>
            <a:pathLst>
              <a:path w="2803280" h="945292">
                <a:moveTo>
                  <a:pt x="0" y="0"/>
                </a:moveTo>
                <a:lnTo>
                  <a:pt x="2803281" y="0"/>
                </a:lnTo>
                <a:lnTo>
                  <a:pt x="2803281" y="945292"/>
                </a:lnTo>
                <a:lnTo>
                  <a:pt x="0" y="9452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5000"/>
            </a:blip>
            <a:stretch>
              <a:fillRect l="-7190" t="-36742" r="-7190" b="-4133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4546102" y="5562412"/>
            <a:ext cx="2828995" cy="1351835"/>
          </a:xfrm>
          <a:custGeom>
            <a:avLst/>
            <a:gdLst/>
            <a:ahLst/>
            <a:cxnLst/>
            <a:rect l="l" t="t" r="r" b="b"/>
            <a:pathLst>
              <a:path w="2828995" h="1351835">
                <a:moveTo>
                  <a:pt x="0" y="0"/>
                </a:moveTo>
                <a:lnTo>
                  <a:pt x="2828996" y="0"/>
                </a:lnTo>
                <a:lnTo>
                  <a:pt x="2828996" y="1351835"/>
                </a:lnTo>
                <a:lnTo>
                  <a:pt x="0" y="13518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4546102" y="4104545"/>
            <a:ext cx="2828995" cy="1218825"/>
          </a:xfrm>
          <a:custGeom>
            <a:avLst/>
            <a:gdLst/>
            <a:ahLst/>
            <a:cxnLst/>
            <a:rect l="l" t="t" r="r" b="b"/>
            <a:pathLst>
              <a:path w="2828995" h="1218825">
                <a:moveTo>
                  <a:pt x="0" y="0"/>
                </a:moveTo>
                <a:lnTo>
                  <a:pt x="2828996" y="0"/>
                </a:lnTo>
                <a:lnTo>
                  <a:pt x="2828996" y="1218826"/>
                </a:lnTo>
                <a:lnTo>
                  <a:pt x="0" y="1218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4252993" y="7098932"/>
            <a:ext cx="2629019" cy="1365629"/>
          </a:xfrm>
          <a:custGeom>
            <a:avLst/>
            <a:gdLst/>
            <a:ahLst/>
            <a:cxnLst/>
            <a:rect l="l" t="t" r="r" b="b"/>
            <a:pathLst>
              <a:path w="2629019" h="1365629">
                <a:moveTo>
                  <a:pt x="0" y="0"/>
                </a:moveTo>
                <a:lnTo>
                  <a:pt x="2629018" y="0"/>
                </a:lnTo>
                <a:lnTo>
                  <a:pt x="2629018" y="1365629"/>
                </a:lnTo>
                <a:lnTo>
                  <a:pt x="0" y="136562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5395269" y="3070165"/>
            <a:ext cx="1979829" cy="625574"/>
          </a:xfrm>
          <a:custGeom>
            <a:avLst/>
            <a:gdLst/>
            <a:ahLst/>
            <a:cxnLst/>
            <a:rect l="l" t="t" r="r" b="b"/>
            <a:pathLst>
              <a:path w="1979829" h="625574">
                <a:moveTo>
                  <a:pt x="0" y="0"/>
                </a:moveTo>
                <a:lnTo>
                  <a:pt x="1979829" y="0"/>
                </a:lnTo>
                <a:lnTo>
                  <a:pt x="1979829" y="625575"/>
                </a:lnTo>
                <a:lnTo>
                  <a:pt x="0" y="6255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3318" b="-1412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8096410" y="3139339"/>
            <a:ext cx="2452547" cy="634937"/>
          </a:xfrm>
          <a:custGeom>
            <a:avLst/>
            <a:gdLst/>
            <a:ahLst/>
            <a:cxnLst/>
            <a:rect l="l" t="t" r="r" b="b"/>
            <a:pathLst>
              <a:path w="2452547" h="634937">
                <a:moveTo>
                  <a:pt x="0" y="0"/>
                </a:moveTo>
                <a:lnTo>
                  <a:pt x="2452547" y="0"/>
                </a:lnTo>
                <a:lnTo>
                  <a:pt x="2452547" y="634938"/>
                </a:lnTo>
                <a:lnTo>
                  <a:pt x="0" y="63493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0900864" y="2967243"/>
            <a:ext cx="2764944" cy="598749"/>
          </a:xfrm>
          <a:custGeom>
            <a:avLst/>
            <a:gdLst/>
            <a:ahLst/>
            <a:cxnLst/>
            <a:rect l="l" t="t" r="r" b="b"/>
            <a:pathLst>
              <a:path w="2764944" h="598749">
                <a:moveTo>
                  <a:pt x="0" y="0"/>
                </a:moveTo>
                <a:lnTo>
                  <a:pt x="2764944" y="0"/>
                </a:lnTo>
                <a:lnTo>
                  <a:pt x="2764944" y="598749"/>
                </a:lnTo>
                <a:lnTo>
                  <a:pt x="0" y="5987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8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14226137" y="2757740"/>
            <a:ext cx="2645691" cy="1016536"/>
          </a:xfrm>
          <a:custGeom>
            <a:avLst/>
            <a:gdLst/>
            <a:ahLst/>
            <a:cxnLst/>
            <a:rect l="l" t="t" r="r" b="b"/>
            <a:pathLst>
              <a:path w="2645691" h="1016536">
                <a:moveTo>
                  <a:pt x="0" y="0"/>
                </a:moveTo>
                <a:lnTo>
                  <a:pt x="2645691" y="0"/>
                </a:lnTo>
                <a:lnTo>
                  <a:pt x="2645691" y="1016537"/>
                </a:lnTo>
                <a:lnTo>
                  <a:pt x="0" y="101653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79880" b="-8038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4226137" y="4154451"/>
            <a:ext cx="2645691" cy="988847"/>
          </a:xfrm>
          <a:custGeom>
            <a:avLst/>
            <a:gdLst/>
            <a:ahLst/>
            <a:cxnLst/>
            <a:rect l="l" t="t" r="r" b="b"/>
            <a:pathLst>
              <a:path w="2645691" h="988847">
                <a:moveTo>
                  <a:pt x="0" y="0"/>
                </a:moveTo>
                <a:lnTo>
                  <a:pt x="2645691" y="0"/>
                </a:lnTo>
                <a:lnTo>
                  <a:pt x="2645691" y="988847"/>
                </a:lnTo>
                <a:lnTo>
                  <a:pt x="0" y="98884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1318283" y="2899485"/>
            <a:ext cx="3722699" cy="966935"/>
          </a:xfrm>
          <a:custGeom>
            <a:avLst/>
            <a:gdLst/>
            <a:ahLst/>
            <a:cxnLst/>
            <a:rect l="l" t="t" r="r" b="b"/>
            <a:pathLst>
              <a:path w="3722699" h="966935">
                <a:moveTo>
                  <a:pt x="0" y="0"/>
                </a:moveTo>
                <a:lnTo>
                  <a:pt x="3722699" y="0"/>
                </a:lnTo>
                <a:lnTo>
                  <a:pt x="3722699" y="966935"/>
                </a:lnTo>
                <a:lnTo>
                  <a:pt x="0" y="96693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14226137" y="5735574"/>
            <a:ext cx="2655874" cy="1145553"/>
          </a:xfrm>
          <a:custGeom>
            <a:avLst/>
            <a:gdLst/>
            <a:ahLst/>
            <a:cxnLst/>
            <a:rect l="l" t="t" r="r" b="b"/>
            <a:pathLst>
              <a:path w="2655874" h="1145553">
                <a:moveTo>
                  <a:pt x="0" y="0"/>
                </a:moveTo>
                <a:lnTo>
                  <a:pt x="2655874" y="0"/>
                </a:lnTo>
                <a:lnTo>
                  <a:pt x="2655874" y="1145553"/>
                </a:lnTo>
                <a:lnTo>
                  <a:pt x="0" y="114555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23"/>
          <p:cNvSpPr txBox="1"/>
          <p:nvPr/>
        </p:nvSpPr>
        <p:spPr>
          <a:xfrm>
            <a:off x="950704" y="1212833"/>
            <a:ext cx="12076057" cy="701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7"/>
              </a:lnSpc>
            </a:pPr>
            <a:r>
              <a:rPr lang="en-US" sz="4723">
                <a:solidFill>
                  <a:srgbClr val="FFFFFF"/>
                </a:solidFill>
                <a:latin typeface="Open Sauce SemiBold Bold"/>
              </a:rPr>
              <a:t>Néhány hely, ahol találkozhattunk: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44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969522" y="1173588"/>
            <a:ext cx="2259988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3"/>
              </a:lnSpc>
            </a:pPr>
            <a:r>
              <a:rPr lang="en-US" sz="7352">
                <a:solidFill>
                  <a:srgbClr val="FFFFFF"/>
                </a:solidFill>
                <a:latin typeface="Open Sauce SemiBold Bold"/>
              </a:rPr>
              <a:t>Gyakori kérdések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193597" y="3262930"/>
            <a:ext cx="14273645" cy="373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955" lvl="1" indent="-361978" algn="l">
              <a:lnSpc>
                <a:spcPts val="4258"/>
              </a:lnSpc>
              <a:buFont typeface="Arial"/>
              <a:buChar char="•"/>
            </a:pPr>
            <a:r>
              <a:rPr lang="en-US" sz="3353">
                <a:solidFill>
                  <a:srgbClr val="FFFFFF"/>
                </a:solidFill>
                <a:latin typeface="Abhaya Libre Regular"/>
              </a:rPr>
              <a:t>Hogyan ismerd fel időben önmagadnál? (Lehet, hogy tagadod?) </a:t>
            </a:r>
          </a:p>
          <a:p>
            <a:pPr marL="723955" lvl="1" indent="-361978" algn="l">
              <a:lnSpc>
                <a:spcPts val="4258"/>
              </a:lnSpc>
              <a:buFont typeface="Arial"/>
              <a:buChar char="•"/>
            </a:pPr>
            <a:r>
              <a:rPr lang="en-US" sz="3353">
                <a:solidFill>
                  <a:srgbClr val="FFFFFF"/>
                </a:solidFill>
                <a:latin typeface="Abhaya Libre Regular"/>
              </a:rPr>
              <a:t>Hogyan ismerheted fel ezt máson?</a:t>
            </a:r>
          </a:p>
          <a:p>
            <a:pPr marL="723955" lvl="1" indent="-361978" algn="l">
              <a:lnSpc>
                <a:spcPts val="4258"/>
              </a:lnSpc>
              <a:buFont typeface="Arial"/>
              <a:buChar char="•"/>
            </a:pPr>
            <a:r>
              <a:rPr lang="en-US" sz="3353">
                <a:solidFill>
                  <a:srgbClr val="FFFFFF"/>
                </a:solidFill>
                <a:latin typeface="Abhaya Libre Regular"/>
              </a:rPr>
              <a:t>Mennyi időbe telik a változás? (3 hónap - 1,5 év, megoldás + regeneráció)</a:t>
            </a:r>
          </a:p>
          <a:p>
            <a:pPr marL="723955" lvl="1" indent="-361978" algn="l">
              <a:lnSpc>
                <a:spcPts val="4258"/>
              </a:lnSpc>
              <a:buFont typeface="Arial"/>
              <a:buChar char="•"/>
            </a:pPr>
            <a:r>
              <a:rPr lang="en-US" sz="3353">
                <a:solidFill>
                  <a:srgbClr val="FFFFFF"/>
                </a:solidFill>
                <a:latin typeface="Abhaya Libre Regular"/>
              </a:rPr>
              <a:t>Válts-e karriert / munkahelyet? (Próbáljuk meg megérteni a mátrixot) </a:t>
            </a:r>
          </a:p>
          <a:p>
            <a:pPr marL="723955" lvl="1" indent="-361978" algn="l">
              <a:lnSpc>
                <a:spcPts val="4258"/>
              </a:lnSpc>
              <a:buFont typeface="Arial"/>
              <a:buChar char="•"/>
            </a:pPr>
            <a:r>
              <a:rPr lang="en-US" sz="3353">
                <a:solidFill>
                  <a:srgbClr val="FFFFFF"/>
                </a:solidFill>
                <a:latin typeface="Abhaya Libre Regular"/>
              </a:rPr>
              <a:t>Hogyan segíthetsz másokon? (empatikus konfrontáció, figyelmeztetés)</a:t>
            </a:r>
          </a:p>
          <a:p>
            <a:pPr marL="723955" lvl="1" indent="-361978" algn="l">
              <a:lnSpc>
                <a:spcPts val="4258"/>
              </a:lnSpc>
              <a:buFont typeface="Arial"/>
              <a:buChar char="•"/>
            </a:pPr>
            <a:r>
              <a:rPr lang="en-US" sz="3353">
                <a:solidFill>
                  <a:srgbClr val="FFFFFF"/>
                </a:solidFill>
                <a:latin typeface="Abhaya Libre Regular"/>
              </a:rPr>
              <a:t>A kiégés visszafordítható-e, ritka-e?</a:t>
            </a:r>
          </a:p>
          <a:p>
            <a:pPr marL="723955" lvl="1" indent="-361978" algn="l">
              <a:lnSpc>
                <a:spcPts val="4258"/>
              </a:lnSpc>
              <a:buFont typeface="Arial"/>
              <a:buChar char="•"/>
            </a:pPr>
            <a:r>
              <a:rPr lang="en-US" sz="3353">
                <a:solidFill>
                  <a:srgbClr val="FFFFFF"/>
                </a:solidFill>
                <a:latin typeface="Abhaya Libre Regular"/>
              </a:rPr>
              <a:t>Mikor kell szakemberhez fordulni, és kihez? (coach, pszichológus, pszichiáter)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8772" y="1028700"/>
            <a:ext cx="15690456" cy="889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3"/>
              </a:lnSpc>
            </a:pPr>
            <a:r>
              <a:rPr lang="en-US" sz="5927">
                <a:solidFill>
                  <a:srgbClr val="000000">
                    <a:alpha val="71765"/>
                  </a:srgbClr>
                </a:solidFill>
                <a:latin typeface="Open Sauce SemiBold Bold"/>
              </a:rPr>
              <a:t>Megoldási stratégia: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98829" y="3720128"/>
            <a:ext cx="15690399" cy="502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5357" lvl="1" indent="-437678" algn="l">
              <a:lnSpc>
                <a:spcPts val="5149"/>
              </a:lnSpc>
              <a:buAutoNum type="arabicPeriod"/>
            </a:pPr>
            <a:r>
              <a:rPr lang="en-US" sz="4054">
                <a:solidFill>
                  <a:srgbClr val="000000"/>
                </a:solidFill>
                <a:latin typeface="Abhaya Libre Regular"/>
              </a:rPr>
              <a:t>Tudatosítani a nyomást és stresszorokat</a:t>
            </a:r>
          </a:p>
          <a:p>
            <a:pPr marL="875357" lvl="1" indent="-437678" algn="l">
              <a:lnSpc>
                <a:spcPts val="5149"/>
              </a:lnSpc>
              <a:buAutoNum type="arabicPeriod"/>
            </a:pPr>
            <a:r>
              <a:rPr lang="en-US" sz="4054">
                <a:solidFill>
                  <a:srgbClr val="000000"/>
                </a:solidFill>
                <a:latin typeface="Abhaya Libre Regular"/>
              </a:rPr>
              <a:t>Tudatosítani a beteljesületlen igényeket</a:t>
            </a:r>
          </a:p>
          <a:p>
            <a:pPr marL="875357" lvl="1" indent="-437678" algn="l">
              <a:lnSpc>
                <a:spcPts val="5149"/>
              </a:lnSpc>
              <a:buAutoNum type="arabicPeriod"/>
            </a:pPr>
            <a:r>
              <a:rPr lang="en-US" sz="4054">
                <a:solidFill>
                  <a:srgbClr val="000000"/>
                </a:solidFill>
                <a:latin typeface="Abhaya Libre Regular"/>
              </a:rPr>
              <a:t>Tudatosítani az akadályokat, nehezítő tényezőket, hogy miért nem fog működni a változás (pl. gyerek, ház, stb.) </a:t>
            </a:r>
          </a:p>
          <a:p>
            <a:pPr marL="875357" lvl="1" indent="-437678" algn="l">
              <a:lnSpc>
                <a:spcPts val="5149"/>
              </a:lnSpc>
              <a:buAutoNum type="arabicPeriod"/>
            </a:pPr>
            <a:r>
              <a:rPr lang="en-US" sz="4054">
                <a:solidFill>
                  <a:srgbClr val="000000"/>
                </a:solidFill>
                <a:latin typeface="Abhaya Libre Regular"/>
              </a:rPr>
              <a:t>Fenntartható (nem feltétlenül radikális) stratégiát kialakítani a feltöltődésre</a:t>
            </a:r>
          </a:p>
          <a:p>
            <a:pPr marL="874395" lvl="1" indent="-437197" algn="l">
              <a:lnSpc>
                <a:spcPts val="5143"/>
              </a:lnSpc>
              <a:buAutoNum type="arabicPeriod"/>
            </a:pPr>
            <a:r>
              <a:rPr lang="en-US" sz="4050">
                <a:solidFill>
                  <a:srgbClr val="000000"/>
                </a:solidFill>
                <a:latin typeface="Abhaya Libre Regular"/>
              </a:rPr>
              <a:t>Specifikus stratégiákat kidolgozni a feladatközpontú stresszorok ellen </a:t>
            </a:r>
          </a:p>
          <a:p>
            <a:pPr algn="l">
              <a:lnSpc>
                <a:spcPts val="3879"/>
              </a:lnSpc>
            </a:pPr>
            <a:r>
              <a:rPr lang="en-US" sz="3054">
                <a:solidFill>
                  <a:srgbClr val="000000"/>
                </a:solidFill>
                <a:latin typeface="Abhaya Libre Regular"/>
              </a:rPr>
              <a:t>           (önismeret? szervezeti szerepek újraosztása? meditáció? konfliktuskezelési coaching? stb.) 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93250" y="4797239"/>
            <a:ext cx="15166050" cy="702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3"/>
              </a:lnSpc>
            </a:pPr>
            <a:r>
              <a:rPr lang="en-US" sz="4744">
                <a:solidFill>
                  <a:srgbClr val="FFFFFF"/>
                </a:solidFill>
                <a:latin typeface="Open Sauce SemiBold Bold"/>
              </a:rPr>
              <a:t>Ahány oka, annyi megoldása lehet a </a:t>
            </a:r>
            <a:r>
              <a:rPr lang="en-US" sz="4744">
                <a:solidFill>
                  <a:srgbClr val="FFE79C"/>
                </a:solidFill>
                <a:latin typeface="Open Sauce SemiBold Bold"/>
              </a:rPr>
              <a:t>kiégésnek</a:t>
            </a:r>
            <a:r>
              <a:rPr lang="en-US" sz="4744">
                <a:solidFill>
                  <a:srgbClr val="FFFFFF"/>
                </a:solidFill>
                <a:latin typeface="Open Sauce SemiBold Bold"/>
              </a:rPr>
              <a:t>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2354" y="1095375"/>
            <a:ext cx="9054970" cy="762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5"/>
              </a:lnSpc>
            </a:pPr>
            <a:r>
              <a:rPr lang="en-US" sz="5500">
                <a:solidFill>
                  <a:srgbClr val="FFFFFF"/>
                </a:solidFill>
                <a:latin typeface="Open Sauce SemiBold Bold"/>
              </a:rPr>
              <a:t>A kiégés gyakori okai: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22354" y="2586628"/>
            <a:ext cx="15562547" cy="6671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4026" lvl="1" indent="-337013" algn="l">
              <a:lnSpc>
                <a:spcPts val="4089"/>
              </a:lnSpc>
              <a:buFont typeface="Arial"/>
              <a:buChar char="•"/>
            </a:pPr>
            <a:r>
              <a:rPr lang="en-US" sz="3121">
                <a:solidFill>
                  <a:srgbClr val="FFFFFF"/>
                </a:solidFill>
                <a:latin typeface="Abhaya Libre Regular Bold"/>
              </a:rPr>
              <a:t>Szerepek össze nem illősége</a:t>
            </a:r>
          </a:p>
          <a:p>
            <a:pPr marL="674026" lvl="1" indent="-337013" algn="l">
              <a:lnSpc>
                <a:spcPts val="4089"/>
              </a:lnSpc>
              <a:buFont typeface="Arial"/>
              <a:buChar char="•"/>
            </a:pPr>
            <a:r>
              <a:rPr lang="en-US" sz="3121">
                <a:solidFill>
                  <a:srgbClr val="FFFFFF"/>
                </a:solidFill>
                <a:latin typeface="Abhaya Libre Regular Bold"/>
              </a:rPr>
              <a:t>Beteljesületlen elvárások, csalódások</a:t>
            </a:r>
          </a:p>
          <a:p>
            <a:pPr marL="674026" lvl="1" indent="-337013" algn="l">
              <a:lnSpc>
                <a:spcPts val="4089"/>
              </a:lnSpc>
              <a:buFont typeface="Arial"/>
              <a:buChar char="•"/>
            </a:pPr>
            <a:r>
              <a:rPr lang="en-US" sz="3121">
                <a:solidFill>
                  <a:srgbClr val="FFFFFF"/>
                </a:solidFill>
                <a:latin typeface="Abhaya Libre Regular Bold"/>
              </a:rPr>
              <a:t>Személyiség és munkakör / kultúra  össze nem illősége</a:t>
            </a:r>
          </a:p>
          <a:p>
            <a:pPr marL="674026" lvl="1" indent="-337013" algn="l">
              <a:lnSpc>
                <a:spcPts val="4089"/>
              </a:lnSpc>
              <a:buFont typeface="Arial"/>
              <a:buChar char="•"/>
            </a:pPr>
            <a:r>
              <a:rPr lang="en-US" sz="3121">
                <a:solidFill>
                  <a:srgbClr val="FFFFFF"/>
                </a:solidFill>
                <a:latin typeface="Abhaya Libre Regular Bold"/>
              </a:rPr>
              <a:t>A szervezeti bizalom, igazságosság  hiánya</a:t>
            </a:r>
          </a:p>
          <a:p>
            <a:pPr marL="674026" lvl="1" indent="-337013" algn="l">
              <a:lnSpc>
                <a:spcPts val="4089"/>
              </a:lnSpc>
              <a:buFont typeface="Arial"/>
              <a:buChar char="•"/>
            </a:pPr>
            <a:r>
              <a:rPr lang="en-US" sz="3121">
                <a:solidFill>
                  <a:srgbClr val="FFFFFF"/>
                </a:solidFill>
                <a:latin typeface="Abhaya Libre Regular Bold"/>
              </a:rPr>
              <a:t>Aránytalan teljesítmény / jutalmazás, eredménytelenség élmény</a:t>
            </a:r>
          </a:p>
          <a:p>
            <a:pPr marL="674026" lvl="1" indent="-337013" algn="l">
              <a:lnSpc>
                <a:spcPts val="4089"/>
              </a:lnSpc>
              <a:buFont typeface="Arial"/>
              <a:buChar char="•"/>
            </a:pPr>
            <a:r>
              <a:rPr lang="en-US" sz="3121">
                <a:solidFill>
                  <a:srgbClr val="FFFFFF"/>
                </a:solidFill>
                <a:latin typeface="Abhaya Libre Regular Bold"/>
              </a:rPr>
              <a:t>Spillover más kollégáktól</a:t>
            </a:r>
          </a:p>
          <a:p>
            <a:pPr marL="674026" lvl="1" indent="-337013" algn="l">
              <a:lnSpc>
                <a:spcPts val="4089"/>
              </a:lnSpc>
              <a:buFont typeface="Arial"/>
              <a:buChar char="•"/>
            </a:pPr>
            <a:r>
              <a:rPr lang="en-US" sz="3121">
                <a:solidFill>
                  <a:srgbClr val="FFFFFF"/>
                </a:solidFill>
                <a:latin typeface="Abhaya Libre Regular Bold"/>
              </a:rPr>
              <a:t>Túl alacsony, vagy túl nagy kihívások tartósan</a:t>
            </a:r>
          </a:p>
          <a:p>
            <a:pPr marL="674026" lvl="1" indent="-337013" algn="l">
              <a:lnSpc>
                <a:spcPts val="4089"/>
              </a:lnSpc>
              <a:buFont typeface="Arial"/>
              <a:buChar char="•"/>
            </a:pPr>
            <a:r>
              <a:rPr lang="en-US" sz="3121">
                <a:solidFill>
                  <a:srgbClr val="FFFFFF"/>
                </a:solidFill>
                <a:latin typeface="Abhaya Libre Regular Bold"/>
              </a:rPr>
              <a:t>Értelmetlennek tűnő munka</a:t>
            </a:r>
          </a:p>
          <a:p>
            <a:pPr marL="674026" lvl="1" indent="-337013" algn="l">
              <a:lnSpc>
                <a:spcPts val="4089"/>
              </a:lnSpc>
              <a:buFont typeface="Arial"/>
              <a:buChar char="•"/>
            </a:pPr>
            <a:r>
              <a:rPr lang="en-US" sz="3121">
                <a:solidFill>
                  <a:srgbClr val="FFFFFF"/>
                </a:solidFill>
                <a:latin typeface="Abhaya Libre Regular Bold"/>
              </a:rPr>
              <a:t>Túlhajszoltság és magányosság élménye együtt</a:t>
            </a:r>
          </a:p>
          <a:p>
            <a:pPr marL="674026" lvl="1" indent="-337013" algn="l">
              <a:lnSpc>
                <a:spcPts val="4089"/>
              </a:lnSpc>
              <a:buFont typeface="Arial"/>
              <a:buChar char="•"/>
            </a:pPr>
            <a:r>
              <a:rPr lang="en-US" sz="3121">
                <a:solidFill>
                  <a:srgbClr val="FFFFFF"/>
                </a:solidFill>
                <a:latin typeface="Abhaya Libre Regular Bold"/>
              </a:rPr>
              <a:t>Munka - magánélet egyensúly felborulása </a:t>
            </a:r>
          </a:p>
          <a:p>
            <a:pPr marL="674026" lvl="1" indent="-337013" algn="l">
              <a:lnSpc>
                <a:spcPts val="4089"/>
              </a:lnSpc>
              <a:buFont typeface="Arial"/>
              <a:buChar char="•"/>
            </a:pPr>
            <a:r>
              <a:rPr lang="en-US" sz="3121">
                <a:solidFill>
                  <a:srgbClr val="FFFFFF"/>
                </a:solidFill>
                <a:latin typeface="Abhaya Libre Regular Bold"/>
              </a:rPr>
              <a:t>Kontrollvesztettség és sok egyéb apróság felgyülemlése</a:t>
            </a:r>
          </a:p>
          <a:p>
            <a:pPr marL="674026" lvl="1" indent="-337013" algn="l">
              <a:lnSpc>
                <a:spcPts val="4089"/>
              </a:lnSpc>
              <a:buFont typeface="Arial"/>
              <a:buChar char="•"/>
            </a:pPr>
            <a:r>
              <a:rPr lang="en-US" sz="3121">
                <a:solidFill>
                  <a:srgbClr val="FFFFFF"/>
                </a:solidFill>
                <a:latin typeface="Abhaya Libre Regular Bold"/>
              </a:rPr>
              <a:t>Számtalan egyéb egyéni ok</a:t>
            </a:r>
          </a:p>
          <a:p>
            <a:pPr algn="l">
              <a:lnSpc>
                <a:spcPts val="4089"/>
              </a:lnSpc>
            </a:pPr>
            <a:r>
              <a:rPr lang="en-US" sz="3121">
                <a:solidFill>
                  <a:srgbClr val="FFDE59"/>
                </a:solidFill>
                <a:latin typeface="Abhaya Libre Regular Bold"/>
              </a:rPr>
              <a:t>És mindennek mélyebb okai ...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0827" y="1917483"/>
            <a:ext cx="14386346" cy="95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Open Sauce SemiBold Bold"/>
              </a:rPr>
              <a:t>Összefoglalva az 5 tipp: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50827" y="3333750"/>
            <a:ext cx="13228144" cy="360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2017" lvl="1" indent="-431009" algn="l">
              <a:lnSpc>
                <a:spcPts val="4791"/>
              </a:lnSpc>
              <a:buAutoNum type="arabicPeriod"/>
            </a:pPr>
            <a:r>
              <a:rPr lang="en-US" sz="3992">
                <a:solidFill>
                  <a:srgbClr val="FFFFFF"/>
                </a:solidFill>
                <a:latin typeface="Abhaya Libre Regular"/>
              </a:rPr>
              <a:t>Törekedjünk a lehetőségeinkre fókuszálni!</a:t>
            </a:r>
          </a:p>
          <a:p>
            <a:pPr marL="862017" lvl="1" indent="-431009" algn="l">
              <a:lnSpc>
                <a:spcPts val="4791"/>
              </a:lnSpc>
              <a:buAutoNum type="arabicPeriod"/>
            </a:pPr>
            <a:r>
              <a:rPr lang="en-US" sz="3992">
                <a:solidFill>
                  <a:srgbClr val="FFFFFF"/>
                </a:solidFill>
                <a:latin typeface="Abhaya Libre Regular"/>
              </a:rPr>
              <a:t>Végezzük el a személyes belső detektívmunkát!</a:t>
            </a:r>
          </a:p>
          <a:p>
            <a:pPr marL="862017" lvl="1" indent="-431009" algn="l">
              <a:lnSpc>
                <a:spcPts val="4791"/>
              </a:lnSpc>
              <a:buAutoNum type="arabicPeriod"/>
            </a:pPr>
            <a:r>
              <a:rPr lang="en-US" sz="3992">
                <a:solidFill>
                  <a:srgbClr val="FFFFFF"/>
                </a:solidFill>
                <a:latin typeface="Abhaya Libre Regular"/>
              </a:rPr>
              <a:t>Építsük ki az egyensúly szokásait! </a:t>
            </a:r>
          </a:p>
          <a:p>
            <a:pPr marL="862017" lvl="1" indent="-431009" algn="l">
              <a:lnSpc>
                <a:spcPts val="4791"/>
              </a:lnSpc>
              <a:buAutoNum type="arabicPeriod"/>
            </a:pPr>
            <a:r>
              <a:rPr lang="en-US" sz="3992">
                <a:solidFill>
                  <a:srgbClr val="FFFFFF"/>
                </a:solidFill>
                <a:latin typeface="Abhaya Libre Regular"/>
              </a:rPr>
              <a:t>Végezzünk belső karrier self-coachingot! </a:t>
            </a:r>
          </a:p>
          <a:p>
            <a:pPr marL="862017" lvl="1" indent="-431009" algn="l">
              <a:lnSpc>
                <a:spcPts val="4791"/>
              </a:lnSpc>
              <a:buAutoNum type="arabicPeriod"/>
            </a:pPr>
            <a:r>
              <a:rPr lang="en-US" sz="3992">
                <a:solidFill>
                  <a:srgbClr val="FFFFFF"/>
                </a:solidFill>
                <a:latin typeface="Abhaya Libre Regular"/>
              </a:rPr>
              <a:t>Próbáljuk ki a gondolatnapló technikát!</a:t>
            </a:r>
          </a:p>
          <a:p>
            <a:pPr algn="l">
              <a:lnSpc>
                <a:spcPts val="4791"/>
              </a:lnSpc>
            </a:pPr>
            <a:endParaRPr lang="en-US" sz="3992">
              <a:solidFill>
                <a:srgbClr val="FFFFFF"/>
              </a:solidFill>
              <a:latin typeface="Abhaya Libre Regular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6312" y="467537"/>
            <a:ext cx="7020697" cy="2326895"/>
            <a:chOff x="0" y="0"/>
            <a:chExt cx="9360929" cy="3102526"/>
          </a:xfrm>
        </p:grpSpPr>
        <p:sp>
          <p:nvSpPr>
            <p:cNvPr id="3" name="Freeform 3"/>
            <p:cNvSpPr/>
            <p:nvPr/>
          </p:nvSpPr>
          <p:spPr>
            <a:xfrm flipH="1">
              <a:off x="7309999" y="0"/>
              <a:ext cx="1221948" cy="3074084"/>
            </a:xfrm>
            <a:custGeom>
              <a:avLst/>
              <a:gdLst/>
              <a:ahLst/>
              <a:cxnLst/>
              <a:rect l="l" t="t" r="r" b="b"/>
              <a:pathLst>
                <a:path w="1221948" h="3074084">
                  <a:moveTo>
                    <a:pt x="1221948" y="0"/>
                  </a:moveTo>
                  <a:lnTo>
                    <a:pt x="0" y="0"/>
                  </a:lnTo>
                  <a:lnTo>
                    <a:pt x="0" y="3074084"/>
                  </a:lnTo>
                  <a:lnTo>
                    <a:pt x="1221948" y="3074084"/>
                  </a:lnTo>
                  <a:lnTo>
                    <a:pt x="1221948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44718"/>
              <a:ext cx="6795546" cy="1371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10"/>
                </a:lnSpc>
              </a:pPr>
              <a:r>
                <a:rPr lang="en-US" sz="6150">
                  <a:solidFill>
                    <a:srgbClr val="FFFFFF"/>
                  </a:solidFill>
                  <a:latin typeface="Open Sauce SemiBold Bold"/>
                </a:rPr>
                <a:t>checklist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2899" y="124972"/>
              <a:ext cx="6377671" cy="984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13"/>
                </a:lnSpc>
              </a:pPr>
              <a:r>
                <a:rPr lang="en-US" sz="4437" spc="235">
                  <a:solidFill>
                    <a:srgbClr val="FBBD16"/>
                  </a:solidFill>
                  <a:latin typeface="Open Sauce Light"/>
                </a:rPr>
                <a:t>ANTI-BURNOUT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2899" y="2192588"/>
              <a:ext cx="9328030" cy="909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09"/>
                </a:lnSpc>
                <a:spcBef>
                  <a:spcPct val="0"/>
                </a:spcBef>
              </a:pPr>
              <a:r>
                <a:rPr lang="en-US" sz="2006" u="none">
                  <a:solidFill>
                    <a:srgbClr val="FFFFFF"/>
                  </a:solidFill>
                  <a:latin typeface="Open Sauce SemiBold Bold"/>
                </a:rPr>
                <a:t>lehetőségek a csúcsteljesítmény</a:t>
              </a:r>
            </a:p>
            <a:p>
              <a:pPr marL="0" lvl="0" indent="0" algn="l">
                <a:lnSpc>
                  <a:spcPts val="2809"/>
                </a:lnSpc>
                <a:spcBef>
                  <a:spcPct val="0"/>
                </a:spcBef>
              </a:pPr>
              <a:r>
                <a:rPr lang="en-US" sz="2006" u="none">
                  <a:solidFill>
                    <a:srgbClr val="FFFFFF"/>
                  </a:solidFill>
                  <a:latin typeface="Open Sauce SemiBold Bold"/>
                </a:rPr>
                <a:t>fenntartásának támogatására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776312" y="3420545"/>
            <a:ext cx="311963" cy="311963"/>
          </a:xfrm>
          <a:custGeom>
            <a:avLst/>
            <a:gdLst/>
            <a:ahLst/>
            <a:cxnLst/>
            <a:rect l="l" t="t" r="r" b="b"/>
            <a:pathLst>
              <a:path w="311963" h="311963">
                <a:moveTo>
                  <a:pt x="0" y="0"/>
                </a:moveTo>
                <a:lnTo>
                  <a:pt x="311963" y="0"/>
                </a:lnTo>
                <a:lnTo>
                  <a:pt x="311963" y="311963"/>
                </a:lnTo>
                <a:lnTo>
                  <a:pt x="0" y="311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260117" y="3327514"/>
            <a:ext cx="6366592" cy="40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82"/>
              </a:lnSpc>
              <a:spcBef>
                <a:spcPct val="0"/>
              </a:spcBef>
            </a:pPr>
            <a:r>
              <a:rPr lang="en-US" sz="1787" u="none">
                <a:solidFill>
                  <a:srgbClr val="FBBD16"/>
                </a:solidFill>
                <a:latin typeface="Open Sauce SemiBold"/>
              </a:rPr>
              <a:t>Munka – magánélet egyensúly megteremtése: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0117" y="3759131"/>
            <a:ext cx="6870393" cy="40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2"/>
              </a:lnSpc>
            </a:pPr>
            <a:r>
              <a:rPr lang="en-US" sz="1787">
                <a:solidFill>
                  <a:srgbClr val="FFFFFF"/>
                </a:solidFill>
                <a:latin typeface="Open Sauce SemiBold"/>
              </a:rPr>
              <a:t>Elszigetelődés felszámolása, kezdeményezés emberek felé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0117" y="4304268"/>
            <a:ext cx="6569970" cy="305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2"/>
              </a:lnSpc>
            </a:pPr>
            <a:r>
              <a:rPr lang="en-US" sz="1787">
                <a:solidFill>
                  <a:srgbClr val="FFFFFF"/>
                </a:solidFill>
                <a:latin typeface="Open Sauce SemiBold"/>
              </a:rPr>
              <a:t>Emberi kapcsolatok ápolása, időtöltés társaságban</a:t>
            </a:r>
          </a:p>
        </p:txBody>
      </p:sp>
      <p:sp>
        <p:nvSpPr>
          <p:cNvPr id="11" name="Freeform 11"/>
          <p:cNvSpPr/>
          <p:nvPr/>
        </p:nvSpPr>
        <p:spPr>
          <a:xfrm>
            <a:off x="776312" y="3852162"/>
            <a:ext cx="311963" cy="311963"/>
          </a:xfrm>
          <a:custGeom>
            <a:avLst/>
            <a:gdLst/>
            <a:ahLst/>
            <a:cxnLst/>
            <a:rect l="l" t="t" r="r" b="b"/>
            <a:pathLst>
              <a:path w="311963" h="311963">
                <a:moveTo>
                  <a:pt x="0" y="0"/>
                </a:moveTo>
                <a:lnTo>
                  <a:pt x="311963" y="0"/>
                </a:lnTo>
                <a:lnTo>
                  <a:pt x="311963" y="311962"/>
                </a:lnTo>
                <a:lnTo>
                  <a:pt x="0" y="3119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776312" y="4286836"/>
            <a:ext cx="311963" cy="311963"/>
          </a:xfrm>
          <a:custGeom>
            <a:avLst/>
            <a:gdLst/>
            <a:ahLst/>
            <a:cxnLst/>
            <a:rect l="l" t="t" r="r" b="b"/>
            <a:pathLst>
              <a:path w="311963" h="311963">
                <a:moveTo>
                  <a:pt x="0" y="0"/>
                </a:moveTo>
                <a:lnTo>
                  <a:pt x="311963" y="0"/>
                </a:lnTo>
                <a:lnTo>
                  <a:pt x="311963" y="311962"/>
                </a:lnTo>
                <a:lnTo>
                  <a:pt x="0" y="3119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261498" y="5249377"/>
            <a:ext cx="6384776" cy="405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93"/>
              </a:lnSpc>
              <a:spcBef>
                <a:spcPct val="0"/>
              </a:spcBef>
            </a:pPr>
            <a:r>
              <a:rPr lang="en-US" sz="1792" u="none">
                <a:solidFill>
                  <a:srgbClr val="FBBD16"/>
                </a:solidFill>
                <a:latin typeface="Open Sauce SemiBold"/>
              </a:rPr>
              <a:t>Aktív és passzív pihenés: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63978" y="5794864"/>
            <a:ext cx="7433239" cy="28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0"/>
              </a:lnSpc>
            </a:pPr>
            <a:r>
              <a:rPr lang="en-US" sz="1792">
                <a:solidFill>
                  <a:srgbClr val="FFFFFF"/>
                </a:solidFill>
                <a:latin typeface="Open Sauce SemiBold"/>
              </a:rPr>
              <a:t>Szabadidő hasznos eltöltése, rekreációs tevékenységek végzése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63978" y="6219592"/>
            <a:ext cx="6588734" cy="28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0"/>
              </a:lnSpc>
              <a:spcBef>
                <a:spcPct val="0"/>
              </a:spcBef>
            </a:pPr>
            <a:r>
              <a:rPr lang="en-US" sz="1792" u="none">
                <a:solidFill>
                  <a:srgbClr val="FFFFFF"/>
                </a:solidFill>
                <a:latin typeface="Open Sauce SemiBold"/>
              </a:rPr>
              <a:t>Megfelelő mennyiségű és minőségű, rendszeres alvás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61498" y="6677882"/>
            <a:ext cx="6588734" cy="287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0"/>
              </a:lnSpc>
              <a:spcBef>
                <a:spcPct val="0"/>
              </a:spcBef>
            </a:pPr>
            <a:r>
              <a:rPr lang="en-US" sz="1792">
                <a:solidFill>
                  <a:srgbClr val="FFFFFF"/>
                </a:solidFill>
                <a:latin typeface="Open Sauce SemiBold"/>
              </a:rPr>
              <a:t>Rendszeres szórakozás</a:t>
            </a:r>
          </a:p>
        </p:txBody>
      </p:sp>
      <p:sp>
        <p:nvSpPr>
          <p:cNvPr id="17" name="Freeform 17"/>
          <p:cNvSpPr/>
          <p:nvPr/>
        </p:nvSpPr>
        <p:spPr>
          <a:xfrm>
            <a:off x="776312" y="5347502"/>
            <a:ext cx="312854" cy="312854"/>
          </a:xfrm>
          <a:custGeom>
            <a:avLst/>
            <a:gdLst/>
            <a:ahLst/>
            <a:cxnLst/>
            <a:rect l="l" t="t" r="r" b="b"/>
            <a:pathLst>
              <a:path w="312854" h="312854">
                <a:moveTo>
                  <a:pt x="0" y="0"/>
                </a:moveTo>
                <a:lnTo>
                  <a:pt x="312854" y="0"/>
                </a:lnTo>
                <a:lnTo>
                  <a:pt x="312854" y="312854"/>
                </a:lnTo>
                <a:lnTo>
                  <a:pt x="0" y="312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776312" y="5780352"/>
            <a:ext cx="312854" cy="312854"/>
          </a:xfrm>
          <a:custGeom>
            <a:avLst/>
            <a:gdLst/>
            <a:ahLst/>
            <a:cxnLst/>
            <a:rect l="l" t="t" r="r" b="b"/>
            <a:pathLst>
              <a:path w="312854" h="312854">
                <a:moveTo>
                  <a:pt x="0" y="0"/>
                </a:moveTo>
                <a:lnTo>
                  <a:pt x="312854" y="0"/>
                </a:lnTo>
                <a:lnTo>
                  <a:pt x="312854" y="312853"/>
                </a:lnTo>
                <a:lnTo>
                  <a:pt x="0" y="312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776312" y="6216267"/>
            <a:ext cx="312854" cy="312854"/>
          </a:xfrm>
          <a:custGeom>
            <a:avLst/>
            <a:gdLst/>
            <a:ahLst/>
            <a:cxnLst/>
            <a:rect l="l" t="t" r="r" b="b"/>
            <a:pathLst>
              <a:path w="312854" h="312854">
                <a:moveTo>
                  <a:pt x="0" y="0"/>
                </a:moveTo>
                <a:lnTo>
                  <a:pt x="312854" y="0"/>
                </a:lnTo>
                <a:lnTo>
                  <a:pt x="312854" y="312854"/>
                </a:lnTo>
                <a:lnTo>
                  <a:pt x="0" y="3128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776312" y="6652182"/>
            <a:ext cx="312854" cy="312854"/>
          </a:xfrm>
          <a:custGeom>
            <a:avLst/>
            <a:gdLst/>
            <a:ahLst/>
            <a:cxnLst/>
            <a:rect l="l" t="t" r="r" b="b"/>
            <a:pathLst>
              <a:path w="312854" h="312854">
                <a:moveTo>
                  <a:pt x="0" y="0"/>
                </a:moveTo>
                <a:lnTo>
                  <a:pt x="312854" y="0"/>
                </a:lnTo>
                <a:lnTo>
                  <a:pt x="312854" y="312854"/>
                </a:lnTo>
                <a:lnTo>
                  <a:pt x="0" y="3128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TextBox 21"/>
          <p:cNvSpPr txBox="1"/>
          <p:nvPr/>
        </p:nvSpPr>
        <p:spPr>
          <a:xfrm>
            <a:off x="1308737" y="7612393"/>
            <a:ext cx="6647732" cy="414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87"/>
              </a:lnSpc>
              <a:spcBef>
                <a:spcPct val="0"/>
              </a:spcBef>
            </a:pPr>
            <a:r>
              <a:rPr lang="en-US" sz="1790" u="none">
                <a:solidFill>
                  <a:srgbClr val="FBBD16"/>
                </a:solidFill>
                <a:latin typeface="Open Sauce SemiBold"/>
              </a:rPr>
              <a:t>Egészséges szokások kialakítása: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06155" y="8175232"/>
            <a:ext cx="7391062" cy="30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6"/>
              </a:lnSpc>
            </a:pPr>
            <a:r>
              <a:rPr lang="en-US" sz="1790">
                <a:solidFill>
                  <a:srgbClr val="FFFFFF"/>
                </a:solidFill>
                <a:latin typeface="Open Sauce SemiBold"/>
              </a:rPr>
              <a:t>Egészséges étkezési szokások kialakítása, fenntartása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06155" y="8829023"/>
            <a:ext cx="6860090" cy="30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6"/>
              </a:lnSpc>
            </a:pPr>
            <a:r>
              <a:rPr lang="en-US" sz="1790">
                <a:solidFill>
                  <a:srgbClr val="FFFFFF"/>
                </a:solidFill>
                <a:latin typeface="Open Sauce SemiBold"/>
              </a:rPr>
              <a:t>Rendszeres testmozgás végzése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06155" y="9305776"/>
            <a:ext cx="6860090" cy="30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6"/>
              </a:lnSpc>
            </a:pPr>
            <a:r>
              <a:rPr lang="en-US" sz="1790">
                <a:solidFill>
                  <a:srgbClr val="FFFFFF"/>
                </a:solidFill>
                <a:latin typeface="Open Sauce SemiBold"/>
              </a:rPr>
              <a:t>Szabad levegőn, természetben tartózkodás</a:t>
            </a:r>
          </a:p>
        </p:txBody>
      </p:sp>
      <p:sp>
        <p:nvSpPr>
          <p:cNvPr id="25" name="Freeform 25"/>
          <p:cNvSpPr/>
          <p:nvPr/>
        </p:nvSpPr>
        <p:spPr>
          <a:xfrm>
            <a:off x="800987" y="7703223"/>
            <a:ext cx="325738" cy="325738"/>
          </a:xfrm>
          <a:custGeom>
            <a:avLst/>
            <a:gdLst/>
            <a:ahLst/>
            <a:cxnLst/>
            <a:rect l="l" t="t" r="r" b="b"/>
            <a:pathLst>
              <a:path w="325738" h="325738">
                <a:moveTo>
                  <a:pt x="0" y="0"/>
                </a:moveTo>
                <a:lnTo>
                  <a:pt x="325738" y="0"/>
                </a:lnTo>
                <a:lnTo>
                  <a:pt x="325738" y="325739"/>
                </a:lnTo>
                <a:lnTo>
                  <a:pt x="0" y="325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800987" y="8157092"/>
            <a:ext cx="325738" cy="325738"/>
          </a:xfrm>
          <a:custGeom>
            <a:avLst/>
            <a:gdLst/>
            <a:ahLst/>
            <a:cxnLst/>
            <a:rect l="l" t="t" r="r" b="b"/>
            <a:pathLst>
              <a:path w="325738" h="325738">
                <a:moveTo>
                  <a:pt x="0" y="0"/>
                </a:moveTo>
                <a:lnTo>
                  <a:pt x="325738" y="0"/>
                </a:lnTo>
                <a:lnTo>
                  <a:pt x="325738" y="325738"/>
                </a:lnTo>
                <a:lnTo>
                  <a:pt x="0" y="325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800987" y="8843621"/>
            <a:ext cx="325738" cy="325738"/>
          </a:xfrm>
          <a:custGeom>
            <a:avLst/>
            <a:gdLst/>
            <a:ahLst/>
            <a:cxnLst/>
            <a:rect l="l" t="t" r="r" b="b"/>
            <a:pathLst>
              <a:path w="325738" h="325738">
                <a:moveTo>
                  <a:pt x="0" y="0"/>
                </a:moveTo>
                <a:lnTo>
                  <a:pt x="325738" y="0"/>
                </a:lnTo>
                <a:lnTo>
                  <a:pt x="325738" y="325738"/>
                </a:lnTo>
                <a:lnTo>
                  <a:pt x="0" y="325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800987" y="9297489"/>
            <a:ext cx="325738" cy="325738"/>
          </a:xfrm>
          <a:custGeom>
            <a:avLst/>
            <a:gdLst/>
            <a:ahLst/>
            <a:cxnLst/>
            <a:rect l="l" t="t" r="r" b="b"/>
            <a:pathLst>
              <a:path w="325738" h="325738">
                <a:moveTo>
                  <a:pt x="0" y="0"/>
                </a:moveTo>
                <a:lnTo>
                  <a:pt x="325738" y="0"/>
                </a:lnTo>
                <a:lnTo>
                  <a:pt x="325738" y="325739"/>
                </a:lnTo>
                <a:lnTo>
                  <a:pt x="0" y="3257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1279278" y="8504607"/>
            <a:ext cx="7391062" cy="273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6"/>
              </a:lnSpc>
            </a:pPr>
            <a:r>
              <a:rPr lang="en-US" sz="1590">
                <a:solidFill>
                  <a:srgbClr val="FFFFFF"/>
                </a:solidFill>
                <a:latin typeface="Open Sauce SemiBold"/>
              </a:rPr>
              <a:t> (vitaminok, tápanyagok, rostok, folyadékfogyasztás, junkfood kerülése)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644058" y="4272515"/>
            <a:ext cx="6392054" cy="30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12"/>
              </a:lnSpc>
              <a:spcBef>
                <a:spcPct val="0"/>
              </a:spcBef>
            </a:pPr>
            <a:r>
              <a:rPr lang="en-US" sz="1794" u="none">
                <a:solidFill>
                  <a:srgbClr val="FBBD16"/>
                </a:solidFill>
                <a:latin typeface="Open Sauce SemiBold"/>
              </a:rPr>
              <a:t>Munkahely: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651839" y="4707825"/>
            <a:ext cx="6596245" cy="30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12"/>
              </a:lnSpc>
              <a:spcBef>
                <a:spcPct val="0"/>
              </a:spcBef>
            </a:pPr>
            <a:r>
              <a:rPr lang="en-US" sz="1794">
                <a:solidFill>
                  <a:srgbClr val="FFFFFF"/>
                </a:solidFill>
                <a:latin typeface="Open Sauce SemiBold"/>
              </a:rPr>
              <a:t>Támogató munkahelyi légkör kialakítására való törekvés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644058" y="5144237"/>
            <a:ext cx="7736334" cy="30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12"/>
              </a:lnSpc>
              <a:spcBef>
                <a:spcPct val="0"/>
              </a:spcBef>
            </a:pPr>
            <a:r>
              <a:rPr lang="en-US" sz="1794">
                <a:solidFill>
                  <a:srgbClr val="FFFFFF"/>
                </a:solidFill>
                <a:latin typeface="Open Sauce SemiBold"/>
              </a:rPr>
              <a:t>Túlzott munka mennyiségének csökkentése megfelelő keretek közé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51839" y="5603050"/>
            <a:ext cx="6596245" cy="30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12"/>
              </a:lnSpc>
              <a:spcBef>
                <a:spcPct val="0"/>
              </a:spcBef>
            </a:pPr>
            <a:r>
              <a:rPr lang="en-US" sz="1794">
                <a:solidFill>
                  <a:srgbClr val="FFFFFF"/>
                </a:solidFill>
                <a:latin typeface="Open Sauce SemiBold"/>
              </a:rPr>
              <a:t>Rendszeres visszajelzés, építő kritika kérése a felettestől</a:t>
            </a:r>
          </a:p>
        </p:txBody>
      </p:sp>
      <p:sp>
        <p:nvSpPr>
          <p:cNvPr id="34" name="Freeform 34"/>
          <p:cNvSpPr/>
          <p:nvPr/>
        </p:nvSpPr>
        <p:spPr>
          <a:xfrm>
            <a:off x="9124950" y="4265419"/>
            <a:ext cx="313210" cy="313210"/>
          </a:xfrm>
          <a:custGeom>
            <a:avLst/>
            <a:gdLst/>
            <a:ahLst/>
            <a:cxnLst/>
            <a:rect l="l" t="t" r="r" b="b"/>
            <a:pathLst>
              <a:path w="313210" h="313210">
                <a:moveTo>
                  <a:pt x="0" y="0"/>
                </a:moveTo>
                <a:lnTo>
                  <a:pt x="313210" y="0"/>
                </a:lnTo>
                <a:lnTo>
                  <a:pt x="313210" y="313211"/>
                </a:lnTo>
                <a:lnTo>
                  <a:pt x="0" y="313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9124950" y="4700729"/>
            <a:ext cx="313210" cy="313210"/>
          </a:xfrm>
          <a:custGeom>
            <a:avLst/>
            <a:gdLst/>
            <a:ahLst/>
            <a:cxnLst/>
            <a:rect l="l" t="t" r="r" b="b"/>
            <a:pathLst>
              <a:path w="313210" h="313210">
                <a:moveTo>
                  <a:pt x="0" y="0"/>
                </a:moveTo>
                <a:lnTo>
                  <a:pt x="313210" y="0"/>
                </a:lnTo>
                <a:lnTo>
                  <a:pt x="313210" y="313210"/>
                </a:lnTo>
                <a:lnTo>
                  <a:pt x="0" y="313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9124950" y="5137141"/>
            <a:ext cx="313210" cy="313210"/>
          </a:xfrm>
          <a:custGeom>
            <a:avLst/>
            <a:gdLst/>
            <a:ahLst/>
            <a:cxnLst/>
            <a:rect l="l" t="t" r="r" b="b"/>
            <a:pathLst>
              <a:path w="313210" h="313210">
                <a:moveTo>
                  <a:pt x="0" y="0"/>
                </a:moveTo>
                <a:lnTo>
                  <a:pt x="313210" y="0"/>
                </a:lnTo>
                <a:lnTo>
                  <a:pt x="313210" y="313211"/>
                </a:lnTo>
                <a:lnTo>
                  <a:pt x="0" y="313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9124950" y="5595954"/>
            <a:ext cx="313210" cy="313210"/>
          </a:xfrm>
          <a:custGeom>
            <a:avLst/>
            <a:gdLst/>
            <a:ahLst/>
            <a:cxnLst/>
            <a:rect l="l" t="t" r="r" b="b"/>
            <a:pathLst>
              <a:path w="313210" h="313210">
                <a:moveTo>
                  <a:pt x="0" y="0"/>
                </a:moveTo>
                <a:lnTo>
                  <a:pt x="313210" y="0"/>
                </a:lnTo>
                <a:lnTo>
                  <a:pt x="313210" y="313210"/>
                </a:lnTo>
                <a:lnTo>
                  <a:pt x="0" y="313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TextBox 38"/>
          <p:cNvSpPr txBox="1"/>
          <p:nvPr/>
        </p:nvSpPr>
        <p:spPr>
          <a:xfrm>
            <a:off x="9659719" y="6658320"/>
            <a:ext cx="6456412" cy="30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06"/>
              </a:lnSpc>
              <a:spcBef>
                <a:spcPct val="0"/>
              </a:spcBef>
            </a:pPr>
            <a:r>
              <a:rPr lang="en-US" sz="1790">
                <a:solidFill>
                  <a:srgbClr val="FBBD16"/>
                </a:solidFill>
                <a:latin typeface="Open Sauce SemiBold"/>
              </a:rPr>
              <a:t>További hasznos lehetőségek: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659719" y="7060357"/>
            <a:ext cx="6456412" cy="30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06"/>
              </a:lnSpc>
              <a:spcBef>
                <a:spcPct val="0"/>
              </a:spcBef>
            </a:pPr>
            <a:r>
              <a:rPr lang="en-US" sz="1790">
                <a:solidFill>
                  <a:srgbClr val="FFFFFF"/>
                </a:solidFill>
                <a:latin typeface="Open Sauce SemiBold"/>
              </a:rPr>
              <a:t>Napi ritmus, rendszeresség kialakítása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659719" y="7490604"/>
            <a:ext cx="6456412" cy="30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06"/>
              </a:lnSpc>
              <a:spcBef>
                <a:spcPct val="0"/>
              </a:spcBef>
            </a:pPr>
            <a:r>
              <a:rPr lang="en-US" sz="1790">
                <a:solidFill>
                  <a:srgbClr val="FFFFFF"/>
                </a:solidFill>
                <a:latin typeface="Open Sauce SemiBold"/>
              </a:rPr>
              <a:t>Inspiráló vízió megtalálása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659719" y="7917734"/>
            <a:ext cx="6456412" cy="30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06"/>
              </a:lnSpc>
              <a:spcBef>
                <a:spcPct val="0"/>
              </a:spcBef>
            </a:pPr>
            <a:r>
              <a:rPr lang="en-US" sz="1790">
                <a:solidFill>
                  <a:srgbClr val="FFFFFF"/>
                </a:solidFill>
                <a:latin typeface="Open Sauce SemiBold"/>
              </a:rPr>
              <a:t>Terápián, coachingon való részvétel</a:t>
            </a:r>
          </a:p>
        </p:txBody>
      </p:sp>
      <p:sp>
        <p:nvSpPr>
          <p:cNvPr id="42" name="Freeform 42"/>
          <p:cNvSpPr/>
          <p:nvPr/>
        </p:nvSpPr>
        <p:spPr>
          <a:xfrm>
            <a:off x="9144000" y="6652182"/>
            <a:ext cx="306571" cy="306571"/>
          </a:xfrm>
          <a:custGeom>
            <a:avLst/>
            <a:gdLst/>
            <a:ahLst/>
            <a:cxnLst/>
            <a:rect l="l" t="t" r="r" b="b"/>
            <a:pathLst>
              <a:path w="306571" h="306571">
                <a:moveTo>
                  <a:pt x="0" y="0"/>
                </a:moveTo>
                <a:lnTo>
                  <a:pt x="306571" y="0"/>
                </a:lnTo>
                <a:lnTo>
                  <a:pt x="306571" y="306571"/>
                </a:lnTo>
                <a:lnTo>
                  <a:pt x="0" y="306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3" name="Freeform 43"/>
          <p:cNvSpPr/>
          <p:nvPr/>
        </p:nvSpPr>
        <p:spPr>
          <a:xfrm>
            <a:off x="9144000" y="7076339"/>
            <a:ext cx="306571" cy="306571"/>
          </a:xfrm>
          <a:custGeom>
            <a:avLst/>
            <a:gdLst/>
            <a:ahLst/>
            <a:cxnLst/>
            <a:rect l="l" t="t" r="r" b="b"/>
            <a:pathLst>
              <a:path w="306571" h="306571">
                <a:moveTo>
                  <a:pt x="0" y="0"/>
                </a:moveTo>
                <a:lnTo>
                  <a:pt x="306571" y="0"/>
                </a:lnTo>
                <a:lnTo>
                  <a:pt x="306571" y="306570"/>
                </a:lnTo>
                <a:lnTo>
                  <a:pt x="0" y="306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4" name="Freeform 44"/>
          <p:cNvSpPr/>
          <p:nvPr/>
        </p:nvSpPr>
        <p:spPr>
          <a:xfrm>
            <a:off x="9144000" y="7503499"/>
            <a:ext cx="306571" cy="306571"/>
          </a:xfrm>
          <a:custGeom>
            <a:avLst/>
            <a:gdLst/>
            <a:ahLst/>
            <a:cxnLst/>
            <a:rect l="l" t="t" r="r" b="b"/>
            <a:pathLst>
              <a:path w="306571" h="306571">
                <a:moveTo>
                  <a:pt x="0" y="0"/>
                </a:moveTo>
                <a:lnTo>
                  <a:pt x="306571" y="0"/>
                </a:lnTo>
                <a:lnTo>
                  <a:pt x="306571" y="306571"/>
                </a:lnTo>
                <a:lnTo>
                  <a:pt x="0" y="3065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5" name="Freeform 45"/>
          <p:cNvSpPr/>
          <p:nvPr/>
        </p:nvSpPr>
        <p:spPr>
          <a:xfrm>
            <a:off x="9144000" y="7933715"/>
            <a:ext cx="306571" cy="306571"/>
          </a:xfrm>
          <a:custGeom>
            <a:avLst/>
            <a:gdLst/>
            <a:ahLst/>
            <a:cxnLst/>
            <a:rect l="l" t="t" r="r" b="b"/>
            <a:pathLst>
              <a:path w="306571" h="306571">
                <a:moveTo>
                  <a:pt x="0" y="0"/>
                </a:moveTo>
                <a:lnTo>
                  <a:pt x="306571" y="0"/>
                </a:lnTo>
                <a:lnTo>
                  <a:pt x="306571" y="306571"/>
                </a:lnTo>
                <a:lnTo>
                  <a:pt x="0" y="3065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7086" y="3075005"/>
            <a:ext cx="10769931" cy="5133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3"/>
              </a:lnSpc>
            </a:pPr>
            <a:r>
              <a:rPr lang="en-US" sz="3337">
                <a:solidFill>
                  <a:srgbClr val="191517"/>
                </a:solidFill>
                <a:latin typeface="Open Sauce Light"/>
              </a:rPr>
              <a:t>1.Csökkentsd a felelősséget!</a:t>
            </a:r>
          </a:p>
          <a:p>
            <a:pPr algn="l">
              <a:lnSpc>
                <a:spcPts val="5173"/>
              </a:lnSpc>
            </a:pPr>
            <a:r>
              <a:rPr lang="en-US" sz="3337">
                <a:solidFill>
                  <a:srgbClr val="191517"/>
                </a:solidFill>
                <a:latin typeface="Open Sauce Light"/>
              </a:rPr>
              <a:t>2. Csökkentsd az objektív munkamennyiséget!</a:t>
            </a:r>
          </a:p>
          <a:p>
            <a:pPr algn="l">
              <a:lnSpc>
                <a:spcPts val="5173"/>
              </a:lnSpc>
            </a:pPr>
            <a:r>
              <a:rPr lang="en-US" sz="3337">
                <a:solidFill>
                  <a:srgbClr val="191517"/>
                </a:solidFill>
                <a:latin typeface="Open Sauce Light"/>
              </a:rPr>
              <a:t>3. Csökkentsd a megszakítások mennyiségét!</a:t>
            </a:r>
          </a:p>
          <a:p>
            <a:pPr algn="l">
              <a:lnSpc>
                <a:spcPts val="5173"/>
              </a:lnSpc>
            </a:pPr>
            <a:r>
              <a:rPr lang="en-US" sz="3337">
                <a:solidFill>
                  <a:srgbClr val="191517"/>
                </a:solidFill>
                <a:latin typeface="Open Sauce Light"/>
              </a:rPr>
              <a:t>4. Csökkentsd az idő nyomását!</a:t>
            </a:r>
          </a:p>
          <a:p>
            <a:pPr algn="l">
              <a:lnSpc>
                <a:spcPts val="5173"/>
              </a:lnSpc>
            </a:pPr>
            <a:r>
              <a:rPr lang="en-US" sz="3337">
                <a:solidFill>
                  <a:srgbClr val="191517"/>
                </a:solidFill>
                <a:latin typeface="Open Sauce Light"/>
              </a:rPr>
              <a:t>5. Növeld a pozitív visszajelzések számát!</a:t>
            </a:r>
          </a:p>
          <a:p>
            <a:pPr algn="l">
              <a:lnSpc>
                <a:spcPts val="5173"/>
              </a:lnSpc>
            </a:pPr>
            <a:r>
              <a:rPr lang="en-US" sz="3337">
                <a:solidFill>
                  <a:srgbClr val="191517"/>
                </a:solidFill>
                <a:latin typeface="Open Sauce Light"/>
              </a:rPr>
              <a:t>6. Növeld a munka eredményességének élményét!</a:t>
            </a:r>
          </a:p>
          <a:p>
            <a:pPr algn="l">
              <a:lnSpc>
                <a:spcPts val="5173"/>
              </a:lnSpc>
            </a:pPr>
            <a:r>
              <a:rPr lang="en-US" sz="3337">
                <a:solidFill>
                  <a:srgbClr val="191517"/>
                </a:solidFill>
                <a:latin typeface="Open Sauce Light"/>
              </a:rPr>
              <a:t>7. Tisztázd a szerepeidet, és kis csoportban beszéld meg, amit átélsz!</a:t>
            </a:r>
          </a:p>
        </p:txBody>
      </p:sp>
      <p:sp>
        <p:nvSpPr>
          <p:cNvPr id="3" name="Freeform 3"/>
          <p:cNvSpPr/>
          <p:nvPr/>
        </p:nvSpPr>
        <p:spPr>
          <a:xfrm>
            <a:off x="11470167" y="2556153"/>
            <a:ext cx="7489727" cy="6909273"/>
          </a:xfrm>
          <a:custGeom>
            <a:avLst/>
            <a:gdLst/>
            <a:ahLst/>
            <a:cxnLst/>
            <a:rect l="l" t="t" r="r" b="b"/>
            <a:pathLst>
              <a:path w="7489727" h="6909273">
                <a:moveTo>
                  <a:pt x="0" y="0"/>
                </a:moveTo>
                <a:lnTo>
                  <a:pt x="7489727" y="0"/>
                </a:lnTo>
                <a:lnTo>
                  <a:pt x="7489727" y="6909274"/>
                </a:lnTo>
                <a:lnTo>
                  <a:pt x="0" y="6909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287086" y="1446853"/>
            <a:ext cx="16262204" cy="932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11"/>
              </a:lnSpc>
            </a:pPr>
            <a:r>
              <a:rPr lang="en-US" sz="5039">
                <a:solidFill>
                  <a:srgbClr val="191517"/>
                </a:solidFill>
                <a:latin typeface="Open Sans Extra Bold"/>
              </a:rPr>
              <a:t>Ha még konkrétabbat szeretnél: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7086" y="4457434"/>
            <a:ext cx="10769931" cy="1257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3"/>
              </a:lnSpc>
            </a:pPr>
            <a:r>
              <a:rPr lang="en-US" sz="3337">
                <a:solidFill>
                  <a:srgbClr val="191517"/>
                </a:solidFill>
                <a:latin typeface="Open Sauce Light"/>
              </a:rPr>
              <a:t>A legjobb megoldás a megelőzésre, ha természetes az a munka- és életmód, amivel kivédheted a kiégést. </a:t>
            </a:r>
          </a:p>
        </p:txBody>
      </p:sp>
      <p:sp>
        <p:nvSpPr>
          <p:cNvPr id="3" name="Freeform 3"/>
          <p:cNvSpPr/>
          <p:nvPr/>
        </p:nvSpPr>
        <p:spPr>
          <a:xfrm>
            <a:off x="11470167" y="2556153"/>
            <a:ext cx="7489727" cy="6909273"/>
          </a:xfrm>
          <a:custGeom>
            <a:avLst/>
            <a:gdLst/>
            <a:ahLst/>
            <a:cxnLst/>
            <a:rect l="l" t="t" r="r" b="b"/>
            <a:pathLst>
              <a:path w="7489727" h="6909273">
                <a:moveTo>
                  <a:pt x="0" y="0"/>
                </a:moveTo>
                <a:lnTo>
                  <a:pt x="7489727" y="0"/>
                </a:lnTo>
                <a:lnTo>
                  <a:pt x="7489727" y="6909274"/>
                </a:lnTo>
                <a:lnTo>
                  <a:pt x="0" y="6909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3629700" y="8760027"/>
            <a:ext cx="3414655" cy="920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8"/>
              </a:lnSpc>
            </a:pPr>
            <a:r>
              <a:rPr lang="en-US" sz="2437">
                <a:solidFill>
                  <a:srgbClr val="191517"/>
                </a:solidFill>
                <a:latin typeface="Open Sauce Light"/>
              </a:rPr>
              <a:t>megvásárolható:</a:t>
            </a:r>
          </a:p>
          <a:p>
            <a:pPr algn="l">
              <a:lnSpc>
                <a:spcPts val="3778"/>
              </a:lnSpc>
            </a:pPr>
            <a:r>
              <a:rPr lang="en-US" sz="2437">
                <a:solidFill>
                  <a:srgbClr val="191517"/>
                </a:solidFill>
                <a:latin typeface="Open Sauce Light"/>
              </a:rPr>
              <a:t>burnoutbiblia.hu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39673" y="5095875"/>
            <a:ext cx="11676460" cy="412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8"/>
              </a:lnSpc>
              <a:spcBef>
                <a:spcPct val="0"/>
              </a:spcBef>
            </a:pPr>
            <a:r>
              <a:rPr lang="en-US" sz="2441" spc="1445">
                <a:solidFill>
                  <a:srgbClr val="FBBD16"/>
                </a:solidFill>
                <a:latin typeface="Open Sauce Light Bold"/>
              </a:rPr>
              <a:t>MILYEN KÉRDÉSEID MERÜLNEK FEL?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190271" y="4155440"/>
            <a:ext cx="11907459" cy="807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6"/>
              </a:lnSpc>
            </a:pPr>
            <a:r>
              <a:rPr lang="en-US" sz="5297">
                <a:solidFill>
                  <a:srgbClr val="FFFFFF"/>
                </a:solidFill>
                <a:latin typeface="Open Sauce SemiBold Bold"/>
              </a:rPr>
              <a:t>Összegezzük az elhangzottakat!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6361" y="5934273"/>
            <a:ext cx="2835741" cy="798734"/>
          </a:xfrm>
          <a:custGeom>
            <a:avLst/>
            <a:gdLst/>
            <a:ahLst/>
            <a:cxnLst/>
            <a:rect l="l" t="t" r="r" b="b"/>
            <a:pathLst>
              <a:path w="2835741" h="798734">
                <a:moveTo>
                  <a:pt x="0" y="0"/>
                </a:moveTo>
                <a:lnTo>
                  <a:pt x="2835741" y="0"/>
                </a:lnTo>
                <a:lnTo>
                  <a:pt x="2835741" y="798734"/>
                </a:lnTo>
                <a:lnTo>
                  <a:pt x="0" y="7987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82650" y="3160663"/>
            <a:ext cx="2563897" cy="973207"/>
          </a:xfrm>
          <a:custGeom>
            <a:avLst/>
            <a:gdLst/>
            <a:ahLst/>
            <a:cxnLst/>
            <a:rect l="l" t="t" r="r" b="b"/>
            <a:pathLst>
              <a:path w="2563897" h="973207">
                <a:moveTo>
                  <a:pt x="0" y="0"/>
                </a:moveTo>
                <a:lnTo>
                  <a:pt x="2563897" y="0"/>
                </a:lnTo>
                <a:lnTo>
                  <a:pt x="2563897" y="973207"/>
                </a:lnTo>
                <a:lnTo>
                  <a:pt x="0" y="973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7000"/>
            </a:blip>
            <a:stretch>
              <a:fillRect l="-29099" t="-47454" r="-25434" b="-5366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299098" y="5437365"/>
            <a:ext cx="3145884" cy="452221"/>
          </a:xfrm>
          <a:custGeom>
            <a:avLst/>
            <a:gdLst/>
            <a:ahLst/>
            <a:cxnLst/>
            <a:rect l="l" t="t" r="r" b="b"/>
            <a:pathLst>
              <a:path w="3145884" h="452221">
                <a:moveTo>
                  <a:pt x="0" y="0"/>
                </a:moveTo>
                <a:lnTo>
                  <a:pt x="3145884" y="0"/>
                </a:lnTo>
                <a:lnTo>
                  <a:pt x="3145884" y="452221"/>
                </a:lnTo>
                <a:lnTo>
                  <a:pt x="0" y="4522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268055" y="3119328"/>
            <a:ext cx="3501527" cy="948738"/>
          </a:xfrm>
          <a:custGeom>
            <a:avLst/>
            <a:gdLst/>
            <a:ahLst/>
            <a:cxnLst/>
            <a:rect l="l" t="t" r="r" b="b"/>
            <a:pathLst>
              <a:path w="3501527" h="948738">
                <a:moveTo>
                  <a:pt x="0" y="0"/>
                </a:moveTo>
                <a:lnTo>
                  <a:pt x="3501527" y="0"/>
                </a:lnTo>
                <a:lnTo>
                  <a:pt x="3501527" y="948737"/>
                </a:lnTo>
                <a:lnTo>
                  <a:pt x="0" y="948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957" t="-102303" r="-26046" b="-12189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299098" y="3170188"/>
            <a:ext cx="1115011" cy="897878"/>
          </a:xfrm>
          <a:custGeom>
            <a:avLst/>
            <a:gdLst/>
            <a:ahLst/>
            <a:cxnLst/>
            <a:rect l="l" t="t" r="r" b="b"/>
            <a:pathLst>
              <a:path w="1115011" h="897878">
                <a:moveTo>
                  <a:pt x="0" y="0"/>
                </a:moveTo>
                <a:lnTo>
                  <a:pt x="1115011" y="0"/>
                </a:lnTo>
                <a:lnTo>
                  <a:pt x="1115011" y="897877"/>
                </a:lnTo>
                <a:lnTo>
                  <a:pt x="0" y="8978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4077" t="-113762" r="-295831" b="-12879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028344" y="3299783"/>
            <a:ext cx="97808" cy="303205"/>
          </a:xfrm>
          <a:custGeom>
            <a:avLst/>
            <a:gdLst/>
            <a:ahLst/>
            <a:cxnLst/>
            <a:rect l="l" t="t" r="r" b="b"/>
            <a:pathLst>
              <a:path w="97808" h="303205">
                <a:moveTo>
                  <a:pt x="0" y="0"/>
                </a:moveTo>
                <a:lnTo>
                  <a:pt x="97808" y="0"/>
                </a:lnTo>
                <a:lnTo>
                  <a:pt x="97808" y="303205"/>
                </a:lnTo>
                <a:lnTo>
                  <a:pt x="0" y="3032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34481" t="-378820" r="-2650481" b="-53559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1890554" y="3187304"/>
            <a:ext cx="97808" cy="415684"/>
          </a:xfrm>
          <a:custGeom>
            <a:avLst/>
            <a:gdLst/>
            <a:ahLst/>
            <a:cxnLst/>
            <a:rect l="l" t="t" r="r" b="b"/>
            <a:pathLst>
              <a:path w="97808" h="415684">
                <a:moveTo>
                  <a:pt x="0" y="0"/>
                </a:moveTo>
                <a:lnTo>
                  <a:pt x="97808" y="0"/>
                </a:lnTo>
                <a:lnTo>
                  <a:pt x="97808" y="415684"/>
                </a:lnTo>
                <a:lnTo>
                  <a:pt x="0" y="4156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34481" t="-249257" r="-2650481" b="-3906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4501670" y="3338613"/>
            <a:ext cx="1768248" cy="706027"/>
          </a:xfrm>
          <a:custGeom>
            <a:avLst/>
            <a:gdLst/>
            <a:ahLst/>
            <a:cxnLst/>
            <a:rect l="l" t="t" r="r" b="b"/>
            <a:pathLst>
              <a:path w="1768248" h="706027">
                <a:moveTo>
                  <a:pt x="0" y="0"/>
                </a:moveTo>
                <a:lnTo>
                  <a:pt x="1768248" y="0"/>
                </a:lnTo>
                <a:lnTo>
                  <a:pt x="1768248" y="706027"/>
                </a:lnTo>
                <a:lnTo>
                  <a:pt x="0" y="7060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34059" y="2270286"/>
            <a:ext cx="2434515" cy="687162"/>
          </a:xfrm>
          <a:custGeom>
            <a:avLst/>
            <a:gdLst/>
            <a:ahLst/>
            <a:cxnLst/>
            <a:rect l="l" t="t" r="r" b="b"/>
            <a:pathLst>
              <a:path w="2434515" h="687162">
                <a:moveTo>
                  <a:pt x="0" y="0"/>
                </a:moveTo>
                <a:lnTo>
                  <a:pt x="2434515" y="0"/>
                </a:lnTo>
                <a:lnTo>
                  <a:pt x="2434515" y="687161"/>
                </a:lnTo>
                <a:lnTo>
                  <a:pt x="0" y="6871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479" t="-59105" r="-4154" b="-573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482650" y="7116983"/>
            <a:ext cx="2309630" cy="773726"/>
          </a:xfrm>
          <a:custGeom>
            <a:avLst/>
            <a:gdLst/>
            <a:ahLst/>
            <a:cxnLst/>
            <a:rect l="l" t="t" r="r" b="b"/>
            <a:pathLst>
              <a:path w="2309630" h="773726">
                <a:moveTo>
                  <a:pt x="0" y="0"/>
                </a:moveTo>
                <a:lnTo>
                  <a:pt x="2309631" y="0"/>
                </a:lnTo>
                <a:lnTo>
                  <a:pt x="2309631" y="773726"/>
                </a:lnTo>
                <a:lnTo>
                  <a:pt x="0" y="7737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9636138" y="6242011"/>
            <a:ext cx="2835741" cy="701846"/>
          </a:xfrm>
          <a:custGeom>
            <a:avLst/>
            <a:gdLst/>
            <a:ahLst/>
            <a:cxnLst/>
            <a:rect l="l" t="t" r="r" b="b"/>
            <a:pathLst>
              <a:path w="2835741" h="701846">
                <a:moveTo>
                  <a:pt x="0" y="0"/>
                </a:moveTo>
                <a:lnTo>
                  <a:pt x="2835741" y="0"/>
                </a:lnTo>
                <a:lnTo>
                  <a:pt x="2835741" y="701846"/>
                </a:lnTo>
                <a:lnTo>
                  <a:pt x="0" y="7018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503253" y="4993313"/>
            <a:ext cx="2413912" cy="588535"/>
          </a:xfrm>
          <a:custGeom>
            <a:avLst/>
            <a:gdLst/>
            <a:ahLst/>
            <a:cxnLst/>
            <a:rect l="l" t="t" r="r" b="b"/>
            <a:pathLst>
              <a:path w="2413912" h="588535">
                <a:moveTo>
                  <a:pt x="0" y="0"/>
                </a:moveTo>
                <a:lnTo>
                  <a:pt x="2413912" y="0"/>
                </a:lnTo>
                <a:lnTo>
                  <a:pt x="2413912" y="588535"/>
                </a:lnTo>
                <a:lnTo>
                  <a:pt x="0" y="5885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4242" t="-50663" r="-14049" b="-6003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4267329" y="2204775"/>
            <a:ext cx="2142257" cy="745964"/>
          </a:xfrm>
          <a:custGeom>
            <a:avLst/>
            <a:gdLst/>
            <a:ahLst/>
            <a:cxnLst/>
            <a:rect l="l" t="t" r="r" b="b"/>
            <a:pathLst>
              <a:path w="2142257" h="745964">
                <a:moveTo>
                  <a:pt x="0" y="0"/>
                </a:moveTo>
                <a:lnTo>
                  <a:pt x="2142256" y="0"/>
                </a:lnTo>
                <a:lnTo>
                  <a:pt x="2142256" y="745965"/>
                </a:lnTo>
                <a:lnTo>
                  <a:pt x="0" y="7459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7324" t="-69601" r="-32677" b="-7045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467104" y="7762053"/>
            <a:ext cx="1837381" cy="1126314"/>
          </a:xfrm>
          <a:custGeom>
            <a:avLst/>
            <a:gdLst/>
            <a:ahLst/>
            <a:cxnLst/>
            <a:rect l="l" t="t" r="r" b="b"/>
            <a:pathLst>
              <a:path w="1837381" h="1126314">
                <a:moveTo>
                  <a:pt x="0" y="0"/>
                </a:moveTo>
                <a:lnTo>
                  <a:pt x="1837380" y="0"/>
                </a:lnTo>
                <a:lnTo>
                  <a:pt x="1837380" y="1126314"/>
                </a:lnTo>
                <a:lnTo>
                  <a:pt x="0" y="11263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9517031" y="8318790"/>
            <a:ext cx="2919569" cy="673747"/>
          </a:xfrm>
          <a:custGeom>
            <a:avLst/>
            <a:gdLst/>
            <a:ahLst/>
            <a:cxnLst/>
            <a:rect l="l" t="t" r="r" b="b"/>
            <a:pathLst>
              <a:path w="2919569" h="673747">
                <a:moveTo>
                  <a:pt x="0" y="0"/>
                </a:moveTo>
                <a:lnTo>
                  <a:pt x="2919569" y="0"/>
                </a:lnTo>
                <a:lnTo>
                  <a:pt x="2919569" y="673747"/>
                </a:lnTo>
                <a:lnTo>
                  <a:pt x="0" y="6737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3848" t="-101541" r="-19552" b="-10046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7233412" y="6080151"/>
            <a:ext cx="1141747" cy="1141747"/>
          </a:xfrm>
          <a:custGeom>
            <a:avLst/>
            <a:gdLst/>
            <a:ahLst/>
            <a:cxnLst/>
            <a:rect l="l" t="t" r="r" b="b"/>
            <a:pathLst>
              <a:path w="1141747" h="1141747">
                <a:moveTo>
                  <a:pt x="0" y="0"/>
                </a:moveTo>
                <a:lnTo>
                  <a:pt x="1141747" y="0"/>
                </a:lnTo>
                <a:lnTo>
                  <a:pt x="1141747" y="1141748"/>
                </a:lnTo>
                <a:lnTo>
                  <a:pt x="0" y="11417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503253" y="4436826"/>
            <a:ext cx="2296127" cy="253531"/>
          </a:xfrm>
          <a:custGeom>
            <a:avLst/>
            <a:gdLst/>
            <a:ahLst/>
            <a:cxnLst/>
            <a:rect l="l" t="t" r="r" b="b"/>
            <a:pathLst>
              <a:path w="2296127" h="253531">
                <a:moveTo>
                  <a:pt x="0" y="0"/>
                </a:moveTo>
                <a:lnTo>
                  <a:pt x="2296128" y="0"/>
                </a:lnTo>
                <a:lnTo>
                  <a:pt x="2296128" y="253531"/>
                </a:lnTo>
                <a:lnTo>
                  <a:pt x="0" y="2535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1503055" y="8251070"/>
            <a:ext cx="2268821" cy="711494"/>
          </a:xfrm>
          <a:custGeom>
            <a:avLst/>
            <a:gdLst/>
            <a:ahLst/>
            <a:cxnLst/>
            <a:rect l="l" t="t" r="r" b="b"/>
            <a:pathLst>
              <a:path w="2268821" h="711494">
                <a:moveTo>
                  <a:pt x="0" y="0"/>
                </a:moveTo>
                <a:lnTo>
                  <a:pt x="2268821" y="0"/>
                </a:lnTo>
                <a:lnTo>
                  <a:pt x="2268821" y="711495"/>
                </a:lnTo>
                <a:lnTo>
                  <a:pt x="0" y="71149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0354" t="-76090" r="-8597" b="-7678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7329212" y="5009116"/>
            <a:ext cx="950147" cy="880470"/>
          </a:xfrm>
          <a:custGeom>
            <a:avLst/>
            <a:gdLst/>
            <a:ahLst/>
            <a:cxnLst/>
            <a:rect l="l" t="t" r="r" b="b"/>
            <a:pathLst>
              <a:path w="950147" h="880470">
                <a:moveTo>
                  <a:pt x="0" y="0"/>
                </a:moveTo>
                <a:lnTo>
                  <a:pt x="950147" y="0"/>
                </a:lnTo>
                <a:lnTo>
                  <a:pt x="950147" y="880470"/>
                </a:lnTo>
                <a:lnTo>
                  <a:pt x="0" y="88047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4184321" y="4268980"/>
            <a:ext cx="2225264" cy="578528"/>
          </a:xfrm>
          <a:custGeom>
            <a:avLst/>
            <a:gdLst/>
            <a:ahLst/>
            <a:cxnLst/>
            <a:rect l="l" t="t" r="r" b="b"/>
            <a:pathLst>
              <a:path w="2225264" h="578528">
                <a:moveTo>
                  <a:pt x="0" y="0"/>
                </a:moveTo>
                <a:lnTo>
                  <a:pt x="2225264" y="0"/>
                </a:lnTo>
                <a:lnTo>
                  <a:pt x="2225264" y="578528"/>
                </a:lnTo>
                <a:lnTo>
                  <a:pt x="0" y="57852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73000"/>
            </a:blip>
            <a:stretch>
              <a:fillRect r="-143" b="-21521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4653825" y="6346058"/>
            <a:ext cx="1587209" cy="1138738"/>
          </a:xfrm>
          <a:custGeom>
            <a:avLst/>
            <a:gdLst/>
            <a:ahLst/>
            <a:cxnLst/>
            <a:rect l="l" t="t" r="r" b="b"/>
            <a:pathLst>
              <a:path w="1587209" h="1138738">
                <a:moveTo>
                  <a:pt x="0" y="0"/>
                </a:moveTo>
                <a:lnTo>
                  <a:pt x="1587209" y="0"/>
                </a:lnTo>
                <a:lnTo>
                  <a:pt x="1587209" y="1138738"/>
                </a:lnTo>
                <a:lnTo>
                  <a:pt x="0" y="113873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9510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6993982" y="7484796"/>
            <a:ext cx="1621125" cy="1403571"/>
          </a:xfrm>
          <a:custGeom>
            <a:avLst/>
            <a:gdLst/>
            <a:ahLst/>
            <a:cxnLst/>
            <a:rect l="l" t="t" r="r" b="b"/>
            <a:pathLst>
              <a:path w="1621125" h="1403571">
                <a:moveTo>
                  <a:pt x="0" y="0"/>
                </a:moveTo>
                <a:lnTo>
                  <a:pt x="1621124" y="0"/>
                </a:lnTo>
                <a:lnTo>
                  <a:pt x="1621124" y="1403571"/>
                </a:lnTo>
                <a:lnTo>
                  <a:pt x="0" y="140357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6463357" y="3383539"/>
            <a:ext cx="2835741" cy="616176"/>
          </a:xfrm>
          <a:custGeom>
            <a:avLst/>
            <a:gdLst/>
            <a:ahLst/>
            <a:cxnLst/>
            <a:rect l="l" t="t" r="r" b="b"/>
            <a:pathLst>
              <a:path w="2835741" h="616176">
                <a:moveTo>
                  <a:pt x="0" y="0"/>
                </a:moveTo>
                <a:lnTo>
                  <a:pt x="2835741" y="0"/>
                </a:lnTo>
                <a:lnTo>
                  <a:pt x="2835741" y="616175"/>
                </a:lnTo>
                <a:lnTo>
                  <a:pt x="0" y="61617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189268" b="-1709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7233412" y="4178230"/>
            <a:ext cx="1141230" cy="639089"/>
          </a:xfrm>
          <a:custGeom>
            <a:avLst/>
            <a:gdLst/>
            <a:ahLst/>
            <a:cxnLst/>
            <a:rect l="l" t="t" r="r" b="b"/>
            <a:pathLst>
              <a:path w="1141230" h="639089">
                <a:moveTo>
                  <a:pt x="0" y="0"/>
                </a:moveTo>
                <a:lnTo>
                  <a:pt x="1141230" y="0"/>
                </a:lnTo>
                <a:lnTo>
                  <a:pt x="1141230" y="639089"/>
                </a:lnTo>
                <a:lnTo>
                  <a:pt x="0" y="63908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46982" t="-103403" r="-148305" b="-4149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9232104" y="4328754"/>
            <a:ext cx="3279872" cy="652902"/>
          </a:xfrm>
          <a:custGeom>
            <a:avLst/>
            <a:gdLst/>
            <a:ahLst/>
            <a:cxnLst/>
            <a:rect l="l" t="t" r="r" b="b"/>
            <a:pathLst>
              <a:path w="3279872" h="652902">
                <a:moveTo>
                  <a:pt x="0" y="0"/>
                </a:moveTo>
                <a:lnTo>
                  <a:pt x="3279872" y="0"/>
                </a:lnTo>
                <a:lnTo>
                  <a:pt x="3279872" y="652902"/>
                </a:lnTo>
                <a:lnTo>
                  <a:pt x="0" y="65290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73445" r="-69406" b="-1283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4760722" y="4952237"/>
            <a:ext cx="1509196" cy="1145102"/>
          </a:xfrm>
          <a:custGeom>
            <a:avLst/>
            <a:gdLst/>
            <a:ahLst/>
            <a:cxnLst/>
            <a:rect l="l" t="t" r="r" b="b"/>
            <a:pathLst>
              <a:path w="1509196" h="1145102">
                <a:moveTo>
                  <a:pt x="0" y="0"/>
                </a:moveTo>
                <a:lnTo>
                  <a:pt x="1509196" y="0"/>
                </a:lnTo>
                <a:lnTo>
                  <a:pt x="1509196" y="1145103"/>
                </a:lnTo>
                <a:lnTo>
                  <a:pt x="0" y="114510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45621" y="2204775"/>
            <a:ext cx="3039372" cy="752672"/>
          </a:xfrm>
          <a:custGeom>
            <a:avLst/>
            <a:gdLst/>
            <a:ahLst/>
            <a:cxnLst/>
            <a:rect l="l" t="t" r="r" b="b"/>
            <a:pathLst>
              <a:path w="3039372" h="752672">
                <a:moveTo>
                  <a:pt x="0" y="0"/>
                </a:moveTo>
                <a:lnTo>
                  <a:pt x="3039373" y="0"/>
                </a:lnTo>
                <a:lnTo>
                  <a:pt x="3039373" y="752672"/>
                </a:lnTo>
                <a:lnTo>
                  <a:pt x="0" y="75267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t="-56584" b="-677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9627844" y="7363820"/>
            <a:ext cx="2844035" cy="630257"/>
          </a:xfrm>
          <a:custGeom>
            <a:avLst/>
            <a:gdLst/>
            <a:ahLst/>
            <a:cxnLst/>
            <a:rect l="l" t="t" r="r" b="b"/>
            <a:pathLst>
              <a:path w="2844035" h="630257">
                <a:moveTo>
                  <a:pt x="0" y="0"/>
                </a:moveTo>
                <a:lnTo>
                  <a:pt x="2844035" y="0"/>
                </a:lnTo>
                <a:lnTo>
                  <a:pt x="2844035" y="630257"/>
                </a:lnTo>
                <a:lnTo>
                  <a:pt x="0" y="630257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4931" t="-129159" r="-9692" b="-1156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9801064" y="1540352"/>
            <a:ext cx="2807067" cy="1578975"/>
          </a:xfrm>
          <a:custGeom>
            <a:avLst/>
            <a:gdLst/>
            <a:ahLst/>
            <a:cxnLst/>
            <a:rect l="l" t="t" r="r" b="b"/>
            <a:pathLst>
              <a:path w="2807067" h="1578975">
                <a:moveTo>
                  <a:pt x="0" y="0"/>
                </a:moveTo>
                <a:lnTo>
                  <a:pt x="2807067" y="0"/>
                </a:lnTo>
                <a:lnTo>
                  <a:pt x="2807067" y="1578976"/>
                </a:lnTo>
                <a:lnTo>
                  <a:pt x="0" y="157897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14030020" y="3950461"/>
            <a:ext cx="3229280" cy="2891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7"/>
              </a:lnSpc>
            </a:pPr>
            <a:r>
              <a:rPr lang="en-US" sz="2783">
                <a:solidFill>
                  <a:srgbClr val="FFFFFF"/>
                </a:solidFill>
                <a:latin typeface="Playfair Display"/>
              </a:rPr>
              <a:t>rengeteg mikrovállalkozás és egyéni vezető, amelyekről titoktartással tartozom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76361" y="1038225"/>
            <a:ext cx="1522369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7"/>
              </a:lnSpc>
            </a:pPr>
            <a:r>
              <a:rPr lang="en-US" sz="4223">
                <a:solidFill>
                  <a:srgbClr val="FFFFFF"/>
                </a:solidFill>
                <a:latin typeface="Open Sauce Heavy"/>
              </a:rPr>
              <a:t>Néhány cég, akivel dolgoztam: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327989" y="5307439"/>
            <a:ext cx="702031" cy="462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7"/>
              </a:lnSpc>
            </a:pPr>
            <a:r>
              <a:rPr lang="en-US" sz="2783">
                <a:solidFill>
                  <a:srgbClr val="FFFFFF"/>
                </a:solidFill>
                <a:latin typeface="Playfair Display"/>
              </a:rPr>
              <a:t>+ 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3095" y="943298"/>
            <a:ext cx="11577791" cy="7718527"/>
          </a:xfrm>
          <a:custGeom>
            <a:avLst/>
            <a:gdLst/>
            <a:ahLst/>
            <a:cxnLst/>
            <a:rect l="l" t="t" r="r" b="b"/>
            <a:pathLst>
              <a:path w="11577791" h="7718527">
                <a:moveTo>
                  <a:pt x="0" y="0"/>
                </a:moveTo>
                <a:lnTo>
                  <a:pt x="11577791" y="0"/>
                </a:lnTo>
                <a:lnTo>
                  <a:pt x="11577791" y="7718527"/>
                </a:lnTo>
                <a:lnTo>
                  <a:pt x="0" y="7718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928416"/>
            <a:ext cx="16647825" cy="606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9"/>
              </a:lnSpc>
            </a:pPr>
            <a:r>
              <a:rPr lang="en-US" sz="4274">
                <a:solidFill>
                  <a:srgbClr val="FFFFFF"/>
                </a:solidFill>
                <a:latin typeface="RoxboroughCF Bold"/>
              </a:rPr>
              <a:t>Bíró Bence Péter               2x szakkönyv író              pszichológus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64515" y="4850186"/>
            <a:ext cx="8921859" cy="63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9"/>
              </a:lnSpc>
            </a:pPr>
            <a:r>
              <a:rPr lang="en-US" sz="4522">
                <a:solidFill>
                  <a:srgbClr val="FFFFFF"/>
                </a:solidFill>
                <a:latin typeface="RoxboroughCF Bold"/>
              </a:rPr>
              <a:t>hello@fulfilled.hu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64515" y="3541080"/>
            <a:ext cx="10850906" cy="762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5"/>
              </a:lnSpc>
            </a:pPr>
            <a:r>
              <a:rPr lang="en-US" sz="5500">
                <a:solidFill>
                  <a:srgbClr val="FFFFFF"/>
                </a:solidFill>
                <a:latin typeface="RoxboroughCF Bold"/>
              </a:rPr>
              <a:t>Köszönöm a figyelmed!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2561</Words>
  <Application>Microsoft Office PowerPoint</Application>
  <PresentationFormat>Egyéni</PresentationFormat>
  <Paragraphs>449</Paragraphs>
  <Slides>90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90</vt:i4>
      </vt:variant>
    </vt:vector>
  </HeadingPairs>
  <TitlesOfParts>
    <vt:vector size="109" baseType="lpstr">
      <vt:lpstr>Playfair Display</vt:lpstr>
      <vt:lpstr>Open Sauce Light</vt:lpstr>
      <vt:lpstr>Open Sauce SemiBold Bold</vt:lpstr>
      <vt:lpstr>Open Sans Extra Bold</vt:lpstr>
      <vt:lpstr>Calibri</vt:lpstr>
      <vt:lpstr>Open Sauce Medium</vt:lpstr>
      <vt:lpstr>Open Sans Condensed</vt:lpstr>
      <vt:lpstr>Heebo Bold</vt:lpstr>
      <vt:lpstr>Open Sauce Light Bold</vt:lpstr>
      <vt:lpstr>Open Sauce SemiBold</vt:lpstr>
      <vt:lpstr>Abhaya Libre Regular</vt:lpstr>
      <vt:lpstr>RoxboroughCF Bold</vt:lpstr>
      <vt:lpstr>Arial</vt:lpstr>
      <vt:lpstr>Abhaya Libre Regular Bold</vt:lpstr>
      <vt:lpstr>Roboto</vt:lpstr>
      <vt:lpstr>Jeepers Bold</vt:lpstr>
      <vt:lpstr>Aileron Heavy</vt:lpstr>
      <vt:lpstr>Open Sauce Heavy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GMK - Kiégés tréning</dc:title>
  <cp:lastModifiedBy>kovacslucus@sulid.hu</cp:lastModifiedBy>
  <cp:revision>2</cp:revision>
  <dcterms:created xsi:type="dcterms:W3CDTF">2006-08-16T00:00:00Z</dcterms:created>
  <dcterms:modified xsi:type="dcterms:W3CDTF">2024-06-10T09:48:37Z</dcterms:modified>
  <dc:identifier>DAFjz7gq-c0</dc:identifier>
</cp:coreProperties>
</file>