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1016" r:id="rId2"/>
    <p:sldId id="258" r:id="rId3"/>
    <p:sldId id="975" r:id="rId4"/>
    <p:sldId id="1014" r:id="rId5"/>
    <p:sldId id="1008" r:id="rId6"/>
    <p:sldId id="974" r:id="rId7"/>
    <p:sldId id="920" r:id="rId8"/>
    <p:sldId id="1032" r:id="rId9"/>
    <p:sldId id="977" r:id="rId10"/>
    <p:sldId id="943" r:id="rId11"/>
    <p:sldId id="1033" r:id="rId12"/>
    <p:sldId id="1034" r:id="rId13"/>
    <p:sldId id="1035" r:id="rId14"/>
    <p:sldId id="1036" r:id="rId15"/>
    <p:sldId id="1007" r:id="rId16"/>
    <p:sldId id="1037" r:id="rId17"/>
    <p:sldId id="919" r:id="rId18"/>
    <p:sldId id="1038" r:id="rId19"/>
    <p:sldId id="1039" r:id="rId20"/>
    <p:sldId id="1040" r:id="rId21"/>
    <p:sldId id="1041" r:id="rId22"/>
    <p:sldId id="1042" r:id="rId23"/>
    <p:sldId id="1044" r:id="rId24"/>
    <p:sldId id="1045" r:id="rId25"/>
    <p:sldId id="1046" r:id="rId26"/>
    <p:sldId id="1049" r:id="rId27"/>
    <p:sldId id="990" r:id="rId28"/>
    <p:sldId id="991" r:id="rId29"/>
    <p:sldId id="1047" r:id="rId30"/>
    <p:sldId id="1048" r:id="rId31"/>
    <p:sldId id="962" r:id="rId32"/>
    <p:sldId id="1031" r:id="rId33"/>
    <p:sldId id="935" r:id="rId34"/>
    <p:sldId id="266" r:id="rId35"/>
  </p:sldIdLst>
  <p:sldSz cx="12192000" cy="6858000"/>
  <p:notesSz cx="6858000" cy="9144000"/>
  <p:defaultTextStyle>
    <a:defPPr>
      <a:defRPr lang="en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evezetés" id="{942277C4-A523-7442-90DF-795240BA2668}">
          <p14:sldIdLst>
            <p14:sldId id="1016"/>
            <p14:sldId id="258"/>
          </p14:sldIdLst>
        </p14:section>
        <p14:section name="Docker &amp; K8S" id="{0330E38D-327D-794B-B846-3924DE1E915D}">
          <p14:sldIdLst>
            <p14:sldId id="975"/>
            <p14:sldId id="1014"/>
            <p14:sldId id="1008"/>
            <p14:sldId id="974"/>
            <p14:sldId id="920"/>
            <p14:sldId id="1032"/>
            <p14:sldId id="977"/>
            <p14:sldId id="943"/>
            <p14:sldId id="1033"/>
            <p14:sldId id="1034"/>
            <p14:sldId id="1035"/>
            <p14:sldId id="1036"/>
            <p14:sldId id="1007"/>
            <p14:sldId id="1037"/>
            <p14:sldId id="919"/>
            <p14:sldId id="1038"/>
            <p14:sldId id="1039"/>
            <p14:sldId id="1040"/>
            <p14:sldId id="1041"/>
            <p14:sldId id="1042"/>
            <p14:sldId id="1044"/>
            <p14:sldId id="1045"/>
            <p14:sldId id="1046"/>
            <p14:sldId id="1049"/>
            <p14:sldId id="990"/>
            <p14:sldId id="991"/>
            <p14:sldId id="1047"/>
            <p14:sldId id="1048"/>
          </p14:sldIdLst>
        </p14:section>
        <p14:section name="Elköszönés és visszajelzés kérése" id="{16267E4F-C36C-8A4B-9B9E-8F732CDE8BD2}">
          <p14:sldIdLst>
            <p14:sldId id="962"/>
            <p14:sldId id="1031"/>
            <p14:sldId id="93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B3B3"/>
    <a:srgbClr val="3752E3"/>
    <a:srgbClr val="FABCB5"/>
    <a:srgbClr val="FFFFFF"/>
    <a:srgbClr val="FF8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EEB5A2-35CC-4A46-A706-503BE8A70776}" v="16" dt="2024-05-09T14:23:20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20"/>
    <p:restoredTop sz="83129"/>
  </p:normalViewPr>
  <p:slideViewPr>
    <p:cSldViewPr snapToGrid="0">
      <p:cViewPr varScale="1">
        <p:scale>
          <a:sx n="105" d="100"/>
          <a:sy n="105" d="100"/>
        </p:scale>
        <p:origin x="19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bor Kiss" userId="e41b843de352d36b" providerId="LiveId" clId="{41A5F6C4-4836-D043-8509-8EBA6A07C6C3}"/>
    <pc:docChg chg="delSld modSection">
      <pc:chgData name="Tibor Kiss" userId="e41b843de352d36b" providerId="LiveId" clId="{41A5F6C4-4836-D043-8509-8EBA6A07C6C3}" dt="2024-05-09T14:25:55.383" v="4" actId="2696"/>
      <pc:docMkLst>
        <pc:docMk/>
      </pc:docMkLst>
      <pc:sldChg chg="del">
        <pc:chgData name="Tibor Kiss" userId="e41b843de352d36b" providerId="LiveId" clId="{41A5F6C4-4836-D043-8509-8EBA6A07C6C3}" dt="2024-05-09T14:25:55.367" v="3" actId="2696"/>
        <pc:sldMkLst>
          <pc:docMk/>
          <pc:sldMk cId="1850465733" sldId="256"/>
        </pc:sldMkLst>
      </pc:sldChg>
      <pc:sldChg chg="del">
        <pc:chgData name="Tibor Kiss" userId="e41b843de352d36b" providerId="LiveId" clId="{41A5F6C4-4836-D043-8509-8EBA6A07C6C3}" dt="2024-05-09T14:25:55.334" v="2" actId="2696"/>
        <pc:sldMkLst>
          <pc:docMk/>
          <pc:sldMk cId="4111796096" sldId="260"/>
        </pc:sldMkLst>
      </pc:sldChg>
      <pc:sldChg chg="del">
        <pc:chgData name="Tibor Kiss" userId="e41b843de352d36b" providerId="LiveId" clId="{41A5F6C4-4836-D043-8509-8EBA6A07C6C3}" dt="2024-05-09T14:25:55.383" v="4" actId="2696"/>
        <pc:sldMkLst>
          <pc:docMk/>
          <pc:sldMk cId="721309964" sldId="874"/>
        </pc:sldMkLst>
      </pc:sldChg>
      <pc:sldChg chg="del">
        <pc:chgData name="Tibor Kiss" userId="e41b843de352d36b" providerId="LiveId" clId="{41A5F6C4-4836-D043-8509-8EBA6A07C6C3}" dt="2024-05-09T14:25:55.325" v="0" actId="2696"/>
        <pc:sldMkLst>
          <pc:docMk/>
          <pc:sldMk cId="3104621505" sldId="1029"/>
        </pc:sldMkLst>
      </pc:sldChg>
      <pc:sldChg chg="del">
        <pc:chgData name="Tibor Kiss" userId="e41b843de352d36b" providerId="LiveId" clId="{41A5F6C4-4836-D043-8509-8EBA6A07C6C3}" dt="2024-05-09T14:25:55.330" v="1" actId="2696"/>
        <pc:sldMkLst>
          <pc:docMk/>
          <pc:sldMk cId="3050036043" sldId="1030"/>
        </pc:sldMkLst>
      </pc:sldChg>
    </pc:docChg>
  </pc:docChgLst>
  <pc:docChgLst>
    <pc:chgData name="Tibor Kiss" userId="e41b843de352d36b" providerId="LiveId" clId="{25EEB5A2-35CC-4A46-A706-503BE8A70776}"/>
    <pc:docChg chg="undo custSel modSld">
      <pc:chgData name="Tibor Kiss" userId="e41b843de352d36b" providerId="LiveId" clId="{25EEB5A2-35CC-4A46-A706-503BE8A70776}" dt="2024-05-09T14:23:20.309" v="117" actId="20577"/>
      <pc:docMkLst>
        <pc:docMk/>
      </pc:docMkLst>
      <pc:sldChg chg="modSp mod">
        <pc:chgData name="Tibor Kiss" userId="e41b843de352d36b" providerId="LiveId" clId="{25EEB5A2-35CC-4A46-A706-503BE8A70776}" dt="2024-05-09T06:24:03.432" v="102" actId="20577"/>
        <pc:sldMkLst>
          <pc:docMk/>
          <pc:sldMk cId="3917070076" sldId="943"/>
        </pc:sldMkLst>
        <pc:spChg chg="mod">
          <ac:chgData name="Tibor Kiss" userId="e41b843de352d36b" providerId="LiveId" clId="{25EEB5A2-35CC-4A46-A706-503BE8A70776}" dt="2024-05-09T06:24:03.432" v="102" actId="20577"/>
          <ac:spMkLst>
            <pc:docMk/>
            <pc:sldMk cId="3917070076" sldId="943"/>
            <ac:spMk id="3" creationId="{1DBA45A7-A996-64AD-2379-5E557429099C}"/>
          </ac:spMkLst>
        </pc:spChg>
        <pc:spChg chg="mod">
          <ac:chgData name="Tibor Kiss" userId="e41b843de352d36b" providerId="LiveId" clId="{25EEB5A2-35CC-4A46-A706-503BE8A70776}" dt="2024-05-09T06:19:45.471" v="21" actId="1076"/>
          <ac:spMkLst>
            <pc:docMk/>
            <pc:sldMk cId="3917070076" sldId="943"/>
            <ac:spMk id="4" creationId="{812B6280-A145-7B43-8418-2376114084BE}"/>
          </ac:spMkLst>
        </pc:spChg>
      </pc:sldChg>
      <pc:sldChg chg="addSp delSp modSp mod modNotesTx">
        <pc:chgData name="Tibor Kiss" userId="e41b843de352d36b" providerId="LiveId" clId="{25EEB5A2-35CC-4A46-A706-503BE8A70776}" dt="2024-05-09T06:23:34.029" v="81" actId="20577"/>
        <pc:sldMkLst>
          <pc:docMk/>
          <pc:sldMk cId="2329299339" sldId="1035"/>
        </pc:sldMkLst>
        <pc:spChg chg="mod">
          <ac:chgData name="Tibor Kiss" userId="e41b843de352d36b" providerId="LiveId" clId="{25EEB5A2-35CC-4A46-A706-503BE8A70776}" dt="2024-05-09T06:23:19.997" v="74" actId="20577"/>
          <ac:spMkLst>
            <pc:docMk/>
            <pc:sldMk cId="2329299339" sldId="1035"/>
            <ac:spMk id="2" creationId="{6B8162C9-A8E0-563C-E79F-40460A5D6FC0}"/>
          </ac:spMkLst>
        </pc:spChg>
        <pc:spChg chg="del">
          <ac:chgData name="Tibor Kiss" userId="e41b843de352d36b" providerId="LiveId" clId="{25EEB5A2-35CC-4A46-A706-503BE8A70776}" dt="2024-05-09T06:19:50.283" v="22" actId="478"/>
          <ac:spMkLst>
            <pc:docMk/>
            <pc:sldMk cId="2329299339" sldId="1035"/>
            <ac:spMk id="4" creationId="{812B6280-A145-7B43-8418-2376114084BE}"/>
          </ac:spMkLst>
        </pc:spChg>
        <pc:spChg chg="add del mod">
          <ac:chgData name="Tibor Kiss" userId="e41b843de352d36b" providerId="LiveId" clId="{25EEB5A2-35CC-4A46-A706-503BE8A70776}" dt="2024-05-09T06:19:52.625" v="24" actId="478"/>
          <ac:spMkLst>
            <pc:docMk/>
            <pc:sldMk cId="2329299339" sldId="1035"/>
            <ac:spMk id="9" creationId="{6F58E7C1-AB9D-2BB4-6058-3C9A7B3FFA73}"/>
          </ac:spMkLst>
        </pc:spChg>
        <pc:spChg chg="add mod">
          <ac:chgData name="Tibor Kiss" userId="e41b843de352d36b" providerId="LiveId" clId="{25EEB5A2-35CC-4A46-A706-503BE8A70776}" dt="2024-05-09T06:20:01.909" v="25" actId="1076"/>
          <ac:spMkLst>
            <pc:docMk/>
            <pc:sldMk cId="2329299339" sldId="1035"/>
            <ac:spMk id="10" creationId="{E427BFA0-4ED7-2666-8ECD-D8F04067B1E8}"/>
          </ac:spMkLst>
        </pc:spChg>
      </pc:sldChg>
      <pc:sldChg chg="addSp delSp modSp mod modNotesTx">
        <pc:chgData name="Tibor Kiss" userId="e41b843de352d36b" providerId="LiveId" clId="{25EEB5A2-35CC-4A46-A706-503BE8A70776}" dt="2024-05-09T06:23:06.483" v="64"/>
        <pc:sldMkLst>
          <pc:docMk/>
          <pc:sldMk cId="952916753" sldId="1038"/>
        </pc:sldMkLst>
        <pc:spChg chg="del">
          <ac:chgData name="Tibor Kiss" userId="e41b843de352d36b" providerId="LiveId" clId="{25EEB5A2-35CC-4A46-A706-503BE8A70776}" dt="2024-05-09T06:20:10.222" v="26" actId="478"/>
          <ac:spMkLst>
            <pc:docMk/>
            <pc:sldMk cId="952916753" sldId="1038"/>
            <ac:spMk id="4" creationId="{812B6280-A145-7B43-8418-2376114084BE}"/>
          </ac:spMkLst>
        </pc:spChg>
        <pc:spChg chg="add del mod">
          <ac:chgData name="Tibor Kiss" userId="e41b843de352d36b" providerId="LiveId" clId="{25EEB5A2-35CC-4A46-A706-503BE8A70776}" dt="2024-05-09T06:20:13.032" v="27" actId="478"/>
          <ac:spMkLst>
            <pc:docMk/>
            <pc:sldMk cId="952916753" sldId="1038"/>
            <ac:spMk id="10" creationId="{030C6F2A-E017-A7FA-D0AC-DBB5FB26C12E}"/>
          </ac:spMkLst>
        </pc:spChg>
        <pc:spChg chg="add mod">
          <ac:chgData name="Tibor Kiss" userId="e41b843de352d36b" providerId="LiveId" clId="{25EEB5A2-35CC-4A46-A706-503BE8A70776}" dt="2024-05-09T06:20:14.123" v="28"/>
          <ac:spMkLst>
            <pc:docMk/>
            <pc:sldMk cId="952916753" sldId="1038"/>
            <ac:spMk id="11" creationId="{4B0A9C88-411D-63ED-6682-91A59BE65C4D}"/>
          </ac:spMkLst>
        </pc:spChg>
      </pc:sldChg>
      <pc:sldChg chg="addSp delSp modSp mod modNotesTx">
        <pc:chgData name="Tibor Kiss" userId="e41b843de352d36b" providerId="LiveId" clId="{25EEB5A2-35CC-4A46-A706-503BE8A70776}" dt="2024-05-09T06:22:49.032" v="61" actId="20577"/>
        <pc:sldMkLst>
          <pc:docMk/>
          <pc:sldMk cId="4049430295" sldId="1041"/>
        </pc:sldMkLst>
        <pc:spChg chg="mod">
          <ac:chgData name="Tibor Kiss" userId="e41b843de352d36b" providerId="LiveId" clId="{25EEB5A2-35CC-4A46-A706-503BE8A70776}" dt="2024-05-09T06:22:49.032" v="61" actId="20577"/>
          <ac:spMkLst>
            <pc:docMk/>
            <pc:sldMk cId="4049430295" sldId="1041"/>
            <ac:spMk id="3" creationId="{1DBA45A7-A996-64AD-2379-5E557429099C}"/>
          </ac:spMkLst>
        </pc:spChg>
        <pc:spChg chg="del">
          <ac:chgData name="Tibor Kiss" userId="e41b843de352d36b" providerId="LiveId" clId="{25EEB5A2-35CC-4A46-A706-503BE8A70776}" dt="2024-05-09T06:20:20.768" v="29" actId="478"/>
          <ac:spMkLst>
            <pc:docMk/>
            <pc:sldMk cId="4049430295" sldId="1041"/>
            <ac:spMk id="4" creationId="{812B6280-A145-7B43-8418-2376114084BE}"/>
          </ac:spMkLst>
        </pc:spChg>
        <pc:spChg chg="add del mod">
          <ac:chgData name="Tibor Kiss" userId="e41b843de352d36b" providerId="LiveId" clId="{25EEB5A2-35CC-4A46-A706-503BE8A70776}" dt="2024-05-09T06:20:23.111" v="30" actId="478"/>
          <ac:spMkLst>
            <pc:docMk/>
            <pc:sldMk cId="4049430295" sldId="1041"/>
            <ac:spMk id="9" creationId="{A1792D6F-44E4-D3C5-8186-3DF96F380B8E}"/>
          </ac:spMkLst>
        </pc:spChg>
        <pc:spChg chg="add mod">
          <ac:chgData name="Tibor Kiss" userId="e41b843de352d36b" providerId="LiveId" clId="{25EEB5A2-35CC-4A46-A706-503BE8A70776}" dt="2024-05-09T06:20:24.454" v="31"/>
          <ac:spMkLst>
            <pc:docMk/>
            <pc:sldMk cId="4049430295" sldId="1041"/>
            <ac:spMk id="10" creationId="{D4854D5F-E076-B2A0-DBE2-FF80505816FB}"/>
          </ac:spMkLst>
        </pc:spChg>
      </pc:sldChg>
      <pc:sldChg chg="addSp delSp modSp mod modNotesTx">
        <pc:chgData name="Tibor Kiss" userId="e41b843de352d36b" providerId="LiveId" clId="{25EEB5A2-35CC-4A46-A706-503BE8A70776}" dt="2024-05-09T06:22:28.545" v="56"/>
        <pc:sldMkLst>
          <pc:docMk/>
          <pc:sldMk cId="3000397884" sldId="1045"/>
        </pc:sldMkLst>
        <pc:spChg chg="del">
          <ac:chgData name="Tibor Kiss" userId="e41b843de352d36b" providerId="LiveId" clId="{25EEB5A2-35CC-4A46-A706-503BE8A70776}" dt="2024-05-09T06:20:28.691" v="32" actId="478"/>
          <ac:spMkLst>
            <pc:docMk/>
            <pc:sldMk cId="3000397884" sldId="1045"/>
            <ac:spMk id="4" creationId="{812B6280-A145-7B43-8418-2376114084BE}"/>
          </ac:spMkLst>
        </pc:spChg>
        <pc:spChg chg="add del mod">
          <ac:chgData name="Tibor Kiss" userId="e41b843de352d36b" providerId="LiveId" clId="{25EEB5A2-35CC-4A46-A706-503BE8A70776}" dt="2024-05-09T06:20:29.885" v="33" actId="478"/>
          <ac:spMkLst>
            <pc:docMk/>
            <pc:sldMk cId="3000397884" sldId="1045"/>
            <ac:spMk id="8" creationId="{66DD1938-654F-C52E-EAF9-C54FB6CEA370}"/>
          </ac:spMkLst>
        </pc:spChg>
        <pc:spChg chg="add mod">
          <ac:chgData name="Tibor Kiss" userId="e41b843de352d36b" providerId="LiveId" clId="{25EEB5A2-35CC-4A46-A706-503BE8A70776}" dt="2024-05-09T06:20:30.906" v="34"/>
          <ac:spMkLst>
            <pc:docMk/>
            <pc:sldMk cId="3000397884" sldId="1045"/>
            <ac:spMk id="10" creationId="{775DAD9D-E788-40D9-93E4-65FE3B170D3D}"/>
          </ac:spMkLst>
        </pc:spChg>
      </pc:sldChg>
      <pc:sldChg chg="addSp delSp modSp mod modNotesTx">
        <pc:chgData name="Tibor Kiss" userId="e41b843de352d36b" providerId="LiveId" clId="{25EEB5A2-35CC-4A46-A706-503BE8A70776}" dt="2024-05-09T14:23:07.760" v="115" actId="20577"/>
        <pc:sldMkLst>
          <pc:docMk/>
          <pc:sldMk cId="127660214" sldId="1046"/>
        </pc:sldMkLst>
        <pc:spChg chg="mod">
          <ac:chgData name="Tibor Kiss" userId="e41b843de352d36b" providerId="LiveId" clId="{25EEB5A2-35CC-4A46-A706-503BE8A70776}" dt="2024-05-09T14:23:07.760" v="115" actId="20577"/>
          <ac:spMkLst>
            <pc:docMk/>
            <pc:sldMk cId="127660214" sldId="1046"/>
            <ac:spMk id="3" creationId="{1DBA45A7-A996-64AD-2379-5E557429099C}"/>
          </ac:spMkLst>
        </pc:spChg>
        <pc:spChg chg="del">
          <ac:chgData name="Tibor Kiss" userId="e41b843de352d36b" providerId="LiveId" clId="{25EEB5A2-35CC-4A46-A706-503BE8A70776}" dt="2024-05-09T06:20:34.815" v="35" actId="478"/>
          <ac:spMkLst>
            <pc:docMk/>
            <pc:sldMk cId="127660214" sldId="1046"/>
            <ac:spMk id="4" creationId="{812B6280-A145-7B43-8418-2376114084BE}"/>
          </ac:spMkLst>
        </pc:spChg>
        <pc:spChg chg="add del mod">
          <ac:chgData name="Tibor Kiss" userId="e41b843de352d36b" providerId="LiveId" clId="{25EEB5A2-35CC-4A46-A706-503BE8A70776}" dt="2024-05-09T06:20:36.743" v="36" actId="478"/>
          <ac:spMkLst>
            <pc:docMk/>
            <pc:sldMk cId="127660214" sldId="1046"/>
            <ac:spMk id="8" creationId="{B6C358FF-F8AA-EB2D-3A5E-343CD7568988}"/>
          </ac:spMkLst>
        </pc:spChg>
        <pc:spChg chg="add mod">
          <ac:chgData name="Tibor Kiss" userId="e41b843de352d36b" providerId="LiveId" clId="{25EEB5A2-35CC-4A46-A706-503BE8A70776}" dt="2024-05-09T06:20:37.793" v="37"/>
          <ac:spMkLst>
            <pc:docMk/>
            <pc:sldMk cId="127660214" sldId="1046"/>
            <ac:spMk id="10" creationId="{B38375C4-D62B-EB4B-C2FF-E0FE2F510B04}"/>
          </ac:spMkLst>
        </pc:spChg>
      </pc:sldChg>
      <pc:sldChg chg="modSp">
        <pc:chgData name="Tibor Kiss" userId="e41b843de352d36b" providerId="LiveId" clId="{25EEB5A2-35CC-4A46-A706-503BE8A70776}" dt="2024-05-09T14:23:20.309" v="117" actId="20577"/>
        <pc:sldMkLst>
          <pc:docMk/>
          <pc:sldMk cId="1780919710" sldId="1047"/>
        </pc:sldMkLst>
        <pc:spChg chg="mod">
          <ac:chgData name="Tibor Kiss" userId="e41b843de352d36b" providerId="LiveId" clId="{25EEB5A2-35CC-4A46-A706-503BE8A70776}" dt="2024-05-09T14:23:20.309" v="117" actId="20577"/>
          <ac:spMkLst>
            <pc:docMk/>
            <pc:sldMk cId="1780919710" sldId="1047"/>
            <ac:spMk id="14" creationId="{58D25163-43E6-60C8-E4C7-6D8B4676434E}"/>
          </ac:spMkLst>
        </pc:spChg>
      </pc:sldChg>
      <pc:sldChg chg="addSp delSp modSp mod modNotesTx">
        <pc:chgData name="Tibor Kiss" userId="e41b843de352d36b" providerId="LiveId" clId="{25EEB5A2-35CC-4A46-A706-503BE8A70776}" dt="2024-05-09T06:21:29.250" v="48"/>
        <pc:sldMkLst>
          <pc:docMk/>
          <pc:sldMk cId="2239314861" sldId="1048"/>
        </pc:sldMkLst>
        <pc:spChg chg="del">
          <ac:chgData name="Tibor Kiss" userId="e41b843de352d36b" providerId="LiveId" clId="{25EEB5A2-35CC-4A46-A706-503BE8A70776}" dt="2024-05-09T06:20:43.215" v="38" actId="478"/>
          <ac:spMkLst>
            <pc:docMk/>
            <pc:sldMk cId="2239314861" sldId="1048"/>
            <ac:spMk id="4" creationId="{812B6280-A145-7B43-8418-2376114084BE}"/>
          </ac:spMkLst>
        </pc:spChg>
        <pc:spChg chg="add del mod">
          <ac:chgData name="Tibor Kiss" userId="e41b843de352d36b" providerId="LiveId" clId="{25EEB5A2-35CC-4A46-A706-503BE8A70776}" dt="2024-05-09T06:20:44.417" v="39" actId="478"/>
          <ac:spMkLst>
            <pc:docMk/>
            <pc:sldMk cId="2239314861" sldId="1048"/>
            <ac:spMk id="8" creationId="{0B5DE3A3-71DD-180F-E3AC-B329BB9DFEC8}"/>
          </ac:spMkLst>
        </pc:spChg>
        <pc:spChg chg="mod">
          <ac:chgData name="Tibor Kiss" userId="e41b843de352d36b" providerId="LiveId" clId="{25EEB5A2-35CC-4A46-A706-503BE8A70776}" dt="2024-05-09T06:21:21.767" v="46" actId="1076"/>
          <ac:spMkLst>
            <pc:docMk/>
            <pc:sldMk cId="2239314861" sldId="1048"/>
            <ac:spMk id="9" creationId="{F9747C3B-1EF3-B44E-31FC-09B4A70B0942}"/>
          </ac:spMkLst>
        </pc:spChg>
        <pc:spChg chg="add mod">
          <ac:chgData name="Tibor Kiss" userId="e41b843de352d36b" providerId="LiveId" clId="{25EEB5A2-35CC-4A46-A706-503BE8A70776}" dt="2024-05-09T06:20:45.352" v="40"/>
          <ac:spMkLst>
            <pc:docMk/>
            <pc:sldMk cId="2239314861" sldId="1048"/>
            <ac:spMk id="10" creationId="{EAAD09EF-7734-56CC-4E76-9FEA6E582321}"/>
          </ac:spMkLst>
        </pc:spChg>
        <pc:spChg chg="add mod">
          <ac:chgData name="Tibor Kiss" userId="e41b843de352d36b" providerId="LiveId" clId="{25EEB5A2-35CC-4A46-A706-503BE8A70776}" dt="2024-05-09T06:21:06.734" v="42"/>
          <ac:spMkLst>
            <pc:docMk/>
            <pc:sldMk cId="2239314861" sldId="1048"/>
            <ac:spMk id="12" creationId="{2FB80B7E-8E0B-9092-F677-91B5FA7A668C}"/>
          </ac:spMkLst>
        </pc:spChg>
        <pc:spChg chg="add mod">
          <ac:chgData name="Tibor Kiss" userId="e41b843de352d36b" providerId="LiveId" clId="{25EEB5A2-35CC-4A46-A706-503BE8A70776}" dt="2024-05-09T06:21:06.734" v="42"/>
          <ac:spMkLst>
            <pc:docMk/>
            <pc:sldMk cId="2239314861" sldId="1048"/>
            <ac:spMk id="13" creationId="{8AE22401-D6F1-9A34-3337-30858165E233}"/>
          </ac:spMkLst>
        </pc:spChg>
        <pc:spChg chg="add mod">
          <ac:chgData name="Tibor Kiss" userId="e41b843de352d36b" providerId="LiveId" clId="{25EEB5A2-35CC-4A46-A706-503BE8A70776}" dt="2024-05-09T06:21:06.734" v="42"/>
          <ac:spMkLst>
            <pc:docMk/>
            <pc:sldMk cId="2239314861" sldId="1048"/>
            <ac:spMk id="14" creationId="{0A0F13F4-4A46-D829-F048-2FEF6FA6BEEB}"/>
          </ac:spMkLst>
        </pc:spChg>
        <pc:spChg chg="add mod">
          <ac:chgData name="Tibor Kiss" userId="e41b843de352d36b" providerId="LiveId" clId="{25EEB5A2-35CC-4A46-A706-503BE8A70776}" dt="2024-05-09T06:21:12.111" v="43"/>
          <ac:spMkLst>
            <pc:docMk/>
            <pc:sldMk cId="2239314861" sldId="1048"/>
            <ac:spMk id="15" creationId="{FBAC5C8F-6B40-797F-3BA4-462DAB87CCEA}"/>
          </ac:spMkLst>
        </pc:spChg>
        <pc:spChg chg="add mod">
          <ac:chgData name="Tibor Kiss" userId="e41b843de352d36b" providerId="LiveId" clId="{25EEB5A2-35CC-4A46-A706-503BE8A70776}" dt="2024-05-09T06:21:12.111" v="43"/>
          <ac:spMkLst>
            <pc:docMk/>
            <pc:sldMk cId="2239314861" sldId="1048"/>
            <ac:spMk id="16" creationId="{A5ADB975-E654-B7A4-F239-496B4EC66D70}"/>
          </ac:spMkLst>
        </pc:spChg>
        <pc:spChg chg="add mod">
          <ac:chgData name="Tibor Kiss" userId="e41b843de352d36b" providerId="LiveId" clId="{25EEB5A2-35CC-4A46-A706-503BE8A70776}" dt="2024-05-09T06:21:12.111" v="43"/>
          <ac:spMkLst>
            <pc:docMk/>
            <pc:sldMk cId="2239314861" sldId="1048"/>
            <ac:spMk id="17" creationId="{07B88C7F-C80B-7224-A485-D54ED0FBD8D6}"/>
          </ac:spMkLst>
        </pc:spChg>
      </pc:sldChg>
    </pc:docChg>
  </pc:docChgLst>
  <pc:docChgLst>
    <pc:chgData name="Tibor Kiss" userId="e41b843de352d36b" providerId="LiveId" clId="{794C7132-96AA-554C-9D51-1B42D278D96D}"/>
    <pc:docChg chg="custSel modSld">
      <pc:chgData name="Tibor Kiss" userId="e41b843de352d36b" providerId="LiveId" clId="{794C7132-96AA-554C-9D51-1B42D278D96D}" dt="2024-05-08T07:08:44.738" v="23" actId="20577"/>
      <pc:docMkLst>
        <pc:docMk/>
      </pc:docMkLst>
      <pc:sldChg chg="modSp mod modAnim">
        <pc:chgData name="Tibor Kiss" userId="e41b843de352d36b" providerId="LiveId" clId="{794C7132-96AA-554C-9D51-1B42D278D96D}" dt="2024-05-08T07:08:44.738" v="23" actId="20577"/>
        <pc:sldMkLst>
          <pc:docMk/>
          <pc:sldMk cId="3545685715" sldId="1007"/>
        </pc:sldMkLst>
        <pc:spChg chg="mod">
          <ac:chgData name="Tibor Kiss" userId="e41b843de352d36b" providerId="LiveId" clId="{794C7132-96AA-554C-9D51-1B42D278D96D}" dt="2024-05-08T07:08:44.738" v="23" actId="20577"/>
          <ac:spMkLst>
            <pc:docMk/>
            <pc:sldMk cId="3545685715" sldId="1007"/>
            <ac:spMk id="3" creationId="{E3086AC8-15EA-8316-6B14-5EED8882863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BD303E-8F59-C445-A747-8F70FB6D83AF}" type="doc">
      <dgm:prSet loTypeId="urn:microsoft.com/office/officeart/2005/8/layout/hProcess9" loCatId="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905B89A-48C4-3047-AF3F-063B750AEAE7}">
      <dgm:prSet phldrT="[Text]"/>
      <dgm:spPr/>
      <dgm:t>
        <a:bodyPr/>
        <a:lstStyle/>
        <a:p>
          <a:r>
            <a:rPr lang="en-GB" dirty="0" err="1"/>
            <a:t>Konfiguráció</a:t>
          </a:r>
          <a:endParaRPr lang="en-GB" dirty="0"/>
        </a:p>
      </dgm:t>
    </dgm:pt>
    <dgm:pt modelId="{06DCF8AF-4253-544A-ACCD-40034550C911}" type="parTrans" cxnId="{406633C8-7935-6344-9C06-6B58193C850D}">
      <dgm:prSet/>
      <dgm:spPr/>
      <dgm:t>
        <a:bodyPr/>
        <a:lstStyle/>
        <a:p>
          <a:endParaRPr lang="en-GB"/>
        </a:p>
      </dgm:t>
    </dgm:pt>
    <dgm:pt modelId="{947445A9-44B5-BC4D-B811-5CCF189FEDDB}" type="sibTrans" cxnId="{406633C8-7935-6344-9C06-6B58193C850D}">
      <dgm:prSet/>
      <dgm:spPr/>
      <dgm:t>
        <a:bodyPr/>
        <a:lstStyle/>
        <a:p>
          <a:endParaRPr lang="en-GB"/>
        </a:p>
      </dgm:t>
    </dgm:pt>
    <dgm:pt modelId="{A777FCBB-057D-2242-B719-196374086212}">
      <dgm:prSet phldrT="[Text]"/>
      <dgm:spPr/>
      <dgm:t>
        <a:bodyPr/>
        <a:lstStyle/>
        <a:p>
          <a:r>
            <a:rPr lang="en-GB" dirty="0"/>
            <a:t>docker-</a:t>
          </a:r>
          <a:r>
            <a:rPr lang="en-GB" dirty="0" err="1"/>
            <a:t>compose.yml</a:t>
          </a:r>
          <a:endParaRPr lang="en-GB" dirty="0"/>
        </a:p>
      </dgm:t>
    </dgm:pt>
    <dgm:pt modelId="{B483F4A6-9386-C447-8BDE-967FEBB09FB0}" type="parTrans" cxnId="{7BACE01D-8BF3-434C-A89F-FBF4AD59F2E4}">
      <dgm:prSet/>
      <dgm:spPr/>
      <dgm:t>
        <a:bodyPr/>
        <a:lstStyle/>
        <a:p>
          <a:endParaRPr lang="en-GB"/>
        </a:p>
      </dgm:t>
    </dgm:pt>
    <dgm:pt modelId="{790D07A0-A32F-2142-B145-5A449D77240E}" type="sibTrans" cxnId="{7BACE01D-8BF3-434C-A89F-FBF4AD59F2E4}">
      <dgm:prSet/>
      <dgm:spPr/>
      <dgm:t>
        <a:bodyPr/>
        <a:lstStyle/>
        <a:p>
          <a:endParaRPr lang="en-GB"/>
        </a:p>
      </dgm:t>
    </dgm:pt>
    <dgm:pt modelId="{17869D9C-7D03-2D4D-ABD9-5D44A23ED875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 err="1"/>
            <a:t>Futtatás</a:t>
          </a:r>
          <a:endParaRPr lang="en-GB" dirty="0"/>
        </a:p>
      </dgm:t>
    </dgm:pt>
    <dgm:pt modelId="{1420D611-61F8-AC49-A85D-65BC01ED08CA}" type="parTrans" cxnId="{8014B5FF-E463-EB43-9409-EC47B7A192FC}">
      <dgm:prSet/>
      <dgm:spPr/>
      <dgm:t>
        <a:bodyPr/>
        <a:lstStyle/>
        <a:p>
          <a:endParaRPr lang="en-GB"/>
        </a:p>
      </dgm:t>
    </dgm:pt>
    <dgm:pt modelId="{5046E0F2-5A87-6D47-97A7-C63019309EE0}" type="sibTrans" cxnId="{8014B5FF-E463-EB43-9409-EC47B7A192FC}">
      <dgm:prSet/>
      <dgm:spPr/>
      <dgm:t>
        <a:bodyPr/>
        <a:lstStyle/>
        <a:p>
          <a:endParaRPr lang="en-GB"/>
        </a:p>
      </dgm:t>
    </dgm:pt>
    <dgm:pt modelId="{1ECBB53D-A144-B447-A010-049F76089B3D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docker compose up</a:t>
          </a:r>
        </a:p>
      </dgm:t>
    </dgm:pt>
    <dgm:pt modelId="{BD762155-7A7D-844E-AC75-10F7FF86A43B}" type="parTrans" cxnId="{1EEE7588-B535-E645-9D0E-702AD85F57DC}">
      <dgm:prSet/>
      <dgm:spPr/>
      <dgm:t>
        <a:bodyPr/>
        <a:lstStyle/>
        <a:p>
          <a:endParaRPr lang="en-GB"/>
        </a:p>
      </dgm:t>
    </dgm:pt>
    <dgm:pt modelId="{DC70C16E-F26D-E14D-ADD1-61A6EBE553D4}" type="sibTrans" cxnId="{1EEE7588-B535-E645-9D0E-702AD85F57DC}">
      <dgm:prSet/>
      <dgm:spPr/>
      <dgm:t>
        <a:bodyPr/>
        <a:lstStyle/>
        <a:p>
          <a:endParaRPr lang="en-GB"/>
        </a:p>
      </dgm:t>
    </dgm:pt>
    <dgm:pt modelId="{956EC57A-F7B1-B645-887F-3D4AE1ED34D0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 err="1"/>
            <a:t>Leállítás</a:t>
          </a:r>
          <a:r>
            <a:rPr lang="en-GB" dirty="0"/>
            <a:t> </a:t>
          </a:r>
          <a:r>
            <a:rPr lang="en-GB" dirty="0" err="1"/>
            <a:t>és</a:t>
          </a:r>
          <a:r>
            <a:rPr lang="en-GB" dirty="0"/>
            <a:t> </a:t>
          </a:r>
          <a:r>
            <a:rPr lang="en-GB" dirty="0" err="1"/>
            <a:t>eltávolítás</a:t>
          </a:r>
          <a:endParaRPr lang="en-GB" dirty="0"/>
        </a:p>
      </dgm:t>
    </dgm:pt>
    <dgm:pt modelId="{013D95F2-A952-3543-8678-904D3B3D3438}" type="parTrans" cxnId="{98F5F01A-3FD8-6447-B398-1772FF7AADEE}">
      <dgm:prSet/>
      <dgm:spPr/>
      <dgm:t>
        <a:bodyPr/>
        <a:lstStyle/>
        <a:p>
          <a:endParaRPr lang="en-GB"/>
        </a:p>
      </dgm:t>
    </dgm:pt>
    <dgm:pt modelId="{79DFF9EA-9ADB-814D-AAAF-D4F5E87320C0}" type="sibTrans" cxnId="{98F5F01A-3FD8-6447-B398-1772FF7AADEE}">
      <dgm:prSet/>
      <dgm:spPr/>
      <dgm:t>
        <a:bodyPr/>
        <a:lstStyle/>
        <a:p>
          <a:endParaRPr lang="en-GB"/>
        </a:p>
      </dgm:t>
    </dgm:pt>
    <dgm:pt modelId="{192B7683-FA53-6548-BC5D-1CDBCAB94D8D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/>
            <a:t>docker compose down</a:t>
          </a:r>
        </a:p>
      </dgm:t>
    </dgm:pt>
    <dgm:pt modelId="{4A18461E-99E8-984E-B93A-B2604DC6401F}" type="parTrans" cxnId="{8F245199-A174-CE41-A8EA-2C113703589D}">
      <dgm:prSet/>
      <dgm:spPr/>
      <dgm:t>
        <a:bodyPr/>
        <a:lstStyle/>
        <a:p>
          <a:endParaRPr lang="en-GB"/>
        </a:p>
      </dgm:t>
    </dgm:pt>
    <dgm:pt modelId="{49E288CC-095A-8141-8FBE-6E60DD277BFF}" type="sibTrans" cxnId="{8F245199-A174-CE41-A8EA-2C113703589D}">
      <dgm:prSet/>
      <dgm:spPr/>
      <dgm:t>
        <a:bodyPr/>
        <a:lstStyle/>
        <a:p>
          <a:endParaRPr lang="en-GB"/>
        </a:p>
      </dgm:t>
    </dgm:pt>
    <dgm:pt modelId="{8FDC87B2-EEC6-9845-852A-F11CA05E34E0}" type="pres">
      <dgm:prSet presAssocID="{DBBD303E-8F59-C445-A747-8F70FB6D83AF}" presName="CompostProcess" presStyleCnt="0">
        <dgm:presLayoutVars>
          <dgm:dir/>
          <dgm:resizeHandles val="exact"/>
        </dgm:presLayoutVars>
      </dgm:prSet>
      <dgm:spPr/>
    </dgm:pt>
    <dgm:pt modelId="{FC006B9D-B7FE-1C4E-BE48-39BA390C800F}" type="pres">
      <dgm:prSet presAssocID="{DBBD303E-8F59-C445-A747-8F70FB6D83AF}" presName="arrow" presStyleLbl="bgShp" presStyleIdx="0" presStyleCnt="1" custLinFactNeighborY="-2513"/>
      <dgm:spPr/>
    </dgm:pt>
    <dgm:pt modelId="{5F5775AF-29FE-8144-92D6-028FDAA5B664}" type="pres">
      <dgm:prSet presAssocID="{DBBD303E-8F59-C445-A747-8F70FB6D83AF}" presName="linearProcess" presStyleCnt="0"/>
      <dgm:spPr/>
    </dgm:pt>
    <dgm:pt modelId="{8EDFF719-E103-6640-97D2-69BD9BEB94EC}" type="pres">
      <dgm:prSet presAssocID="{5905B89A-48C4-3047-AF3F-063B750AEAE7}" presName="textNode" presStyleLbl="node1" presStyleIdx="0" presStyleCnt="3">
        <dgm:presLayoutVars>
          <dgm:bulletEnabled val="1"/>
        </dgm:presLayoutVars>
      </dgm:prSet>
      <dgm:spPr/>
    </dgm:pt>
    <dgm:pt modelId="{EA6434CF-A0B2-B948-BFFE-830620639B68}" type="pres">
      <dgm:prSet presAssocID="{947445A9-44B5-BC4D-B811-5CCF189FEDDB}" presName="sibTrans" presStyleCnt="0"/>
      <dgm:spPr/>
    </dgm:pt>
    <dgm:pt modelId="{F70D8061-310D-4B40-B59D-6B1327706AFB}" type="pres">
      <dgm:prSet presAssocID="{17869D9C-7D03-2D4D-ABD9-5D44A23ED875}" presName="textNode" presStyleLbl="node1" presStyleIdx="1" presStyleCnt="3">
        <dgm:presLayoutVars>
          <dgm:bulletEnabled val="1"/>
        </dgm:presLayoutVars>
      </dgm:prSet>
      <dgm:spPr/>
    </dgm:pt>
    <dgm:pt modelId="{3308F649-FFC3-AB4A-A231-FB0AD84F290F}" type="pres">
      <dgm:prSet presAssocID="{5046E0F2-5A87-6D47-97A7-C63019309EE0}" presName="sibTrans" presStyleCnt="0"/>
      <dgm:spPr/>
    </dgm:pt>
    <dgm:pt modelId="{F5E94A0C-574F-9142-9498-69619C39999F}" type="pres">
      <dgm:prSet presAssocID="{956EC57A-F7B1-B645-887F-3D4AE1ED34D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8F5F01A-3FD8-6447-B398-1772FF7AADEE}" srcId="{DBBD303E-8F59-C445-A747-8F70FB6D83AF}" destId="{956EC57A-F7B1-B645-887F-3D4AE1ED34D0}" srcOrd="2" destOrd="0" parTransId="{013D95F2-A952-3543-8678-904D3B3D3438}" sibTransId="{79DFF9EA-9ADB-814D-AAAF-D4F5E87320C0}"/>
    <dgm:cxn modelId="{7BACE01D-8BF3-434C-A89F-FBF4AD59F2E4}" srcId="{5905B89A-48C4-3047-AF3F-063B750AEAE7}" destId="{A777FCBB-057D-2242-B719-196374086212}" srcOrd="0" destOrd="0" parTransId="{B483F4A6-9386-C447-8BDE-967FEBB09FB0}" sibTransId="{790D07A0-A32F-2142-B145-5A449D77240E}"/>
    <dgm:cxn modelId="{19C2CA3E-0D54-1B4F-992B-5795B727D468}" type="presOf" srcId="{192B7683-FA53-6548-BC5D-1CDBCAB94D8D}" destId="{F5E94A0C-574F-9142-9498-69619C39999F}" srcOrd="0" destOrd="1" presId="urn:microsoft.com/office/officeart/2005/8/layout/hProcess9"/>
    <dgm:cxn modelId="{CAE07885-741B-7F4D-A554-AFF6416F19B5}" type="presOf" srcId="{956EC57A-F7B1-B645-887F-3D4AE1ED34D0}" destId="{F5E94A0C-574F-9142-9498-69619C39999F}" srcOrd="0" destOrd="0" presId="urn:microsoft.com/office/officeart/2005/8/layout/hProcess9"/>
    <dgm:cxn modelId="{1EEE7588-B535-E645-9D0E-702AD85F57DC}" srcId="{17869D9C-7D03-2D4D-ABD9-5D44A23ED875}" destId="{1ECBB53D-A144-B447-A010-049F76089B3D}" srcOrd="0" destOrd="0" parTransId="{BD762155-7A7D-844E-AC75-10F7FF86A43B}" sibTransId="{DC70C16E-F26D-E14D-ADD1-61A6EBE553D4}"/>
    <dgm:cxn modelId="{8F245199-A174-CE41-A8EA-2C113703589D}" srcId="{956EC57A-F7B1-B645-887F-3D4AE1ED34D0}" destId="{192B7683-FA53-6548-BC5D-1CDBCAB94D8D}" srcOrd="0" destOrd="0" parTransId="{4A18461E-99E8-984E-B93A-B2604DC6401F}" sibTransId="{49E288CC-095A-8141-8FBE-6E60DD277BFF}"/>
    <dgm:cxn modelId="{2CD4A1AF-4F05-5645-B6EE-0F23C6433A85}" type="presOf" srcId="{5905B89A-48C4-3047-AF3F-063B750AEAE7}" destId="{8EDFF719-E103-6640-97D2-69BD9BEB94EC}" srcOrd="0" destOrd="0" presId="urn:microsoft.com/office/officeart/2005/8/layout/hProcess9"/>
    <dgm:cxn modelId="{406633C8-7935-6344-9C06-6B58193C850D}" srcId="{DBBD303E-8F59-C445-A747-8F70FB6D83AF}" destId="{5905B89A-48C4-3047-AF3F-063B750AEAE7}" srcOrd="0" destOrd="0" parTransId="{06DCF8AF-4253-544A-ACCD-40034550C911}" sibTransId="{947445A9-44B5-BC4D-B811-5CCF189FEDDB}"/>
    <dgm:cxn modelId="{5535E1CD-B460-D84D-8AC6-29D2FC85F451}" type="presOf" srcId="{17869D9C-7D03-2D4D-ABD9-5D44A23ED875}" destId="{F70D8061-310D-4B40-B59D-6B1327706AFB}" srcOrd="0" destOrd="0" presId="urn:microsoft.com/office/officeart/2005/8/layout/hProcess9"/>
    <dgm:cxn modelId="{4420E6CD-C7DE-9B44-B3F3-D55B71ECD47D}" type="presOf" srcId="{1ECBB53D-A144-B447-A010-049F76089B3D}" destId="{F70D8061-310D-4B40-B59D-6B1327706AFB}" srcOrd="0" destOrd="1" presId="urn:microsoft.com/office/officeart/2005/8/layout/hProcess9"/>
    <dgm:cxn modelId="{1FB70FCF-9DC7-E74F-B7AD-47BEF428426C}" type="presOf" srcId="{A777FCBB-057D-2242-B719-196374086212}" destId="{8EDFF719-E103-6640-97D2-69BD9BEB94EC}" srcOrd="0" destOrd="1" presId="urn:microsoft.com/office/officeart/2005/8/layout/hProcess9"/>
    <dgm:cxn modelId="{5EAEE0EF-8326-ED41-A4CD-4AA387B61AE3}" type="presOf" srcId="{DBBD303E-8F59-C445-A747-8F70FB6D83AF}" destId="{8FDC87B2-EEC6-9845-852A-F11CA05E34E0}" srcOrd="0" destOrd="0" presId="urn:microsoft.com/office/officeart/2005/8/layout/hProcess9"/>
    <dgm:cxn modelId="{8014B5FF-E463-EB43-9409-EC47B7A192FC}" srcId="{DBBD303E-8F59-C445-A747-8F70FB6D83AF}" destId="{17869D9C-7D03-2D4D-ABD9-5D44A23ED875}" srcOrd="1" destOrd="0" parTransId="{1420D611-61F8-AC49-A85D-65BC01ED08CA}" sibTransId="{5046E0F2-5A87-6D47-97A7-C63019309EE0}"/>
    <dgm:cxn modelId="{F00DECB5-08A9-634B-B69A-D3CA1EB25182}" type="presParOf" srcId="{8FDC87B2-EEC6-9845-852A-F11CA05E34E0}" destId="{FC006B9D-B7FE-1C4E-BE48-39BA390C800F}" srcOrd="0" destOrd="0" presId="urn:microsoft.com/office/officeart/2005/8/layout/hProcess9"/>
    <dgm:cxn modelId="{7C648654-30DB-8149-98EE-3DF31BA41AC3}" type="presParOf" srcId="{8FDC87B2-EEC6-9845-852A-F11CA05E34E0}" destId="{5F5775AF-29FE-8144-92D6-028FDAA5B664}" srcOrd="1" destOrd="0" presId="urn:microsoft.com/office/officeart/2005/8/layout/hProcess9"/>
    <dgm:cxn modelId="{AE5A5B1C-FA03-3F4F-B3AA-44437C9528DC}" type="presParOf" srcId="{5F5775AF-29FE-8144-92D6-028FDAA5B664}" destId="{8EDFF719-E103-6640-97D2-69BD9BEB94EC}" srcOrd="0" destOrd="0" presId="urn:microsoft.com/office/officeart/2005/8/layout/hProcess9"/>
    <dgm:cxn modelId="{9A6026FD-1F6A-0142-8E9C-5967B43AAECD}" type="presParOf" srcId="{5F5775AF-29FE-8144-92D6-028FDAA5B664}" destId="{EA6434CF-A0B2-B948-BFFE-830620639B68}" srcOrd="1" destOrd="0" presId="urn:microsoft.com/office/officeart/2005/8/layout/hProcess9"/>
    <dgm:cxn modelId="{21B0C32F-1AAE-9448-8D2C-B01E507EBDD7}" type="presParOf" srcId="{5F5775AF-29FE-8144-92D6-028FDAA5B664}" destId="{F70D8061-310D-4B40-B59D-6B1327706AFB}" srcOrd="2" destOrd="0" presId="urn:microsoft.com/office/officeart/2005/8/layout/hProcess9"/>
    <dgm:cxn modelId="{12423B91-811E-6D4F-9D24-545189AB4E40}" type="presParOf" srcId="{5F5775AF-29FE-8144-92D6-028FDAA5B664}" destId="{3308F649-FFC3-AB4A-A231-FB0AD84F290F}" srcOrd="3" destOrd="0" presId="urn:microsoft.com/office/officeart/2005/8/layout/hProcess9"/>
    <dgm:cxn modelId="{0E5A0A9B-5B21-9548-AD49-D5B52B1EB02F}" type="presParOf" srcId="{5F5775AF-29FE-8144-92D6-028FDAA5B664}" destId="{F5E94A0C-574F-9142-9498-69619C39999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B248A2-2CD1-9E43-AD96-77752FDA008C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52B2AB5E-7037-9A47-87D1-3E2A2C1703EB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 err="1"/>
            <a:t>Tervezés</a:t>
          </a:r>
          <a:endParaRPr lang="en-GB" dirty="0"/>
        </a:p>
      </dgm:t>
    </dgm:pt>
    <dgm:pt modelId="{565A8B9A-75D4-FC49-9E43-7A0902EA6963}" type="parTrans" cxnId="{0563677F-FC87-B24E-9361-8AB55F7E7146}">
      <dgm:prSet/>
      <dgm:spPr/>
      <dgm:t>
        <a:bodyPr/>
        <a:lstStyle/>
        <a:p>
          <a:endParaRPr lang="en-GB"/>
        </a:p>
      </dgm:t>
    </dgm:pt>
    <dgm:pt modelId="{5113648D-9A23-8446-B267-F0A259B7ABF7}" type="sibTrans" cxnId="{0563677F-FC87-B24E-9361-8AB55F7E7146}">
      <dgm:prSet/>
      <dgm:spPr/>
      <dgm:t>
        <a:bodyPr/>
        <a:lstStyle/>
        <a:p>
          <a:endParaRPr lang="en-GB"/>
        </a:p>
      </dgm:t>
    </dgm:pt>
    <dgm:pt modelId="{A2C16C5D-2057-684C-8FE0-E3FF45696AA4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 err="1"/>
            <a:t>Fejelsztés</a:t>
          </a:r>
          <a:endParaRPr lang="en-GB" dirty="0"/>
        </a:p>
      </dgm:t>
    </dgm:pt>
    <dgm:pt modelId="{E343CF30-145E-D54B-9F87-56D38624EBCA}" type="parTrans" cxnId="{7486102F-2EAC-CB48-8B8B-FFA5F49A2F69}">
      <dgm:prSet/>
      <dgm:spPr/>
      <dgm:t>
        <a:bodyPr/>
        <a:lstStyle/>
        <a:p>
          <a:endParaRPr lang="en-GB"/>
        </a:p>
      </dgm:t>
    </dgm:pt>
    <dgm:pt modelId="{05AB1678-72B1-4744-A35A-7E90C97B69D7}" type="sibTrans" cxnId="{7486102F-2EAC-CB48-8B8B-FFA5F49A2F69}">
      <dgm:prSet/>
      <dgm:spPr/>
      <dgm:t>
        <a:bodyPr/>
        <a:lstStyle/>
        <a:p>
          <a:endParaRPr lang="en-GB"/>
        </a:p>
      </dgm:t>
    </dgm:pt>
    <dgm:pt modelId="{886326C7-64CB-8345-9C0D-2BD1044E1BEC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/>
            <a:t>"Build"</a:t>
          </a:r>
        </a:p>
      </dgm:t>
    </dgm:pt>
    <dgm:pt modelId="{ECEE64E5-2AC9-7C4E-8DE4-1468853D6939}" type="parTrans" cxnId="{D3FFA507-D36C-7C4B-920C-585D253B0281}">
      <dgm:prSet/>
      <dgm:spPr/>
      <dgm:t>
        <a:bodyPr/>
        <a:lstStyle/>
        <a:p>
          <a:endParaRPr lang="en-GB"/>
        </a:p>
      </dgm:t>
    </dgm:pt>
    <dgm:pt modelId="{64C482AE-D73F-9747-B67A-DF19922E6A13}" type="sibTrans" cxnId="{D3FFA507-D36C-7C4B-920C-585D253B0281}">
      <dgm:prSet/>
      <dgm:spPr/>
      <dgm:t>
        <a:bodyPr/>
        <a:lstStyle/>
        <a:p>
          <a:endParaRPr lang="en-GB"/>
        </a:p>
      </dgm:t>
    </dgm:pt>
    <dgm:pt modelId="{61E4C62B-8E82-DF46-B114-3EA0523DDEE8}">
      <dgm:prSet phldrT="[Text]"/>
      <dgm:spPr>
        <a:gradFill flip="none" rotWithShape="1">
          <a:gsLst>
            <a:gs pos="20000">
              <a:schemeClr val="accent1">
                <a:lumMod val="94914"/>
                <a:lumOff val="5086"/>
              </a:schemeClr>
            </a:gs>
            <a:gs pos="97000">
              <a:schemeClr val="accent6">
                <a:lumMod val="89000"/>
              </a:schemeClr>
            </a:gs>
            <a:gs pos="96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lin ang="10800000" scaled="0"/>
          <a:tileRect/>
        </a:gradFill>
      </dgm:spPr>
      <dgm:t>
        <a:bodyPr/>
        <a:lstStyle/>
        <a:p>
          <a:r>
            <a:rPr lang="en-GB" dirty="0" err="1"/>
            <a:t>Tesztelés</a:t>
          </a:r>
          <a:endParaRPr lang="en-GB" dirty="0"/>
        </a:p>
      </dgm:t>
    </dgm:pt>
    <dgm:pt modelId="{FAA99690-B1F5-EC40-85F2-484FA7EAD843}" type="parTrans" cxnId="{188EC851-AE95-3C44-B0DA-C4C4D7C59F6E}">
      <dgm:prSet/>
      <dgm:spPr/>
      <dgm:t>
        <a:bodyPr/>
        <a:lstStyle/>
        <a:p>
          <a:endParaRPr lang="en-GB"/>
        </a:p>
      </dgm:t>
    </dgm:pt>
    <dgm:pt modelId="{6CC1E433-FF4E-5849-92E0-601B9D0D3210}" type="sibTrans" cxnId="{188EC851-AE95-3C44-B0DA-C4C4D7C59F6E}">
      <dgm:prSet/>
      <dgm:spPr/>
      <dgm:t>
        <a:bodyPr/>
        <a:lstStyle/>
        <a:p>
          <a:endParaRPr lang="en-GB"/>
        </a:p>
      </dgm:t>
    </dgm:pt>
    <dgm:pt modelId="{E7D360C5-26DA-F84C-9DE0-3FB66BD2DBAF}">
      <dgm:prSet phldrT="[Text]"/>
      <dgm:spPr/>
      <dgm:t>
        <a:bodyPr/>
        <a:lstStyle/>
        <a:p>
          <a:r>
            <a:rPr lang="en-GB" dirty="0"/>
            <a:t>Deploy</a:t>
          </a:r>
        </a:p>
      </dgm:t>
    </dgm:pt>
    <dgm:pt modelId="{76374897-73FE-4941-9697-6F0F5A6A5A7E}" type="parTrans" cxnId="{582C5E4C-D365-E246-9AB1-C3FC22B11D3C}">
      <dgm:prSet/>
      <dgm:spPr/>
      <dgm:t>
        <a:bodyPr/>
        <a:lstStyle/>
        <a:p>
          <a:endParaRPr lang="en-GB"/>
        </a:p>
      </dgm:t>
    </dgm:pt>
    <dgm:pt modelId="{EA854181-AC05-E44A-A688-E2FECE0E2E45}" type="sibTrans" cxnId="{582C5E4C-D365-E246-9AB1-C3FC22B11D3C}">
      <dgm:prSet/>
      <dgm:spPr/>
      <dgm:t>
        <a:bodyPr/>
        <a:lstStyle/>
        <a:p>
          <a:endParaRPr lang="en-GB"/>
        </a:p>
      </dgm:t>
    </dgm:pt>
    <dgm:pt modelId="{A0B88874-47F1-B342-BC4C-F6E69F05E16C}">
      <dgm:prSet phldrT="[Text]"/>
      <dgm:spPr/>
      <dgm:t>
        <a:bodyPr/>
        <a:lstStyle/>
        <a:p>
          <a:r>
            <a:rPr lang="en-GB" dirty="0"/>
            <a:t>Release</a:t>
          </a:r>
        </a:p>
      </dgm:t>
    </dgm:pt>
    <dgm:pt modelId="{D7E4071A-696B-B543-83CB-230EDF6565E1}" type="parTrans" cxnId="{932A824F-2E0F-F843-9BA4-93E6009DC12B}">
      <dgm:prSet/>
      <dgm:spPr/>
      <dgm:t>
        <a:bodyPr/>
        <a:lstStyle/>
        <a:p>
          <a:endParaRPr lang="en-GB"/>
        </a:p>
      </dgm:t>
    </dgm:pt>
    <dgm:pt modelId="{0F421D83-4222-3B40-80BA-11BDBDBC7EB6}" type="sibTrans" cxnId="{932A824F-2E0F-F843-9BA4-93E6009DC12B}">
      <dgm:prSet/>
      <dgm:spPr/>
      <dgm:t>
        <a:bodyPr/>
        <a:lstStyle/>
        <a:p>
          <a:endParaRPr lang="en-GB"/>
        </a:p>
      </dgm:t>
    </dgm:pt>
    <dgm:pt modelId="{2ACF114D-9CDD-6448-BBC8-3A8F541929B7}">
      <dgm:prSet phldrT="[Text]"/>
      <dgm:spPr/>
      <dgm:t>
        <a:bodyPr/>
        <a:lstStyle/>
        <a:p>
          <a:r>
            <a:rPr lang="en-GB" dirty="0" err="1"/>
            <a:t>Üzemeltetés</a:t>
          </a:r>
          <a:endParaRPr lang="en-GB" dirty="0"/>
        </a:p>
      </dgm:t>
    </dgm:pt>
    <dgm:pt modelId="{39BD79C7-EE61-0641-B260-70C298B4DDB3}" type="parTrans" cxnId="{40474646-741A-D44E-A82E-07C3E35A5C5A}">
      <dgm:prSet/>
      <dgm:spPr/>
      <dgm:t>
        <a:bodyPr/>
        <a:lstStyle/>
        <a:p>
          <a:endParaRPr lang="en-GB"/>
        </a:p>
      </dgm:t>
    </dgm:pt>
    <dgm:pt modelId="{172A9B3D-5FD1-A249-A74F-040CAC42C1EF}" type="sibTrans" cxnId="{40474646-741A-D44E-A82E-07C3E35A5C5A}">
      <dgm:prSet/>
      <dgm:spPr/>
      <dgm:t>
        <a:bodyPr/>
        <a:lstStyle/>
        <a:p>
          <a:endParaRPr lang="en-GB"/>
        </a:p>
      </dgm:t>
    </dgm:pt>
    <dgm:pt modelId="{E923B63A-C0D0-2740-8376-0ACABA66F30B}" type="pres">
      <dgm:prSet presAssocID="{7AB248A2-2CD1-9E43-AD96-77752FDA008C}" presName="Name0" presStyleCnt="0">
        <dgm:presLayoutVars>
          <dgm:dir/>
          <dgm:animLvl val="lvl"/>
          <dgm:resizeHandles val="exact"/>
        </dgm:presLayoutVars>
      </dgm:prSet>
      <dgm:spPr/>
    </dgm:pt>
    <dgm:pt modelId="{B6F0F477-089E-0345-8785-763CBDBF55A7}" type="pres">
      <dgm:prSet presAssocID="{52B2AB5E-7037-9A47-87D1-3E2A2C1703EB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4EEF46B1-CAEF-864F-8750-26B3F37EFDDE}" type="pres">
      <dgm:prSet presAssocID="{5113648D-9A23-8446-B267-F0A259B7ABF7}" presName="parTxOnlySpace" presStyleCnt="0"/>
      <dgm:spPr/>
    </dgm:pt>
    <dgm:pt modelId="{5BF4C049-4771-6B48-8527-C279172F42DC}" type="pres">
      <dgm:prSet presAssocID="{A2C16C5D-2057-684C-8FE0-E3FF45696AA4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1570D672-4472-DC4C-A711-88ED8D7265CE}" type="pres">
      <dgm:prSet presAssocID="{05AB1678-72B1-4744-A35A-7E90C97B69D7}" presName="parTxOnlySpace" presStyleCnt="0"/>
      <dgm:spPr/>
    </dgm:pt>
    <dgm:pt modelId="{50405C2B-C213-4544-82EA-A5FA3DD593C8}" type="pres">
      <dgm:prSet presAssocID="{886326C7-64CB-8345-9C0D-2BD1044E1BEC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5FF92EA9-3201-074A-AB4A-A4D29C9EDE90}" type="pres">
      <dgm:prSet presAssocID="{64C482AE-D73F-9747-B67A-DF19922E6A13}" presName="parTxOnlySpace" presStyleCnt="0"/>
      <dgm:spPr/>
    </dgm:pt>
    <dgm:pt modelId="{BF94162D-2706-4841-8AA8-F475DDFC4B8A}" type="pres">
      <dgm:prSet presAssocID="{61E4C62B-8E82-DF46-B114-3EA0523DDEE8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DBC03FC1-D561-814F-89F9-B246B401DB39}" type="pres">
      <dgm:prSet presAssocID="{6CC1E433-FF4E-5849-92E0-601B9D0D3210}" presName="parTxOnlySpace" presStyleCnt="0"/>
      <dgm:spPr/>
    </dgm:pt>
    <dgm:pt modelId="{A85F385F-D9D0-F345-AC79-FDAD44565378}" type="pres">
      <dgm:prSet presAssocID="{A0B88874-47F1-B342-BC4C-F6E69F05E16C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91D3E1B3-8153-7C45-9D12-F86D6E534FB4}" type="pres">
      <dgm:prSet presAssocID="{0F421D83-4222-3B40-80BA-11BDBDBC7EB6}" presName="parTxOnlySpace" presStyleCnt="0"/>
      <dgm:spPr/>
    </dgm:pt>
    <dgm:pt modelId="{CF013A12-D447-B64A-A922-A1B141C91300}" type="pres">
      <dgm:prSet presAssocID="{E7D360C5-26DA-F84C-9DE0-3FB66BD2DBAF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E574C3A4-E661-164C-B072-FAF56351EC50}" type="pres">
      <dgm:prSet presAssocID="{EA854181-AC05-E44A-A688-E2FECE0E2E45}" presName="parTxOnlySpace" presStyleCnt="0"/>
      <dgm:spPr/>
    </dgm:pt>
    <dgm:pt modelId="{B86013B9-FE6E-8E41-AB08-DCD92F2A30D4}" type="pres">
      <dgm:prSet presAssocID="{2ACF114D-9CDD-6448-BBC8-3A8F541929B7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6B873507-7665-0E41-A63E-59AE6F600D71}" type="presOf" srcId="{A0B88874-47F1-B342-BC4C-F6E69F05E16C}" destId="{A85F385F-D9D0-F345-AC79-FDAD44565378}" srcOrd="0" destOrd="0" presId="urn:microsoft.com/office/officeart/2005/8/layout/chevron1"/>
    <dgm:cxn modelId="{D3FFA507-D36C-7C4B-920C-585D253B0281}" srcId="{7AB248A2-2CD1-9E43-AD96-77752FDA008C}" destId="{886326C7-64CB-8345-9C0D-2BD1044E1BEC}" srcOrd="2" destOrd="0" parTransId="{ECEE64E5-2AC9-7C4E-8DE4-1468853D6939}" sibTransId="{64C482AE-D73F-9747-B67A-DF19922E6A13}"/>
    <dgm:cxn modelId="{5DEC4717-8F70-1D43-BF77-90D67772FAB0}" type="presOf" srcId="{61E4C62B-8E82-DF46-B114-3EA0523DDEE8}" destId="{BF94162D-2706-4841-8AA8-F475DDFC4B8A}" srcOrd="0" destOrd="0" presId="urn:microsoft.com/office/officeart/2005/8/layout/chevron1"/>
    <dgm:cxn modelId="{7486102F-2EAC-CB48-8B8B-FFA5F49A2F69}" srcId="{7AB248A2-2CD1-9E43-AD96-77752FDA008C}" destId="{A2C16C5D-2057-684C-8FE0-E3FF45696AA4}" srcOrd="1" destOrd="0" parTransId="{E343CF30-145E-D54B-9F87-56D38624EBCA}" sibTransId="{05AB1678-72B1-4744-A35A-7E90C97B69D7}"/>
    <dgm:cxn modelId="{5FBDA135-702B-994F-9DF9-13EA0A6519B9}" type="presOf" srcId="{A2C16C5D-2057-684C-8FE0-E3FF45696AA4}" destId="{5BF4C049-4771-6B48-8527-C279172F42DC}" srcOrd="0" destOrd="0" presId="urn:microsoft.com/office/officeart/2005/8/layout/chevron1"/>
    <dgm:cxn modelId="{40474646-741A-D44E-A82E-07C3E35A5C5A}" srcId="{7AB248A2-2CD1-9E43-AD96-77752FDA008C}" destId="{2ACF114D-9CDD-6448-BBC8-3A8F541929B7}" srcOrd="6" destOrd="0" parTransId="{39BD79C7-EE61-0641-B260-70C298B4DDB3}" sibTransId="{172A9B3D-5FD1-A249-A74F-040CAC42C1EF}"/>
    <dgm:cxn modelId="{582C5E4C-D365-E246-9AB1-C3FC22B11D3C}" srcId="{7AB248A2-2CD1-9E43-AD96-77752FDA008C}" destId="{E7D360C5-26DA-F84C-9DE0-3FB66BD2DBAF}" srcOrd="5" destOrd="0" parTransId="{76374897-73FE-4941-9697-6F0F5A6A5A7E}" sibTransId="{EA854181-AC05-E44A-A688-E2FECE0E2E45}"/>
    <dgm:cxn modelId="{932A824F-2E0F-F843-9BA4-93E6009DC12B}" srcId="{7AB248A2-2CD1-9E43-AD96-77752FDA008C}" destId="{A0B88874-47F1-B342-BC4C-F6E69F05E16C}" srcOrd="4" destOrd="0" parTransId="{D7E4071A-696B-B543-83CB-230EDF6565E1}" sibTransId="{0F421D83-4222-3B40-80BA-11BDBDBC7EB6}"/>
    <dgm:cxn modelId="{188EC851-AE95-3C44-B0DA-C4C4D7C59F6E}" srcId="{7AB248A2-2CD1-9E43-AD96-77752FDA008C}" destId="{61E4C62B-8E82-DF46-B114-3EA0523DDEE8}" srcOrd="3" destOrd="0" parTransId="{FAA99690-B1F5-EC40-85F2-484FA7EAD843}" sibTransId="{6CC1E433-FF4E-5849-92E0-601B9D0D3210}"/>
    <dgm:cxn modelId="{BCCBD363-DF35-8041-B0BA-2E48451E8A94}" type="presOf" srcId="{2ACF114D-9CDD-6448-BBC8-3A8F541929B7}" destId="{B86013B9-FE6E-8E41-AB08-DCD92F2A30D4}" srcOrd="0" destOrd="0" presId="urn:microsoft.com/office/officeart/2005/8/layout/chevron1"/>
    <dgm:cxn modelId="{0563677F-FC87-B24E-9361-8AB55F7E7146}" srcId="{7AB248A2-2CD1-9E43-AD96-77752FDA008C}" destId="{52B2AB5E-7037-9A47-87D1-3E2A2C1703EB}" srcOrd="0" destOrd="0" parTransId="{565A8B9A-75D4-FC49-9E43-7A0902EA6963}" sibTransId="{5113648D-9A23-8446-B267-F0A259B7ABF7}"/>
    <dgm:cxn modelId="{4BF59C8E-20E2-D54C-A7FC-CFD797ECF6FC}" type="presOf" srcId="{E7D360C5-26DA-F84C-9DE0-3FB66BD2DBAF}" destId="{CF013A12-D447-B64A-A922-A1B141C91300}" srcOrd="0" destOrd="0" presId="urn:microsoft.com/office/officeart/2005/8/layout/chevron1"/>
    <dgm:cxn modelId="{4FED29B5-953A-3648-B462-F1E3E4F50340}" type="presOf" srcId="{7AB248A2-2CD1-9E43-AD96-77752FDA008C}" destId="{E923B63A-C0D0-2740-8376-0ACABA66F30B}" srcOrd="0" destOrd="0" presId="urn:microsoft.com/office/officeart/2005/8/layout/chevron1"/>
    <dgm:cxn modelId="{4A8F29C3-8457-EF41-83BA-56E2E69A8C2C}" type="presOf" srcId="{886326C7-64CB-8345-9C0D-2BD1044E1BEC}" destId="{50405C2B-C213-4544-82EA-A5FA3DD593C8}" srcOrd="0" destOrd="0" presId="urn:microsoft.com/office/officeart/2005/8/layout/chevron1"/>
    <dgm:cxn modelId="{25FC35F2-45A1-F948-AE20-594D34E56CD6}" type="presOf" srcId="{52B2AB5E-7037-9A47-87D1-3E2A2C1703EB}" destId="{B6F0F477-089E-0345-8785-763CBDBF55A7}" srcOrd="0" destOrd="0" presId="urn:microsoft.com/office/officeart/2005/8/layout/chevron1"/>
    <dgm:cxn modelId="{4675443B-89D6-E741-90AE-2DBAD864F9D4}" type="presParOf" srcId="{E923B63A-C0D0-2740-8376-0ACABA66F30B}" destId="{B6F0F477-089E-0345-8785-763CBDBF55A7}" srcOrd="0" destOrd="0" presId="urn:microsoft.com/office/officeart/2005/8/layout/chevron1"/>
    <dgm:cxn modelId="{606B1B18-D23C-5D4C-A08B-1EF235149B6C}" type="presParOf" srcId="{E923B63A-C0D0-2740-8376-0ACABA66F30B}" destId="{4EEF46B1-CAEF-864F-8750-26B3F37EFDDE}" srcOrd="1" destOrd="0" presId="urn:microsoft.com/office/officeart/2005/8/layout/chevron1"/>
    <dgm:cxn modelId="{EA630FE5-AF73-CB4D-98F5-FD4A81B0645C}" type="presParOf" srcId="{E923B63A-C0D0-2740-8376-0ACABA66F30B}" destId="{5BF4C049-4771-6B48-8527-C279172F42DC}" srcOrd="2" destOrd="0" presId="urn:microsoft.com/office/officeart/2005/8/layout/chevron1"/>
    <dgm:cxn modelId="{FE5D3CC8-F7DD-3C42-8D86-C54A92298762}" type="presParOf" srcId="{E923B63A-C0D0-2740-8376-0ACABA66F30B}" destId="{1570D672-4472-DC4C-A711-88ED8D7265CE}" srcOrd="3" destOrd="0" presId="urn:microsoft.com/office/officeart/2005/8/layout/chevron1"/>
    <dgm:cxn modelId="{C91851DC-2DA4-244E-B9B5-128556B6DE2F}" type="presParOf" srcId="{E923B63A-C0D0-2740-8376-0ACABA66F30B}" destId="{50405C2B-C213-4544-82EA-A5FA3DD593C8}" srcOrd="4" destOrd="0" presId="urn:microsoft.com/office/officeart/2005/8/layout/chevron1"/>
    <dgm:cxn modelId="{32A04E63-120B-CF4E-A296-200B8293C017}" type="presParOf" srcId="{E923B63A-C0D0-2740-8376-0ACABA66F30B}" destId="{5FF92EA9-3201-074A-AB4A-A4D29C9EDE90}" srcOrd="5" destOrd="0" presId="urn:microsoft.com/office/officeart/2005/8/layout/chevron1"/>
    <dgm:cxn modelId="{8962AC0D-37AD-8F41-B22D-581B5CEB718F}" type="presParOf" srcId="{E923B63A-C0D0-2740-8376-0ACABA66F30B}" destId="{BF94162D-2706-4841-8AA8-F475DDFC4B8A}" srcOrd="6" destOrd="0" presId="urn:microsoft.com/office/officeart/2005/8/layout/chevron1"/>
    <dgm:cxn modelId="{F59D186F-82A0-9146-9CFF-1370E2741D71}" type="presParOf" srcId="{E923B63A-C0D0-2740-8376-0ACABA66F30B}" destId="{DBC03FC1-D561-814F-89F9-B246B401DB39}" srcOrd="7" destOrd="0" presId="urn:microsoft.com/office/officeart/2005/8/layout/chevron1"/>
    <dgm:cxn modelId="{61EADF03-F0C6-1E48-BFE1-ED51D87C8257}" type="presParOf" srcId="{E923B63A-C0D0-2740-8376-0ACABA66F30B}" destId="{A85F385F-D9D0-F345-AC79-FDAD44565378}" srcOrd="8" destOrd="0" presId="urn:microsoft.com/office/officeart/2005/8/layout/chevron1"/>
    <dgm:cxn modelId="{52ADEB45-F393-8746-B333-D7E4751C24A0}" type="presParOf" srcId="{E923B63A-C0D0-2740-8376-0ACABA66F30B}" destId="{91D3E1B3-8153-7C45-9D12-F86D6E534FB4}" srcOrd="9" destOrd="0" presId="urn:microsoft.com/office/officeart/2005/8/layout/chevron1"/>
    <dgm:cxn modelId="{3C8A877D-B924-9341-89F7-58AA8D731E8A}" type="presParOf" srcId="{E923B63A-C0D0-2740-8376-0ACABA66F30B}" destId="{CF013A12-D447-B64A-A922-A1B141C91300}" srcOrd="10" destOrd="0" presId="urn:microsoft.com/office/officeart/2005/8/layout/chevron1"/>
    <dgm:cxn modelId="{41DA29A8-BCA5-B34F-A522-4B2F93C4EC75}" type="presParOf" srcId="{E923B63A-C0D0-2740-8376-0ACABA66F30B}" destId="{E574C3A4-E661-164C-B072-FAF56351EC50}" srcOrd="11" destOrd="0" presId="urn:microsoft.com/office/officeart/2005/8/layout/chevron1"/>
    <dgm:cxn modelId="{C23A5631-66F5-9F43-92BA-3A47C93574E8}" type="presParOf" srcId="{E923B63A-C0D0-2740-8376-0ACABA66F30B}" destId="{B86013B9-FE6E-8E41-AB08-DCD92F2A30D4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06B9D-B7FE-1C4E-BE48-39BA390C800F}">
      <dsp:nvSpPr>
        <dsp:cNvPr id="0" name=""/>
        <dsp:cNvSpPr/>
      </dsp:nvSpPr>
      <dsp:spPr>
        <a:xfrm>
          <a:off x="609600" y="0"/>
          <a:ext cx="6908800" cy="404368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DFF719-E103-6640-97D2-69BD9BEB94EC}">
      <dsp:nvSpPr>
        <dsp:cNvPr id="0" name=""/>
        <dsp:cNvSpPr/>
      </dsp:nvSpPr>
      <dsp:spPr>
        <a:xfrm>
          <a:off x="244475" y="1213104"/>
          <a:ext cx="2438400" cy="161747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 err="1"/>
            <a:t>Konfiguráció</a:t>
          </a:r>
          <a:endParaRPr lang="en-GB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docker-</a:t>
          </a:r>
          <a:r>
            <a:rPr lang="en-GB" sz="1800" kern="1200" dirty="0" err="1"/>
            <a:t>compose.yml</a:t>
          </a:r>
          <a:endParaRPr lang="en-GB" sz="1800" kern="1200" dirty="0"/>
        </a:p>
      </dsp:txBody>
      <dsp:txXfrm>
        <a:off x="323433" y="1292062"/>
        <a:ext cx="2280484" cy="1459556"/>
      </dsp:txXfrm>
    </dsp:sp>
    <dsp:sp modelId="{F70D8061-310D-4B40-B59D-6B1327706AFB}">
      <dsp:nvSpPr>
        <dsp:cNvPr id="0" name=""/>
        <dsp:cNvSpPr/>
      </dsp:nvSpPr>
      <dsp:spPr>
        <a:xfrm>
          <a:off x="2844800" y="1213104"/>
          <a:ext cx="2438400" cy="1617472"/>
        </a:xfrm>
        <a:prstGeom prst="roundRect">
          <a:avLst/>
        </a:prstGeom>
        <a:solidFill>
          <a:srgbClr val="00B05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 err="1"/>
            <a:t>Futtatás</a:t>
          </a:r>
          <a:endParaRPr lang="en-GB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docker compose up</a:t>
          </a:r>
        </a:p>
      </dsp:txBody>
      <dsp:txXfrm>
        <a:off x="2923758" y="1292062"/>
        <a:ext cx="2280484" cy="1459556"/>
      </dsp:txXfrm>
    </dsp:sp>
    <dsp:sp modelId="{F5E94A0C-574F-9142-9498-69619C39999F}">
      <dsp:nvSpPr>
        <dsp:cNvPr id="0" name=""/>
        <dsp:cNvSpPr/>
      </dsp:nvSpPr>
      <dsp:spPr>
        <a:xfrm>
          <a:off x="5445125" y="1213104"/>
          <a:ext cx="2438400" cy="1617472"/>
        </a:xfrm>
        <a:prstGeom prst="roundRect">
          <a:avLst/>
        </a:prstGeom>
        <a:solidFill>
          <a:srgbClr val="FF0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 err="1"/>
            <a:t>Leállítás</a:t>
          </a:r>
          <a:r>
            <a:rPr lang="en-GB" sz="2300" kern="1200" dirty="0"/>
            <a:t> </a:t>
          </a:r>
          <a:r>
            <a:rPr lang="en-GB" sz="2300" kern="1200" dirty="0" err="1"/>
            <a:t>és</a:t>
          </a:r>
          <a:r>
            <a:rPr lang="en-GB" sz="2300" kern="1200" dirty="0"/>
            <a:t> </a:t>
          </a:r>
          <a:r>
            <a:rPr lang="en-GB" sz="2300" kern="1200" dirty="0" err="1"/>
            <a:t>eltávolítás</a:t>
          </a:r>
          <a:endParaRPr lang="en-GB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docker compose down</a:t>
          </a:r>
        </a:p>
      </dsp:txBody>
      <dsp:txXfrm>
        <a:off x="5524083" y="1292062"/>
        <a:ext cx="2280484" cy="14595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0F477-089E-0345-8785-763CBDBF55A7}">
      <dsp:nvSpPr>
        <dsp:cNvPr id="0" name=""/>
        <dsp:cNvSpPr/>
      </dsp:nvSpPr>
      <dsp:spPr>
        <a:xfrm>
          <a:off x="0" y="1804410"/>
          <a:ext cx="1856292" cy="742517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7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 err="1"/>
            <a:t>Tervezés</a:t>
          </a:r>
          <a:endParaRPr lang="en-GB" sz="1500" kern="1200" dirty="0"/>
        </a:p>
      </dsp:txBody>
      <dsp:txXfrm>
        <a:off x="371259" y="1804410"/>
        <a:ext cx="1113775" cy="742517"/>
      </dsp:txXfrm>
    </dsp:sp>
    <dsp:sp modelId="{5BF4C049-4771-6B48-8527-C279172F42DC}">
      <dsp:nvSpPr>
        <dsp:cNvPr id="0" name=""/>
        <dsp:cNvSpPr/>
      </dsp:nvSpPr>
      <dsp:spPr>
        <a:xfrm>
          <a:off x="1670663" y="1804410"/>
          <a:ext cx="1856292" cy="742517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7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 err="1"/>
            <a:t>Fejelsztés</a:t>
          </a:r>
          <a:endParaRPr lang="en-GB" sz="1500" kern="1200" dirty="0"/>
        </a:p>
      </dsp:txBody>
      <dsp:txXfrm>
        <a:off x="2041922" y="1804410"/>
        <a:ext cx="1113775" cy="742517"/>
      </dsp:txXfrm>
    </dsp:sp>
    <dsp:sp modelId="{50405C2B-C213-4544-82EA-A5FA3DD593C8}">
      <dsp:nvSpPr>
        <dsp:cNvPr id="0" name=""/>
        <dsp:cNvSpPr/>
      </dsp:nvSpPr>
      <dsp:spPr>
        <a:xfrm>
          <a:off x="3341326" y="1804410"/>
          <a:ext cx="1856292" cy="742517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7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"Build"</a:t>
          </a:r>
        </a:p>
      </dsp:txBody>
      <dsp:txXfrm>
        <a:off x="3712585" y="1804410"/>
        <a:ext cx="1113775" cy="742517"/>
      </dsp:txXfrm>
    </dsp:sp>
    <dsp:sp modelId="{BF94162D-2706-4841-8AA8-F475DDFC4B8A}">
      <dsp:nvSpPr>
        <dsp:cNvPr id="0" name=""/>
        <dsp:cNvSpPr/>
      </dsp:nvSpPr>
      <dsp:spPr>
        <a:xfrm>
          <a:off x="5011990" y="1804410"/>
          <a:ext cx="1856292" cy="742517"/>
        </a:xfrm>
        <a:prstGeom prst="chevron">
          <a:avLst/>
        </a:prstGeom>
        <a:gradFill flip="none" rotWithShape="1">
          <a:gsLst>
            <a:gs pos="20000">
              <a:schemeClr val="accent1">
                <a:lumMod val="94914"/>
                <a:lumOff val="5086"/>
              </a:schemeClr>
            </a:gs>
            <a:gs pos="97000">
              <a:schemeClr val="accent6">
                <a:lumMod val="89000"/>
              </a:schemeClr>
            </a:gs>
            <a:gs pos="96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lin ang="10800000" scaled="0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7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 err="1"/>
            <a:t>Tesztelés</a:t>
          </a:r>
          <a:endParaRPr lang="en-GB" sz="1500" kern="1200" dirty="0"/>
        </a:p>
      </dsp:txBody>
      <dsp:txXfrm>
        <a:off x="5383249" y="1804410"/>
        <a:ext cx="1113775" cy="742517"/>
      </dsp:txXfrm>
    </dsp:sp>
    <dsp:sp modelId="{A85F385F-D9D0-F345-AC79-FDAD44565378}">
      <dsp:nvSpPr>
        <dsp:cNvPr id="0" name=""/>
        <dsp:cNvSpPr/>
      </dsp:nvSpPr>
      <dsp:spPr>
        <a:xfrm>
          <a:off x="6682653" y="1804410"/>
          <a:ext cx="1856292" cy="7425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7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Release</a:t>
          </a:r>
        </a:p>
      </dsp:txBody>
      <dsp:txXfrm>
        <a:off x="7053912" y="1804410"/>
        <a:ext cx="1113775" cy="742517"/>
      </dsp:txXfrm>
    </dsp:sp>
    <dsp:sp modelId="{CF013A12-D447-B64A-A922-A1B141C91300}">
      <dsp:nvSpPr>
        <dsp:cNvPr id="0" name=""/>
        <dsp:cNvSpPr/>
      </dsp:nvSpPr>
      <dsp:spPr>
        <a:xfrm>
          <a:off x="8353316" y="1804410"/>
          <a:ext cx="1856292" cy="7425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7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Deploy</a:t>
          </a:r>
        </a:p>
      </dsp:txBody>
      <dsp:txXfrm>
        <a:off x="8724575" y="1804410"/>
        <a:ext cx="1113775" cy="742517"/>
      </dsp:txXfrm>
    </dsp:sp>
    <dsp:sp modelId="{B86013B9-FE6E-8E41-AB08-DCD92F2A30D4}">
      <dsp:nvSpPr>
        <dsp:cNvPr id="0" name=""/>
        <dsp:cNvSpPr/>
      </dsp:nvSpPr>
      <dsp:spPr>
        <a:xfrm>
          <a:off x="10023980" y="1804410"/>
          <a:ext cx="1856292" cy="7425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7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 err="1"/>
            <a:t>Üzemeltetés</a:t>
          </a:r>
          <a:endParaRPr lang="en-GB" sz="1500" kern="1200" dirty="0"/>
        </a:p>
      </dsp:txBody>
      <dsp:txXfrm>
        <a:off x="10395239" y="1804410"/>
        <a:ext cx="1113775" cy="742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8BE6C-C72C-0742-A70E-CBFFD67BC9AF}" type="datetimeFigureOut">
              <a:rPr lang="en-HU" smtClean="0"/>
              <a:t>09/05/2024</a:t>
            </a:fld>
            <a:endParaRPr lang="en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C843E-9CDA-AF42-A14C-57C9F08F6427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981492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1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907852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11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95969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12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170214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- https://</a:t>
            </a:r>
            <a:r>
              <a:rPr lang="hu-HU" dirty="0" err="1">
                <a:solidFill>
                  <a:schemeClr val="bg1"/>
                </a:solidFill>
              </a:rPr>
              <a:t>github.com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cloudsteak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trn-docker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blob</a:t>
            </a:r>
            <a:r>
              <a:rPr lang="hu-HU" dirty="0">
                <a:solidFill>
                  <a:schemeClr val="bg1"/>
                </a:solidFill>
              </a:rPr>
              <a:t>/main/Kod1/</a:t>
            </a:r>
            <a:r>
              <a:rPr lang="hu-HU" dirty="0" err="1">
                <a:solidFill>
                  <a:schemeClr val="bg1"/>
                </a:solidFill>
              </a:rPr>
              <a:t>README.md</a:t>
            </a:r>
            <a:endParaRPr lang="hu-HU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solidFill>
                  <a:schemeClr val="bg1"/>
                </a:solidFill>
              </a:rPr>
              <a:t>- https://</a:t>
            </a:r>
            <a:r>
              <a:rPr lang="hu-HU" dirty="0" err="1">
                <a:solidFill>
                  <a:schemeClr val="bg1"/>
                </a:solidFill>
              </a:rPr>
              <a:t>github.com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cloudsteak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trn-docker?tab</a:t>
            </a:r>
            <a:r>
              <a:rPr lang="hu-HU" dirty="0">
                <a:solidFill>
                  <a:schemeClr val="bg1"/>
                </a:solidFill>
              </a:rPr>
              <a:t>=</a:t>
            </a:r>
            <a:r>
              <a:rPr lang="hu-HU" dirty="0" err="1">
                <a:solidFill>
                  <a:schemeClr val="bg1"/>
                </a:solidFill>
              </a:rPr>
              <a:t>readme-ov-file#konténer-adatainak-ellenőrzése-naplózás</a:t>
            </a:r>
            <a:endParaRPr lang="hu-HU" dirty="0">
              <a:solidFill>
                <a:schemeClr val="bg1"/>
              </a:solidFill>
            </a:endParaRPr>
          </a:p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13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227427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14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554744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15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897733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16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627015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17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159453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dirty="0">
                <a:solidFill>
                  <a:schemeClr val="bg1"/>
                </a:solidFill>
              </a:rPr>
              <a:t>https://</a:t>
            </a:r>
            <a:r>
              <a:rPr lang="hu-HU" dirty="0" err="1">
                <a:solidFill>
                  <a:schemeClr val="bg1"/>
                </a:solidFill>
              </a:rPr>
              <a:t>github.com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cloudsteak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trn-docker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blob</a:t>
            </a:r>
            <a:r>
              <a:rPr lang="hu-HU" dirty="0">
                <a:solidFill>
                  <a:schemeClr val="bg1"/>
                </a:solidFill>
              </a:rPr>
              <a:t>/main/Kod2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dirty="0">
                <a:solidFill>
                  <a:schemeClr val="bg1"/>
                </a:solidFill>
              </a:rPr>
              <a:t>https://</a:t>
            </a:r>
            <a:r>
              <a:rPr lang="hu-HU" dirty="0" err="1">
                <a:solidFill>
                  <a:schemeClr val="bg1"/>
                </a:solidFill>
              </a:rPr>
              <a:t>github.com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cloudsteak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trn-docker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blob</a:t>
            </a:r>
            <a:r>
              <a:rPr lang="hu-HU" dirty="0">
                <a:solidFill>
                  <a:schemeClr val="bg1"/>
                </a:solidFill>
              </a:rPr>
              <a:t>/main/</a:t>
            </a:r>
            <a:r>
              <a:rPr lang="hu-HU" dirty="0" err="1">
                <a:solidFill>
                  <a:schemeClr val="bg1"/>
                </a:solidFill>
              </a:rPr>
              <a:t>README.md#képek-kezelése-letöltés-címkézés</a:t>
            </a:r>
            <a:endParaRPr lang="hu-HU" dirty="0">
              <a:solidFill>
                <a:schemeClr val="bg1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dirty="0">
                <a:solidFill>
                  <a:schemeClr val="bg1"/>
                </a:solidFill>
              </a:rPr>
              <a:t>https://</a:t>
            </a:r>
            <a:r>
              <a:rPr lang="hu-HU" dirty="0" err="1">
                <a:solidFill>
                  <a:schemeClr val="bg1"/>
                </a:solidFill>
              </a:rPr>
              <a:t>github.com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cloudsteak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trn-docker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blob</a:t>
            </a:r>
            <a:r>
              <a:rPr lang="hu-HU" dirty="0">
                <a:solidFill>
                  <a:schemeClr val="bg1"/>
                </a:solidFill>
              </a:rPr>
              <a:t>/main/</a:t>
            </a:r>
            <a:r>
              <a:rPr lang="hu-HU" dirty="0" err="1">
                <a:solidFill>
                  <a:schemeClr val="bg1"/>
                </a:solidFill>
              </a:rPr>
              <a:t>README.md#docker-alapú-alkalmazás-saját-képből</a:t>
            </a:r>
            <a:endParaRPr lang="hu-HU" dirty="0">
              <a:solidFill>
                <a:schemeClr val="bg1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18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07132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19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431143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u-HU" b="1" i="0" u="none" strike="noStrike" dirty="0">
                <a:solidFill>
                  <a:srgbClr val="0D0D0D"/>
                </a:solidFill>
                <a:effectLst/>
                <a:latin typeface="Söhne"/>
              </a:rPr>
              <a:t>Mi az a Docker </a:t>
            </a:r>
            <a:r>
              <a:rPr lang="hu-HU" b="1" i="0" u="none" strike="noStrike" dirty="0" err="1">
                <a:solidFill>
                  <a:srgbClr val="0D0D0D"/>
                </a:solidFill>
                <a:effectLst/>
                <a:latin typeface="Söhne"/>
              </a:rPr>
              <a:t>Compose</a:t>
            </a:r>
            <a:r>
              <a:rPr lang="hu-HU" b="1" i="0" u="none" strike="noStrike" dirty="0">
                <a:solidFill>
                  <a:srgbClr val="0D0D0D"/>
                </a:solidFill>
                <a:effectLst/>
                <a:latin typeface="Söhne"/>
              </a:rPr>
              <a:t>?</a:t>
            </a:r>
            <a:endParaRPr lang="hu-HU" b="0" i="0" u="none" strike="noStrike" dirty="0">
              <a:solidFill>
                <a:srgbClr val="0D0D0D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Egy eszköz, amely lehetővé teszi több Docker konténer egyszerű definícióját és indítását egyetlen konfigurációs fájl segítségével.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Kifejezetten hasznos fejlesztői környezetekben, teszteléshez és </a:t>
            </a:r>
            <a:r>
              <a:rPr lang="hu-HU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staging</a:t>
            </a: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 környezetekben.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hu-HU" b="0" i="0" u="none" strike="noStrike" dirty="0">
              <a:solidFill>
                <a:srgbClr val="0D0D0D"/>
              </a:solidFill>
              <a:effectLst/>
              <a:latin typeface="Söhne"/>
            </a:endParaRPr>
          </a:p>
          <a:p>
            <a:pPr algn="l"/>
            <a:r>
              <a:rPr lang="hu-HU" b="1" i="0" u="none" strike="noStrike" dirty="0">
                <a:solidFill>
                  <a:srgbClr val="0D0D0D"/>
                </a:solidFill>
                <a:effectLst/>
                <a:latin typeface="Söhne"/>
              </a:rPr>
              <a:t>Miért hasznos a Docker </a:t>
            </a:r>
            <a:r>
              <a:rPr lang="hu-HU" b="1" i="0" u="none" strike="noStrike" dirty="0" err="1">
                <a:solidFill>
                  <a:srgbClr val="0D0D0D"/>
                </a:solidFill>
                <a:effectLst/>
                <a:latin typeface="Söhne"/>
              </a:rPr>
              <a:t>Compose</a:t>
            </a:r>
            <a:r>
              <a:rPr lang="hu-HU" b="1" i="0" u="none" strike="noStrike" dirty="0">
                <a:solidFill>
                  <a:srgbClr val="0D0D0D"/>
                </a:solidFill>
                <a:effectLst/>
                <a:latin typeface="Söhne"/>
              </a:rPr>
              <a:t>?</a:t>
            </a:r>
            <a:endParaRPr lang="hu-HU" b="0" i="0" u="none" strike="noStrike" dirty="0">
              <a:solidFill>
                <a:srgbClr val="0D0D0D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1" i="0" u="none" strike="noStrike" dirty="0">
                <a:solidFill>
                  <a:srgbClr val="0D0D0D"/>
                </a:solidFill>
                <a:effectLst/>
                <a:latin typeface="Söhne"/>
              </a:rPr>
              <a:t>Egyszerűség</a:t>
            </a: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: Egyetlen </a:t>
            </a:r>
            <a:r>
              <a:rPr lang="hu-HU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docker-compose.yml</a:t>
            </a: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 fájlban kezelhető az összes szolgáltatás, ami egyszerűsíti a konfigurációt.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1" i="0" u="none" strike="noStrike" dirty="0">
                <a:solidFill>
                  <a:srgbClr val="0D0D0D"/>
                </a:solidFill>
                <a:effectLst/>
                <a:latin typeface="Söhne"/>
              </a:rPr>
              <a:t>Automatizálás</a:t>
            </a: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: Parancssorból egyszerű parancsokkal indíthatók és állíthatók le a szolgáltatások.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1" i="0" u="none" strike="noStrike" dirty="0">
                <a:solidFill>
                  <a:srgbClr val="0D0D0D"/>
                </a:solidFill>
                <a:effectLst/>
                <a:latin typeface="Söhne"/>
              </a:rPr>
              <a:t>Környezet konzisztencia</a:t>
            </a: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: Biztosítja, hogy a fejlesztői környezet megegyezzen a termelésivel, csökkentve a "nálam működik" típusú problémákat.</a:t>
            </a:r>
          </a:p>
          <a:p>
            <a:pPr algn="l"/>
            <a:endParaRPr lang="hu-HU" b="1" i="0" u="none" strike="noStrike" dirty="0">
              <a:solidFill>
                <a:srgbClr val="0D0D0D"/>
              </a:solidFill>
              <a:effectLst/>
              <a:latin typeface="Söhne"/>
            </a:endParaRPr>
          </a:p>
          <a:p>
            <a:pPr algn="l"/>
            <a:r>
              <a:rPr lang="hu-HU" b="1" i="0" u="none" strike="noStrike" dirty="0">
                <a:solidFill>
                  <a:srgbClr val="0D0D0D"/>
                </a:solidFill>
                <a:effectLst/>
                <a:latin typeface="Söhne"/>
              </a:rPr>
              <a:t>Hogyan működik a Docker </a:t>
            </a:r>
            <a:r>
              <a:rPr lang="hu-HU" b="1" i="0" u="none" strike="noStrike" dirty="0" err="1">
                <a:solidFill>
                  <a:srgbClr val="0D0D0D"/>
                </a:solidFill>
                <a:effectLst/>
                <a:latin typeface="Söhne"/>
              </a:rPr>
              <a:t>Compose</a:t>
            </a:r>
            <a:r>
              <a:rPr lang="hu-HU" b="1" i="0" u="none" strike="noStrike" dirty="0">
                <a:solidFill>
                  <a:srgbClr val="0D0D0D"/>
                </a:solidFill>
                <a:effectLst/>
                <a:latin typeface="Söhne"/>
              </a:rPr>
              <a:t>?</a:t>
            </a:r>
            <a:endParaRPr lang="hu-HU" b="0" i="0" u="none" strike="noStrike" dirty="0">
              <a:solidFill>
                <a:srgbClr val="0D0D0D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A </a:t>
            </a:r>
            <a:r>
              <a:rPr lang="hu-HU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docker-compose.yml</a:t>
            </a: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 fájlban definiálod a szükséges szolgáltatásokat, </a:t>
            </a:r>
            <a:r>
              <a:rPr lang="hu-HU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hálózatokat</a:t>
            </a: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 és tárolókat.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A </a:t>
            </a:r>
            <a:r>
              <a:rPr lang="hu-HU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docker</a:t>
            </a: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hu-HU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compose</a:t>
            </a: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hu-HU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up</a:t>
            </a: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 parancs futtatásával elindítja a definiált konténereket és szolgáltatásokat.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A </a:t>
            </a:r>
            <a:r>
              <a:rPr lang="hu-HU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docker</a:t>
            </a: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hu-HU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compose</a:t>
            </a: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 down parancs leállítja és eltávolítja a szolgáltatásokat, </a:t>
            </a:r>
            <a:r>
              <a:rPr lang="hu-HU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hálózatokat</a:t>
            </a: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 és konténereket.</a:t>
            </a:r>
          </a:p>
          <a:p>
            <a:pPr algn="l"/>
            <a:endParaRPr lang="hu-HU" b="1" i="0" u="none" strike="noStrike" dirty="0">
              <a:solidFill>
                <a:srgbClr val="0D0D0D"/>
              </a:solidFill>
              <a:effectLst/>
              <a:latin typeface="Söhne"/>
            </a:endParaRPr>
          </a:p>
          <a:p>
            <a:pPr algn="l"/>
            <a:r>
              <a:rPr lang="hu-HU" b="1" i="0" u="none" strike="noStrike" dirty="0">
                <a:solidFill>
                  <a:srgbClr val="0D0D0D"/>
                </a:solidFill>
                <a:effectLst/>
                <a:latin typeface="Söhne"/>
              </a:rPr>
              <a:t>Első lépések:</a:t>
            </a:r>
            <a:endParaRPr lang="hu-HU" b="0" i="0" u="none" strike="noStrike" dirty="0">
              <a:solidFill>
                <a:srgbClr val="0D0D0D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Telepítsd a Docker </a:t>
            </a:r>
            <a:r>
              <a:rPr lang="hu-HU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Compose</a:t>
            </a: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-t (Docker </a:t>
            </a:r>
            <a:r>
              <a:rPr lang="hu-HU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desktop</a:t>
            </a: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 része)</a:t>
            </a:r>
          </a:p>
          <a:p>
            <a:pPr algn="l">
              <a:buFont typeface="+mj-lt"/>
              <a:buAutoNum type="arabicPeriod"/>
            </a:pP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Készíts egy </a:t>
            </a:r>
            <a:r>
              <a:rPr lang="hu-HU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docker-compose.yml</a:t>
            </a: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 fájlt, amely tartalmazza a futtatni kívánt szolgáltatásokat.</a:t>
            </a:r>
          </a:p>
          <a:p>
            <a:pPr algn="l">
              <a:buFont typeface="+mj-lt"/>
              <a:buAutoNum type="arabicPeriod"/>
            </a:pP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Használd a </a:t>
            </a:r>
            <a:r>
              <a:rPr lang="hu-HU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docker-compose</a:t>
            </a: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hu-HU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up</a:t>
            </a: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 parancsot a szolgáltatások indításához.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20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152995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U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2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8674893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dirty="0">
                <a:solidFill>
                  <a:schemeClr val="bg1"/>
                </a:solidFill>
              </a:rPr>
              <a:t>https://</a:t>
            </a:r>
            <a:r>
              <a:rPr lang="hu-HU" dirty="0" err="1">
                <a:solidFill>
                  <a:schemeClr val="bg1"/>
                </a:solidFill>
              </a:rPr>
              <a:t>github.com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cloudsteak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trn-docker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blob</a:t>
            </a:r>
            <a:r>
              <a:rPr lang="hu-HU" dirty="0">
                <a:solidFill>
                  <a:schemeClr val="bg1"/>
                </a:solidFill>
              </a:rPr>
              <a:t>/main/Kod3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dirty="0">
                <a:solidFill>
                  <a:schemeClr val="bg1"/>
                </a:solidFill>
              </a:rPr>
              <a:t>https://</a:t>
            </a:r>
            <a:r>
              <a:rPr lang="hu-HU" dirty="0" err="1">
                <a:solidFill>
                  <a:schemeClr val="bg1"/>
                </a:solidFill>
              </a:rPr>
              <a:t>github.com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cloudsteak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trn-docker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blob</a:t>
            </a:r>
            <a:r>
              <a:rPr lang="hu-HU" dirty="0">
                <a:solidFill>
                  <a:schemeClr val="bg1"/>
                </a:solidFill>
              </a:rPr>
              <a:t>/main/</a:t>
            </a:r>
            <a:r>
              <a:rPr lang="hu-HU" dirty="0" err="1">
                <a:solidFill>
                  <a:schemeClr val="bg1"/>
                </a:solidFill>
              </a:rPr>
              <a:t>README.md#docker-compose</a:t>
            </a:r>
            <a:endParaRPr lang="hu-HU" dirty="0">
              <a:solidFill>
                <a:schemeClr val="bg1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21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7971825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22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715126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23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5432257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dirty="0">
                <a:solidFill>
                  <a:schemeClr val="bg1"/>
                </a:solidFill>
              </a:rPr>
              <a:t>https://</a:t>
            </a:r>
            <a:r>
              <a:rPr lang="hu-HU" dirty="0" err="1">
                <a:solidFill>
                  <a:schemeClr val="bg1"/>
                </a:solidFill>
              </a:rPr>
              <a:t>github.com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cloudsteak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trn-docker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blob</a:t>
            </a:r>
            <a:r>
              <a:rPr lang="hu-HU" dirty="0">
                <a:solidFill>
                  <a:schemeClr val="bg1"/>
                </a:solidFill>
              </a:rPr>
              <a:t>/main/Kod4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dirty="0">
                <a:solidFill>
                  <a:schemeClr val="bg1"/>
                </a:solidFill>
              </a:rPr>
              <a:t>https://</a:t>
            </a:r>
            <a:r>
              <a:rPr lang="hu-HU" dirty="0" err="1">
                <a:solidFill>
                  <a:schemeClr val="bg1"/>
                </a:solidFill>
              </a:rPr>
              <a:t>github.com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cloudsteak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trn-docker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blob</a:t>
            </a:r>
            <a:r>
              <a:rPr lang="hu-HU" dirty="0">
                <a:solidFill>
                  <a:schemeClr val="bg1"/>
                </a:solidFill>
              </a:rPr>
              <a:t>/main/</a:t>
            </a:r>
            <a:r>
              <a:rPr lang="hu-HU" dirty="0" err="1">
                <a:solidFill>
                  <a:schemeClr val="bg1"/>
                </a:solidFill>
              </a:rPr>
              <a:t>README.md#képek-tárolása-azure-ban-acr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https://</a:t>
            </a:r>
            <a:r>
              <a:rPr lang="hu-HU" dirty="0" err="1">
                <a:solidFill>
                  <a:schemeClr val="bg1"/>
                </a:solidFill>
              </a:rPr>
              <a:t>github.com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cloudsteak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trn-docker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blob</a:t>
            </a:r>
            <a:r>
              <a:rPr lang="hu-HU" dirty="0">
                <a:solidFill>
                  <a:schemeClr val="bg1"/>
                </a:solidFill>
              </a:rPr>
              <a:t>/main/</a:t>
            </a:r>
            <a:r>
              <a:rPr lang="hu-HU" dirty="0" err="1">
                <a:solidFill>
                  <a:schemeClr val="bg1"/>
                </a:solidFill>
              </a:rPr>
              <a:t>README.md#azure-docker-instance-létrehozása</a:t>
            </a:r>
            <a:endParaRPr lang="hu-HU" dirty="0">
              <a:solidFill>
                <a:schemeClr val="bg1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24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3125993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dirty="0">
                <a:solidFill>
                  <a:schemeClr val="bg1"/>
                </a:solidFill>
              </a:rPr>
              <a:t>https://</a:t>
            </a:r>
            <a:r>
              <a:rPr lang="hu-HU" dirty="0" err="1">
                <a:solidFill>
                  <a:schemeClr val="bg1"/>
                </a:solidFill>
              </a:rPr>
              <a:t>github.com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cloudsteak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trn-docker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blob</a:t>
            </a:r>
            <a:r>
              <a:rPr lang="hu-HU" dirty="0">
                <a:solidFill>
                  <a:schemeClr val="bg1"/>
                </a:solidFill>
              </a:rPr>
              <a:t>/main/Kod4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dirty="0">
                <a:solidFill>
                  <a:schemeClr val="bg1"/>
                </a:solidFill>
              </a:rPr>
              <a:t>https://</a:t>
            </a:r>
            <a:r>
              <a:rPr lang="hu-HU" dirty="0" err="1">
                <a:solidFill>
                  <a:schemeClr val="bg1"/>
                </a:solidFill>
              </a:rPr>
              <a:t>github.com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cloudsteak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trn-docker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blob</a:t>
            </a:r>
            <a:r>
              <a:rPr lang="hu-HU" dirty="0">
                <a:solidFill>
                  <a:schemeClr val="bg1"/>
                </a:solidFill>
              </a:rPr>
              <a:t>/main/</a:t>
            </a:r>
            <a:r>
              <a:rPr lang="hu-HU" dirty="0" err="1">
                <a:solidFill>
                  <a:schemeClr val="bg1"/>
                </a:solidFill>
              </a:rPr>
              <a:t>README.md#képek-tárolása-azure-ban-acr</a:t>
            </a:r>
            <a:endParaRPr lang="hu-HU" dirty="0">
              <a:solidFill>
                <a:schemeClr val="bg1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dirty="0">
                <a:solidFill>
                  <a:schemeClr val="bg1"/>
                </a:solidFill>
              </a:rPr>
              <a:t>https://</a:t>
            </a:r>
            <a:r>
              <a:rPr lang="hu-HU" dirty="0" err="1">
                <a:solidFill>
                  <a:schemeClr val="bg1"/>
                </a:solidFill>
              </a:rPr>
              <a:t>github.com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cloudsteak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trn-docker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blob</a:t>
            </a:r>
            <a:r>
              <a:rPr lang="hu-HU" dirty="0">
                <a:solidFill>
                  <a:schemeClr val="bg1"/>
                </a:solidFill>
              </a:rPr>
              <a:t>/main/</a:t>
            </a:r>
            <a:r>
              <a:rPr lang="hu-HU" dirty="0" err="1">
                <a:solidFill>
                  <a:schemeClr val="bg1"/>
                </a:solidFill>
              </a:rPr>
              <a:t>README.md#azure-webalkalmazás-létrehozása-docker-képből</a:t>
            </a:r>
            <a:endParaRPr lang="hu-HU" dirty="0">
              <a:solidFill>
                <a:schemeClr val="bg1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25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9552203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26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7979634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27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2524717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28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8140500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u-HU" b="1" i="0" u="none" strike="noStrike" dirty="0">
                <a:solidFill>
                  <a:srgbClr val="0D0D0D"/>
                </a:solidFill>
                <a:effectLst/>
                <a:latin typeface="Söhne"/>
              </a:rPr>
              <a:t>Mi az a GitHub </a:t>
            </a:r>
            <a:r>
              <a:rPr lang="hu-HU" b="1" i="0" u="none" strike="noStrike" dirty="0" err="1">
                <a:solidFill>
                  <a:srgbClr val="0D0D0D"/>
                </a:solidFill>
                <a:effectLst/>
                <a:latin typeface="Söhne"/>
              </a:rPr>
              <a:t>Actions</a:t>
            </a:r>
            <a:r>
              <a:rPr lang="hu-HU" b="1" i="0" u="none" strike="noStrike" dirty="0">
                <a:solidFill>
                  <a:srgbClr val="0D0D0D"/>
                </a:solidFill>
                <a:effectLst/>
                <a:latin typeface="Söhne"/>
              </a:rPr>
              <a:t>?</a:t>
            </a:r>
            <a:endParaRPr lang="hu-HU" b="0" i="0" u="none" strike="noStrike" dirty="0">
              <a:solidFill>
                <a:srgbClr val="0D0D0D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Automatizálási eszköz, amely lehetővé teszi, hogy szoftverfejlesztési feladatokat automatizáljunk közvetlenül a GitHub </a:t>
            </a:r>
            <a:r>
              <a:rPr lang="hu-HU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repository-kon</a:t>
            </a: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 belül.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Felhasználható tesztek futtatására, </a:t>
            </a:r>
            <a:r>
              <a:rPr lang="hu-HU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build</a:t>
            </a: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-ek készítésére, </a:t>
            </a:r>
            <a:r>
              <a:rPr lang="hu-HU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deploy</a:t>
            </a: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 folyamatok kezelésére és még sok másra.</a:t>
            </a:r>
          </a:p>
          <a:p>
            <a:pPr algn="l"/>
            <a:endParaRPr lang="hu-HU" b="1" i="0" u="none" strike="noStrike" dirty="0">
              <a:solidFill>
                <a:srgbClr val="0D0D0D"/>
              </a:solidFill>
              <a:effectLst/>
              <a:latin typeface="Söhne"/>
            </a:endParaRPr>
          </a:p>
          <a:p>
            <a:pPr algn="l"/>
            <a:r>
              <a:rPr lang="hu-HU" b="1" i="0" u="none" strike="noStrike" dirty="0">
                <a:solidFill>
                  <a:srgbClr val="0D0D0D"/>
                </a:solidFill>
                <a:effectLst/>
                <a:latin typeface="Söhne"/>
              </a:rPr>
              <a:t>Miért hasznos a GitHub </a:t>
            </a:r>
            <a:r>
              <a:rPr lang="hu-HU" b="1" i="0" u="none" strike="noStrike" dirty="0" err="1">
                <a:solidFill>
                  <a:srgbClr val="0D0D0D"/>
                </a:solidFill>
                <a:effectLst/>
                <a:latin typeface="Söhne"/>
              </a:rPr>
              <a:t>Actions</a:t>
            </a:r>
            <a:r>
              <a:rPr lang="hu-HU" b="1" i="0" u="none" strike="noStrike" dirty="0">
                <a:solidFill>
                  <a:srgbClr val="0D0D0D"/>
                </a:solidFill>
                <a:effectLst/>
                <a:latin typeface="Söhne"/>
              </a:rPr>
              <a:t>?</a:t>
            </a:r>
            <a:endParaRPr lang="hu-HU" b="0" i="0" u="none" strike="noStrike" dirty="0">
              <a:solidFill>
                <a:srgbClr val="0D0D0D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1" i="0" u="none" strike="noStrike" dirty="0">
                <a:solidFill>
                  <a:srgbClr val="0D0D0D"/>
                </a:solidFill>
                <a:effectLst/>
                <a:latin typeface="Söhne"/>
              </a:rPr>
              <a:t>Integráció</a:t>
            </a: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: Közvetlenül integrálható a GitHub-</a:t>
            </a:r>
            <a:r>
              <a:rPr lang="hu-HU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al</a:t>
            </a: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, nem szükséges külső CI/CD eszközöket használni.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1" i="0" u="none" strike="noStrike" dirty="0">
                <a:solidFill>
                  <a:srgbClr val="0D0D0D"/>
                </a:solidFill>
                <a:effectLst/>
                <a:latin typeface="Söhne"/>
              </a:rPr>
              <a:t>Rugalmas</a:t>
            </a: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: Tetszőleges </a:t>
            </a:r>
            <a:r>
              <a:rPr lang="hu-HU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workflow-k</a:t>
            </a: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 létrehozhatók, amelyek megfelelnek a projekt specifikus igényeinek.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1" i="0" u="none" strike="noStrike" dirty="0">
                <a:solidFill>
                  <a:srgbClr val="0D0D0D"/>
                </a:solidFill>
                <a:effectLst/>
                <a:latin typeface="Söhne"/>
              </a:rPr>
              <a:t>Közösség (</a:t>
            </a:r>
            <a:r>
              <a:rPr lang="hu-HU" b="1" i="0" u="none" strike="noStrike" dirty="0" err="1">
                <a:solidFill>
                  <a:srgbClr val="0D0D0D"/>
                </a:solidFill>
                <a:effectLst/>
                <a:latin typeface="Söhne"/>
              </a:rPr>
              <a:t>community</a:t>
            </a:r>
            <a:r>
              <a:rPr lang="hu-HU" b="1" i="0" u="none" strike="noStrike" dirty="0">
                <a:solidFill>
                  <a:srgbClr val="0D0D0D"/>
                </a:solidFill>
                <a:effectLst/>
                <a:latin typeface="Söhne"/>
              </a:rPr>
              <a:t>)</a:t>
            </a: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: Hozzáférés számos előre készített "</a:t>
            </a:r>
            <a:r>
              <a:rPr lang="hu-HU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action</a:t>
            </a: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"-</a:t>
            </a:r>
            <a:r>
              <a:rPr lang="hu-HU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höz</a:t>
            </a: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, amelyeket a közösség osztott meg.</a:t>
            </a:r>
          </a:p>
          <a:p>
            <a:pPr algn="l"/>
            <a:endParaRPr lang="hu-HU" b="1" i="0" u="none" strike="noStrike" dirty="0">
              <a:solidFill>
                <a:srgbClr val="0D0D0D"/>
              </a:solidFill>
              <a:effectLst/>
              <a:latin typeface="Söhne"/>
            </a:endParaRPr>
          </a:p>
          <a:p>
            <a:pPr algn="l"/>
            <a:r>
              <a:rPr lang="hu-HU" b="1" i="0" u="none" strike="noStrike" dirty="0">
                <a:solidFill>
                  <a:srgbClr val="0D0D0D"/>
                </a:solidFill>
                <a:effectLst/>
                <a:latin typeface="Söhne"/>
              </a:rPr>
              <a:t>Hogyan működik a GitHub </a:t>
            </a:r>
            <a:r>
              <a:rPr lang="hu-HU" b="1" i="0" u="none" strike="noStrike" dirty="0" err="1">
                <a:solidFill>
                  <a:srgbClr val="0D0D0D"/>
                </a:solidFill>
                <a:effectLst/>
                <a:latin typeface="Söhne"/>
              </a:rPr>
              <a:t>Actions</a:t>
            </a:r>
            <a:r>
              <a:rPr lang="hu-HU" b="1" i="0" u="none" strike="noStrike" dirty="0">
                <a:solidFill>
                  <a:srgbClr val="0D0D0D"/>
                </a:solidFill>
                <a:effectLst/>
                <a:latin typeface="Söhne"/>
              </a:rPr>
              <a:t>?</a:t>
            </a:r>
            <a:endParaRPr lang="hu-HU" b="0" i="0" u="none" strike="noStrike" dirty="0">
              <a:solidFill>
                <a:srgbClr val="0D0D0D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Workflow</a:t>
            </a: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 fájlok (általában .</a:t>
            </a:r>
            <a:r>
              <a:rPr lang="hu-HU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github</a:t>
            </a: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/</a:t>
            </a:r>
            <a:r>
              <a:rPr lang="hu-HU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workflows</a:t>
            </a: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 mappában található YAML fájlok) definiálják a műveleteket, amelyeket egy esemény (például </a:t>
            </a:r>
            <a:r>
              <a:rPr lang="hu-HU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push</a:t>
            </a: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hu-HU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pull</a:t>
            </a: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hu-HU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request</a:t>
            </a: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) vált ki.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Minden </a:t>
            </a:r>
            <a:r>
              <a:rPr lang="hu-HU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workflow</a:t>
            </a: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 tartalmaz egy vagy több </a:t>
            </a:r>
            <a:r>
              <a:rPr lang="hu-HU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job</a:t>
            </a: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-ot, amelyek futtathatók ugyanazon </a:t>
            </a:r>
            <a:r>
              <a:rPr lang="hu-HU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runner</a:t>
            </a: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-en vagy különböző </a:t>
            </a:r>
            <a:r>
              <a:rPr lang="hu-HU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runner-eken</a:t>
            </a: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Az </a:t>
            </a:r>
            <a:r>
              <a:rPr lang="hu-HU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Actions</a:t>
            </a: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 lehetővé teszi a folyamatok </a:t>
            </a:r>
            <a:r>
              <a:rPr lang="hu-HU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parallelizálását</a:t>
            </a:r>
            <a:r>
              <a:rPr lang="hu-HU" b="0" i="0" u="none" strike="noStrike" dirty="0">
                <a:solidFill>
                  <a:srgbClr val="0D0D0D"/>
                </a:solidFill>
                <a:effectLst/>
                <a:latin typeface="Söhne"/>
              </a:rPr>
              <a:t> és az erőforrások hatékony kezelését.</a:t>
            </a:r>
          </a:p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29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9171004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dirty="0">
                <a:solidFill>
                  <a:schemeClr val="bg1"/>
                </a:solidFill>
              </a:rPr>
              <a:t>https://</a:t>
            </a:r>
            <a:r>
              <a:rPr lang="hu-HU" dirty="0" err="1">
                <a:solidFill>
                  <a:schemeClr val="bg1"/>
                </a:solidFill>
              </a:rPr>
              <a:t>github.com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cloudsteak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trn-docker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blob</a:t>
            </a:r>
            <a:r>
              <a:rPr lang="hu-HU" dirty="0">
                <a:solidFill>
                  <a:schemeClr val="bg1"/>
                </a:solidFill>
              </a:rPr>
              <a:t>/main/Kod4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dirty="0">
                <a:solidFill>
                  <a:schemeClr val="bg1"/>
                </a:solidFill>
              </a:rPr>
              <a:t>https://</a:t>
            </a:r>
            <a:r>
              <a:rPr lang="hu-HU" dirty="0" err="1">
                <a:solidFill>
                  <a:schemeClr val="bg1"/>
                </a:solidFill>
              </a:rPr>
              <a:t>github.com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cloudsteak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trn-docker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blob</a:t>
            </a:r>
            <a:r>
              <a:rPr lang="hu-HU" dirty="0">
                <a:solidFill>
                  <a:schemeClr val="bg1"/>
                </a:solidFill>
              </a:rPr>
              <a:t>/main/</a:t>
            </a:r>
            <a:r>
              <a:rPr lang="hu-HU" dirty="0" err="1">
                <a:solidFill>
                  <a:schemeClr val="bg1"/>
                </a:solidFill>
              </a:rPr>
              <a:t>README.md#képek-tárolása-azure-ban-acr</a:t>
            </a:r>
            <a:endParaRPr lang="hu-HU" dirty="0">
              <a:solidFill>
                <a:schemeClr val="bg1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dirty="0">
                <a:solidFill>
                  <a:schemeClr val="bg1"/>
                </a:solidFill>
              </a:rPr>
              <a:t>https://</a:t>
            </a:r>
            <a:r>
              <a:rPr lang="hu-HU" dirty="0" err="1">
                <a:solidFill>
                  <a:schemeClr val="bg1"/>
                </a:solidFill>
              </a:rPr>
              <a:t>github.com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cloudsteak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trn-docker?tab</a:t>
            </a:r>
            <a:r>
              <a:rPr lang="hu-HU" dirty="0">
                <a:solidFill>
                  <a:schemeClr val="bg1"/>
                </a:solidFill>
              </a:rPr>
              <a:t>=</a:t>
            </a:r>
            <a:r>
              <a:rPr lang="hu-HU" dirty="0" err="1">
                <a:solidFill>
                  <a:schemeClr val="bg1"/>
                </a:solidFill>
              </a:rPr>
              <a:t>readme-ov-file#github-actions</a:t>
            </a:r>
            <a:endParaRPr lang="hu-HU" dirty="0">
              <a:solidFill>
                <a:schemeClr val="bg1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30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31965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3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4080857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31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4469646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32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28970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4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825989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6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294691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7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025889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8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208276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9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294691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C843E-9CDA-AF42-A14C-57C9F08F6427}" type="slidenum">
              <a:rPr lang="en-HU" smtClean="0"/>
              <a:t>10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741714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47E2-2CF8-ED0E-A5D2-1195FF058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B683E6-5715-EFA8-2A9A-261F9418B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45CCE-E541-71B6-2C27-15C1859A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3AB9-FC85-3F46-8EB0-047F77798950}" type="datetimeFigureOut">
              <a:rPr lang="en-HU" smtClean="0"/>
              <a:t>09/05/2024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78C21-9716-13B9-B6D6-C51A5B7BC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43806-120C-ED80-D9FD-5EE6F240F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15B7-09C2-DF44-8F03-59F5E395D27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14006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FFB76-FB3A-AF14-0E53-A73A447C2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8FAFE3-5E1D-11CB-03B7-A69206043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CC9CB-0863-4C77-908B-7ECDA881B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3AB9-FC85-3F46-8EB0-047F77798950}" type="datetimeFigureOut">
              <a:rPr lang="en-HU" smtClean="0"/>
              <a:t>09/05/2024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F87E3-1053-D235-FB00-A68235728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5E956-D41A-B510-4FEB-A6C84A54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15B7-09C2-DF44-8F03-59F5E395D27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73923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8A3D0A-0887-7C9E-7637-6BB80DC5F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06A3BA-C559-6B6C-0C22-727892BC1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ACD46-C93F-CB5A-EBCC-4282B1F77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3AB9-FC85-3F46-8EB0-047F77798950}" type="datetimeFigureOut">
              <a:rPr lang="en-HU" smtClean="0"/>
              <a:t>09/05/2024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FB35F-C376-0692-016B-BF826DC15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3944D-FFF8-553A-1AB6-FAACAA0F3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15B7-09C2-DF44-8F03-59F5E395D27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851932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- column 2"/>
          <p:cNvSpPr>
            <a:spLocks noGrp="1"/>
          </p:cNvSpPr>
          <p:nvPr>
            <p:ph type="body" sz="quarter" idx="11" hasCustomPrompt="1"/>
          </p:nvPr>
        </p:nvSpPr>
        <p:spPr>
          <a:xfrm>
            <a:off x="6360820" y="1620000"/>
            <a:ext cx="5326613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- column 1"/>
          <p:cNvSpPr>
            <a:spLocks noGrp="1"/>
          </p:cNvSpPr>
          <p:nvPr>
            <p:ph type="body" sz="quarter" idx="10" hasCustomPrompt="1"/>
          </p:nvPr>
        </p:nvSpPr>
        <p:spPr>
          <a:xfrm>
            <a:off x="503869" y="1620000"/>
            <a:ext cx="5326613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3870" y="504000"/>
            <a:ext cx="11183564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77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991">
          <p15:clr>
            <a:srgbClr val="FBAE40"/>
          </p15:clr>
        </p15:guide>
        <p15:guide id="3" pos="7364">
          <p15:clr>
            <a:srgbClr val="FBAE40"/>
          </p15:clr>
        </p15:guide>
        <p15:guide id="4" pos="3674">
          <p15:clr>
            <a:srgbClr val="FBAE40"/>
          </p15:clr>
        </p15:guide>
        <p15:guide id="5" pos="4007">
          <p15:clr>
            <a:srgbClr val="FBAE40"/>
          </p15:clr>
        </p15:guide>
        <p15:guide id="6" orient="horz" pos="317">
          <p15:clr>
            <a:srgbClr val="FBAE40"/>
          </p15:clr>
        </p15:guide>
        <p15:guide id="7" orient="horz" pos="551">
          <p15:clr>
            <a:srgbClr val="FBAE40"/>
          </p15:clr>
        </p15:guide>
        <p15:guide id="8" orient="horz" pos="10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2E70A-76EE-C7EF-0DFD-2894A5AAC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11C61-ADC5-4E0B-663B-29BD4D321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EF3F6-CD77-6686-A55C-58C561771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3AB9-FC85-3F46-8EB0-047F77798950}" type="datetimeFigureOut">
              <a:rPr lang="en-HU" smtClean="0"/>
              <a:t>09/05/2024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AAACD-414F-66F0-6C28-7EF4AA85D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0D9CE-6C7B-BFBA-8784-E96BE7C3A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15B7-09C2-DF44-8F03-59F5E395D27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50250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C4BDD-C801-8524-809C-416762F45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B4519-B769-F0C7-03E4-DD25DE072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4D59E-AE81-1D9F-A798-CD90F33E7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3AB9-FC85-3F46-8EB0-047F77798950}" type="datetimeFigureOut">
              <a:rPr lang="en-HU" smtClean="0"/>
              <a:t>09/05/2024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5768-63EB-CE72-E2A9-A454BCFD4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5715C-ADD3-E40C-0E37-AD7D1B66D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15B7-09C2-DF44-8F03-59F5E395D27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10871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EE320-330F-9B73-70E4-F0FD84989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24A65-D484-7D18-19D8-254E3FFD9E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72F70-EF09-9428-EB89-75C584B6B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A904B-E29F-492C-64D5-93C3D9BB0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3AB9-FC85-3F46-8EB0-047F77798950}" type="datetimeFigureOut">
              <a:rPr lang="en-HU" smtClean="0"/>
              <a:t>09/05/2024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84E43-B81E-ABC3-4195-6D8E7A6AC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C1F9FF-A6FD-6875-7E24-518A596F8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15B7-09C2-DF44-8F03-59F5E395D27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36274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0375-8247-E76B-3372-BA439A9D9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86534-5CBF-60A4-1A49-F709B1FD3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11AB5D-B39B-853E-9006-108B63A9F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70D775-C04B-FB19-8E31-4E64838CC4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CD85F7-4A91-55C3-39A1-1CEB64C0E5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4504A9-7B51-5A6A-066E-683023D69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3AB9-FC85-3F46-8EB0-047F77798950}" type="datetimeFigureOut">
              <a:rPr lang="en-HU" smtClean="0"/>
              <a:t>09/05/2024</a:t>
            </a:fld>
            <a:endParaRPr lang="en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4CDAC3-1D1D-A439-1C7D-5CEAA9B10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2B0EFF-D438-1769-9DF9-D468355D7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15B7-09C2-DF44-8F03-59F5E395D27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6965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BA52D-DE39-3A9B-E1A3-6AE66C3EF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3D0FF-68D7-3A20-2D4A-770BFED2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3AB9-FC85-3F46-8EB0-047F77798950}" type="datetimeFigureOut">
              <a:rPr lang="en-HU" smtClean="0"/>
              <a:t>09/05/2024</a:t>
            </a:fld>
            <a:endParaRPr lang="en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844668-3C9E-DE71-6A2F-D0AB87329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488129-5FAA-1799-704D-534B5065D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15B7-09C2-DF44-8F03-59F5E395D27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816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6675FF-F05B-6948-9EE9-53A714C62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3AB9-FC85-3F46-8EB0-047F77798950}" type="datetimeFigureOut">
              <a:rPr lang="en-HU" smtClean="0"/>
              <a:t>09/05/2024</a:t>
            </a:fld>
            <a:endParaRPr lang="en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A37BFC-611D-38A3-80BF-5EA2C3161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AAFFE-1A62-8759-B437-0AE6C7AF2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15B7-09C2-DF44-8F03-59F5E395D27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69383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86CB2-91B9-AE4E-8474-56369278D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EEA99-72B6-DD5E-D74E-FAC173EAC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8C4340-283E-78B3-D97C-6C78412C5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ADC77-F611-4365-A542-04862AA4A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3AB9-FC85-3F46-8EB0-047F77798950}" type="datetimeFigureOut">
              <a:rPr lang="en-HU" smtClean="0"/>
              <a:t>09/05/2024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921EF-4884-410A-AF33-6F89653F3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888E7-D602-531D-CDAA-20FA64E33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15B7-09C2-DF44-8F03-59F5E395D27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15106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830BD-C461-DBBE-B3CB-594B86B77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4F7354-5BB3-8958-29B1-2EDEBC327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BAC71E-7262-45FE-F76F-25A5B2CF6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BA1E2-7D7E-964C-6F8C-D5746BA9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3AB9-FC85-3F46-8EB0-047F77798950}" type="datetimeFigureOut">
              <a:rPr lang="en-HU" smtClean="0"/>
              <a:t>09/05/2024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3F1332-0AA0-860F-DA0A-DFE8B8950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7DD8F8-3C81-6089-4B68-959E75181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15B7-09C2-DF44-8F03-59F5E395D27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97700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E737F6-0121-8808-07A2-DFA5D977F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0D712-A1D6-FA9F-D9E6-289C49AD6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64A23-7638-121E-AF5A-6FB6F836F8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13AB9-FC85-3F46-8EB0-047F77798950}" type="datetimeFigureOut">
              <a:rPr lang="en-HU" smtClean="0"/>
              <a:t>09/05/2024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5ABA5-BF74-685A-2472-190350AC9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1D240-E51F-820B-0075-72F4EF12E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915B7-09C2-DF44-8F03-59F5E395D27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9315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s://fekir.info/post/chroot-as-docker-alternative-for-building/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aplicacioneslibreuso.blogspot.com/2017/07/nivel-de-ejecucion-en-linux-ubuntu.html" TargetMode="Externa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hyperlink" Target="https://www.pngall.com/python-programming-language-png/" TargetMode="External"/><Relationship Id="rId5" Type="http://schemas.openxmlformats.org/officeDocument/2006/relationships/hyperlink" Target="http://www.codingdefined.com/2017/04/top-20-interview-questions-on-nodejs.html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hyperlink" Target="https://pixabay.com/es/usuario-persona-personas-perfil-1633249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.microsoft.com/hu-hu/azure/azure-resource-manager/management/azure-subscription-service-limits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azure.microsoft.com/hu-hu/pricing/calculator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oudsteak-gmk-shared.s3.eu-central-1.amazonaws.com/all-cloud-glossary.png" TargetMode="External"/><Relationship Id="rId5" Type="http://schemas.openxmlformats.org/officeDocument/2006/relationships/hyperlink" Target="https://docs.github.com/en/actions" TargetMode="External"/><Relationship Id="rId10" Type="http://schemas.openxmlformats.org/officeDocument/2006/relationships/hyperlink" Target="https://learn.microsoft.com/hu-hu/cli/azure/" TargetMode="External"/><Relationship Id="rId4" Type="http://schemas.openxmlformats.org/officeDocument/2006/relationships/hyperlink" Target="https://github.com/cloudsteak/trn-docker" TargetMode="External"/><Relationship Id="rId9" Type="http://schemas.openxmlformats.org/officeDocument/2006/relationships/hyperlink" Target="https://azure.microsoft.com/hu-hu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jpeg"/><Relationship Id="rId7" Type="http://schemas.openxmlformats.org/officeDocument/2006/relationships/hyperlink" Target="https://www.linkedin.com/in/tibor-kiss-the1bit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cloudmentor.hu/" TargetMode="External"/><Relationship Id="rId5" Type="http://schemas.openxmlformats.org/officeDocument/2006/relationships/hyperlink" Target="https://cloudsteak.com/" TargetMode="External"/><Relationship Id="rId4" Type="http://schemas.openxmlformats.org/officeDocument/2006/relationships/hyperlink" Target="https://github.com/cloudsteak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klub.gerillaoneletrajz.hu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www.pngall.com/python-programming-language-png/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codingdefined.com/2017/04/top-20-interview-questions-on-nodejs.html" TargetMode="Externa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hyperlink" Target="https://pixabay.com/es/usuario-persona-personas-perfil-1633249/" TargetMode="External"/><Relationship Id="rId5" Type="http://schemas.openxmlformats.org/officeDocument/2006/relationships/image" Target="../media/image9.svg"/><Relationship Id="rId15" Type="http://schemas.openxmlformats.org/officeDocument/2006/relationships/hyperlink" Target="https://fekir.info/post/chroot-as-docker-alternative-for-building/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hyperlink" Target="https://aplicacioneslibreuso.blogspot.com/2017/07/nivel-de-ejecucion-en-linux-ubuntu.html" TargetMode="External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reesion.com/article/5782503315/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s://hub.docker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1E8795-906E-1CAC-9D78-CC82348DE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" y="2425700"/>
            <a:ext cx="12065000" cy="2378265"/>
          </a:xfrm>
        </p:spPr>
        <p:txBody>
          <a:bodyPr>
            <a:normAutofit/>
          </a:bodyPr>
          <a:lstStyle/>
          <a:p>
            <a:r>
              <a:rPr lang="en-GB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Docker </a:t>
            </a:r>
            <a:r>
              <a:rPr lang="en-GB" sz="7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alapú</a:t>
            </a:r>
            <a:r>
              <a:rPr lang="en-GB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alkalmazások</a:t>
            </a:r>
            <a:r>
              <a:rPr lang="en-GB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Cloud-ban</a:t>
            </a:r>
            <a:endParaRPr lang="en-HU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3380D37-81CB-17FC-9257-6F7F65482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758" y="506460"/>
            <a:ext cx="5002484" cy="2173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7F7CE0-5572-C26C-81A5-6AA600259C0B}"/>
              </a:ext>
            </a:extLst>
          </p:cNvPr>
          <p:cNvSpPr txBox="1"/>
          <p:nvPr/>
        </p:nvSpPr>
        <p:spPr>
          <a:xfrm>
            <a:off x="3286594" y="5458944"/>
            <a:ext cx="561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2024. 05. 09.</a:t>
            </a:r>
          </a:p>
        </p:txBody>
      </p:sp>
    </p:spTree>
    <p:extLst>
      <p:ext uri="{BB962C8B-B14F-4D97-AF65-F5344CB8AC3E}">
        <p14:creationId xmlns:p14="http://schemas.microsoft.com/office/powerpoint/2010/main" val="2382958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2B6280-A145-7B43-8418-237611408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9109" y="3363053"/>
            <a:ext cx="6184875" cy="1759005"/>
          </a:xfrm>
        </p:spPr>
        <p:txBody>
          <a:bodyPr>
            <a:normAutofit/>
          </a:bodyPr>
          <a:lstStyle/>
          <a:p>
            <a:r>
              <a:rPr lang="hu-HU" sz="115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Gyakorlat</a:t>
            </a:r>
          </a:p>
        </p:txBody>
      </p:sp>
      <p:pic>
        <p:nvPicPr>
          <p:cNvPr id="7" name="Graphic 6" descr="Thought bubble outline">
            <a:extLst>
              <a:ext uri="{FF2B5EF4-FFF2-40B4-BE49-F238E27FC236}">
                <a16:creationId xmlns:a16="http://schemas.microsoft.com/office/drawing/2014/main" id="{3EFB47F1-9699-819C-65A3-60B8F84207D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0533" y="-219516"/>
            <a:ext cx="4639516" cy="4462072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6639A45E-C9F3-05C5-9E2E-ADEF29EE0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0077" y="1289115"/>
            <a:ext cx="3120428" cy="827881"/>
          </a:xfrm>
        </p:spPr>
        <p:txBody>
          <a:bodyPr>
            <a:normAutofit fontScale="55000" lnSpcReduction="20000"/>
          </a:bodyPr>
          <a:lstStyle/>
          <a:p>
            <a:r>
              <a:rPr lang="hu-HU" sz="6000" dirty="0">
                <a:solidFill>
                  <a:schemeClr val="bg1"/>
                </a:solidFill>
              </a:rPr>
              <a:t>Docker </a:t>
            </a:r>
            <a:r>
              <a:rPr lang="hu-HU" sz="6000" dirty="0" err="1">
                <a:solidFill>
                  <a:schemeClr val="bg1"/>
                </a:solidFill>
              </a:rPr>
              <a:t>Desktop</a:t>
            </a:r>
            <a:endParaRPr lang="hu-HU" sz="6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BA45A7-A996-64AD-2379-5E557429099C}"/>
              </a:ext>
            </a:extLst>
          </p:cNvPr>
          <p:cNvSpPr txBox="1"/>
          <p:nvPr/>
        </p:nvSpPr>
        <p:spPr>
          <a:xfrm>
            <a:off x="0" y="6118039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 err="1">
                <a:solidFill>
                  <a:schemeClr val="bg2"/>
                </a:solidFill>
              </a:rPr>
              <a:t>Áttekintés</a:t>
            </a:r>
            <a:endParaRPr lang="en-GB" dirty="0">
              <a:solidFill>
                <a:schemeClr val="bg2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b="0" dirty="0" err="1">
                <a:solidFill>
                  <a:schemeClr val="bg2"/>
                </a:solidFill>
                <a:effectLst/>
              </a:rPr>
              <a:t>Fejlesztői</a:t>
            </a:r>
            <a:r>
              <a:rPr lang="en-GB" b="0" dirty="0">
                <a:solidFill>
                  <a:schemeClr val="bg2"/>
                </a:solidFill>
                <a:effectLst/>
              </a:rPr>
              <a:t> </a:t>
            </a:r>
            <a:r>
              <a:rPr lang="en-GB" b="0" dirty="0" err="1">
                <a:solidFill>
                  <a:schemeClr val="bg2"/>
                </a:solidFill>
                <a:effectLst/>
              </a:rPr>
              <a:t>környezet</a:t>
            </a:r>
            <a:endParaRPr lang="en-GB" b="0" dirty="0">
              <a:solidFill>
                <a:schemeClr val="bg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7070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439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>
                <a:solidFill>
                  <a:schemeClr val="bg1"/>
                </a:solidFill>
                <a:effectLst/>
              </a:rPr>
              <a:t>Docker Parancsok</a:t>
            </a:r>
            <a:endParaRPr lang="hu-HU" sz="6000" b="1" dirty="0">
              <a:solidFill>
                <a:schemeClr val="accent2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49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8119" y="13915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Docker parancsok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91" y="3076763"/>
            <a:ext cx="11922582" cy="4117474"/>
          </a:xfrm>
        </p:spPr>
        <p:txBody>
          <a:bodyPr numCol="2"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hu-HU" sz="2900" dirty="0" err="1">
                <a:solidFill>
                  <a:schemeClr val="bg1"/>
                </a:solidFill>
              </a:rPr>
              <a:t>docker</a:t>
            </a:r>
            <a:r>
              <a:rPr lang="hu-HU" sz="2900" dirty="0">
                <a:solidFill>
                  <a:schemeClr val="bg1"/>
                </a:solidFill>
              </a:rPr>
              <a:t> </a:t>
            </a:r>
            <a:r>
              <a:rPr lang="hu-HU" sz="2900" dirty="0" err="1">
                <a:solidFill>
                  <a:schemeClr val="bg1"/>
                </a:solidFill>
              </a:rPr>
              <a:t>pull</a:t>
            </a:r>
            <a:r>
              <a:rPr lang="hu-HU" sz="2900" dirty="0">
                <a:solidFill>
                  <a:schemeClr val="bg1"/>
                </a:solidFill>
              </a:rPr>
              <a:t>: Letölt egy Docker képet a </a:t>
            </a:r>
            <a:r>
              <a:rPr lang="hu-HU" sz="2900" dirty="0" err="1">
                <a:solidFill>
                  <a:schemeClr val="bg1"/>
                </a:solidFill>
              </a:rPr>
              <a:t>registry-ből</a:t>
            </a:r>
            <a:endParaRPr lang="hu-HU" sz="29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2900" dirty="0" err="1">
                <a:solidFill>
                  <a:schemeClr val="bg1"/>
                </a:solidFill>
              </a:rPr>
              <a:t>docker</a:t>
            </a:r>
            <a:r>
              <a:rPr lang="hu-HU" sz="2900" dirty="0">
                <a:solidFill>
                  <a:schemeClr val="bg1"/>
                </a:solidFill>
              </a:rPr>
              <a:t> </a:t>
            </a:r>
            <a:r>
              <a:rPr lang="hu-HU" sz="2900" dirty="0" err="1">
                <a:solidFill>
                  <a:schemeClr val="bg1"/>
                </a:solidFill>
              </a:rPr>
              <a:t>run</a:t>
            </a:r>
            <a:r>
              <a:rPr lang="hu-HU" sz="2900" dirty="0">
                <a:solidFill>
                  <a:schemeClr val="bg1"/>
                </a:solidFill>
              </a:rPr>
              <a:t>: Létrehoz és indít egy konténert a megadott képből</a:t>
            </a:r>
          </a:p>
          <a:p>
            <a:pPr>
              <a:lnSpc>
                <a:spcPct val="150000"/>
              </a:lnSpc>
            </a:pPr>
            <a:r>
              <a:rPr lang="hu-HU" sz="2900" dirty="0" err="1">
                <a:solidFill>
                  <a:schemeClr val="bg1"/>
                </a:solidFill>
              </a:rPr>
              <a:t>docker</a:t>
            </a:r>
            <a:r>
              <a:rPr lang="hu-HU" sz="2900" dirty="0">
                <a:solidFill>
                  <a:schemeClr val="bg1"/>
                </a:solidFill>
              </a:rPr>
              <a:t> ps: Megjeleníti az aktív konténereket</a:t>
            </a:r>
          </a:p>
          <a:p>
            <a:pPr>
              <a:lnSpc>
                <a:spcPct val="150000"/>
              </a:lnSpc>
            </a:pPr>
            <a:r>
              <a:rPr lang="hu-HU" sz="2900" dirty="0" err="1">
                <a:solidFill>
                  <a:schemeClr val="bg1"/>
                </a:solidFill>
              </a:rPr>
              <a:t>docker</a:t>
            </a:r>
            <a:r>
              <a:rPr lang="hu-HU" sz="2900" dirty="0">
                <a:solidFill>
                  <a:schemeClr val="bg1"/>
                </a:solidFill>
              </a:rPr>
              <a:t> start: Elindít egy létező konténert</a:t>
            </a:r>
          </a:p>
          <a:p>
            <a:pPr>
              <a:lnSpc>
                <a:spcPct val="150000"/>
              </a:lnSpc>
            </a:pPr>
            <a:r>
              <a:rPr lang="hu-HU" sz="2900" dirty="0" err="1">
                <a:solidFill>
                  <a:schemeClr val="bg1"/>
                </a:solidFill>
              </a:rPr>
              <a:t>docker</a:t>
            </a:r>
            <a:r>
              <a:rPr lang="hu-HU" sz="2900" dirty="0">
                <a:solidFill>
                  <a:schemeClr val="bg1"/>
                </a:solidFill>
              </a:rPr>
              <a:t> stop: Megállít egy futó konténert</a:t>
            </a:r>
          </a:p>
          <a:p>
            <a:pPr>
              <a:lnSpc>
                <a:spcPct val="150000"/>
              </a:lnSpc>
            </a:pPr>
            <a:r>
              <a:rPr lang="hu-HU" sz="2900" dirty="0" err="1">
                <a:solidFill>
                  <a:schemeClr val="bg1"/>
                </a:solidFill>
              </a:rPr>
              <a:t>docker</a:t>
            </a:r>
            <a:r>
              <a:rPr lang="hu-HU" sz="2900" dirty="0">
                <a:solidFill>
                  <a:schemeClr val="bg1"/>
                </a:solidFill>
              </a:rPr>
              <a:t> </a:t>
            </a:r>
            <a:r>
              <a:rPr lang="hu-HU" sz="2900" dirty="0" err="1">
                <a:solidFill>
                  <a:schemeClr val="bg1"/>
                </a:solidFill>
              </a:rPr>
              <a:t>images</a:t>
            </a:r>
            <a:r>
              <a:rPr lang="hu-HU" sz="2900" dirty="0">
                <a:solidFill>
                  <a:schemeClr val="bg1"/>
                </a:solidFill>
              </a:rPr>
              <a:t>:  Megjeleníti az elérhető képfájlokat</a:t>
            </a:r>
          </a:p>
          <a:p>
            <a:pPr>
              <a:lnSpc>
                <a:spcPct val="150000"/>
              </a:lnSpc>
            </a:pPr>
            <a:r>
              <a:rPr lang="hu-HU" sz="2900" dirty="0" err="1">
                <a:solidFill>
                  <a:schemeClr val="bg1"/>
                </a:solidFill>
              </a:rPr>
              <a:t>docker</a:t>
            </a:r>
            <a:r>
              <a:rPr lang="hu-HU" sz="2900" dirty="0">
                <a:solidFill>
                  <a:schemeClr val="bg1"/>
                </a:solidFill>
              </a:rPr>
              <a:t> </a:t>
            </a:r>
            <a:r>
              <a:rPr lang="hu-HU" sz="2900" dirty="0" err="1">
                <a:solidFill>
                  <a:schemeClr val="bg1"/>
                </a:solidFill>
              </a:rPr>
              <a:t>rm</a:t>
            </a:r>
            <a:r>
              <a:rPr lang="hu-HU" sz="2900" dirty="0">
                <a:solidFill>
                  <a:schemeClr val="bg1"/>
                </a:solidFill>
              </a:rPr>
              <a:t>:  Letörli az adott konténert</a:t>
            </a:r>
          </a:p>
          <a:p>
            <a:pPr>
              <a:lnSpc>
                <a:spcPct val="150000"/>
              </a:lnSpc>
            </a:pPr>
            <a:r>
              <a:rPr lang="hu-HU" sz="2900" dirty="0" err="1">
                <a:solidFill>
                  <a:schemeClr val="bg1"/>
                </a:solidFill>
              </a:rPr>
              <a:t>docker</a:t>
            </a:r>
            <a:r>
              <a:rPr lang="hu-HU" sz="2900" dirty="0">
                <a:solidFill>
                  <a:schemeClr val="bg1"/>
                </a:solidFill>
              </a:rPr>
              <a:t> </a:t>
            </a:r>
            <a:r>
              <a:rPr lang="hu-HU" sz="2900" dirty="0" err="1">
                <a:solidFill>
                  <a:schemeClr val="bg1"/>
                </a:solidFill>
              </a:rPr>
              <a:t>rmi</a:t>
            </a:r>
            <a:r>
              <a:rPr lang="hu-HU" sz="2900" dirty="0">
                <a:solidFill>
                  <a:schemeClr val="bg1"/>
                </a:solidFill>
              </a:rPr>
              <a:t>:  Letörli az adott képfájlt</a:t>
            </a:r>
          </a:p>
          <a:p>
            <a:pPr>
              <a:lnSpc>
                <a:spcPct val="150000"/>
              </a:lnSpc>
            </a:pPr>
            <a:r>
              <a:rPr lang="hu-HU" dirty="0" err="1">
                <a:solidFill>
                  <a:schemeClr val="bg1"/>
                </a:solidFill>
              </a:rPr>
              <a:t>docker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build</a:t>
            </a:r>
            <a:r>
              <a:rPr lang="hu-HU" dirty="0">
                <a:solidFill>
                  <a:schemeClr val="bg1"/>
                </a:solidFill>
              </a:rPr>
              <a:t>:  Képfájlt épít a megadott paraméterekkel</a:t>
            </a:r>
          </a:p>
          <a:p>
            <a:pPr>
              <a:lnSpc>
                <a:spcPct val="150000"/>
              </a:lnSpc>
            </a:pPr>
            <a:r>
              <a:rPr lang="hu-HU" dirty="0" err="1">
                <a:solidFill>
                  <a:schemeClr val="bg1"/>
                </a:solidFill>
              </a:rPr>
              <a:t>docker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inspect</a:t>
            </a:r>
            <a:r>
              <a:rPr lang="hu-HU" dirty="0">
                <a:solidFill>
                  <a:schemeClr val="bg1"/>
                </a:solidFill>
              </a:rPr>
              <a:t>:  Megjeleníti a konténer részleteit és adatait</a:t>
            </a:r>
          </a:p>
          <a:p>
            <a:pPr>
              <a:lnSpc>
                <a:spcPct val="150000"/>
              </a:lnSpc>
            </a:pPr>
            <a:r>
              <a:rPr lang="hu-HU" dirty="0" err="1">
                <a:solidFill>
                  <a:schemeClr val="bg1"/>
                </a:solidFill>
              </a:rPr>
              <a:t>docker</a:t>
            </a:r>
            <a:r>
              <a:rPr lang="hu-HU" dirty="0">
                <a:solidFill>
                  <a:schemeClr val="bg1"/>
                </a:solidFill>
              </a:rPr>
              <a:t> logs:  Megjeleníti az adott konténer naplóbejegyzéseit</a:t>
            </a:r>
          </a:p>
          <a:p>
            <a:pPr>
              <a:lnSpc>
                <a:spcPct val="150000"/>
              </a:lnSpc>
            </a:pPr>
            <a:r>
              <a:rPr lang="hu-HU" dirty="0" err="1">
                <a:solidFill>
                  <a:schemeClr val="bg1"/>
                </a:solidFill>
              </a:rPr>
              <a:t>docker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push</a:t>
            </a:r>
            <a:r>
              <a:rPr lang="hu-HU" dirty="0">
                <a:solidFill>
                  <a:schemeClr val="bg1"/>
                </a:solidFill>
              </a:rPr>
              <a:t>:  Képfájl feltöltése Docker </a:t>
            </a:r>
            <a:r>
              <a:rPr lang="hu-HU" dirty="0" err="1">
                <a:solidFill>
                  <a:schemeClr val="bg1"/>
                </a:solidFill>
              </a:rPr>
              <a:t>registry</a:t>
            </a:r>
            <a:r>
              <a:rPr lang="hu-HU" dirty="0">
                <a:solidFill>
                  <a:schemeClr val="bg1"/>
                </a:solidFill>
              </a:rPr>
              <a:t>-be</a:t>
            </a:r>
          </a:p>
          <a:p>
            <a:pPr>
              <a:lnSpc>
                <a:spcPct val="150000"/>
              </a:lnSpc>
            </a:pPr>
            <a:r>
              <a:rPr lang="hu-HU" dirty="0" err="1">
                <a:solidFill>
                  <a:schemeClr val="bg1"/>
                </a:solidFill>
              </a:rPr>
              <a:t>docker</a:t>
            </a:r>
            <a:r>
              <a:rPr lang="hu-HU" dirty="0">
                <a:solidFill>
                  <a:schemeClr val="bg1"/>
                </a:solidFill>
              </a:rPr>
              <a:t> login:  Bejelentkezés </a:t>
            </a:r>
            <a:r>
              <a:rPr lang="hu-HU" dirty="0" err="1">
                <a:solidFill>
                  <a:schemeClr val="bg1"/>
                </a:solidFill>
              </a:rPr>
              <a:t>registry</a:t>
            </a:r>
            <a:r>
              <a:rPr lang="hu-HU" dirty="0">
                <a:solidFill>
                  <a:schemeClr val="bg1"/>
                </a:solidFill>
              </a:rPr>
              <a:t>-be (Pl.: </a:t>
            </a:r>
            <a:r>
              <a:rPr lang="hu-HU" dirty="0" err="1">
                <a:solidFill>
                  <a:schemeClr val="bg1"/>
                </a:solidFill>
              </a:rPr>
              <a:t>DockerHub</a:t>
            </a:r>
            <a:r>
              <a:rPr lang="hu-HU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endParaRPr lang="hu-HU" sz="25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endParaRPr lang="hu-HU" sz="25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E2457F-603A-DB44-8124-12ACBF4C99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370395" y="279041"/>
            <a:ext cx="4670985" cy="25532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BA1FB6-07AE-71FF-6063-DA74643C65E0}"/>
              </a:ext>
            </a:extLst>
          </p:cNvPr>
          <p:cNvSpPr/>
          <p:nvPr/>
        </p:nvSpPr>
        <p:spPr>
          <a:xfrm>
            <a:off x="3509680" y="1184944"/>
            <a:ext cx="2580002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</a:t>
            </a:r>
            <a:r>
              <a:rPr lang="en-GB" sz="2400" dirty="0" err="1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legfontosabbak</a:t>
            </a:r>
            <a:r>
              <a:rPr lang="en-GB" sz="240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</a:t>
            </a:r>
            <a:endParaRPr lang="en-GB" sz="2400" b="0" cap="none" spc="0" dirty="0">
              <a:ln w="0"/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833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Thought bubble outline">
            <a:extLst>
              <a:ext uri="{FF2B5EF4-FFF2-40B4-BE49-F238E27FC236}">
                <a16:creationId xmlns:a16="http://schemas.microsoft.com/office/drawing/2014/main" id="{3EFB47F1-9699-819C-65A3-60B8F84207D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0533" y="-219516"/>
            <a:ext cx="4639516" cy="4462072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6639A45E-C9F3-05C5-9E2E-ADEF29EE0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0077" y="1289115"/>
            <a:ext cx="3120428" cy="827881"/>
          </a:xfrm>
        </p:spPr>
        <p:txBody>
          <a:bodyPr>
            <a:normAutofit fontScale="55000" lnSpcReduction="20000"/>
          </a:bodyPr>
          <a:lstStyle/>
          <a:p>
            <a:r>
              <a:rPr lang="hu-HU" sz="6000" dirty="0">
                <a:solidFill>
                  <a:schemeClr val="bg1"/>
                </a:solidFill>
              </a:rPr>
              <a:t>Docker konténer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BA45A7-A996-64AD-2379-5E557429099C}"/>
              </a:ext>
            </a:extLst>
          </p:cNvPr>
          <p:cNvSpPr txBox="1"/>
          <p:nvPr/>
        </p:nvSpPr>
        <p:spPr>
          <a:xfrm>
            <a:off x="0" y="5748707"/>
            <a:ext cx="60976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 err="1">
                <a:solidFill>
                  <a:schemeClr val="bg1"/>
                </a:solidFill>
              </a:rPr>
              <a:t>Alap</a:t>
            </a:r>
            <a:r>
              <a:rPr lang="en-GB" dirty="0">
                <a:solidFill>
                  <a:schemeClr val="bg1"/>
                </a:solidFill>
              </a:rPr>
              <a:t> Python </a:t>
            </a:r>
            <a:r>
              <a:rPr lang="en-GB" dirty="0" err="1">
                <a:solidFill>
                  <a:schemeClr val="bg1"/>
                </a:solidFill>
              </a:rPr>
              <a:t>alkalmazás</a:t>
            </a:r>
            <a:endParaRPr lang="en-GB" dirty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  <a:defRPr/>
            </a:pPr>
            <a:r>
              <a:rPr lang="hu-HU" sz="1800" dirty="0">
                <a:solidFill>
                  <a:schemeClr val="bg1"/>
                </a:solidFill>
              </a:rPr>
              <a:t>Parancsok futtatása konténerben</a:t>
            </a:r>
          </a:p>
          <a:p>
            <a:pPr marL="171450" indent="-171450">
              <a:buFontTx/>
              <a:buChar char="-"/>
              <a:defRPr/>
            </a:pPr>
            <a:r>
              <a:rPr lang="hu-HU" sz="1800" dirty="0">
                <a:solidFill>
                  <a:schemeClr val="bg1"/>
                </a:solidFill>
              </a:rPr>
              <a:t>Konténer adatainak ellenőrzése, naplózás</a:t>
            </a:r>
          </a:p>
          <a:p>
            <a:pPr marL="171450" indent="-171450">
              <a:buFontTx/>
              <a:buChar char="-"/>
              <a:defRPr/>
            </a:pPr>
            <a:endParaRPr lang="hu-HU" sz="1800" dirty="0">
              <a:solidFill>
                <a:schemeClr val="bg1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="0" dirty="0">
              <a:solidFill>
                <a:schemeClr val="bg2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8162C9-A8E0-563C-E79F-40460A5D6FC0}"/>
              </a:ext>
            </a:extLst>
          </p:cNvPr>
          <p:cNvSpPr txBox="1"/>
          <p:nvPr/>
        </p:nvSpPr>
        <p:spPr>
          <a:xfrm>
            <a:off x="208760" y="4806652"/>
            <a:ext cx="7041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https://</a:t>
            </a:r>
            <a:r>
              <a:rPr lang="hu-HU" dirty="0" err="1">
                <a:solidFill>
                  <a:schemeClr val="bg1"/>
                </a:solidFill>
              </a:rPr>
              <a:t>github.com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cloudsteak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trn-docker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blob</a:t>
            </a:r>
            <a:r>
              <a:rPr lang="hu-HU" dirty="0">
                <a:solidFill>
                  <a:schemeClr val="bg1"/>
                </a:solidFill>
              </a:rPr>
              <a:t>/main/Kod1/</a:t>
            </a:r>
            <a:r>
              <a:rPr lang="hu-HU" dirty="0" err="1">
                <a:solidFill>
                  <a:schemeClr val="bg1"/>
                </a:solidFill>
              </a:rPr>
              <a:t>README.md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21382C-1268-DEFB-6018-A80A16109C14}"/>
              </a:ext>
            </a:extLst>
          </p:cNvPr>
          <p:cNvSpPr txBox="1"/>
          <p:nvPr/>
        </p:nvSpPr>
        <p:spPr>
          <a:xfrm>
            <a:off x="208760" y="5120670"/>
            <a:ext cx="999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https://</a:t>
            </a:r>
            <a:r>
              <a:rPr lang="hu-HU" dirty="0" err="1">
                <a:solidFill>
                  <a:schemeClr val="bg1"/>
                </a:solidFill>
              </a:rPr>
              <a:t>github.com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cloudsteak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trn-docker?tab</a:t>
            </a:r>
            <a:r>
              <a:rPr lang="hu-HU" dirty="0">
                <a:solidFill>
                  <a:schemeClr val="bg1"/>
                </a:solidFill>
              </a:rPr>
              <a:t>=</a:t>
            </a:r>
            <a:r>
              <a:rPr lang="hu-HU" dirty="0" err="1">
                <a:solidFill>
                  <a:schemeClr val="bg1"/>
                </a:solidFill>
              </a:rPr>
              <a:t>readme-ov-file#konténer-adatainak-ellenőrzése-naplózás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427BFA0-4ED7-2666-8ECD-D8F04067B1E8}"/>
              </a:ext>
            </a:extLst>
          </p:cNvPr>
          <p:cNvSpPr txBox="1">
            <a:spLocks/>
          </p:cNvSpPr>
          <p:nvPr/>
        </p:nvSpPr>
        <p:spPr>
          <a:xfrm>
            <a:off x="1044981" y="2640560"/>
            <a:ext cx="6184875" cy="17590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15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Gyakorlat</a:t>
            </a:r>
          </a:p>
        </p:txBody>
      </p:sp>
    </p:spTree>
    <p:extLst>
      <p:ext uri="{BB962C8B-B14F-4D97-AF65-F5344CB8AC3E}">
        <p14:creationId xmlns:p14="http://schemas.microsoft.com/office/powerpoint/2010/main" val="2329299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439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>
                <a:solidFill>
                  <a:schemeClr val="bg1"/>
                </a:solidFill>
                <a:effectLst/>
              </a:rPr>
              <a:t>Docker képek</a:t>
            </a:r>
            <a:endParaRPr lang="hu-HU" sz="6000" b="1" dirty="0">
              <a:solidFill>
                <a:schemeClr val="accent2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18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u-HU" dirty="0" err="1">
                <a:solidFill>
                  <a:schemeClr val="bg1"/>
                </a:solidFill>
              </a:rPr>
              <a:t>Docker</a:t>
            </a:r>
            <a:r>
              <a:rPr lang="hu-HU" dirty="0">
                <a:solidFill>
                  <a:schemeClr val="bg1"/>
                </a:solidFill>
              </a:rPr>
              <a:t> alapok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502" y="1920213"/>
            <a:ext cx="11828352" cy="4775228"/>
          </a:xfrm>
        </p:spPr>
        <p:txBody>
          <a:bodyPr numCol="1">
            <a:normAutofit fontScale="85000" lnSpcReduction="10000"/>
          </a:bodyPr>
          <a:lstStyle/>
          <a:p>
            <a:pPr>
              <a:lnSpc>
                <a:spcPct val="250000"/>
              </a:lnSpc>
            </a:pPr>
            <a:r>
              <a:rPr lang="hu-HU" sz="2900" dirty="0">
                <a:solidFill>
                  <a:schemeClr val="bg1"/>
                </a:solidFill>
              </a:rPr>
              <a:t>„Könnyű”, önálló, futtatható programcsomag</a:t>
            </a:r>
          </a:p>
          <a:p>
            <a:pPr>
              <a:lnSpc>
                <a:spcPct val="250000"/>
              </a:lnSpc>
            </a:pPr>
            <a:r>
              <a:rPr lang="hu-HU" sz="2900" dirty="0">
                <a:solidFill>
                  <a:schemeClr val="bg1"/>
                </a:solidFill>
              </a:rPr>
              <a:t>Rétegekből áll (</a:t>
            </a:r>
            <a:r>
              <a:rPr lang="hu-HU" sz="2900" dirty="0" err="1">
                <a:solidFill>
                  <a:schemeClr val="bg1"/>
                </a:solidFill>
              </a:rPr>
              <a:t>layer</a:t>
            </a:r>
            <a:r>
              <a:rPr lang="hu-HU" sz="2900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250000"/>
              </a:lnSpc>
            </a:pPr>
            <a:r>
              <a:rPr lang="hu-HU" sz="2500" dirty="0">
                <a:solidFill>
                  <a:schemeClr val="bg1"/>
                </a:solidFill>
              </a:rPr>
              <a:t>Mindent tartalmaz, ami szükséges a működéshez</a:t>
            </a:r>
            <a:endParaRPr lang="hu-HU" sz="2100" dirty="0">
              <a:solidFill>
                <a:schemeClr val="bg1"/>
              </a:solidFill>
            </a:endParaRPr>
          </a:p>
          <a:p>
            <a:pPr>
              <a:lnSpc>
                <a:spcPct val="250000"/>
              </a:lnSpc>
            </a:pPr>
            <a:r>
              <a:rPr lang="hu-HU" sz="2500" dirty="0">
                <a:solidFill>
                  <a:schemeClr val="bg1"/>
                </a:solidFill>
              </a:rPr>
              <a:t>Konténer példányokat lehet létrehozni belőle</a:t>
            </a:r>
          </a:p>
          <a:p>
            <a:pPr>
              <a:lnSpc>
                <a:spcPct val="250000"/>
              </a:lnSpc>
            </a:pPr>
            <a:r>
              <a:rPr lang="hu-HU" sz="2500" dirty="0">
                <a:solidFill>
                  <a:schemeClr val="bg1"/>
                </a:solidFill>
              </a:rPr>
              <a:t>Windows és Linux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E2457F-603A-DB44-8124-12ACBF4C9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63" t="20115" r="34332" b="19321"/>
          <a:stretch/>
        </p:blipFill>
        <p:spPr>
          <a:xfrm>
            <a:off x="7995920" y="2047919"/>
            <a:ext cx="3718561" cy="34893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BA1FB6-07AE-71FF-6063-DA74643C65E0}"/>
              </a:ext>
            </a:extLst>
          </p:cNvPr>
          <p:cNvSpPr/>
          <p:nvPr/>
        </p:nvSpPr>
        <p:spPr>
          <a:xfrm>
            <a:off x="5762088" y="1260836"/>
            <a:ext cx="655180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dirty="0" err="1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Kép</a:t>
            </a:r>
            <a:endParaRPr lang="en-GB" sz="2400" b="0" cap="none" spc="0" dirty="0">
              <a:ln w="0"/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568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439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>
                <a:solidFill>
                  <a:schemeClr val="bg1"/>
                </a:solidFill>
                <a:effectLst/>
              </a:rPr>
              <a:t>Docker kép tároló</a:t>
            </a:r>
            <a:endParaRPr lang="hu-HU" sz="6000" b="1" dirty="0">
              <a:solidFill>
                <a:schemeClr val="accent2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45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 err="1">
                <a:solidFill>
                  <a:schemeClr val="bg1"/>
                </a:solidFill>
                <a:effectLst/>
              </a:rPr>
              <a:t>Container</a:t>
            </a:r>
            <a:r>
              <a:rPr lang="hu-HU" sz="4400" dirty="0">
                <a:solidFill>
                  <a:schemeClr val="bg1"/>
                </a:solidFill>
                <a:effectLst/>
              </a:rPr>
              <a:t> </a:t>
            </a:r>
            <a:r>
              <a:rPr lang="hu-HU" sz="4400" dirty="0" err="1">
                <a:solidFill>
                  <a:schemeClr val="bg1"/>
                </a:solidFill>
                <a:effectLst/>
              </a:rPr>
              <a:t>Registry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663" y="1631106"/>
            <a:ext cx="11800269" cy="5142227"/>
          </a:xfrm>
        </p:spPr>
        <p:txBody>
          <a:bodyPr numCol="1"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Docker image (kép) tároló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Privát és Publikus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Védett (kulcsok, titkosítás, izoláció, tűzfal)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Standardizált: </a:t>
            </a:r>
            <a:r>
              <a:rPr lang="hu-HU" sz="3200" dirty="0" err="1">
                <a:solidFill>
                  <a:schemeClr val="bg1"/>
                </a:solidFill>
              </a:rPr>
              <a:t>Kubernetes</a:t>
            </a:r>
            <a:r>
              <a:rPr lang="hu-HU" sz="3200" dirty="0">
                <a:solidFill>
                  <a:schemeClr val="bg1"/>
                </a:solidFill>
              </a:rPr>
              <a:t>, </a:t>
            </a:r>
            <a:r>
              <a:rPr lang="hu-HU" sz="3200" dirty="0" err="1">
                <a:solidFill>
                  <a:schemeClr val="bg1"/>
                </a:solidFill>
              </a:rPr>
              <a:t>OpenShift</a:t>
            </a:r>
            <a:r>
              <a:rPr lang="hu-HU" sz="3200" dirty="0">
                <a:solidFill>
                  <a:schemeClr val="bg1"/>
                </a:solidFill>
              </a:rPr>
              <a:t>, Docker </a:t>
            </a:r>
            <a:r>
              <a:rPr lang="hu-HU" sz="3200" dirty="0" err="1">
                <a:solidFill>
                  <a:schemeClr val="bg1"/>
                </a:solidFill>
              </a:rPr>
              <a:t>instances</a:t>
            </a:r>
            <a:r>
              <a:rPr lang="hu-HU" sz="3200" dirty="0">
                <a:solidFill>
                  <a:schemeClr val="bg1"/>
                </a:solidFill>
              </a:rPr>
              <a:t>, App </a:t>
            </a:r>
            <a:r>
              <a:rPr lang="hu-HU" sz="3200" dirty="0" err="1">
                <a:solidFill>
                  <a:schemeClr val="bg1"/>
                </a:solidFill>
              </a:rPr>
              <a:t>Services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Automatizálás, integráció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Georeplikáció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727FE3-A1EB-29CF-1E97-909E36B2C9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758683" y="498666"/>
            <a:ext cx="1721962" cy="90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7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Thought bubble outline">
            <a:extLst>
              <a:ext uri="{FF2B5EF4-FFF2-40B4-BE49-F238E27FC236}">
                <a16:creationId xmlns:a16="http://schemas.microsoft.com/office/drawing/2014/main" id="{3EFB47F1-9699-819C-65A3-60B8F84207D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0533" y="-219516"/>
            <a:ext cx="4639516" cy="4462072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6639A45E-C9F3-05C5-9E2E-ADEF29EE0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0077" y="1289115"/>
            <a:ext cx="3120428" cy="827881"/>
          </a:xfrm>
        </p:spPr>
        <p:txBody>
          <a:bodyPr>
            <a:normAutofit fontScale="85000" lnSpcReduction="10000"/>
          </a:bodyPr>
          <a:lstStyle/>
          <a:p>
            <a:r>
              <a:rPr lang="hu-HU" sz="6000" dirty="0">
                <a:solidFill>
                  <a:schemeClr val="bg1"/>
                </a:solidFill>
              </a:rPr>
              <a:t>Docker kép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BA45A7-A996-64AD-2379-5E557429099C}"/>
              </a:ext>
            </a:extLst>
          </p:cNvPr>
          <p:cNvSpPr txBox="1"/>
          <p:nvPr/>
        </p:nvSpPr>
        <p:spPr>
          <a:xfrm>
            <a:off x="0" y="5748707"/>
            <a:ext cx="60976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 err="1">
                <a:solidFill>
                  <a:schemeClr val="bg1"/>
                </a:solidFill>
              </a:rPr>
              <a:t>Képek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kezelése</a:t>
            </a:r>
            <a:r>
              <a:rPr lang="en-GB" dirty="0">
                <a:solidFill>
                  <a:schemeClr val="bg1"/>
                </a:solidFill>
              </a:rPr>
              <a:t> (</a:t>
            </a:r>
            <a:r>
              <a:rPr lang="en-GB" dirty="0" err="1">
                <a:solidFill>
                  <a:schemeClr val="bg1"/>
                </a:solidFill>
              </a:rPr>
              <a:t>letöltés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címkézés</a:t>
            </a:r>
            <a:r>
              <a:rPr lang="en-GB" dirty="0">
                <a:solidFill>
                  <a:schemeClr val="bg1"/>
                </a:solidFill>
              </a:rPr>
              <a:t>)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 err="1">
                <a:solidFill>
                  <a:schemeClr val="bg1"/>
                </a:solidFill>
              </a:rPr>
              <a:t>Képek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létrehozása</a:t>
            </a:r>
            <a:r>
              <a:rPr lang="en-GB" dirty="0">
                <a:solidFill>
                  <a:schemeClr val="bg1"/>
                </a:solidFill>
              </a:rPr>
              <a:t> (docker build)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>
                <a:solidFill>
                  <a:schemeClr val="bg1"/>
                </a:solidFill>
              </a:rPr>
              <a:t>Docker </a:t>
            </a:r>
            <a:r>
              <a:rPr lang="en-GB" dirty="0" err="1">
                <a:solidFill>
                  <a:schemeClr val="bg1"/>
                </a:solidFill>
              </a:rPr>
              <a:t>alapú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alkalmazás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saját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képből</a:t>
            </a:r>
            <a:endParaRPr lang="en-GB" dirty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  <a:defRPr/>
            </a:pPr>
            <a:endParaRPr lang="hu-HU" sz="1800" dirty="0">
              <a:solidFill>
                <a:schemeClr val="bg1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="0" dirty="0">
              <a:solidFill>
                <a:schemeClr val="bg2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8162C9-A8E0-563C-E79F-40460A5D6FC0}"/>
              </a:ext>
            </a:extLst>
          </p:cNvPr>
          <p:cNvSpPr txBox="1"/>
          <p:nvPr/>
        </p:nvSpPr>
        <p:spPr>
          <a:xfrm>
            <a:off x="208760" y="4491692"/>
            <a:ext cx="5768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https://</a:t>
            </a:r>
            <a:r>
              <a:rPr lang="hu-HU" dirty="0" err="1">
                <a:solidFill>
                  <a:schemeClr val="bg1"/>
                </a:solidFill>
              </a:rPr>
              <a:t>github.com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cloudsteak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trn-docker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blob</a:t>
            </a:r>
            <a:r>
              <a:rPr lang="hu-HU" dirty="0">
                <a:solidFill>
                  <a:schemeClr val="bg1"/>
                </a:solidFill>
              </a:rPr>
              <a:t>/main/Kod2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21382C-1268-DEFB-6018-A80A16109C14}"/>
              </a:ext>
            </a:extLst>
          </p:cNvPr>
          <p:cNvSpPr txBox="1"/>
          <p:nvPr/>
        </p:nvSpPr>
        <p:spPr>
          <a:xfrm>
            <a:off x="208760" y="4805710"/>
            <a:ext cx="999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https://</a:t>
            </a:r>
            <a:r>
              <a:rPr lang="hu-HU" dirty="0" err="1">
                <a:solidFill>
                  <a:schemeClr val="bg1"/>
                </a:solidFill>
              </a:rPr>
              <a:t>github.com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cloudsteak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trn-docker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blob</a:t>
            </a:r>
            <a:r>
              <a:rPr lang="hu-HU" dirty="0">
                <a:solidFill>
                  <a:schemeClr val="bg1"/>
                </a:solidFill>
              </a:rPr>
              <a:t>/main/</a:t>
            </a:r>
            <a:r>
              <a:rPr lang="hu-HU" dirty="0" err="1">
                <a:solidFill>
                  <a:schemeClr val="bg1"/>
                </a:solidFill>
              </a:rPr>
              <a:t>README.md#képek-kezelése-letöltés-címkézés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66D2D7-45A5-C12E-BA0F-476335EC15A1}"/>
              </a:ext>
            </a:extLst>
          </p:cNvPr>
          <p:cNvSpPr txBox="1"/>
          <p:nvPr/>
        </p:nvSpPr>
        <p:spPr>
          <a:xfrm>
            <a:off x="218920" y="5161310"/>
            <a:ext cx="10091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https://</a:t>
            </a:r>
            <a:r>
              <a:rPr lang="hu-HU" dirty="0" err="1">
                <a:solidFill>
                  <a:schemeClr val="bg1"/>
                </a:solidFill>
              </a:rPr>
              <a:t>github.com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cloudsteak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trn-docker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blob</a:t>
            </a:r>
            <a:r>
              <a:rPr lang="hu-HU" dirty="0">
                <a:solidFill>
                  <a:schemeClr val="bg1"/>
                </a:solidFill>
              </a:rPr>
              <a:t>/main/</a:t>
            </a:r>
            <a:r>
              <a:rPr lang="hu-HU" dirty="0" err="1">
                <a:solidFill>
                  <a:schemeClr val="bg1"/>
                </a:solidFill>
              </a:rPr>
              <a:t>README.md#docker-alapú-alkalmazás-saját-képből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4B0A9C88-411D-63ED-6682-91A59BE65C4D}"/>
              </a:ext>
            </a:extLst>
          </p:cNvPr>
          <p:cNvSpPr txBox="1">
            <a:spLocks/>
          </p:cNvSpPr>
          <p:nvPr/>
        </p:nvSpPr>
        <p:spPr>
          <a:xfrm>
            <a:off x="1044981" y="2640560"/>
            <a:ext cx="6184875" cy="17590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15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Gyakorlat</a:t>
            </a:r>
          </a:p>
        </p:txBody>
      </p:sp>
    </p:spTree>
    <p:extLst>
      <p:ext uri="{BB962C8B-B14F-4D97-AF65-F5344CB8AC3E}">
        <p14:creationId xmlns:p14="http://schemas.microsoft.com/office/powerpoint/2010/main" val="952916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439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>
                <a:solidFill>
                  <a:schemeClr val="bg1"/>
                </a:solidFill>
                <a:effectLst/>
              </a:rPr>
              <a:t>Bonyolult Docker alkalmazások</a:t>
            </a:r>
            <a:endParaRPr lang="hu-HU" sz="6000" b="1" dirty="0">
              <a:solidFill>
                <a:schemeClr val="accent2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7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A728699-8395-FD1D-226B-0C0F734CD78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4381" r="14381"/>
          <a:stretch>
            <a:fillRect/>
          </a:stretch>
        </p:blipFill>
        <p:spPr>
          <a:xfrm>
            <a:off x="0" y="0"/>
            <a:ext cx="4680284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4348A62-3980-6555-477C-7065E66A7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19" y="1419728"/>
            <a:ext cx="3932237" cy="800100"/>
          </a:xfrm>
        </p:spPr>
        <p:txBody>
          <a:bodyPr anchor="t"/>
          <a:lstStyle/>
          <a:p>
            <a:pPr algn="ctr"/>
            <a:r>
              <a:rPr lang="en-HU" sz="4400">
                <a:solidFill>
                  <a:schemeClr val="bg1"/>
                </a:solidFill>
              </a:rPr>
              <a:t>Áttekintés</a:t>
            </a:r>
            <a:endParaRPr lang="en-HU">
              <a:solidFill>
                <a:schemeClr val="bg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949BA6-22DC-BD0B-F212-5DDB1E234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7977" y="229812"/>
            <a:ext cx="6981203" cy="6346442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641475" algn="l"/>
              </a:tabLst>
            </a:pPr>
            <a:r>
              <a:rPr lang="hu-HU" sz="3600" dirty="0">
                <a:solidFill>
                  <a:schemeClr val="accent1"/>
                </a:solidFill>
              </a:rPr>
              <a:t>Docker alapok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641475" algn="l"/>
              </a:tabLst>
            </a:pPr>
            <a:r>
              <a:rPr lang="hu-HU" sz="3600" dirty="0">
                <a:solidFill>
                  <a:schemeClr val="accent1"/>
                </a:solidFill>
              </a:rPr>
              <a:t>Docker </a:t>
            </a:r>
            <a:r>
              <a:rPr lang="hu-HU" sz="3600" dirty="0" err="1">
                <a:solidFill>
                  <a:schemeClr val="accent1"/>
                </a:solidFill>
              </a:rPr>
              <a:t>Desktop</a:t>
            </a:r>
            <a:endParaRPr lang="hu-HU" sz="3600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641475" algn="l"/>
              </a:tabLst>
            </a:pPr>
            <a:r>
              <a:rPr lang="hu-HU" sz="3600" dirty="0">
                <a:solidFill>
                  <a:schemeClr val="accent1"/>
                </a:solidFill>
              </a:rPr>
              <a:t>Docker parancsok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641475" algn="l"/>
              </a:tabLst>
            </a:pPr>
            <a:r>
              <a:rPr lang="hu-HU" sz="3600" dirty="0">
                <a:solidFill>
                  <a:schemeClr val="accent1"/>
                </a:solidFill>
              </a:rPr>
              <a:t>Egyszerű Docker konténer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641475" algn="l"/>
              </a:tabLst>
            </a:pPr>
            <a:r>
              <a:rPr lang="hu-HU" sz="3600" dirty="0">
                <a:solidFill>
                  <a:schemeClr val="accent1"/>
                </a:solidFill>
              </a:rPr>
              <a:t>Konténer adatainak ellenőrzése, naplózás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641475" algn="l"/>
              </a:tabLst>
            </a:pPr>
            <a:r>
              <a:rPr lang="hu-HU" sz="3600" dirty="0">
                <a:solidFill>
                  <a:schemeClr val="accent1"/>
                </a:solidFill>
              </a:rPr>
              <a:t>Parancsok futtatása konténerben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641475" algn="l"/>
              </a:tabLst>
            </a:pPr>
            <a:r>
              <a:rPr lang="hu-HU" sz="3600" dirty="0">
                <a:solidFill>
                  <a:schemeClr val="accent1"/>
                </a:solidFill>
              </a:rPr>
              <a:t>Képek kezelése (letöltés, címkézés)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641475" algn="l"/>
              </a:tabLst>
            </a:pPr>
            <a:r>
              <a:rPr lang="hu-HU" sz="3600" dirty="0">
                <a:solidFill>
                  <a:schemeClr val="accent1"/>
                </a:solidFill>
              </a:rPr>
              <a:t>Képek létrehozása (</a:t>
            </a:r>
            <a:r>
              <a:rPr lang="hu-HU" sz="3600" dirty="0" err="1">
                <a:solidFill>
                  <a:schemeClr val="accent1"/>
                </a:solidFill>
              </a:rPr>
              <a:t>docker</a:t>
            </a:r>
            <a:r>
              <a:rPr lang="hu-HU" sz="3600" dirty="0">
                <a:solidFill>
                  <a:schemeClr val="accent1"/>
                </a:solidFill>
              </a:rPr>
              <a:t> </a:t>
            </a:r>
            <a:r>
              <a:rPr lang="hu-HU" sz="3600" dirty="0" err="1">
                <a:solidFill>
                  <a:schemeClr val="accent1"/>
                </a:solidFill>
              </a:rPr>
              <a:t>build</a:t>
            </a:r>
            <a:r>
              <a:rPr lang="hu-HU" sz="3600" dirty="0">
                <a:solidFill>
                  <a:schemeClr val="accent1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641475" algn="l"/>
              </a:tabLst>
            </a:pPr>
            <a:r>
              <a:rPr lang="hu-HU" sz="3600" dirty="0">
                <a:solidFill>
                  <a:schemeClr val="accent1"/>
                </a:solidFill>
              </a:rPr>
              <a:t>Docker alapú alkalmazás saját képből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641475" algn="l"/>
              </a:tabLst>
            </a:pPr>
            <a:r>
              <a:rPr lang="hu-HU" sz="3600" dirty="0">
                <a:solidFill>
                  <a:schemeClr val="accent1"/>
                </a:solidFill>
              </a:rPr>
              <a:t>Képek tárolása </a:t>
            </a:r>
            <a:r>
              <a:rPr lang="hu-HU" sz="3600" dirty="0" err="1">
                <a:solidFill>
                  <a:schemeClr val="accent1"/>
                </a:solidFill>
              </a:rPr>
              <a:t>Azure</a:t>
            </a:r>
            <a:r>
              <a:rPr lang="hu-HU" sz="3600" dirty="0">
                <a:solidFill>
                  <a:schemeClr val="accent1"/>
                </a:solidFill>
              </a:rPr>
              <a:t>-ban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641475" algn="l"/>
              </a:tabLst>
            </a:pPr>
            <a:r>
              <a:rPr lang="hu-HU" sz="3600" dirty="0" err="1">
                <a:solidFill>
                  <a:schemeClr val="accent1"/>
                </a:solidFill>
              </a:rPr>
              <a:t>Azure</a:t>
            </a:r>
            <a:r>
              <a:rPr lang="hu-HU" sz="3600" dirty="0">
                <a:solidFill>
                  <a:schemeClr val="accent1"/>
                </a:solidFill>
              </a:rPr>
              <a:t> Webalkalmazás létrehozása Docker képből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641475" algn="l"/>
              </a:tabLst>
            </a:pPr>
            <a:r>
              <a:rPr lang="hu-HU" sz="3600" dirty="0" err="1">
                <a:solidFill>
                  <a:schemeClr val="accent1"/>
                </a:solidFill>
              </a:rPr>
              <a:t>DevOps</a:t>
            </a:r>
            <a:r>
              <a:rPr lang="hu-HU" sz="3600" dirty="0">
                <a:solidFill>
                  <a:schemeClr val="accent1"/>
                </a:solidFill>
              </a:rPr>
              <a:t> CI/CD </a:t>
            </a:r>
            <a:r>
              <a:rPr lang="hu-HU" sz="3600" dirty="0" err="1">
                <a:solidFill>
                  <a:schemeClr val="accent1"/>
                </a:solidFill>
              </a:rPr>
              <a:t>pipeline</a:t>
            </a:r>
            <a:r>
              <a:rPr lang="hu-HU" sz="3600" dirty="0">
                <a:solidFill>
                  <a:schemeClr val="accent1"/>
                </a:solidFill>
              </a:rPr>
              <a:t> alkalmazása</a:t>
            </a:r>
          </a:p>
        </p:txBody>
      </p:sp>
      <p:pic>
        <p:nvPicPr>
          <p:cNvPr id="11" name="Graphic 10" descr="Clipboard Partially Ticked outline">
            <a:extLst>
              <a:ext uri="{FF2B5EF4-FFF2-40B4-BE49-F238E27FC236}">
                <a16:creationId xmlns:a16="http://schemas.microsoft.com/office/drawing/2014/main" id="{92514F1A-7D1C-3CB1-568C-4EE28A64B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18702" y="2209321"/>
            <a:ext cx="2860468" cy="28604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BE4F5B-ED33-958C-5E08-79016ECD126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5000"/>
          </a:blip>
          <a:stretch>
            <a:fillRect/>
          </a:stretch>
        </p:blipFill>
        <p:spPr>
          <a:xfrm>
            <a:off x="1419281" y="5856254"/>
            <a:ext cx="165931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8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80537"/>
            <a:ext cx="10515600" cy="1325563"/>
          </a:xfrm>
        </p:spPr>
        <p:txBody>
          <a:bodyPr/>
          <a:lstStyle/>
          <a:p>
            <a:pPr algn="ctr"/>
            <a:r>
              <a:rPr lang="hu-HU" sz="4400" dirty="0">
                <a:solidFill>
                  <a:schemeClr val="bg1"/>
                </a:solidFill>
                <a:effectLst/>
              </a:rPr>
              <a:t>Docker </a:t>
            </a:r>
            <a:r>
              <a:rPr lang="hu-HU" sz="4400" dirty="0" err="1">
                <a:solidFill>
                  <a:schemeClr val="bg1"/>
                </a:solidFill>
                <a:effectLst/>
              </a:rPr>
              <a:t>compose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865" y="1245026"/>
            <a:ext cx="11800269" cy="5142227"/>
          </a:xfrm>
        </p:spPr>
        <p:txBody>
          <a:bodyPr numCol="1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Mi az a Docker </a:t>
            </a:r>
            <a:r>
              <a:rPr lang="hu-HU" sz="3200" dirty="0" err="1">
                <a:solidFill>
                  <a:schemeClr val="bg1"/>
                </a:solidFill>
              </a:rPr>
              <a:t>Compose</a:t>
            </a:r>
            <a:r>
              <a:rPr lang="hu-HU" sz="3200" dirty="0">
                <a:solidFill>
                  <a:schemeClr val="bg1"/>
                </a:solidFill>
              </a:rPr>
              <a:t>?</a:t>
            </a:r>
          </a:p>
          <a:p>
            <a:pPr lvl="1">
              <a:lnSpc>
                <a:spcPct val="150000"/>
              </a:lnSpc>
            </a:pPr>
            <a:r>
              <a:rPr lang="hu-HU" sz="2800" dirty="0">
                <a:solidFill>
                  <a:schemeClr val="bg1"/>
                </a:solidFill>
              </a:rPr>
              <a:t>Több Docker konténer definíciója és indítása egyetlen konfigurációs fájl segítségével.</a:t>
            </a:r>
          </a:p>
          <a:p>
            <a:pPr lvl="1">
              <a:lnSpc>
                <a:spcPct val="150000"/>
              </a:lnSpc>
            </a:pPr>
            <a:r>
              <a:rPr lang="hu-HU" sz="2800" dirty="0">
                <a:solidFill>
                  <a:schemeClr val="bg1"/>
                </a:solidFill>
              </a:rPr>
              <a:t>Fejlesztés, tesztelés</a:t>
            </a:r>
          </a:p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</a:rPr>
              <a:t>Miért hasznos?</a:t>
            </a:r>
          </a:p>
          <a:p>
            <a:pPr lvl="1"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Egyszerűség, Automatizálás, Konzisztencia</a:t>
            </a:r>
          </a:p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</a:rPr>
              <a:t>Hogyan működik?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E59C22B-8ADE-6419-72B3-7B7A10A113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3489692"/>
              </p:ext>
            </p:extLst>
          </p:nvPr>
        </p:nvGraphicFramePr>
        <p:xfrm>
          <a:off x="4223734" y="2343573"/>
          <a:ext cx="8128000" cy="404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599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006B9D-B7FE-1C4E-BE48-39BA390C8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FC006B9D-B7FE-1C4E-BE48-39BA390C8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FC006B9D-B7FE-1C4E-BE48-39BA390C8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FC006B9D-B7FE-1C4E-BE48-39BA390C8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DFF719-E103-6640-97D2-69BD9BEB9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8EDFF719-E103-6640-97D2-69BD9BEB9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8EDFF719-E103-6640-97D2-69BD9BEB9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8EDFF719-E103-6640-97D2-69BD9BEB94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0D8061-310D-4B40-B59D-6B1327706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F70D8061-310D-4B40-B59D-6B1327706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F70D8061-310D-4B40-B59D-6B1327706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F70D8061-310D-4B40-B59D-6B1327706A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E94A0C-574F-9142-9498-69619C399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F5E94A0C-574F-9142-9498-69619C399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F5E94A0C-574F-9142-9498-69619C399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F5E94A0C-574F-9142-9498-69619C399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Thought bubble outline">
            <a:extLst>
              <a:ext uri="{FF2B5EF4-FFF2-40B4-BE49-F238E27FC236}">
                <a16:creationId xmlns:a16="http://schemas.microsoft.com/office/drawing/2014/main" id="{3EFB47F1-9699-819C-65A3-60B8F84207D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0533" y="-219516"/>
            <a:ext cx="4639516" cy="4462072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6639A45E-C9F3-05C5-9E2E-ADEF29EE0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0077" y="1289115"/>
            <a:ext cx="3120428" cy="827881"/>
          </a:xfrm>
        </p:spPr>
        <p:txBody>
          <a:bodyPr>
            <a:normAutofit fontScale="55000" lnSpcReduction="20000"/>
          </a:bodyPr>
          <a:lstStyle/>
          <a:p>
            <a:r>
              <a:rPr lang="hu-HU" sz="6000" dirty="0">
                <a:solidFill>
                  <a:schemeClr val="bg1"/>
                </a:solidFill>
              </a:rPr>
              <a:t>Docker </a:t>
            </a:r>
            <a:r>
              <a:rPr lang="hu-HU" sz="6000" dirty="0" err="1">
                <a:solidFill>
                  <a:schemeClr val="bg1"/>
                </a:solidFill>
              </a:rPr>
              <a:t>compose</a:t>
            </a:r>
            <a:endParaRPr lang="hu-HU" sz="6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BA45A7-A996-64AD-2379-5E557429099C}"/>
              </a:ext>
            </a:extLst>
          </p:cNvPr>
          <p:cNvSpPr txBox="1"/>
          <p:nvPr/>
        </p:nvSpPr>
        <p:spPr>
          <a:xfrm>
            <a:off x="0" y="5748707"/>
            <a:ext cx="6097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>
                <a:solidFill>
                  <a:schemeClr val="bg1"/>
                </a:solidFill>
              </a:rPr>
              <a:t>Docker compose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 err="1">
                <a:solidFill>
                  <a:schemeClr val="bg1"/>
                </a:solidFill>
              </a:rPr>
              <a:t>Több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komponenses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alkalmazás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létrehozása</a:t>
            </a:r>
            <a:endParaRPr lang="en-GB" dirty="0">
              <a:solidFill>
                <a:schemeClr val="bg1"/>
              </a:solidFill>
            </a:endParaRPr>
          </a:p>
          <a:p>
            <a:pPr>
              <a:defRPr/>
            </a:pPr>
            <a:endParaRPr lang="hu-HU" sz="1800" dirty="0">
              <a:solidFill>
                <a:schemeClr val="bg1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="0" dirty="0">
              <a:solidFill>
                <a:schemeClr val="bg2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8162C9-A8E0-563C-E79F-40460A5D6FC0}"/>
              </a:ext>
            </a:extLst>
          </p:cNvPr>
          <p:cNvSpPr txBox="1"/>
          <p:nvPr/>
        </p:nvSpPr>
        <p:spPr>
          <a:xfrm>
            <a:off x="208760" y="4491692"/>
            <a:ext cx="5768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https://</a:t>
            </a:r>
            <a:r>
              <a:rPr lang="hu-HU" dirty="0" err="1">
                <a:solidFill>
                  <a:schemeClr val="bg1"/>
                </a:solidFill>
              </a:rPr>
              <a:t>github.com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cloudsteak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trn-docker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blob</a:t>
            </a:r>
            <a:r>
              <a:rPr lang="hu-HU" dirty="0">
                <a:solidFill>
                  <a:schemeClr val="bg1"/>
                </a:solidFill>
              </a:rPr>
              <a:t>/main/Kod3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21382C-1268-DEFB-6018-A80A16109C14}"/>
              </a:ext>
            </a:extLst>
          </p:cNvPr>
          <p:cNvSpPr txBox="1"/>
          <p:nvPr/>
        </p:nvSpPr>
        <p:spPr>
          <a:xfrm>
            <a:off x="208760" y="4805710"/>
            <a:ext cx="813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https://</a:t>
            </a:r>
            <a:r>
              <a:rPr lang="hu-HU" dirty="0" err="1">
                <a:solidFill>
                  <a:schemeClr val="bg1"/>
                </a:solidFill>
              </a:rPr>
              <a:t>github.com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cloudsteak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trn-docker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blob</a:t>
            </a:r>
            <a:r>
              <a:rPr lang="hu-HU" dirty="0">
                <a:solidFill>
                  <a:schemeClr val="bg1"/>
                </a:solidFill>
              </a:rPr>
              <a:t>/main/</a:t>
            </a:r>
            <a:r>
              <a:rPr lang="hu-HU" dirty="0" err="1">
                <a:solidFill>
                  <a:schemeClr val="bg1"/>
                </a:solidFill>
              </a:rPr>
              <a:t>README.md#docker-compose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D4854D5F-E076-B2A0-DBE2-FF80505816FB}"/>
              </a:ext>
            </a:extLst>
          </p:cNvPr>
          <p:cNvSpPr txBox="1">
            <a:spLocks/>
          </p:cNvSpPr>
          <p:nvPr/>
        </p:nvSpPr>
        <p:spPr>
          <a:xfrm>
            <a:off x="1044981" y="2640560"/>
            <a:ext cx="6184875" cy="17590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15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Gyakorlat</a:t>
            </a:r>
          </a:p>
        </p:txBody>
      </p:sp>
    </p:spTree>
    <p:extLst>
      <p:ext uri="{BB962C8B-B14F-4D97-AF65-F5344CB8AC3E}">
        <p14:creationId xmlns:p14="http://schemas.microsoft.com/office/powerpoint/2010/main" val="4049430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439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>
                <a:solidFill>
                  <a:schemeClr val="bg1"/>
                </a:solidFill>
                <a:effectLst/>
              </a:rPr>
              <a:t>Docker alapú </a:t>
            </a:r>
            <a:r>
              <a:rPr lang="hu-HU" sz="6000" b="1" dirty="0" err="1">
                <a:solidFill>
                  <a:schemeClr val="bg1"/>
                </a:solidFill>
                <a:effectLst/>
              </a:rPr>
              <a:t>Azure</a:t>
            </a:r>
            <a:r>
              <a:rPr lang="hu-HU" sz="6000" b="1" dirty="0">
                <a:solidFill>
                  <a:schemeClr val="bg1"/>
                </a:solidFill>
                <a:effectLst/>
              </a:rPr>
              <a:t> alkalmazás</a:t>
            </a:r>
            <a:endParaRPr lang="hu-HU" sz="6000" b="1" dirty="0">
              <a:solidFill>
                <a:schemeClr val="accent2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21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60"/>
            <a:ext cx="10515600" cy="1325563"/>
          </a:xfrm>
        </p:spPr>
        <p:txBody>
          <a:bodyPr/>
          <a:lstStyle/>
          <a:p>
            <a:pPr algn="ctr"/>
            <a:r>
              <a:rPr lang="hu-HU" sz="4400" dirty="0" err="1">
                <a:solidFill>
                  <a:schemeClr val="bg1"/>
                </a:solidFill>
                <a:effectLst/>
              </a:rPr>
              <a:t>Azure</a:t>
            </a:r>
            <a:r>
              <a:rPr lang="hu-HU" sz="4400" dirty="0">
                <a:solidFill>
                  <a:schemeClr val="bg1"/>
                </a:solidFill>
                <a:effectLst/>
              </a:rPr>
              <a:t> komponensek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694AF45-DD90-DF6B-53BD-E57D796169FF}"/>
              </a:ext>
            </a:extLst>
          </p:cNvPr>
          <p:cNvSpPr/>
          <p:nvPr/>
        </p:nvSpPr>
        <p:spPr>
          <a:xfrm>
            <a:off x="7951616" y="1222175"/>
            <a:ext cx="1688817" cy="215939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HU" dirty="0"/>
              <a:t>Docker host (kiszolgáló)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499331B-1D64-DED9-D28A-A869991A4456}"/>
              </a:ext>
            </a:extLst>
          </p:cNvPr>
          <p:cNvSpPr/>
          <p:nvPr/>
        </p:nvSpPr>
        <p:spPr>
          <a:xfrm>
            <a:off x="2764894" y="1348669"/>
            <a:ext cx="2530642" cy="13255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HU" dirty="0"/>
              <a:t>Adminisztrátor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4C08524-D9CD-BDA4-0B2F-151483A123C6}"/>
              </a:ext>
            </a:extLst>
          </p:cNvPr>
          <p:cNvSpPr/>
          <p:nvPr/>
        </p:nvSpPr>
        <p:spPr>
          <a:xfrm>
            <a:off x="8523834" y="4364580"/>
            <a:ext cx="2434622" cy="19441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HU" dirty="0"/>
              <a:t>Docker Registry</a:t>
            </a:r>
          </a:p>
          <a:p>
            <a:pPr algn="ctr"/>
            <a:r>
              <a:rPr lang="en-HU" dirty="0"/>
              <a:t>(kép tároló)</a:t>
            </a:r>
          </a:p>
        </p:txBody>
      </p:sp>
      <p:pic>
        <p:nvPicPr>
          <p:cNvPr id="12" name="Picture 11" descr="A black and green logo&#10;&#10;Description automatically generated">
            <a:extLst>
              <a:ext uri="{FF2B5EF4-FFF2-40B4-BE49-F238E27FC236}">
                <a16:creationId xmlns:a16="http://schemas.microsoft.com/office/drawing/2014/main" id="{699D0BAA-A8A1-39FC-91CA-DBD918158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657505" y="5123342"/>
            <a:ext cx="1024966" cy="512483"/>
          </a:xfrm>
          <a:prstGeom prst="rect">
            <a:avLst/>
          </a:prstGeom>
          <a:solidFill>
            <a:schemeClr val="bg1">
              <a:alpha val="86000"/>
            </a:schemeClr>
          </a:solidFill>
        </p:spPr>
      </p:pic>
      <p:pic>
        <p:nvPicPr>
          <p:cNvPr id="15" name="Picture 14" descr="A group of people in a circle&#10;&#10;Description automatically generated">
            <a:extLst>
              <a:ext uri="{FF2B5EF4-FFF2-40B4-BE49-F238E27FC236}">
                <a16:creationId xmlns:a16="http://schemas.microsoft.com/office/drawing/2014/main" id="{C6CC3BA3-6EFF-F6B0-8E4B-1EE3ED1B0C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262740" y="5091898"/>
            <a:ext cx="556952" cy="556952"/>
          </a:xfrm>
          <a:prstGeom prst="rect">
            <a:avLst/>
          </a:prstGeom>
          <a:solidFill>
            <a:schemeClr val="bg1">
              <a:alpha val="86344"/>
            </a:schemeClr>
          </a:solidFill>
        </p:spPr>
      </p:pic>
      <p:pic>
        <p:nvPicPr>
          <p:cNvPr id="30" name="Picture 29" descr="A black and green logo&#10;&#10;Description automatically generated">
            <a:extLst>
              <a:ext uri="{FF2B5EF4-FFF2-40B4-BE49-F238E27FC236}">
                <a16:creationId xmlns:a16="http://schemas.microsoft.com/office/drawing/2014/main" id="{F51BD232-5293-A4D4-1886-FD05D30952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02039" y="2732028"/>
            <a:ext cx="684950" cy="342475"/>
          </a:xfrm>
          <a:prstGeom prst="rect">
            <a:avLst/>
          </a:prstGeom>
          <a:solidFill>
            <a:schemeClr val="bg1">
              <a:alpha val="86000"/>
            </a:schemeClr>
          </a:solidFill>
        </p:spPr>
      </p:pic>
      <p:pic>
        <p:nvPicPr>
          <p:cNvPr id="32" name="Picture 3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241CE82-C6D2-BA1D-6E5B-A2708419C7E2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840830" y="1738301"/>
            <a:ext cx="676143" cy="659652"/>
          </a:xfrm>
          <a:prstGeom prst="rect">
            <a:avLst/>
          </a:prstGeom>
          <a:noFill/>
        </p:spPr>
      </p:pic>
      <p:pic>
        <p:nvPicPr>
          <p:cNvPr id="33" name="Picture 3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70E4734-C7C3-5D88-B9A3-6AA922F71B0E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856364" y="2456350"/>
            <a:ext cx="676143" cy="659652"/>
          </a:xfrm>
          <a:prstGeom prst="rect">
            <a:avLst/>
          </a:prstGeom>
          <a:noFill/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29BA93A-A970-0BC7-5376-7167E4592BAC}"/>
              </a:ext>
            </a:extLst>
          </p:cNvPr>
          <p:cNvSpPr txBox="1"/>
          <p:nvPr/>
        </p:nvSpPr>
        <p:spPr>
          <a:xfrm>
            <a:off x="2869597" y="1984674"/>
            <a:ext cx="232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U" dirty="0"/>
              <a:t>“docker” parancsok</a:t>
            </a: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49228857-EBB3-3B8A-B8DB-43426627B029}"/>
              </a:ext>
            </a:extLst>
          </p:cNvPr>
          <p:cNvSpPr/>
          <p:nvPr/>
        </p:nvSpPr>
        <p:spPr>
          <a:xfrm>
            <a:off x="5486298" y="1775604"/>
            <a:ext cx="2399956" cy="397664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U" dirty="0"/>
              <a:t>1</a:t>
            </a:r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91FFB4B5-29AB-D318-1FC9-3FC9100B0083}"/>
              </a:ext>
            </a:extLst>
          </p:cNvPr>
          <p:cNvSpPr/>
          <p:nvPr/>
        </p:nvSpPr>
        <p:spPr>
          <a:xfrm rot="3762200">
            <a:off x="8031253" y="3701212"/>
            <a:ext cx="912401" cy="3976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HU" dirty="0"/>
              <a:t>2</a:t>
            </a:r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FC3EEB5F-31F3-27C3-898B-9BE102623B3E}"/>
              </a:ext>
            </a:extLst>
          </p:cNvPr>
          <p:cNvSpPr/>
          <p:nvPr/>
        </p:nvSpPr>
        <p:spPr>
          <a:xfrm rot="14223423">
            <a:off x="8670481" y="3653477"/>
            <a:ext cx="912401" cy="3976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HU" dirty="0"/>
              <a:t>3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7DF3019-3F3A-919F-7D90-8419AC571A08}"/>
              </a:ext>
            </a:extLst>
          </p:cNvPr>
          <p:cNvGrpSpPr/>
          <p:nvPr/>
        </p:nvGrpSpPr>
        <p:grpSpPr>
          <a:xfrm>
            <a:off x="9682471" y="2173268"/>
            <a:ext cx="1062732" cy="397664"/>
            <a:chOff x="9682471" y="2173268"/>
            <a:chExt cx="1062732" cy="397664"/>
          </a:xfrm>
        </p:grpSpPr>
        <p:sp>
          <p:nvSpPr>
            <p:cNvPr id="40" name="Right Arrow 39">
              <a:extLst>
                <a:ext uri="{FF2B5EF4-FFF2-40B4-BE49-F238E27FC236}">
                  <a16:creationId xmlns:a16="http://schemas.microsoft.com/office/drawing/2014/main" id="{D0C05F73-7865-1BA1-907B-3EADE8F4972E}"/>
                </a:ext>
              </a:extLst>
            </p:cNvPr>
            <p:cNvSpPr/>
            <p:nvPr/>
          </p:nvSpPr>
          <p:spPr>
            <a:xfrm rot="10800000">
              <a:off x="9682471" y="2173268"/>
              <a:ext cx="857235" cy="39766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U" dirty="0"/>
            </a:p>
          </p:txBody>
        </p:sp>
        <p:sp>
          <p:nvSpPr>
            <p:cNvPr id="39" name="Right Arrow 38">
              <a:extLst>
                <a:ext uri="{FF2B5EF4-FFF2-40B4-BE49-F238E27FC236}">
                  <a16:creationId xmlns:a16="http://schemas.microsoft.com/office/drawing/2014/main" id="{1D1D235B-5446-BD56-18BF-79017527D230}"/>
                </a:ext>
              </a:extLst>
            </p:cNvPr>
            <p:cNvSpPr/>
            <p:nvPr/>
          </p:nvSpPr>
          <p:spPr>
            <a:xfrm>
              <a:off x="9887968" y="2173268"/>
              <a:ext cx="857235" cy="39766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HU" dirty="0"/>
                <a:t>4</a:t>
              </a:r>
            </a:p>
          </p:txBody>
        </p:sp>
      </p:grpSp>
      <p:pic>
        <p:nvPicPr>
          <p:cNvPr id="46" name="Picture 45" descr="A blue yellow and purple symbol&#10;&#10;Description automatically generated">
            <a:extLst>
              <a:ext uri="{FF2B5EF4-FFF2-40B4-BE49-F238E27FC236}">
                <a16:creationId xmlns:a16="http://schemas.microsoft.com/office/drawing/2014/main" id="{E928696D-8CF0-E5B4-A390-4A468042CD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515533" y="5496563"/>
            <a:ext cx="784865" cy="784865"/>
          </a:xfrm>
          <a:prstGeom prst="rect">
            <a:avLst/>
          </a:prstGeom>
        </p:spPr>
      </p:pic>
      <p:pic>
        <p:nvPicPr>
          <p:cNvPr id="48" name="Picture 47" descr="A blue yellow and purple symbol&#10;&#10;Description automatically generated">
            <a:extLst>
              <a:ext uri="{FF2B5EF4-FFF2-40B4-BE49-F238E27FC236}">
                <a16:creationId xmlns:a16="http://schemas.microsoft.com/office/drawing/2014/main" id="{1422F2B3-6FD8-34FE-593E-5F2A85F300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135087" y="1956539"/>
            <a:ext cx="658541" cy="658541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3DC797B-754F-1288-2863-36224E192243}"/>
              </a:ext>
            </a:extLst>
          </p:cNvPr>
          <p:cNvGrpSpPr/>
          <p:nvPr/>
        </p:nvGrpSpPr>
        <p:grpSpPr>
          <a:xfrm>
            <a:off x="8999125" y="1972583"/>
            <a:ext cx="499874" cy="401368"/>
            <a:chOff x="8999125" y="1972583"/>
            <a:chExt cx="499874" cy="401368"/>
          </a:xfrm>
        </p:grpSpPr>
        <p:sp>
          <p:nvSpPr>
            <p:cNvPr id="17" name="Snip Diagonal Corner of Rectangle 16">
              <a:extLst>
                <a:ext uri="{FF2B5EF4-FFF2-40B4-BE49-F238E27FC236}">
                  <a16:creationId xmlns:a16="http://schemas.microsoft.com/office/drawing/2014/main" id="{F7B17471-80E8-4A43-D4E5-B8D043213B1C}"/>
                </a:ext>
              </a:extLst>
            </p:cNvPr>
            <p:cNvSpPr/>
            <p:nvPr/>
          </p:nvSpPr>
          <p:spPr>
            <a:xfrm>
              <a:off x="8999125" y="1972583"/>
              <a:ext cx="499874" cy="401368"/>
            </a:xfrm>
            <a:prstGeom prst="snip2Diag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U"/>
            </a:p>
          </p:txBody>
        </p:sp>
        <p:pic>
          <p:nvPicPr>
            <p:cNvPr id="50" name="Picture 49" descr="A blue whale with a pile of boxes on it&#10;&#10;Description automatically generated">
              <a:extLst>
                <a:ext uri="{FF2B5EF4-FFF2-40B4-BE49-F238E27FC236}">
                  <a16:creationId xmlns:a16="http://schemas.microsoft.com/office/drawing/2014/main" id="{8EA6713D-764C-B5EC-D1F0-08A2D601D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tretch>
              <a:fillRect/>
            </a:stretch>
          </p:blipFill>
          <p:spPr>
            <a:xfrm>
              <a:off x="9053520" y="2019917"/>
              <a:ext cx="423151" cy="303258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B9B751E-D510-36FE-DBE7-661EDA1AD9EC}"/>
              </a:ext>
            </a:extLst>
          </p:cNvPr>
          <p:cNvGrpSpPr/>
          <p:nvPr/>
        </p:nvGrpSpPr>
        <p:grpSpPr>
          <a:xfrm>
            <a:off x="8999125" y="2412937"/>
            <a:ext cx="499874" cy="401368"/>
            <a:chOff x="8999125" y="1972583"/>
            <a:chExt cx="499874" cy="401368"/>
          </a:xfrm>
        </p:grpSpPr>
        <p:sp>
          <p:nvSpPr>
            <p:cNvPr id="54" name="Snip Diagonal Corner of Rectangle 53">
              <a:extLst>
                <a:ext uri="{FF2B5EF4-FFF2-40B4-BE49-F238E27FC236}">
                  <a16:creationId xmlns:a16="http://schemas.microsoft.com/office/drawing/2014/main" id="{F84186BC-EA40-D1A1-A73B-9357B5C90580}"/>
                </a:ext>
              </a:extLst>
            </p:cNvPr>
            <p:cNvSpPr/>
            <p:nvPr/>
          </p:nvSpPr>
          <p:spPr>
            <a:xfrm>
              <a:off x="8999125" y="1972583"/>
              <a:ext cx="499874" cy="401368"/>
            </a:xfrm>
            <a:prstGeom prst="snip2Diag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U"/>
            </a:p>
          </p:txBody>
        </p:sp>
        <p:pic>
          <p:nvPicPr>
            <p:cNvPr id="55" name="Picture 54" descr="A blue whale with a pile of boxes on it&#10;&#10;Description automatically generated">
              <a:extLst>
                <a:ext uri="{FF2B5EF4-FFF2-40B4-BE49-F238E27FC236}">
                  <a16:creationId xmlns:a16="http://schemas.microsoft.com/office/drawing/2014/main" id="{57CF8AB6-554C-3427-DE6A-815F611D5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tretch>
              <a:fillRect/>
            </a:stretch>
          </p:blipFill>
          <p:spPr>
            <a:xfrm>
              <a:off x="9053520" y="2019917"/>
              <a:ext cx="423151" cy="303258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E0B9A97-24EA-FB47-71DF-B1E4D4FFE91F}"/>
              </a:ext>
            </a:extLst>
          </p:cNvPr>
          <p:cNvGrpSpPr/>
          <p:nvPr/>
        </p:nvGrpSpPr>
        <p:grpSpPr>
          <a:xfrm>
            <a:off x="8999125" y="2853291"/>
            <a:ext cx="499874" cy="401368"/>
            <a:chOff x="8999125" y="1972583"/>
            <a:chExt cx="499874" cy="401368"/>
          </a:xfrm>
        </p:grpSpPr>
        <p:sp>
          <p:nvSpPr>
            <p:cNvPr id="57" name="Snip Diagonal Corner of Rectangle 56">
              <a:extLst>
                <a:ext uri="{FF2B5EF4-FFF2-40B4-BE49-F238E27FC236}">
                  <a16:creationId xmlns:a16="http://schemas.microsoft.com/office/drawing/2014/main" id="{A7831F02-D239-0204-4B46-544AB8DF567B}"/>
                </a:ext>
              </a:extLst>
            </p:cNvPr>
            <p:cNvSpPr/>
            <p:nvPr/>
          </p:nvSpPr>
          <p:spPr>
            <a:xfrm>
              <a:off x="8999125" y="1972583"/>
              <a:ext cx="499874" cy="401368"/>
            </a:xfrm>
            <a:prstGeom prst="snip2Diag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U"/>
            </a:p>
          </p:txBody>
        </p:sp>
        <p:pic>
          <p:nvPicPr>
            <p:cNvPr id="58" name="Picture 57" descr="A blue whale with a pile of boxes on it&#10;&#10;Description automatically generated">
              <a:extLst>
                <a:ext uri="{FF2B5EF4-FFF2-40B4-BE49-F238E27FC236}">
                  <a16:creationId xmlns:a16="http://schemas.microsoft.com/office/drawing/2014/main" id="{FE556BE7-3365-123E-8A66-59993785D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tretch>
              <a:fillRect/>
            </a:stretch>
          </p:blipFill>
          <p:spPr>
            <a:xfrm>
              <a:off x="9053520" y="2019917"/>
              <a:ext cx="423151" cy="303258"/>
            </a:xfrm>
            <a:prstGeom prst="rect">
              <a:avLst/>
            </a:prstGeom>
          </p:spPr>
        </p:pic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8D25163-43E6-60C8-E4C7-6D8B46764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3214608"/>
            <a:ext cx="11800269" cy="5142227"/>
          </a:xfrm>
        </p:spPr>
        <p:txBody>
          <a:bodyPr numCol="1"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Container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Registry</a:t>
            </a:r>
            <a:r>
              <a:rPr lang="hu-HU" sz="3200" dirty="0">
                <a:solidFill>
                  <a:schemeClr val="bg1"/>
                </a:solidFill>
              </a:rPr>
              <a:t> (ACR)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Docker </a:t>
            </a:r>
            <a:r>
              <a:rPr lang="hu-HU" sz="3200" dirty="0" err="1">
                <a:solidFill>
                  <a:schemeClr val="bg1"/>
                </a:solidFill>
              </a:rPr>
              <a:t>instance</a:t>
            </a:r>
            <a:r>
              <a:rPr lang="hu-HU" sz="3200" dirty="0">
                <a:solidFill>
                  <a:schemeClr val="bg1"/>
                </a:solidFill>
              </a:rPr>
              <a:t> (Tárolópéldány)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App Service (API App, Webalkalmazás, ...)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...</a:t>
            </a: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7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4" grpId="0"/>
      <p:bldP spid="35" grpId="0" animBg="1"/>
      <p:bldP spid="36" grpId="0" animBg="1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Thought bubble outline">
            <a:extLst>
              <a:ext uri="{FF2B5EF4-FFF2-40B4-BE49-F238E27FC236}">
                <a16:creationId xmlns:a16="http://schemas.microsoft.com/office/drawing/2014/main" id="{3EFB47F1-9699-819C-65A3-60B8F84207D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0533" y="-219516"/>
            <a:ext cx="4639516" cy="4462072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6639A45E-C9F3-05C5-9E2E-ADEF29EE0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0077" y="1289115"/>
            <a:ext cx="3120428" cy="827881"/>
          </a:xfrm>
        </p:spPr>
        <p:txBody>
          <a:bodyPr>
            <a:normAutofit fontScale="62500" lnSpcReduction="20000"/>
          </a:bodyPr>
          <a:lstStyle/>
          <a:p>
            <a:r>
              <a:rPr lang="hu-HU" sz="6000" dirty="0">
                <a:solidFill>
                  <a:schemeClr val="bg1"/>
                </a:solidFill>
              </a:rPr>
              <a:t>Tárolópéldány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BA45A7-A996-64AD-2379-5E557429099C}"/>
              </a:ext>
            </a:extLst>
          </p:cNvPr>
          <p:cNvSpPr txBox="1"/>
          <p:nvPr/>
        </p:nvSpPr>
        <p:spPr>
          <a:xfrm>
            <a:off x="0" y="5748707"/>
            <a:ext cx="6097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>
                <a:solidFill>
                  <a:schemeClr val="bg1"/>
                </a:solidFill>
              </a:rPr>
              <a:t>Docker instance</a:t>
            </a:r>
          </a:p>
          <a:p>
            <a:pPr>
              <a:defRPr/>
            </a:pPr>
            <a:endParaRPr lang="hu-HU" sz="1800" dirty="0">
              <a:solidFill>
                <a:schemeClr val="bg1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="0" dirty="0">
              <a:solidFill>
                <a:schemeClr val="bg2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8162C9-A8E0-563C-E79F-40460A5D6FC0}"/>
              </a:ext>
            </a:extLst>
          </p:cNvPr>
          <p:cNvSpPr txBox="1"/>
          <p:nvPr/>
        </p:nvSpPr>
        <p:spPr>
          <a:xfrm>
            <a:off x="208760" y="4491692"/>
            <a:ext cx="5768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https://</a:t>
            </a:r>
            <a:r>
              <a:rPr lang="hu-HU" dirty="0" err="1">
                <a:solidFill>
                  <a:schemeClr val="bg1"/>
                </a:solidFill>
              </a:rPr>
              <a:t>github.com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cloudsteak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trn-docker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blob</a:t>
            </a:r>
            <a:r>
              <a:rPr lang="hu-HU" dirty="0">
                <a:solidFill>
                  <a:schemeClr val="bg1"/>
                </a:solidFill>
              </a:rPr>
              <a:t>/main/Kod4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747C3B-1EF3-B44E-31FC-09B4A70B0942}"/>
              </a:ext>
            </a:extLst>
          </p:cNvPr>
          <p:cNvSpPr txBox="1"/>
          <p:nvPr/>
        </p:nvSpPr>
        <p:spPr>
          <a:xfrm>
            <a:off x="208760" y="4861024"/>
            <a:ext cx="11353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https://</a:t>
            </a:r>
            <a:r>
              <a:rPr lang="hu-HU" dirty="0" err="1">
                <a:solidFill>
                  <a:schemeClr val="bg1"/>
                </a:solidFill>
              </a:rPr>
              <a:t>github.com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cloudsteak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trn-docker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blob</a:t>
            </a:r>
            <a:r>
              <a:rPr lang="hu-HU" dirty="0">
                <a:solidFill>
                  <a:schemeClr val="bg1"/>
                </a:solidFill>
              </a:rPr>
              <a:t>/main/</a:t>
            </a:r>
            <a:r>
              <a:rPr lang="hu-HU" dirty="0" err="1">
                <a:solidFill>
                  <a:schemeClr val="bg1"/>
                </a:solidFill>
              </a:rPr>
              <a:t>README.md#képek-tárolása-azure-ban-acr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182EFD-A3D2-3DED-9FED-D5C61F7EAF57}"/>
              </a:ext>
            </a:extLst>
          </p:cNvPr>
          <p:cNvSpPr txBox="1"/>
          <p:nvPr/>
        </p:nvSpPr>
        <p:spPr>
          <a:xfrm>
            <a:off x="208760" y="5225154"/>
            <a:ext cx="10291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https://</a:t>
            </a:r>
            <a:r>
              <a:rPr lang="hu-HU" dirty="0" err="1">
                <a:solidFill>
                  <a:schemeClr val="bg1"/>
                </a:solidFill>
              </a:rPr>
              <a:t>github.com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cloudsteak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trn-docker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blob</a:t>
            </a:r>
            <a:r>
              <a:rPr lang="hu-HU" dirty="0">
                <a:solidFill>
                  <a:schemeClr val="bg1"/>
                </a:solidFill>
              </a:rPr>
              <a:t>/main/</a:t>
            </a:r>
            <a:r>
              <a:rPr lang="hu-HU" dirty="0" err="1">
                <a:solidFill>
                  <a:schemeClr val="bg1"/>
                </a:solidFill>
              </a:rPr>
              <a:t>README.md#azure-docker-instance-létrehozása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75DAD9D-E788-40D9-93E4-65FE3B170D3D}"/>
              </a:ext>
            </a:extLst>
          </p:cNvPr>
          <p:cNvSpPr txBox="1">
            <a:spLocks/>
          </p:cNvSpPr>
          <p:nvPr/>
        </p:nvSpPr>
        <p:spPr>
          <a:xfrm>
            <a:off x="1044981" y="2640560"/>
            <a:ext cx="6184875" cy="17590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15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Gyakorlat</a:t>
            </a:r>
          </a:p>
        </p:txBody>
      </p:sp>
    </p:spTree>
    <p:extLst>
      <p:ext uri="{BB962C8B-B14F-4D97-AF65-F5344CB8AC3E}">
        <p14:creationId xmlns:p14="http://schemas.microsoft.com/office/powerpoint/2010/main" val="3000397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Thought bubble outline">
            <a:extLst>
              <a:ext uri="{FF2B5EF4-FFF2-40B4-BE49-F238E27FC236}">
                <a16:creationId xmlns:a16="http://schemas.microsoft.com/office/drawing/2014/main" id="{3EFB47F1-9699-819C-65A3-60B8F84207D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0533" y="-219516"/>
            <a:ext cx="4639516" cy="4462072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6639A45E-C9F3-05C5-9E2E-ADEF29EE0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0077" y="1289115"/>
            <a:ext cx="3120428" cy="827881"/>
          </a:xfrm>
        </p:spPr>
        <p:txBody>
          <a:bodyPr>
            <a:normAutofit fontScale="55000" lnSpcReduction="20000"/>
          </a:bodyPr>
          <a:lstStyle/>
          <a:p>
            <a:r>
              <a:rPr lang="hu-HU" sz="6000" dirty="0">
                <a:solidFill>
                  <a:schemeClr val="bg1"/>
                </a:solidFill>
              </a:rPr>
              <a:t>Webalkalmazás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BA45A7-A996-64AD-2379-5E557429099C}"/>
              </a:ext>
            </a:extLst>
          </p:cNvPr>
          <p:cNvSpPr txBox="1"/>
          <p:nvPr/>
        </p:nvSpPr>
        <p:spPr>
          <a:xfrm>
            <a:off x="0" y="6054414"/>
            <a:ext cx="6097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 err="1">
                <a:solidFill>
                  <a:schemeClr val="bg1"/>
                </a:solidFill>
              </a:rPr>
              <a:t>Webalkalmazás</a:t>
            </a:r>
            <a:endParaRPr lang="en-GB" dirty="0">
              <a:solidFill>
                <a:schemeClr val="bg1"/>
              </a:solidFill>
            </a:endParaRPr>
          </a:p>
          <a:p>
            <a:pPr>
              <a:defRPr/>
            </a:pPr>
            <a:endParaRPr lang="hu-HU" sz="1800" dirty="0">
              <a:solidFill>
                <a:schemeClr val="bg1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="0" dirty="0">
              <a:solidFill>
                <a:schemeClr val="bg2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8162C9-A8E0-563C-E79F-40460A5D6FC0}"/>
              </a:ext>
            </a:extLst>
          </p:cNvPr>
          <p:cNvSpPr txBox="1"/>
          <p:nvPr/>
        </p:nvSpPr>
        <p:spPr>
          <a:xfrm>
            <a:off x="208760" y="4491692"/>
            <a:ext cx="5768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https://</a:t>
            </a:r>
            <a:r>
              <a:rPr lang="hu-HU" dirty="0" err="1">
                <a:solidFill>
                  <a:schemeClr val="bg1"/>
                </a:solidFill>
              </a:rPr>
              <a:t>github.com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cloudsteak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trn-docker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blob</a:t>
            </a:r>
            <a:r>
              <a:rPr lang="hu-HU" dirty="0">
                <a:solidFill>
                  <a:schemeClr val="bg1"/>
                </a:solidFill>
              </a:rPr>
              <a:t>/main/Kod4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747C3B-1EF3-B44E-31FC-09B4A70B0942}"/>
              </a:ext>
            </a:extLst>
          </p:cNvPr>
          <p:cNvSpPr txBox="1"/>
          <p:nvPr/>
        </p:nvSpPr>
        <p:spPr>
          <a:xfrm>
            <a:off x="208760" y="4861024"/>
            <a:ext cx="11353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https://</a:t>
            </a:r>
            <a:r>
              <a:rPr lang="hu-HU" dirty="0" err="1">
                <a:solidFill>
                  <a:schemeClr val="bg1"/>
                </a:solidFill>
              </a:rPr>
              <a:t>github.com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cloudsteak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trn-docker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blob</a:t>
            </a:r>
            <a:r>
              <a:rPr lang="hu-HU" dirty="0">
                <a:solidFill>
                  <a:schemeClr val="bg1"/>
                </a:solidFill>
              </a:rPr>
              <a:t>/main/</a:t>
            </a:r>
            <a:r>
              <a:rPr lang="hu-HU" dirty="0" err="1">
                <a:solidFill>
                  <a:schemeClr val="bg1"/>
                </a:solidFill>
              </a:rPr>
              <a:t>README.md#képek-tárolása-azure-ban-acr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182EFD-A3D2-3DED-9FED-D5C61F7EAF57}"/>
              </a:ext>
            </a:extLst>
          </p:cNvPr>
          <p:cNvSpPr txBox="1"/>
          <p:nvPr/>
        </p:nvSpPr>
        <p:spPr>
          <a:xfrm>
            <a:off x="208760" y="5234714"/>
            <a:ext cx="102917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https://</a:t>
            </a:r>
            <a:r>
              <a:rPr lang="hu-HU" dirty="0" err="1">
                <a:solidFill>
                  <a:schemeClr val="bg1"/>
                </a:solidFill>
              </a:rPr>
              <a:t>github.com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cloudsteak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trn-docker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blob</a:t>
            </a:r>
            <a:r>
              <a:rPr lang="hu-HU" dirty="0">
                <a:solidFill>
                  <a:schemeClr val="bg1"/>
                </a:solidFill>
              </a:rPr>
              <a:t>/main/</a:t>
            </a:r>
            <a:r>
              <a:rPr lang="hu-HU" dirty="0" err="1">
                <a:solidFill>
                  <a:schemeClr val="bg1"/>
                </a:solidFill>
              </a:rPr>
              <a:t>README.md#azure-webalkalmazás-létrehozása-docker-képből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B38375C4-D62B-EB4B-C2FF-E0FE2F510B04}"/>
              </a:ext>
            </a:extLst>
          </p:cNvPr>
          <p:cNvSpPr txBox="1">
            <a:spLocks/>
          </p:cNvSpPr>
          <p:nvPr/>
        </p:nvSpPr>
        <p:spPr>
          <a:xfrm>
            <a:off x="1044981" y="2640560"/>
            <a:ext cx="6184875" cy="17590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15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Gyakorlat</a:t>
            </a:r>
          </a:p>
        </p:txBody>
      </p:sp>
    </p:spTree>
    <p:extLst>
      <p:ext uri="{BB962C8B-B14F-4D97-AF65-F5344CB8AC3E}">
        <p14:creationId xmlns:p14="http://schemas.microsoft.com/office/powerpoint/2010/main" val="127660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439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>
                <a:solidFill>
                  <a:schemeClr val="bg1"/>
                </a:solidFill>
                <a:effectLst/>
              </a:rPr>
              <a:t>CI/CD folyamat</a:t>
            </a:r>
            <a:endParaRPr lang="hu-HU" sz="6000" b="1" dirty="0">
              <a:solidFill>
                <a:schemeClr val="accent2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91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>
                <a:solidFill>
                  <a:schemeClr val="bg1"/>
                </a:solidFill>
                <a:effectLst/>
              </a:rPr>
              <a:t>CI/CD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753672"/>
            <a:ext cx="11203643" cy="4984754"/>
          </a:xfrm>
        </p:spPr>
        <p:txBody>
          <a:bodyPr numCol="1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Continuous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Deployment</a:t>
            </a:r>
            <a:r>
              <a:rPr lang="hu-HU" sz="3200" dirty="0">
                <a:solidFill>
                  <a:schemeClr val="bg1"/>
                </a:solidFill>
              </a:rPr>
              <a:t> (CD): „Folyamatos telepítés”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Programverziók és javítások gyors telepítése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Automatizálás (nincs kézi beavatkozás)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Teszt automatizálás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Költség csökkentés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Rendszer kiesés minimalizálása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804C47-945B-0F7A-E156-26546003041C}"/>
              </a:ext>
            </a:extLst>
          </p:cNvPr>
          <p:cNvSpPr txBox="1"/>
          <p:nvPr/>
        </p:nvSpPr>
        <p:spPr>
          <a:xfrm>
            <a:off x="1402728" y="1384340"/>
            <a:ext cx="9386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Continuous Integration (CI): </a:t>
            </a:r>
            <a:r>
              <a:rPr lang="en-GB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folyamatos</a:t>
            </a: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integráció</a:t>
            </a: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| Continuous Delivery (CD): </a:t>
            </a:r>
            <a:r>
              <a:rPr lang="en-GB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folyamatos</a:t>
            </a: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szállítás</a:t>
            </a: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  <a:endParaRPr lang="en-H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1D5998-755F-1CBE-7840-58E0C3A264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684327" y="119573"/>
            <a:ext cx="2341419" cy="123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7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>
                <a:solidFill>
                  <a:schemeClr val="bg1"/>
                </a:solidFill>
                <a:effectLst/>
              </a:rPr>
              <a:t>CI/CD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0F3FC56-F23A-39B9-DE5A-AAAE65BA5A8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473" y="1388303"/>
          <a:ext cx="1188027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0804C47-945B-0F7A-E156-26546003041C}"/>
              </a:ext>
            </a:extLst>
          </p:cNvPr>
          <p:cNvSpPr txBox="1"/>
          <p:nvPr/>
        </p:nvSpPr>
        <p:spPr>
          <a:xfrm>
            <a:off x="1402728" y="1384340"/>
            <a:ext cx="9386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Continuous Integration (CI): </a:t>
            </a:r>
            <a:r>
              <a:rPr lang="en-GB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folyamatos</a:t>
            </a: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integráció</a:t>
            </a: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| Continuous Delivery (CD): </a:t>
            </a:r>
            <a:r>
              <a:rPr lang="en-GB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folyamatos</a:t>
            </a: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szállítás</a:t>
            </a:r>
            <a:endParaRPr lang="en-H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69B15C-F890-5826-EAFE-0609D324337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684327" y="119573"/>
            <a:ext cx="2341419" cy="123656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D0CAF3E-5630-239B-2F3B-3587B2B00AF1}"/>
              </a:ext>
            </a:extLst>
          </p:cNvPr>
          <p:cNvCxnSpPr>
            <a:cxnSpLocks/>
          </p:cNvCxnSpPr>
          <p:nvPr/>
        </p:nvCxnSpPr>
        <p:spPr>
          <a:xfrm>
            <a:off x="176645" y="5030996"/>
            <a:ext cx="11828319" cy="0"/>
          </a:xfrm>
          <a:prstGeom prst="line">
            <a:avLst/>
          </a:prstGeom>
          <a:ln w="69850">
            <a:solidFill>
              <a:schemeClr val="bg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D51ADF2-573D-E134-EB12-AD7AE42EE8E3}"/>
              </a:ext>
            </a:extLst>
          </p:cNvPr>
          <p:cNvGrpSpPr/>
          <p:nvPr/>
        </p:nvGrpSpPr>
        <p:grpSpPr>
          <a:xfrm>
            <a:off x="97423" y="4072684"/>
            <a:ext cx="6098582" cy="495889"/>
            <a:chOff x="97423" y="4072684"/>
            <a:chExt cx="6098582" cy="49588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34C9B2E-C00A-9DA6-5384-003822287214}"/>
                </a:ext>
              </a:extLst>
            </p:cNvPr>
            <p:cNvCxnSpPr>
              <a:cxnSpLocks/>
            </p:cNvCxnSpPr>
            <p:nvPr/>
          </p:nvCxnSpPr>
          <p:spPr>
            <a:xfrm>
              <a:off x="166254" y="4072684"/>
              <a:ext cx="5919355" cy="0"/>
            </a:xfrm>
            <a:prstGeom prst="line">
              <a:avLst/>
            </a:prstGeom>
            <a:ln w="69850">
              <a:solidFill>
                <a:schemeClr val="accent6">
                  <a:lumMod val="60000"/>
                  <a:lumOff val="40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E5C75FA-060F-B8A5-5A19-FB78266128A1}"/>
                </a:ext>
              </a:extLst>
            </p:cNvPr>
            <p:cNvSpPr txBox="1"/>
            <p:nvPr/>
          </p:nvSpPr>
          <p:spPr>
            <a:xfrm>
              <a:off x="97423" y="4137686"/>
              <a:ext cx="609858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2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Continuous Integration (CI): </a:t>
              </a:r>
              <a:r>
                <a:rPr lang="en-GB" sz="2200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folyamatos</a:t>
              </a:r>
              <a:r>
                <a:rPr lang="en-GB" sz="22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GB" sz="2200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integráció</a:t>
              </a:r>
              <a:r>
                <a:rPr lang="en-GB" sz="22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</a:t>
              </a:r>
              <a:endParaRPr lang="hu-HU" sz="22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19B02DC-3BB1-3396-EF14-D576EA9DC258}"/>
              </a:ext>
            </a:extLst>
          </p:cNvPr>
          <p:cNvGrpSpPr/>
          <p:nvPr/>
        </p:nvGrpSpPr>
        <p:grpSpPr>
          <a:xfrm>
            <a:off x="5995995" y="4072684"/>
            <a:ext cx="6098582" cy="502841"/>
            <a:chOff x="5995995" y="4072684"/>
            <a:chExt cx="6098582" cy="50284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E4D68E9-245E-1A4A-1BD1-28E7401EBDB7}"/>
                </a:ext>
              </a:extLst>
            </p:cNvPr>
            <p:cNvCxnSpPr>
              <a:cxnSpLocks/>
            </p:cNvCxnSpPr>
            <p:nvPr/>
          </p:nvCxnSpPr>
          <p:spPr>
            <a:xfrm>
              <a:off x="6085609" y="4072684"/>
              <a:ext cx="5919355" cy="0"/>
            </a:xfrm>
            <a:prstGeom prst="line">
              <a:avLst/>
            </a:prstGeom>
            <a:ln w="69850">
              <a:solidFill>
                <a:schemeClr val="accent1">
                  <a:lumMod val="40000"/>
                  <a:lumOff val="60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685188B-9945-F6DF-A53A-62B28AA9635A}"/>
                </a:ext>
              </a:extLst>
            </p:cNvPr>
            <p:cNvSpPr txBox="1"/>
            <p:nvPr/>
          </p:nvSpPr>
          <p:spPr>
            <a:xfrm>
              <a:off x="5995995" y="4144638"/>
              <a:ext cx="609858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200" dirty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Continuous Delivery (CD): </a:t>
              </a:r>
              <a:r>
                <a:rPr lang="en-GB" sz="2200" dirty="0" err="1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folyamatos</a:t>
              </a:r>
              <a:r>
                <a:rPr lang="en-GB" sz="2200" dirty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GB" sz="2200" dirty="0" err="1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szállítás</a:t>
              </a:r>
              <a:endParaRPr lang="hu-HU" sz="22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8F452F4-3894-0DBE-CA4D-8FB063502904}"/>
              </a:ext>
            </a:extLst>
          </p:cNvPr>
          <p:cNvSpPr txBox="1"/>
          <p:nvPr/>
        </p:nvSpPr>
        <p:spPr>
          <a:xfrm>
            <a:off x="1657395" y="5296702"/>
            <a:ext cx="86771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Continuous Deployment (CD): „</a:t>
            </a:r>
            <a:r>
              <a:rPr lang="en-GB" sz="2800" dirty="0" err="1">
                <a:solidFill>
                  <a:schemeClr val="bg1"/>
                </a:solidFill>
              </a:rPr>
              <a:t>Folyamatos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telepítés</a:t>
            </a:r>
            <a:r>
              <a:rPr lang="en-GB" sz="2800" dirty="0">
                <a:solidFill>
                  <a:schemeClr val="bg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804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F0F477-089E-0345-8785-763CBDBF5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B6F0F477-089E-0345-8785-763CBDBF55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F4C049-4771-6B48-8527-C279172F4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5BF4C049-4771-6B48-8527-C279172F42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405C2B-C213-4544-82EA-A5FA3DD59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50405C2B-C213-4544-82EA-A5FA3DD593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94162D-2706-4841-8AA8-F475DDFC4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BF94162D-2706-4841-8AA8-F475DDFC4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5F385F-D9D0-F345-AC79-FDAD44565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A85F385F-D9D0-F345-AC79-FDAD445653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013A12-D447-B64A-A922-A1B141C91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CF013A12-D447-B64A-A922-A1B141C913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6013B9-FE6E-8E41-AB08-DCD92F2A3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B86013B9-FE6E-8E41-AB08-DCD92F2A30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60"/>
            <a:ext cx="10515600" cy="1325563"/>
          </a:xfrm>
        </p:spPr>
        <p:txBody>
          <a:bodyPr/>
          <a:lstStyle/>
          <a:p>
            <a:pPr algn="ctr"/>
            <a:r>
              <a:rPr lang="hu-HU" sz="4400" dirty="0">
                <a:solidFill>
                  <a:schemeClr val="bg1"/>
                </a:solidFill>
                <a:effectLst/>
              </a:rPr>
              <a:t>GitHub </a:t>
            </a:r>
            <a:r>
              <a:rPr lang="hu-HU" sz="4400" dirty="0" err="1">
                <a:solidFill>
                  <a:schemeClr val="bg1"/>
                </a:solidFill>
                <a:effectLst/>
              </a:rPr>
              <a:t>Actions</a:t>
            </a:r>
            <a:r>
              <a:rPr lang="hu-HU" sz="4400" dirty="0">
                <a:solidFill>
                  <a:schemeClr val="bg1"/>
                </a:solidFill>
                <a:effectLst/>
              </a:rPr>
              <a:t> </a:t>
            </a:r>
            <a:r>
              <a:rPr lang="hu-HU" sz="4400" dirty="0" err="1">
                <a:solidFill>
                  <a:schemeClr val="bg1"/>
                </a:solidFill>
                <a:effectLst/>
              </a:rPr>
              <a:t>Workflow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8D25163-43E6-60C8-E4C7-6D8B46764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865" y="1213533"/>
            <a:ext cx="11800269" cy="5142227"/>
          </a:xfrm>
        </p:spPr>
        <p:txBody>
          <a:bodyPr numCol="1"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Mi az a GitHub </a:t>
            </a:r>
            <a:r>
              <a:rPr lang="hu-HU" sz="3200" dirty="0" err="1">
                <a:solidFill>
                  <a:schemeClr val="bg1"/>
                </a:solidFill>
              </a:rPr>
              <a:t>Actions</a:t>
            </a:r>
            <a:r>
              <a:rPr lang="hu-HU" sz="3200" dirty="0">
                <a:solidFill>
                  <a:schemeClr val="bg1"/>
                </a:solidFill>
              </a:rPr>
              <a:t>?</a:t>
            </a:r>
          </a:p>
          <a:p>
            <a:pPr lvl="1">
              <a:lnSpc>
                <a:spcPct val="150000"/>
              </a:lnSpc>
            </a:pPr>
            <a:r>
              <a:rPr lang="hu-HU" sz="2800" dirty="0">
                <a:solidFill>
                  <a:schemeClr val="bg1"/>
                </a:solidFill>
              </a:rPr>
              <a:t>Automatizálási eszköz</a:t>
            </a:r>
          </a:p>
          <a:p>
            <a:pPr lvl="1">
              <a:lnSpc>
                <a:spcPct val="150000"/>
              </a:lnSpc>
            </a:pPr>
            <a:r>
              <a:rPr lang="hu-HU" sz="2800" dirty="0">
                <a:solidFill>
                  <a:schemeClr val="bg1"/>
                </a:solidFill>
              </a:rPr>
              <a:t>Tesztek futtatása, </a:t>
            </a:r>
            <a:r>
              <a:rPr lang="hu-HU" sz="2800" dirty="0" err="1">
                <a:solidFill>
                  <a:schemeClr val="bg1"/>
                </a:solidFill>
              </a:rPr>
              <a:t>build</a:t>
            </a:r>
            <a:r>
              <a:rPr lang="hu-HU" sz="2800" dirty="0">
                <a:solidFill>
                  <a:schemeClr val="bg1"/>
                </a:solidFill>
              </a:rPr>
              <a:t>-ek készítése, </a:t>
            </a:r>
            <a:r>
              <a:rPr lang="hu-HU" sz="2800" dirty="0" err="1">
                <a:solidFill>
                  <a:schemeClr val="bg1"/>
                </a:solidFill>
              </a:rPr>
              <a:t>deploy</a:t>
            </a:r>
            <a:r>
              <a:rPr lang="hu-HU" sz="2800" dirty="0">
                <a:solidFill>
                  <a:schemeClr val="bg1"/>
                </a:solidFill>
              </a:rPr>
              <a:t> folyamatok kezelése, ...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Miért hasznos?</a:t>
            </a:r>
          </a:p>
          <a:p>
            <a:pPr lvl="1">
              <a:lnSpc>
                <a:spcPct val="150000"/>
              </a:lnSpc>
            </a:pPr>
            <a:r>
              <a:rPr lang="hu-HU" sz="2800">
                <a:solidFill>
                  <a:schemeClr val="bg1"/>
                </a:solidFill>
              </a:rPr>
              <a:t>Integráció</a:t>
            </a:r>
            <a:r>
              <a:rPr lang="hu-HU" sz="2800" dirty="0">
                <a:solidFill>
                  <a:schemeClr val="bg1"/>
                </a:solidFill>
              </a:rPr>
              <a:t>, Rugalmasság, Közösség (</a:t>
            </a:r>
            <a:r>
              <a:rPr lang="hu-HU" sz="2800" dirty="0" err="1">
                <a:solidFill>
                  <a:schemeClr val="bg1"/>
                </a:solidFill>
              </a:rPr>
              <a:t>community</a:t>
            </a:r>
            <a:r>
              <a:rPr lang="hu-HU" sz="2800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Hogyan működik?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D495CC-64C9-6E85-3C29-52B80B7D8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300" y="4993232"/>
            <a:ext cx="4000500" cy="2298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B5CF5C-76FA-8F25-6812-8DD998E97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7340" y="4051699"/>
            <a:ext cx="6852920" cy="280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1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439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>
                <a:solidFill>
                  <a:schemeClr val="bg1"/>
                </a:solidFill>
                <a:effectLst/>
              </a:rPr>
              <a:t>Docker alapok</a:t>
            </a:r>
            <a:endParaRPr lang="hu-HU" sz="6000" b="1" dirty="0">
              <a:solidFill>
                <a:schemeClr val="accent2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Thought bubble outline">
            <a:extLst>
              <a:ext uri="{FF2B5EF4-FFF2-40B4-BE49-F238E27FC236}">
                <a16:creationId xmlns:a16="http://schemas.microsoft.com/office/drawing/2014/main" id="{3EFB47F1-9699-819C-65A3-60B8F84207D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0533" y="-219516"/>
            <a:ext cx="4639516" cy="4462072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6639A45E-C9F3-05C5-9E2E-ADEF29EE0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0077" y="1289115"/>
            <a:ext cx="3120428" cy="827881"/>
          </a:xfrm>
        </p:spPr>
        <p:txBody>
          <a:bodyPr>
            <a:normAutofit fontScale="62500" lnSpcReduction="20000"/>
          </a:bodyPr>
          <a:lstStyle/>
          <a:p>
            <a:r>
              <a:rPr lang="hu-HU" sz="6000" dirty="0">
                <a:solidFill>
                  <a:schemeClr val="bg1"/>
                </a:solidFill>
              </a:rPr>
              <a:t>GitHub Action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BA45A7-A996-64AD-2379-5E557429099C}"/>
              </a:ext>
            </a:extLst>
          </p:cNvPr>
          <p:cNvSpPr txBox="1"/>
          <p:nvPr/>
        </p:nvSpPr>
        <p:spPr>
          <a:xfrm>
            <a:off x="0" y="5748707"/>
            <a:ext cx="6097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>
                <a:solidFill>
                  <a:schemeClr val="bg1"/>
                </a:solidFill>
              </a:rPr>
              <a:t>CI/CD </a:t>
            </a:r>
            <a:r>
              <a:rPr lang="en-GB" dirty="0" err="1">
                <a:solidFill>
                  <a:schemeClr val="bg1"/>
                </a:solidFill>
              </a:rPr>
              <a:t>folyamat</a:t>
            </a:r>
            <a:endParaRPr lang="en-GB" dirty="0">
              <a:solidFill>
                <a:schemeClr val="bg1"/>
              </a:solidFill>
            </a:endParaRPr>
          </a:p>
          <a:p>
            <a:pPr>
              <a:defRPr/>
            </a:pPr>
            <a:endParaRPr lang="hu-HU" sz="1800" dirty="0">
              <a:solidFill>
                <a:schemeClr val="bg1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="0" dirty="0">
              <a:solidFill>
                <a:schemeClr val="bg2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8162C9-A8E0-563C-E79F-40460A5D6FC0}"/>
              </a:ext>
            </a:extLst>
          </p:cNvPr>
          <p:cNvSpPr txBox="1"/>
          <p:nvPr/>
        </p:nvSpPr>
        <p:spPr>
          <a:xfrm>
            <a:off x="208760" y="4491692"/>
            <a:ext cx="5768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https://</a:t>
            </a:r>
            <a:r>
              <a:rPr lang="hu-HU" dirty="0" err="1">
                <a:solidFill>
                  <a:schemeClr val="bg1"/>
                </a:solidFill>
              </a:rPr>
              <a:t>github.com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cloudsteak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trn-docker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blob</a:t>
            </a:r>
            <a:r>
              <a:rPr lang="hu-HU" dirty="0">
                <a:solidFill>
                  <a:schemeClr val="bg1"/>
                </a:solidFill>
              </a:rPr>
              <a:t>/main/Kod4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747C3B-1EF3-B44E-31FC-09B4A70B0942}"/>
              </a:ext>
            </a:extLst>
          </p:cNvPr>
          <p:cNvSpPr txBox="1"/>
          <p:nvPr/>
        </p:nvSpPr>
        <p:spPr>
          <a:xfrm>
            <a:off x="208760" y="4861024"/>
            <a:ext cx="9995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https://</a:t>
            </a:r>
            <a:r>
              <a:rPr lang="hu-HU" dirty="0" err="1">
                <a:solidFill>
                  <a:schemeClr val="bg1"/>
                </a:solidFill>
              </a:rPr>
              <a:t>github.com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cloudsteak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trn-docker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blob</a:t>
            </a:r>
            <a:r>
              <a:rPr lang="hu-HU" dirty="0">
                <a:solidFill>
                  <a:schemeClr val="bg1"/>
                </a:solidFill>
              </a:rPr>
              <a:t>/main/</a:t>
            </a:r>
            <a:r>
              <a:rPr lang="hu-HU" dirty="0" err="1">
                <a:solidFill>
                  <a:schemeClr val="bg1"/>
                </a:solidFill>
              </a:rPr>
              <a:t>README.md#képek-tárolása-azure-ban-acr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182EFD-A3D2-3DED-9FED-D5C61F7EAF57}"/>
              </a:ext>
            </a:extLst>
          </p:cNvPr>
          <p:cNvSpPr txBox="1"/>
          <p:nvPr/>
        </p:nvSpPr>
        <p:spPr>
          <a:xfrm>
            <a:off x="208760" y="5225154"/>
            <a:ext cx="10291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https://</a:t>
            </a:r>
            <a:r>
              <a:rPr lang="hu-HU" dirty="0" err="1">
                <a:solidFill>
                  <a:schemeClr val="bg1"/>
                </a:solidFill>
              </a:rPr>
              <a:t>github.com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cloudsteak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trn-docker?tab</a:t>
            </a:r>
            <a:r>
              <a:rPr lang="hu-HU" dirty="0">
                <a:solidFill>
                  <a:schemeClr val="bg1"/>
                </a:solidFill>
              </a:rPr>
              <a:t>=</a:t>
            </a:r>
            <a:r>
              <a:rPr lang="hu-HU" dirty="0" err="1">
                <a:solidFill>
                  <a:schemeClr val="bg1"/>
                </a:solidFill>
              </a:rPr>
              <a:t>readme-ov-file#github-actions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AAD09EF-7734-56CC-4E76-9FEA6E582321}"/>
              </a:ext>
            </a:extLst>
          </p:cNvPr>
          <p:cNvSpPr txBox="1">
            <a:spLocks/>
          </p:cNvSpPr>
          <p:nvPr/>
        </p:nvSpPr>
        <p:spPr>
          <a:xfrm>
            <a:off x="1044981" y="2640560"/>
            <a:ext cx="6184875" cy="17590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15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Gyakorlat</a:t>
            </a:r>
          </a:p>
        </p:txBody>
      </p:sp>
    </p:spTree>
    <p:extLst>
      <p:ext uri="{BB962C8B-B14F-4D97-AF65-F5344CB8AC3E}">
        <p14:creationId xmlns:p14="http://schemas.microsoft.com/office/powerpoint/2010/main" val="22393148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218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Linkek</a:t>
            </a:r>
            <a:endParaRPr lang="hu-HU" sz="44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53705E-4A5F-5007-985E-BEE9DC37CA05}"/>
              </a:ext>
            </a:extLst>
          </p:cNvPr>
          <p:cNvSpPr txBox="1">
            <a:spLocks/>
          </p:cNvSpPr>
          <p:nvPr/>
        </p:nvSpPr>
        <p:spPr>
          <a:xfrm>
            <a:off x="360000" y="1330961"/>
            <a:ext cx="11679600" cy="5361387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u-HU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Demók, segédletek: </a:t>
            </a:r>
            <a:r>
              <a:rPr lang="hu-HU" sz="2000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https://github.com/cloudsteak/trn-docker</a:t>
            </a:r>
            <a:r>
              <a:rPr lang="hu-HU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u-HU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GitHub Action: </a:t>
            </a:r>
            <a:r>
              <a:rPr lang="hu-HU" sz="2000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https://docs.github.com/en/actions</a:t>
            </a:r>
            <a:r>
              <a:rPr lang="hu-HU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u-HU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Szótár: </a:t>
            </a:r>
            <a:r>
              <a:rPr lang="hu-HU" sz="2000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https://cloudsteak-gmk-shared.s3.eu-central-1.amazonaws.com/all-cloud-glossary.png</a:t>
            </a:r>
            <a:r>
              <a:rPr lang="hu-HU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u-HU" sz="2000" dirty="0">
                <a:solidFill>
                  <a:schemeClr val="bg1"/>
                </a:solidFill>
              </a:rPr>
              <a:t>Ár kalkulátor: </a:t>
            </a:r>
            <a:r>
              <a:rPr lang="hu-HU" sz="20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https://azure.microsoft.com/hu-hu/pricing/calculator/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u-HU" sz="2000" dirty="0">
                <a:solidFill>
                  <a:schemeClr val="bg1"/>
                </a:solidFill>
              </a:rPr>
              <a:t>Szolgáltatás korlátok: </a:t>
            </a:r>
            <a:r>
              <a:rPr lang="hu-HU" sz="200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https://learn.microsoft.com/hu-hu/azure/azure-resource-manager/management/azure-subscription-service-limits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u-HU" sz="2000" dirty="0" err="1">
                <a:solidFill>
                  <a:schemeClr val="bg1"/>
                </a:solidFill>
              </a:rPr>
              <a:t>Azure</a:t>
            </a:r>
            <a:r>
              <a:rPr lang="hu-HU" sz="2000" dirty="0">
                <a:solidFill>
                  <a:schemeClr val="bg1"/>
                </a:solidFill>
              </a:rPr>
              <a:t> dokumentáció: </a:t>
            </a:r>
            <a:r>
              <a:rPr lang="hu-HU" sz="2000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https://azure.microsoft.com/hu-hu</a:t>
            </a:r>
            <a:endParaRPr lang="hu-HU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2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Azure</a:t>
            </a:r>
            <a:r>
              <a:rPr lang="hu-HU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CLI: </a:t>
            </a:r>
            <a:r>
              <a:rPr lang="hu-HU" sz="2000" dirty="0">
                <a:solidFill>
                  <a:schemeClr val="accent6">
                    <a:lumMod val="40000"/>
                    <a:lumOff val="6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https://learn.microsoft.com/hu-hu/cli/azure/</a:t>
            </a:r>
            <a:endParaRPr lang="hu-HU" sz="2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055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05E864-6058-1E5E-4F07-3C6E32026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en-HU" sz="6600" b="1">
                <a:solidFill>
                  <a:schemeClr val="accent1"/>
                </a:solidFill>
              </a:rPr>
              <a:t>Köszönöm!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D9FC02F-2485-3E06-F08D-66AC9FFFC7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3416" y="1754160"/>
            <a:ext cx="3484980" cy="4646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F41A41-FD4B-58CD-3FAD-F9114372C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28090" y="2881086"/>
            <a:ext cx="6435042" cy="3102188"/>
          </a:xfrm>
        </p:spPr>
        <p:txBody>
          <a:bodyPr/>
          <a:lstStyle/>
          <a:p>
            <a:r>
              <a:rPr lang="en-GB" sz="1800" dirty="0"/>
              <a:t>GitHub: </a:t>
            </a:r>
            <a:r>
              <a:rPr lang="en-GB" sz="1800" dirty="0">
                <a:hlinkClick r:id="rId4"/>
              </a:rPr>
              <a:t>https://github.com/cloudsteak</a:t>
            </a:r>
            <a:endParaRPr lang="en-GB" sz="1800" dirty="0"/>
          </a:p>
          <a:p>
            <a:r>
              <a:rPr lang="en-GB" sz="1800" dirty="0"/>
              <a:t>	</a:t>
            </a:r>
            <a:endParaRPr lang="en-HU" sz="1800" dirty="0"/>
          </a:p>
          <a:p>
            <a:r>
              <a:rPr lang="en-HU" sz="1800" dirty="0"/>
              <a:t>Blog: </a:t>
            </a:r>
            <a:r>
              <a:rPr lang="en-HU" sz="1800" dirty="0">
                <a:hlinkClick r:id="rId5"/>
              </a:rPr>
              <a:t>https://cloudsteak.com</a:t>
            </a:r>
            <a:r>
              <a:rPr lang="en-HU" sz="1800" dirty="0"/>
              <a:t>, </a:t>
            </a:r>
            <a:r>
              <a:rPr lang="en-HU" sz="1800" dirty="0">
                <a:hlinkClick r:id="rId6"/>
              </a:rPr>
              <a:t>http://cloudmentor.hu</a:t>
            </a:r>
            <a:endParaRPr lang="en-HU" sz="1800" dirty="0"/>
          </a:p>
          <a:p>
            <a:endParaRPr lang="en-HU" sz="1800" dirty="0"/>
          </a:p>
          <a:p>
            <a:r>
              <a:rPr lang="en-HU" sz="1800" dirty="0"/>
              <a:t>LinkedIn: </a:t>
            </a:r>
            <a:r>
              <a:rPr lang="en-GB" sz="1800" dirty="0">
                <a:hlinkClick r:id="rId7"/>
              </a:rPr>
              <a:t>https://www.linkedin.com/in/tibor-kiss-the1bit</a:t>
            </a:r>
            <a:endParaRPr lang="en-GB" sz="1800" dirty="0"/>
          </a:p>
          <a:p>
            <a:endParaRPr lang="en-GB" sz="1800" dirty="0"/>
          </a:p>
          <a:p>
            <a:endParaRPr lang="en-HU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DDAAA9-0B0D-DBCE-FC99-DB557EF8D993}"/>
              </a:ext>
            </a:extLst>
          </p:cNvPr>
          <p:cNvCxnSpPr>
            <a:cxnSpLocks/>
          </p:cNvCxnSpPr>
          <p:nvPr/>
        </p:nvCxnSpPr>
        <p:spPr>
          <a:xfrm>
            <a:off x="5100057" y="336884"/>
            <a:ext cx="0" cy="6364705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278B739-6CEA-C6DF-B2C6-0EF430E28F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0000" y="360000"/>
            <a:ext cx="248896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572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1E9796-F9A6-BDB3-7121-F98E64171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655" y="283804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4800" b="1">
                <a:solidFill>
                  <a:schemeClr val="bg1"/>
                </a:solidFill>
              </a:rPr>
              <a:t>Viszlát legközelebb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F64681-3DF6-6A41-FF7D-8C2001D6224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77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804D-7432-D474-C61C-850166B18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HU" sz="4000" b="1">
                <a:solidFill>
                  <a:schemeClr val="accent1"/>
                </a:solidFill>
              </a:rPr>
              <a:t>További képzések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4229052-0787-FBEB-1276-5522F86F315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515329" y="1714369"/>
            <a:ext cx="7161342" cy="385271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99D89-32B7-6602-EB6F-B01721039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1106" y="5656988"/>
            <a:ext cx="9869787" cy="4707061"/>
          </a:xfrm>
        </p:spPr>
        <p:txBody>
          <a:bodyPr>
            <a:normAutofit/>
          </a:bodyPr>
          <a:lstStyle/>
          <a:p>
            <a:pPr algn="ctr"/>
            <a:r>
              <a:rPr lang="en-GB" sz="3600">
                <a:effectLst/>
                <a:hlinkClick r:id="rId3"/>
              </a:rPr>
              <a:t>https://mentorklub.gerillaoneletrajz.hu</a:t>
            </a:r>
            <a:endParaRPr lang="en-GB" sz="3600">
              <a:effectLst/>
            </a:endParaRPr>
          </a:p>
          <a:p>
            <a:endParaRPr lang="en-HU" sz="3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D978A3-6504-8B3B-7188-E38875B04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3969" y="217226"/>
            <a:ext cx="3450313" cy="149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24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18" y="535334"/>
            <a:ext cx="11183564" cy="369332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err="1">
                <a:solidFill>
                  <a:schemeClr val="bg1"/>
                </a:solidFill>
                <a:effectLst/>
              </a:rPr>
              <a:t>Mikroszolgáltatások</a:t>
            </a:r>
            <a:br>
              <a:rPr lang="hu-HU" sz="4400" dirty="0">
                <a:solidFill>
                  <a:schemeClr val="bg1"/>
                </a:solidFill>
                <a:effectLst/>
              </a:rPr>
            </a:br>
            <a:r>
              <a:rPr lang="hu-HU" sz="4400" dirty="0">
                <a:solidFill>
                  <a:schemeClr val="bg1"/>
                </a:solidFill>
                <a:effectLst/>
              </a:rPr>
              <a:t>Monolitikus </a:t>
            </a:r>
            <a:r>
              <a:rPr lang="hu-HU" sz="4400" dirty="0" err="1">
                <a:solidFill>
                  <a:schemeClr val="bg1"/>
                </a:solidFill>
                <a:effectLst/>
              </a:rPr>
              <a:t>vs</a:t>
            </a:r>
            <a:r>
              <a:rPr lang="hu-HU" sz="4400" dirty="0">
                <a:solidFill>
                  <a:schemeClr val="bg1"/>
                </a:solidFill>
                <a:effectLst/>
              </a:rPr>
              <a:t>. </a:t>
            </a:r>
            <a:r>
              <a:rPr lang="hu-HU" sz="4400" dirty="0" err="1">
                <a:solidFill>
                  <a:schemeClr val="bg1"/>
                </a:solidFill>
                <a:effectLst/>
              </a:rPr>
              <a:t>Mikroszolgáltatás</a:t>
            </a:r>
            <a:endParaRPr lang="hu-HU" sz="44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AD5DFC7-93A0-E087-78A1-A7E9F0E325C5}"/>
              </a:ext>
            </a:extLst>
          </p:cNvPr>
          <p:cNvCxnSpPr/>
          <p:nvPr/>
        </p:nvCxnSpPr>
        <p:spPr>
          <a:xfrm>
            <a:off x="3776870" y="1580322"/>
            <a:ext cx="0" cy="47409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n 3">
            <a:extLst>
              <a:ext uri="{FF2B5EF4-FFF2-40B4-BE49-F238E27FC236}">
                <a16:creationId xmlns:a16="http://schemas.microsoft.com/office/drawing/2014/main" id="{06D698FB-CAF7-922E-776F-FE9A2DD165EE}"/>
              </a:ext>
            </a:extLst>
          </p:cNvPr>
          <p:cNvSpPr/>
          <p:nvPr/>
        </p:nvSpPr>
        <p:spPr>
          <a:xfrm>
            <a:off x="914400" y="5357191"/>
            <a:ext cx="2017643" cy="89452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/>
              <a:t>Adatbázis</a:t>
            </a:r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C920702F-0237-F872-EA70-8FDE18DE32A7}"/>
              </a:ext>
            </a:extLst>
          </p:cNvPr>
          <p:cNvSpPr/>
          <p:nvPr/>
        </p:nvSpPr>
        <p:spPr>
          <a:xfrm>
            <a:off x="4444126" y="5446644"/>
            <a:ext cx="1408042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Adatbázis</a:t>
            </a:r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FB0599F6-7544-CCAE-0769-7540FF25CB49}"/>
              </a:ext>
            </a:extLst>
          </p:cNvPr>
          <p:cNvSpPr/>
          <p:nvPr/>
        </p:nvSpPr>
        <p:spPr>
          <a:xfrm>
            <a:off x="6412076" y="5446644"/>
            <a:ext cx="1408042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Adatbázis</a:t>
            </a:r>
          </a:p>
        </p:txBody>
      </p:sp>
      <p:sp>
        <p:nvSpPr>
          <p:cNvPr id="11" name="Can 10">
            <a:extLst>
              <a:ext uri="{FF2B5EF4-FFF2-40B4-BE49-F238E27FC236}">
                <a16:creationId xmlns:a16="http://schemas.microsoft.com/office/drawing/2014/main" id="{D42462E6-437F-10FB-931B-92468E41AB31}"/>
              </a:ext>
            </a:extLst>
          </p:cNvPr>
          <p:cNvSpPr/>
          <p:nvPr/>
        </p:nvSpPr>
        <p:spPr>
          <a:xfrm>
            <a:off x="8380026" y="5446644"/>
            <a:ext cx="1408042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Adatbázis</a:t>
            </a:r>
          </a:p>
        </p:txBody>
      </p:sp>
      <p:sp>
        <p:nvSpPr>
          <p:cNvPr id="12" name="Can 11">
            <a:extLst>
              <a:ext uri="{FF2B5EF4-FFF2-40B4-BE49-F238E27FC236}">
                <a16:creationId xmlns:a16="http://schemas.microsoft.com/office/drawing/2014/main" id="{B77FE833-3A0C-AF63-FC6A-136300DD54F5}"/>
              </a:ext>
            </a:extLst>
          </p:cNvPr>
          <p:cNvSpPr/>
          <p:nvPr/>
        </p:nvSpPr>
        <p:spPr>
          <a:xfrm>
            <a:off x="10347976" y="5446644"/>
            <a:ext cx="1408042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Adatbázis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3F5DDF4-F534-7576-D87C-96E91167DC0D}"/>
              </a:ext>
            </a:extLst>
          </p:cNvPr>
          <p:cNvSpPr/>
          <p:nvPr/>
        </p:nvSpPr>
        <p:spPr>
          <a:xfrm>
            <a:off x="435982" y="1580322"/>
            <a:ext cx="2974478" cy="4850295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DC356FE-8EEE-31FF-22ED-247C71DF3DE8}"/>
              </a:ext>
            </a:extLst>
          </p:cNvPr>
          <p:cNvSpPr/>
          <p:nvPr/>
        </p:nvSpPr>
        <p:spPr>
          <a:xfrm>
            <a:off x="914400" y="3673107"/>
            <a:ext cx="2012670" cy="86211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/>
              <a:t>Adat kezelő réteg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0B25BCE-4851-3F78-546D-06BFDEEB5986}"/>
              </a:ext>
            </a:extLst>
          </p:cNvPr>
          <p:cNvSpPr/>
          <p:nvPr/>
        </p:nvSpPr>
        <p:spPr>
          <a:xfrm>
            <a:off x="914400" y="2741727"/>
            <a:ext cx="2012670" cy="86211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/>
              <a:t>Üzleti logika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081E8A0-ED5A-B5C6-906B-BE019DB2F250}"/>
              </a:ext>
            </a:extLst>
          </p:cNvPr>
          <p:cNvSpPr/>
          <p:nvPr/>
        </p:nvSpPr>
        <p:spPr>
          <a:xfrm>
            <a:off x="917556" y="1816442"/>
            <a:ext cx="2012670" cy="86211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/>
              <a:t>Felhasználói felület</a:t>
            </a:r>
            <a:br>
              <a:rPr lang="hu-HU" sz="1600" dirty="0"/>
            </a:br>
            <a:r>
              <a:rPr lang="hu-HU" sz="1600" dirty="0"/>
              <a:t>(UI)</a:t>
            </a:r>
          </a:p>
        </p:txBody>
      </p:sp>
      <p:sp>
        <p:nvSpPr>
          <p:cNvPr id="34" name="Up-down Arrow 33">
            <a:extLst>
              <a:ext uri="{FF2B5EF4-FFF2-40B4-BE49-F238E27FC236}">
                <a16:creationId xmlns:a16="http://schemas.microsoft.com/office/drawing/2014/main" id="{8BAC6418-CCCA-7A32-8C22-6442F41BCE73}"/>
              </a:ext>
            </a:extLst>
          </p:cNvPr>
          <p:cNvSpPr/>
          <p:nvPr/>
        </p:nvSpPr>
        <p:spPr>
          <a:xfrm>
            <a:off x="1821751" y="4652319"/>
            <a:ext cx="197968" cy="57206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3EA0D6A0-48AF-DD77-5B86-214B3075D3B0}"/>
              </a:ext>
            </a:extLst>
          </p:cNvPr>
          <p:cNvSpPr/>
          <p:nvPr/>
        </p:nvSpPr>
        <p:spPr>
          <a:xfrm>
            <a:off x="4712881" y="1961316"/>
            <a:ext cx="1408042" cy="5952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err="1"/>
              <a:t>Mikro</a:t>
            </a:r>
            <a:r>
              <a:rPr lang="hu-HU" sz="1200" dirty="0"/>
              <a:t> UI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DEE1E849-D7DC-05D1-4135-E3308B1C2D5E}"/>
              </a:ext>
            </a:extLst>
          </p:cNvPr>
          <p:cNvSpPr/>
          <p:nvPr/>
        </p:nvSpPr>
        <p:spPr>
          <a:xfrm>
            <a:off x="7429975" y="1941759"/>
            <a:ext cx="1408042" cy="5952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err="1"/>
              <a:t>Mikro</a:t>
            </a:r>
            <a:r>
              <a:rPr lang="hu-HU" sz="1200" dirty="0"/>
              <a:t> UI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711CB55C-0FE1-3AFD-BD5D-7B85C7E0F9D4}"/>
              </a:ext>
            </a:extLst>
          </p:cNvPr>
          <p:cNvSpPr/>
          <p:nvPr/>
        </p:nvSpPr>
        <p:spPr>
          <a:xfrm>
            <a:off x="4444126" y="3892496"/>
            <a:ext cx="1408042" cy="59523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err="1"/>
              <a:t>Mikroszolgáltatás</a:t>
            </a:r>
            <a:endParaRPr lang="hu-HU" sz="1200" dirty="0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D81BB7B6-0B1E-38DC-EE25-7022A399EA51}"/>
              </a:ext>
            </a:extLst>
          </p:cNvPr>
          <p:cNvSpPr/>
          <p:nvPr/>
        </p:nvSpPr>
        <p:spPr>
          <a:xfrm>
            <a:off x="10347975" y="1941759"/>
            <a:ext cx="1408042" cy="59523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err="1"/>
              <a:t>Mikroszolgáltatás</a:t>
            </a:r>
            <a:endParaRPr lang="hu-HU" sz="1200" dirty="0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A29B548-F0FF-FD18-3399-818256D60003}"/>
              </a:ext>
            </a:extLst>
          </p:cNvPr>
          <p:cNvSpPr/>
          <p:nvPr/>
        </p:nvSpPr>
        <p:spPr>
          <a:xfrm>
            <a:off x="6412076" y="3892496"/>
            <a:ext cx="1408042" cy="59523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err="1"/>
              <a:t>Mikroszolgáltatás</a:t>
            </a:r>
            <a:endParaRPr lang="hu-HU" sz="1200" dirty="0"/>
          </a:p>
        </p:txBody>
      </p:sp>
      <p:sp>
        <p:nvSpPr>
          <p:cNvPr id="44" name="Up-down Arrow 43">
            <a:extLst>
              <a:ext uri="{FF2B5EF4-FFF2-40B4-BE49-F238E27FC236}">
                <a16:creationId xmlns:a16="http://schemas.microsoft.com/office/drawing/2014/main" id="{20BB961E-B339-F44E-BDCE-4901B2FB4E28}"/>
              </a:ext>
            </a:extLst>
          </p:cNvPr>
          <p:cNvSpPr/>
          <p:nvPr/>
        </p:nvSpPr>
        <p:spPr>
          <a:xfrm>
            <a:off x="5049163" y="4652319"/>
            <a:ext cx="197968" cy="57206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Up-down Arrow 44">
            <a:extLst>
              <a:ext uri="{FF2B5EF4-FFF2-40B4-BE49-F238E27FC236}">
                <a16:creationId xmlns:a16="http://schemas.microsoft.com/office/drawing/2014/main" id="{B91D9B6C-99FD-3BFB-B023-08987454D2B2}"/>
              </a:ext>
            </a:extLst>
          </p:cNvPr>
          <p:cNvSpPr/>
          <p:nvPr/>
        </p:nvSpPr>
        <p:spPr>
          <a:xfrm>
            <a:off x="7017113" y="4642783"/>
            <a:ext cx="197968" cy="57206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Down Arrow 45">
            <a:extLst>
              <a:ext uri="{FF2B5EF4-FFF2-40B4-BE49-F238E27FC236}">
                <a16:creationId xmlns:a16="http://schemas.microsoft.com/office/drawing/2014/main" id="{C7BCBB2C-CB0F-89BE-F3E5-1B5BEC9A57AE}"/>
              </a:ext>
            </a:extLst>
          </p:cNvPr>
          <p:cNvSpPr/>
          <p:nvPr/>
        </p:nvSpPr>
        <p:spPr>
          <a:xfrm>
            <a:off x="5005426" y="2731433"/>
            <a:ext cx="277557" cy="9861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Down Arrow 46">
            <a:extLst>
              <a:ext uri="{FF2B5EF4-FFF2-40B4-BE49-F238E27FC236}">
                <a16:creationId xmlns:a16="http://schemas.microsoft.com/office/drawing/2014/main" id="{F992611E-A6C2-F4D5-EACE-25EE5DE8D6CD}"/>
              </a:ext>
            </a:extLst>
          </p:cNvPr>
          <p:cNvSpPr/>
          <p:nvPr/>
        </p:nvSpPr>
        <p:spPr>
          <a:xfrm rot="19101892">
            <a:off x="5886871" y="2523658"/>
            <a:ext cx="277557" cy="1520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13D0E8E6-647C-2BA4-B5A1-1A1E975BEEE2}"/>
              </a:ext>
            </a:extLst>
          </p:cNvPr>
          <p:cNvSpPr/>
          <p:nvPr/>
        </p:nvSpPr>
        <p:spPr>
          <a:xfrm>
            <a:off x="8380026" y="3892496"/>
            <a:ext cx="1408042" cy="59523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err="1"/>
              <a:t>Mikroszolgáltatás</a:t>
            </a:r>
            <a:endParaRPr lang="hu-HU" sz="1200" dirty="0"/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74B55A5E-C00F-6999-3D16-FB72510DB34C}"/>
              </a:ext>
            </a:extLst>
          </p:cNvPr>
          <p:cNvSpPr/>
          <p:nvPr/>
        </p:nvSpPr>
        <p:spPr>
          <a:xfrm>
            <a:off x="10347976" y="3892496"/>
            <a:ext cx="1408042" cy="59523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err="1"/>
              <a:t>Mikroszolgáltatás</a:t>
            </a:r>
            <a:endParaRPr lang="hu-HU" sz="1200" dirty="0"/>
          </a:p>
        </p:txBody>
      </p:sp>
      <p:sp>
        <p:nvSpPr>
          <p:cNvPr id="51" name="Down Arrow 50">
            <a:extLst>
              <a:ext uri="{FF2B5EF4-FFF2-40B4-BE49-F238E27FC236}">
                <a16:creationId xmlns:a16="http://schemas.microsoft.com/office/drawing/2014/main" id="{86E756A1-5D0E-37F8-A253-E628F13C09EB}"/>
              </a:ext>
            </a:extLst>
          </p:cNvPr>
          <p:cNvSpPr/>
          <p:nvPr/>
        </p:nvSpPr>
        <p:spPr>
          <a:xfrm rot="1413169">
            <a:off x="7504163" y="2613346"/>
            <a:ext cx="277557" cy="12296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Down Arrow 51">
            <a:extLst>
              <a:ext uri="{FF2B5EF4-FFF2-40B4-BE49-F238E27FC236}">
                <a16:creationId xmlns:a16="http://schemas.microsoft.com/office/drawing/2014/main" id="{5432FE15-EF2D-4A95-BC5E-B72145C83912}"/>
              </a:ext>
            </a:extLst>
          </p:cNvPr>
          <p:cNvSpPr/>
          <p:nvPr/>
        </p:nvSpPr>
        <p:spPr>
          <a:xfrm rot="19801858">
            <a:off x="8566202" y="2596231"/>
            <a:ext cx="277557" cy="12296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Down Arrow 52">
            <a:extLst>
              <a:ext uri="{FF2B5EF4-FFF2-40B4-BE49-F238E27FC236}">
                <a16:creationId xmlns:a16="http://schemas.microsoft.com/office/drawing/2014/main" id="{1E4813BD-FACE-0909-FF39-E7A6BA5E5CCA}"/>
              </a:ext>
            </a:extLst>
          </p:cNvPr>
          <p:cNvSpPr/>
          <p:nvPr/>
        </p:nvSpPr>
        <p:spPr>
          <a:xfrm>
            <a:off x="10913217" y="2741727"/>
            <a:ext cx="277557" cy="9861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Down Arrow 53">
            <a:extLst>
              <a:ext uri="{FF2B5EF4-FFF2-40B4-BE49-F238E27FC236}">
                <a16:creationId xmlns:a16="http://schemas.microsoft.com/office/drawing/2014/main" id="{4191CBD6-F185-3BA1-B3A9-BEF596C32F05}"/>
              </a:ext>
            </a:extLst>
          </p:cNvPr>
          <p:cNvSpPr/>
          <p:nvPr/>
        </p:nvSpPr>
        <p:spPr>
          <a:xfrm rot="16200000">
            <a:off x="9486634" y="1754410"/>
            <a:ext cx="277557" cy="9861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Up-down Arrow 54">
            <a:extLst>
              <a:ext uri="{FF2B5EF4-FFF2-40B4-BE49-F238E27FC236}">
                <a16:creationId xmlns:a16="http://schemas.microsoft.com/office/drawing/2014/main" id="{1B33CF33-B085-3B23-82EC-2D57FA769017}"/>
              </a:ext>
            </a:extLst>
          </p:cNvPr>
          <p:cNvSpPr/>
          <p:nvPr/>
        </p:nvSpPr>
        <p:spPr>
          <a:xfrm>
            <a:off x="8985063" y="4605128"/>
            <a:ext cx="197968" cy="57206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Up-down Arrow 55">
            <a:extLst>
              <a:ext uri="{FF2B5EF4-FFF2-40B4-BE49-F238E27FC236}">
                <a16:creationId xmlns:a16="http://schemas.microsoft.com/office/drawing/2014/main" id="{9CD37BB3-1297-C032-FDFE-A500C15395B6}"/>
              </a:ext>
            </a:extLst>
          </p:cNvPr>
          <p:cNvSpPr/>
          <p:nvPr/>
        </p:nvSpPr>
        <p:spPr>
          <a:xfrm>
            <a:off x="10953013" y="4605128"/>
            <a:ext cx="197968" cy="57206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526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1" grpId="0" animBg="1"/>
      <p:bldP spid="12" grpId="0" animBg="1"/>
      <p:bldP spid="13" grpId="0" animBg="1"/>
      <p:bldP spid="20" grpId="0" animBg="1"/>
      <p:bldP spid="21" grpId="0" animBg="1"/>
      <p:bldP spid="22" grpId="0" animBg="1"/>
      <p:bldP spid="34" grpId="0" animBg="1"/>
      <p:bldP spid="36" grpId="0" animBg="1"/>
      <p:bldP spid="37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4400" dirty="0">
                <a:solidFill>
                  <a:schemeClr val="bg1"/>
                </a:solidFill>
                <a:effectLst/>
              </a:rPr>
              <a:t>Docker </a:t>
            </a:r>
            <a:r>
              <a:rPr lang="hu-HU" sz="4400" dirty="0" err="1">
                <a:solidFill>
                  <a:schemeClr val="bg1"/>
                </a:solidFill>
                <a:effectLst/>
              </a:rPr>
              <a:t>vs</a:t>
            </a:r>
            <a:r>
              <a:rPr lang="hu-HU" sz="4400" dirty="0">
                <a:solidFill>
                  <a:schemeClr val="bg1"/>
                </a:solidFill>
                <a:effectLst/>
              </a:rPr>
              <a:t>. </a:t>
            </a:r>
            <a:r>
              <a:rPr lang="hu-HU" sz="4400" dirty="0" err="1">
                <a:solidFill>
                  <a:schemeClr val="bg1"/>
                </a:solidFill>
                <a:effectLst/>
              </a:rPr>
              <a:t>Virtualizáció</a:t>
            </a:r>
            <a:endParaRPr lang="hu-HU" sz="44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78618F8-7475-B8E2-B4D2-16F12F316133}"/>
              </a:ext>
            </a:extLst>
          </p:cNvPr>
          <p:cNvSpPr/>
          <p:nvPr/>
        </p:nvSpPr>
        <p:spPr>
          <a:xfrm>
            <a:off x="643466" y="5422667"/>
            <a:ext cx="4275667" cy="93133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Fizikai szerver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B93CF8F-DC1B-3171-6E36-B37AAB21FE37}"/>
              </a:ext>
            </a:extLst>
          </p:cNvPr>
          <p:cNvSpPr/>
          <p:nvPr/>
        </p:nvSpPr>
        <p:spPr>
          <a:xfrm>
            <a:off x="6637867" y="5422666"/>
            <a:ext cx="4275667" cy="93133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Fizikai szerver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170851D-2506-EE3D-9F34-591FEF644D5F}"/>
              </a:ext>
            </a:extLst>
          </p:cNvPr>
          <p:cNvSpPr/>
          <p:nvPr/>
        </p:nvSpPr>
        <p:spPr>
          <a:xfrm>
            <a:off x="643466" y="4381267"/>
            <a:ext cx="4275667" cy="931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Host</a:t>
            </a:r>
            <a:r>
              <a:rPr lang="hu-HU" dirty="0"/>
              <a:t> Operációs rendszer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F3653CA-E5EA-E48C-2D94-72AFF590D9C9}"/>
              </a:ext>
            </a:extLst>
          </p:cNvPr>
          <p:cNvSpPr/>
          <p:nvPr/>
        </p:nvSpPr>
        <p:spPr>
          <a:xfrm>
            <a:off x="6637867" y="4381266"/>
            <a:ext cx="4275667" cy="931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Host</a:t>
            </a:r>
            <a:r>
              <a:rPr lang="hu-HU" dirty="0"/>
              <a:t> Operációs rendszer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EDD996A-CF19-49E0-1272-C836683F3922}"/>
              </a:ext>
            </a:extLst>
          </p:cNvPr>
          <p:cNvSpPr/>
          <p:nvPr/>
        </p:nvSpPr>
        <p:spPr>
          <a:xfrm>
            <a:off x="6637867" y="3339866"/>
            <a:ext cx="4275667" cy="9313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Hypervisor</a:t>
            </a:r>
            <a:r>
              <a:rPr lang="hu-HU" dirty="0"/>
              <a:t> (</a:t>
            </a:r>
            <a:r>
              <a:rPr lang="hu-HU" dirty="0" err="1"/>
              <a:t>virtulizációs</a:t>
            </a:r>
            <a:r>
              <a:rPr lang="hu-HU" dirty="0"/>
              <a:t> réteg)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EF4993A-BAFD-3622-0A63-64FC51A5BED7}"/>
              </a:ext>
            </a:extLst>
          </p:cNvPr>
          <p:cNvSpPr/>
          <p:nvPr/>
        </p:nvSpPr>
        <p:spPr>
          <a:xfrm>
            <a:off x="643465" y="3901867"/>
            <a:ext cx="4275667" cy="3693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Docker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9DC40EA-12A0-F036-CFFF-2D45962E5552}"/>
              </a:ext>
            </a:extLst>
          </p:cNvPr>
          <p:cNvGrpSpPr/>
          <p:nvPr/>
        </p:nvGrpSpPr>
        <p:grpSpPr>
          <a:xfrm>
            <a:off x="6637867" y="1544932"/>
            <a:ext cx="1346200" cy="1684867"/>
            <a:chOff x="6637867" y="1544932"/>
            <a:chExt cx="1346200" cy="1684867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7FA2482B-81BF-0D14-82CD-0B934B1C97EA}"/>
                </a:ext>
              </a:extLst>
            </p:cNvPr>
            <p:cNvSpPr/>
            <p:nvPr/>
          </p:nvSpPr>
          <p:spPr>
            <a:xfrm>
              <a:off x="6637867" y="1544932"/>
              <a:ext cx="1346200" cy="1684867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E252C93F-E7D0-E69E-453B-6A32EA0CEA68}"/>
                </a:ext>
              </a:extLst>
            </p:cNvPr>
            <p:cNvSpPr/>
            <p:nvPr/>
          </p:nvSpPr>
          <p:spPr>
            <a:xfrm>
              <a:off x="6718311" y="2429933"/>
              <a:ext cx="1181089" cy="72849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dirty="0" err="1"/>
                <a:t>Guest</a:t>
              </a:r>
              <a:r>
                <a:rPr lang="hu-HU" sz="1100" dirty="0"/>
                <a:t> Operációs rendszer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51872BAA-718F-3891-6F93-955DA8A9C8D1}"/>
                </a:ext>
              </a:extLst>
            </p:cNvPr>
            <p:cNvSpPr/>
            <p:nvPr/>
          </p:nvSpPr>
          <p:spPr>
            <a:xfrm>
              <a:off x="6718310" y="1623183"/>
              <a:ext cx="1181089" cy="728499"/>
            </a:xfrm>
            <a:prstGeom prst="roundRect">
              <a:avLst/>
            </a:prstGeom>
            <a:solidFill>
              <a:srgbClr val="B44CB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dirty="0"/>
                <a:t>Alkalmazás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8927117-AD7A-86EA-3DBA-A8AFEB49C1B6}"/>
              </a:ext>
            </a:extLst>
          </p:cNvPr>
          <p:cNvGrpSpPr/>
          <p:nvPr/>
        </p:nvGrpSpPr>
        <p:grpSpPr>
          <a:xfrm>
            <a:off x="9563100" y="1544930"/>
            <a:ext cx="1346200" cy="1684867"/>
            <a:chOff x="6637867" y="1544932"/>
            <a:chExt cx="1346200" cy="1684867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B3CDAC5E-AC09-D469-4A0A-542FD8F51F59}"/>
                </a:ext>
              </a:extLst>
            </p:cNvPr>
            <p:cNvSpPr/>
            <p:nvPr/>
          </p:nvSpPr>
          <p:spPr>
            <a:xfrm>
              <a:off x="6637867" y="1544932"/>
              <a:ext cx="1346200" cy="1684867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2182E1CB-4FBF-F06F-B794-10F60B0AD58B}"/>
                </a:ext>
              </a:extLst>
            </p:cNvPr>
            <p:cNvSpPr/>
            <p:nvPr/>
          </p:nvSpPr>
          <p:spPr>
            <a:xfrm>
              <a:off x="6718311" y="2429933"/>
              <a:ext cx="1181089" cy="72849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dirty="0" err="1"/>
                <a:t>Guest</a:t>
              </a:r>
              <a:r>
                <a:rPr lang="hu-HU" sz="1100" dirty="0"/>
                <a:t> Operációs rendszer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18A7F8E0-F63B-2A06-FC0A-D760023B43A4}"/>
                </a:ext>
              </a:extLst>
            </p:cNvPr>
            <p:cNvSpPr/>
            <p:nvPr/>
          </p:nvSpPr>
          <p:spPr>
            <a:xfrm>
              <a:off x="6718310" y="1623183"/>
              <a:ext cx="1181089" cy="728499"/>
            </a:xfrm>
            <a:prstGeom prst="roundRect">
              <a:avLst/>
            </a:prstGeom>
            <a:solidFill>
              <a:srgbClr val="B44CB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dirty="0"/>
                <a:t>Alkalmazás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E953D7-1D7B-91DD-6CB3-6B8470F3EDCA}"/>
              </a:ext>
            </a:extLst>
          </p:cNvPr>
          <p:cNvGrpSpPr/>
          <p:nvPr/>
        </p:nvGrpSpPr>
        <p:grpSpPr>
          <a:xfrm>
            <a:off x="8100483" y="1544930"/>
            <a:ext cx="1346200" cy="1684867"/>
            <a:chOff x="6637867" y="1544932"/>
            <a:chExt cx="1346200" cy="1684867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7048D846-5DCF-863D-D8C6-5F2538C2A94E}"/>
                </a:ext>
              </a:extLst>
            </p:cNvPr>
            <p:cNvSpPr/>
            <p:nvPr/>
          </p:nvSpPr>
          <p:spPr>
            <a:xfrm>
              <a:off x="6637867" y="1544932"/>
              <a:ext cx="1346200" cy="1684867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0FCFE947-75C6-A7C6-F380-873B140562FC}"/>
                </a:ext>
              </a:extLst>
            </p:cNvPr>
            <p:cNvSpPr/>
            <p:nvPr/>
          </p:nvSpPr>
          <p:spPr>
            <a:xfrm>
              <a:off x="6718311" y="2429933"/>
              <a:ext cx="1181089" cy="72849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dirty="0" err="1"/>
                <a:t>Guest</a:t>
              </a:r>
              <a:r>
                <a:rPr lang="hu-HU" sz="1100" dirty="0"/>
                <a:t> Operációs rendszer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9AFB881A-0EC0-C578-0F00-D9855B27A503}"/>
                </a:ext>
              </a:extLst>
            </p:cNvPr>
            <p:cNvSpPr/>
            <p:nvPr/>
          </p:nvSpPr>
          <p:spPr>
            <a:xfrm>
              <a:off x="6718310" y="1623183"/>
              <a:ext cx="1181089" cy="728499"/>
            </a:xfrm>
            <a:prstGeom prst="roundRect">
              <a:avLst/>
            </a:prstGeom>
            <a:solidFill>
              <a:srgbClr val="B44CB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dirty="0"/>
                <a:t>Alkalmazás</a:t>
              </a:r>
            </a:p>
          </p:txBody>
        </p:sp>
      </p:grp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F7F4D741-7986-C9BB-9E7E-4781397595B1}"/>
              </a:ext>
            </a:extLst>
          </p:cNvPr>
          <p:cNvSpPr/>
          <p:nvPr/>
        </p:nvSpPr>
        <p:spPr>
          <a:xfrm>
            <a:off x="643466" y="3063300"/>
            <a:ext cx="922868" cy="728499"/>
          </a:xfrm>
          <a:prstGeom prst="roundRect">
            <a:avLst/>
          </a:prstGeom>
          <a:solidFill>
            <a:srgbClr val="B44C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/>
              <a:t>Alkalmazás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EB9CC7ED-2B3C-672B-DCDE-4656473D85B8}"/>
              </a:ext>
            </a:extLst>
          </p:cNvPr>
          <p:cNvSpPr/>
          <p:nvPr/>
        </p:nvSpPr>
        <p:spPr>
          <a:xfrm>
            <a:off x="3996264" y="3063733"/>
            <a:ext cx="922868" cy="728499"/>
          </a:xfrm>
          <a:prstGeom prst="roundRect">
            <a:avLst/>
          </a:prstGeom>
          <a:solidFill>
            <a:srgbClr val="B44C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/>
              <a:t>Alkalmazás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6272AC28-0FDA-AC68-431B-E3E539745499}"/>
              </a:ext>
            </a:extLst>
          </p:cNvPr>
          <p:cNvSpPr/>
          <p:nvPr/>
        </p:nvSpPr>
        <p:spPr>
          <a:xfrm>
            <a:off x="1733551" y="3063299"/>
            <a:ext cx="922868" cy="728499"/>
          </a:xfrm>
          <a:prstGeom prst="roundRect">
            <a:avLst/>
          </a:prstGeom>
          <a:solidFill>
            <a:srgbClr val="B44C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/>
              <a:t>Alkalmazás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EED155AA-BDD2-EA09-404A-06D922AF64A6}"/>
              </a:ext>
            </a:extLst>
          </p:cNvPr>
          <p:cNvSpPr/>
          <p:nvPr/>
        </p:nvSpPr>
        <p:spPr>
          <a:xfrm>
            <a:off x="2906179" y="3077033"/>
            <a:ext cx="922868" cy="728499"/>
          </a:xfrm>
          <a:prstGeom prst="roundRect">
            <a:avLst/>
          </a:prstGeom>
          <a:solidFill>
            <a:srgbClr val="B44C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/>
              <a:t>Alkalmazás</a:t>
            </a:r>
          </a:p>
        </p:txBody>
      </p:sp>
    </p:spTree>
    <p:extLst>
      <p:ext uri="{BB962C8B-B14F-4D97-AF65-F5344CB8AC3E}">
        <p14:creationId xmlns:p14="http://schemas.microsoft.com/office/powerpoint/2010/main" val="68732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  <p:bldP spid="16" grpId="0" animBg="1"/>
      <p:bldP spid="17" grpId="0" animBg="1"/>
      <p:bldP spid="35" grpId="0" animBg="1"/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u-HU" dirty="0" err="1">
                <a:solidFill>
                  <a:schemeClr val="bg1"/>
                </a:solidFill>
              </a:rPr>
              <a:t>Docker</a:t>
            </a:r>
            <a:r>
              <a:rPr lang="hu-HU" dirty="0">
                <a:solidFill>
                  <a:schemeClr val="bg1"/>
                </a:solidFill>
              </a:rPr>
              <a:t> alapok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19" y="1821189"/>
            <a:ext cx="11828352" cy="5036811"/>
          </a:xfrm>
        </p:spPr>
        <p:txBody>
          <a:bodyPr numCol="1"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hu-HU" sz="2900" dirty="0">
                <a:solidFill>
                  <a:schemeClr val="bg1"/>
                </a:solidFill>
              </a:rPr>
              <a:t>A konténer egy standard szoftveregység</a:t>
            </a:r>
          </a:p>
          <a:p>
            <a:pPr>
              <a:lnSpc>
                <a:spcPct val="150000"/>
              </a:lnSpc>
            </a:pPr>
            <a:r>
              <a:rPr lang="hu-HU" sz="2900" dirty="0">
                <a:solidFill>
                  <a:schemeClr val="bg1"/>
                </a:solidFill>
              </a:rPr>
              <a:t>Függőségekkel egybecsomagolt kód</a:t>
            </a:r>
          </a:p>
          <a:p>
            <a:pPr>
              <a:lnSpc>
                <a:spcPct val="150000"/>
              </a:lnSpc>
            </a:pPr>
            <a:r>
              <a:rPr lang="hu-HU" sz="2900" dirty="0">
                <a:solidFill>
                  <a:schemeClr val="bg1"/>
                </a:solidFill>
              </a:rPr>
              <a:t>Alacsony erőforrásigény</a:t>
            </a:r>
          </a:p>
          <a:p>
            <a:pPr>
              <a:lnSpc>
                <a:spcPct val="150000"/>
              </a:lnSpc>
            </a:pPr>
            <a:r>
              <a:rPr lang="hu-HU" sz="2900" dirty="0">
                <a:solidFill>
                  <a:schemeClr val="bg1"/>
                </a:solidFill>
              </a:rPr>
              <a:t>Gyorsan és megbízhatóan fut</a:t>
            </a:r>
          </a:p>
          <a:p>
            <a:pPr>
              <a:lnSpc>
                <a:spcPct val="150000"/>
              </a:lnSpc>
            </a:pPr>
            <a:r>
              <a:rPr lang="hu-HU" sz="2900" dirty="0">
                <a:solidFill>
                  <a:schemeClr val="bg1"/>
                </a:solidFill>
              </a:rPr>
              <a:t>Mobilis (könnyen költöztethető)</a:t>
            </a:r>
          </a:p>
          <a:p>
            <a:pPr>
              <a:lnSpc>
                <a:spcPct val="150000"/>
              </a:lnSpc>
            </a:pPr>
            <a:r>
              <a:rPr lang="hu-HU" sz="2900" dirty="0">
                <a:solidFill>
                  <a:schemeClr val="bg1"/>
                </a:solidFill>
              </a:rPr>
              <a:t>Biztonságos (izolált környezet)</a:t>
            </a:r>
          </a:p>
          <a:p>
            <a:pPr>
              <a:lnSpc>
                <a:spcPct val="150000"/>
              </a:lnSpc>
            </a:pPr>
            <a:r>
              <a:rPr lang="hu-HU" sz="2900" dirty="0">
                <a:solidFill>
                  <a:schemeClr val="bg1"/>
                </a:solidFill>
              </a:rPr>
              <a:t>Skálázás és menedzsment</a:t>
            </a:r>
          </a:p>
          <a:p>
            <a:pPr>
              <a:lnSpc>
                <a:spcPct val="150000"/>
              </a:lnSpc>
            </a:pPr>
            <a:r>
              <a:rPr lang="hu-HU" sz="2900" dirty="0">
                <a:solidFill>
                  <a:schemeClr val="bg1"/>
                </a:solidFill>
              </a:rPr>
              <a:t>Kép-</a:t>
            </a:r>
            <a:r>
              <a:rPr lang="hu-HU" sz="2900" dirty="0" err="1">
                <a:solidFill>
                  <a:schemeClr val="bg1"/>
                </a:solidFill>
              </a:rPr>
              <a:t>ből</a:t>
            </a:r>
            <a:r>
              <a:rPr lang="hu-HU" sz="2900" dirty="0">
                <a:solidFill>
                  <a:schemeClr val="bg1"/>
                </a:solidFill>
              </a:rPr>
              <a:t> (image) jön létre</a:t>
            </a:r>
          </a:p>
          <a:p>
            <a:pPr>
              <a:lnSpc>
                <a:spcPct val="150000"/>
              </a:lnSpc>
            </a:pPr>
            <a:endParaRPr lang="hu-HU" sz="25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endParaRPr lang="hu-HU" sz="25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E2457F-603A-DB44-8124-12ACBF4C99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56595" y="2802554"/>
            <a:ext cx="5874045" cy="30740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BA1FB6-07AE-71FF-6063-DA74643C65E0}"/>
              </a:ext>
            </a:extLst>
          </p:cNvPr>
          <p:cNvSpPr/>
          <p:nvPr/>
        </p:nvSpPr>
        <p:spPr>
          <a:xfrm>
            <a:off x="4697790" y="1260836"/>
            <a:ext cx="278377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dirty="0" err="1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Konténer</a:t>
            </a:r>
            <a:r>
              <a:rPr lang="en-GB" sz="240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dirty="0" err="1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vagy</a:t>
            </a:r>
            <a:r>
              <a:rPr lang="en-GB" sz="240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dirty="0" err="1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tároló</a:t>
            </a:r>
            <a:endParaRPr lang="en-GB" sz="2400" b="0" cap="none" spc="0" dirty="0">
              <a:ln w="0"/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250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>
                <a:solidFill>
                  <a:schemeClr val="bg1"/>
                </a:solidFill>
                <a:effectLst/>
              </a:rPr>
              <a:t>Hogyan működik?</a:t>
            </a:r>
            <a:endParaRPr lang="en-HU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6" y="2615080"/>
            <a:ext cx="11156803" cy="5523229"/>
          </a:xfrm>
        </p:spPr>
        <p:txBody>
          <a:bodyPr numCol="1"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Docker konténer (tároló)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Nem szükséges kiszolgáló</a:t>
            </a: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Gyors létrehozás</a:t>
            </a:r>
          </a:p>
          <a:p>
            <a:pPr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</a:rPr>
              <a:t>DockerHub</a:t>
            </a:r>
            <a:r>
              <a:rPr lang="hu-HU" sz="3200" dirty="0">
                <a:solidFill>
                  <a:schemeClr val="bg1"/>
                </a:solidFill>
              </a:rPr>
              <a:t> és </a:t>
            </a: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Container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Registry</a:t>
            </a: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3200" dirty="0">
                <a:solidFill>
                  <a:schemeClr val="bg1"/>
                </a:solidFill>
              </a:rPr>
              <a:t>Automatizáció: </a:t>
            </a:r>
            <a:r>
              <a:rPr lang="hu-HU" sz="3200" dirty="0" err="1">
                <a:solidFill>
                  <a:schemeClr val="bg1"/>
                </a:solidFill>
              </a:rPr>
              <a:t>Logic</a:t>
            </a:r>
            <a:r>
              <a:rPr lang="hu-HU" sz="3200" dirty="0">
                <a:solidFill>
                  <a:schemeClr val="bg1"/>
                </a:solidFill>
              </a:rPr>
              <a:t> App, </a:t>
            </a:r>
            <a:r>
              <a:rPr lang="hu-HU" sz="3200" dirty="0" err="1">
                <a:solidFill>
                  <a:schemeClr val="bg1"/>
                </a:solidFill>
              </a:rPr>
              <a:t>Queue</a:t>
            </a:r>
            <a:r>
              <a:rPr lang="hu-HU" sz="3200" dirty="0">
                <a:solidFill>
                  <a:schemeClr val="bg1"/>
                </a:solidFill>
              </a:rPr>
              <a:t>, </a:t>
            </a:r>
            <a:r>
              <a:rPr lang="hu-HU" sz="3200" dirty="0" err="1">
                <a:solidFill>
                  <a:schemeClr val="bg1"/>
                </a:solidFill>
              </a:rPr>
              <a:t>Azure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Function</a:t>
            </a:r>
            <a:endParaRPr lang="hu-HU" sz="32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727FE3-A1EB-29CF-1E97-909E36B2C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359658" y="360000"/>
            <a:ext cx="994142" cy="994142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694AF45-DD90-DF6B-53BD-E57D796169FF}"/>
              </a:ext>
            </a:extLst>
          </p:cNvPr>
          <p:cNvSpPr/>
          <p:nvPr/>
        </p:nvSpPr>
        <p:spPr>
          <a:xfrm>
            <a:off x="7951616" y="1222175"/>
            <a:ext cx="1688817" cy="215939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HU" dirty="0"/>
              <a:t>Docker host (kiszolgáló)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499331B-1D64-DED9-D28A-A869991A4456}"/>
              </a:ext>
            </a:extLst>
          </p:cNvPr>
          <p:cNvSpPr/>
          <p:nvPr/>
        </p:nvSpPr>
        <p:spPr>
          <a:xfrm>
            <a:off x="2764894" y="1348669"/>
            <a:ext cx="2530642" cy="13255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HU" dirty="0"/>
              <a:t>Adminisztrátor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4C08524-D9CD-BDA4-0B2F-151483A123C6}"/>
              </a:ext>
            </a:extLst>
          </p:cNvPr>
          <p:cNvSpPr/>
          <p:nvPr/>
        </p:nvSpPr>
        <p:spPr>
          <a:xfrm>
            <a:off x="8523834" y="4364580"/>
            <a:ext cx="2434622" cy="19441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HU" dirty="0"/>
              <a:t>Docker Registry</a:t>
            </a:r>
          </a:p>
          <a:p>
            <a:pPr algn="ctr"/>
            <a:r>
              <a:rPr lang="en-HU" dirty="0"/>
              <a:t>(kép tároló)</a:t>
            </a:r>
          </a:p>
        </p:txBody>
      </p:sp>
      <p:pic>
        <p:nvPicPr>
          <p:cNvPr id="12" name="Picture 11" descr="A black and green logo&#10;&#10;Description automatically generated">
            <a:extLst>
              <a:ext uri="{FF2B5EF4-FFF2-40B4-BE49-F238E27FC236}">
                <a16:creationId xmlns:a16="http://schemas.microsoft.com/office/drawing/2014/main" id="{699D0BAA-A8A1-39FC-91CA-DBD9181583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657505" y="5123342"/>
            <a:ext cx="1024966" cy="512483"/>
          </a:xfrm>
          <a:prstGeom prst="rect">
            <a:avLst/>
          </a:prstGeom>
          <a:solidFill>
            <a:schemeClr val="bg1">
              <a:alpha val="86000"/>
            </a:schemeClr>
          </a:solidFill>
        </p:spPr>
      </p:pic>
      <p:pic>
        <p:nvPicPr>
          <p:cNvPr id="15" name="Picture 14" descr="A group of people in a circle&#10;&#10;Description automatically generated">
            <a:extLst>
              <a:ext uri="{FF2B5EF4-FFF2-40B4-BE49-F238E27FC236}">
                <a16:creationId xmlns:a16="http://schemas.microsoft.com/office/drawing/2014/main" id="{C6CC3BA3-6EFF-F6B0-8E4B-1EE3ED1B0C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262740" y="5091898"/>
            <a:ext cx="556952" cy="556952"/>
          </a:xfrm>
          <a:prstGeom prst="rect">
            <a:avLst/>
          </a:prstGeom>
          <a:solidFill>
            <a:schemeClr val="bg1">
              <a:alpha val="86344"/>
            </a:schemeClr>
          </a:solidFill>
        </p:spPr>
      </p:pic>
      <p:pic>
        <p:nvPicPr>
          <p:cNvPr id="30" name="Picture 29" descr="A black and green logo&#10;&#10;Description automatically generated">
            <a:extLst>
              <a:ext uri="{FF2B5EF4-FFF2-40B4-BE49-F238E27FC236}">
                <a16:creationId xmlns:a16="http://schemas.microsoft.com/office/drawing/2014/main" id="{F51BD232-5293-A4D4-1886-FD05D30952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102039" y="2732028"/>
            <a:ext cx="684950" cy="342475"/>
          </a:xfrm>
          <a:prstGeom prst="rect">
            <a:avLst/>
          </a:prstGeom>
          <a:solidFill>
            <a:schemeClr val="bg1">
              <a:alpha val="86000"/>
            </a:schemeClr>
          </a:solidFill>
        </p:spPr>
      </p:pic>
      <p:pic>
        <p:nvPicPr>
          <p:cNvPr id="32" name="Picture 3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241CE82-C6D2-BA1D-6E5B-A2708419C7E2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0840830" y="1738301"/>
            <a:ext cx="676143" cy="659652"/>
          </a:xfrm>
          <a:prstGeom prst="rect">
            <a:avLst/>
          </a:prstGeom>
          <a:noFill/>
        </p:spPr>
      </p:pic>
      <p:pic>
        <p:nvPicPr>
          <p:cNvPr id="33" name="Picture 3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70E4734-C7C3-5D88-B9A3-6AA922F71B0E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0856364" y="2456350"/>
            <a:ext cx="676143" cy="659652"/>
          </a:xfrm>
          <a:prstGeom prst="rect">
            <a:avLst/>
          </a:prstGeom>
          <a:noFill/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29BA93A-A970-0BC7-5376-7167E4592BAC}"/>
              </a:ext>
            </a:extLst>
          </p:cNvPr>
          <p:cNvSpPr txBox="1"/>
          <p:nvPr/>
        </p:nvSpPr>
        <p:spPr>
          <a:xfrm>
            <a:off x="2869597" y="1984674"/>
            <a:ext cx="232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U" dirty="0"/>
              <a:t>“docker” parancsok</a:t>
            </a: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49228857-EBB3-3B8A-B8DB-43426627B029}"/>
              </a:ext>
            </a:extLst>
          </p:cNvPr>
          <p:cNvSpPr/>
          <p:nvPr/>
        </p:nvSpPr>
        <p:spPr>
          <a:xfrm>
            <a:off x="5486298" y="1775604"/>
            <a:ext cx="2399956" cy="397664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U" dirty="0"/>
              <a:t>1</a:t>
            </a:r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91FFB4B5-29AB-D318-1FC9-3FC9100B0083}"/>
              </a:ext>
            </a:extLst>
          </p:cNvPr>
          <p:cNvSpPr/>
          <p:nvPr/>
        </p:nvSpPr>
        <p:spPr>
          <a:xfrm rot="3762200">
            <a:off x="8031253" y="3701212"/>
            <a:ext cx="912401" cy="3976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HU" dirty="0"/>
              <a:t>2</a:t>
            </a:r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FC3EEB5F-31F3-27C3-898B-9BE102623B3E}"/>
              </a:ext>
            </a:extLst>
          </p:cNvPr>
          <p:cNvSpPr/>
          <p:nvPr/>
        </p:nvSpPr>
        <p:spPr>
          <a:xfrm rot="14223423">
            <a:off x="8670481" y="3653477"/>
            <a:ext cx="912401" cy="3976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HU" dirty="0"/>
              <a:t>3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7DF3019-3F3A-919F-7D90-8419AC571A08}"/>
              </a:ext>
            </a:extLst>
          </p:cNvPr>
          <p:cNvGrpSpPr/>
          <p:nvPr/>
        </p:nvGrpSpPr>
        <p:grpSpPr>
          <a:xfrm>
            <a:off x="9682471" y="2173268"/>
            <a:ext cx="1062732" cy="397664"/>
            <a:chOff x="9682471" y="2173268"/>
            <a:chExt cx="1062732" cy="397664"/>
          </a:xfrm>
        </p:grpSpPr>
        <p:sp>
          <p:nvSpPr>
            <p:cNvPr id="40" name="Right Arrow 39">
              <a:extLst>
                <a:ext uri="{FF2B5EF4-FFF2-40B4-BE49-F238E27FC236}">
                  <a16:creationId xmlns:a16="http://schemas.microsoft.com/office/drawing/2014/main" id="{D0C05F73-7865-1BA1-907B-3EADE8F4972E}"/>
                </a:ext>
              </a:extLst>
            </p:cNvPr>
            <p:cNvSpPr/>
            <p:nvPr/>
          </p:nvSpPr>
          <p:spPr>
            <a:xfrm rot="10800000">
              <a:off x="9682471" y="2173268"/>
              <a:ext cx="857235" cy="39766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U" dirty="0"/>
            </a:p>
          </p:txBody>
        </p:sp>
        <p:sp>
          <p:nvSpPr>
            <p:cNvPr id="39" name="Right Arrow 38">
              <a:extLst>
                <a:ext uri="{FF2B5EF4-FFF2-40B4-BE49-F238E27FC236}">
                  <a16:creationId xmlns:a16="http://schemas.microsoft.com/office/drawing/2014/main" id="{1D1D235B-5446-BD56-18BF-79017527D230}"/>
                </a:ext>
              </a:extLst>
            </p:cNvPr>
            <p:cNvSpPr/>
            <p:nvPr/>
          </p:nvSpPr>
          <p:spPr>
            <a:xfrm>
              <a:off x="9887968" y="2173268"/>
              <a:ext cx="857235" cy="39766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HU" dirty="0"/>
                <a:t>4</a:t>
              </a:r>
            </a:p>
          </p:txBody>
        </p:sp>
      </p:grpSp>
      <p:pic>
        <p:nvPicPr>
          <p:cNvPr id="46" name="Picture 45" descr="A blue yellow and purple symbol&#10;&#10;Description automatically generated">
            <a:extLst>
              <a:ext uri="{FF2B5EF4-FFF2-40B4-BE49-F238E27FC236}">
                <a16:creationId xmlns:a16="http://schemas.microsoft.com/office/drawing/2014/main" id="{E928696D-8CF0-E5B4-A390-4A468042CD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9515533" y="5496563"/>
            <a:ext cx="784865" cy="784865"/>
          </a:xfrm>
          <a:prstGeom prst="rect">
            <a:avLst/>
          </a:prstGeom>
        </p:spPr>
      </p:pic>
      <p:pic>
        <p:nvPicPr>
          <p:cNvPr id="48" name="Picture 47" descr="A blue yellow and purple symbol&#10;&#10;Description automatically generated">
            <a:extLst>
              <a:ext uri="{FF2B5EF4-FFF2-40B4-BE49-F238E27FC236}">
                <a16:creationId xmlns:a16="http://schemas.microsoft.com/office/drawing/2014/main" id="{1422F2B3-6FD8-34FE-593E-5F2A85F300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8135087" y="1956539"/>
            <a:ext cx="658541" cy="658541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3DC797B-754F-1288-2863-36224E192243}"/>
              </a:ext>
            </a:extLst>
          </p:cNvPr>
          <p:cNvGrpSpPr/>
          <p:nvPr/>
        </p:nvGrpSpPr>
        <p:grpSpPr>
          <a:xfrm>
            <a:off x="8999125" y="1972583"/>
            <a:ext cx="499874" cy="401368"/>
            <a:chOff x="8999125" y="1972583"/>
            <a:chExt cx="499874" cy="401368"/>
          </a:xfrm>
        </p:grpSpPr>
        <p:sp>
          <p:nvSpPr>
            <p:cNvPr id="17" name="Snip Diagonal Corner of Rectangle 16">
              <a:extLst>
                <a:ext uri="{FF2B5EF4-FFF2-40B4-BE49-F238E27FC236}">
                  <a16:creationId xmlns:a16="http://schemas.microsoft.com/office/drawing/2014/main" id="{F7B17471-80E8-4A43-D4E5-B8D043213B1C}"/>
                </a:ext>
              </a:extLst>
            </p:cNvPr>
            <p:cNvSpPr/>
            <p:nvPr/>
          </p:nvSpPr>
          <p:spPr>
            <a:xfrm>
              <a:off x="8999125" y="1972583"/>
              <a:ext cx="499874" cy="401368"/>
            </a:xfrm>
            <a:prstGeom prst="snip2Diag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U"/>
            </a:p>
          </p:txBody>
        </p:sp>
        <p:pic>
          <p:nvPicPr>
            <p:cNvPr id="50" name="Picture 49" descr="A blue whale with a pile of boxes on it&#10;&#10;Description automatically generated">
              <a:extLst>
                <a:ext uri="{FF2B5EF4-FFF2-40B4-BE49-F238E27FC236}">
                  <a16:creationId xmlns:a16="http://schemas.microsoft.com/office/drawing/2014/main" id="{8EA6713D-764C-B5EC-D1F0-08A2D601D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tretch>
              <a:fillRect/>
            </a:stretch>
          </p:blipFill>
          <p:spPr>
            <a:xfrm>
              <a:off x="9053520" y="2019917"/>
              <a:ext cx="423151" cy="303258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B9B751E-D510-36FE-DBE7-661EDA1AD9EC}"/>
              </a:ext>
            </a:extLst>
          </p:cNvPr>
          <p:cNvGrpSpPr/>
          <p:nvPr/>
        </p:nvGrpSpPr>
        <p:grpSpPr>
          <a:xfrm>
            <a:off x="8999125" y="2412937"/>
            <a:ext cx="499874" cy="401368"/>
            <a:chOff x="8999125" y="1972583"/>
            <a:chExt cx="499874" cy="401368"/>
          </a:xfrm>
        </p:grpSpPr>
        <p:sp>
          <p:nvSpPr>
            <p:cNvPr id="54" name="Snip Diagonal Corner of Rectangle 53">
              <a:extLst>
                <a:ext uri="{FF2B5EF4-FFF2-40B4-BE49-F238E27FC236}">
                  <a16:creationId xmlns:a16="http://schemas.microsoft.com/office/drawing/2014/main" id="{F84186BC-EA40-D1A1-A73B-9357B5C90580}"/>
                </a:ext>
              </a:extLst>
            </p:cNvPr>
            <p:cNvSpPr/>
            <p:nvPr/>
          </p:nvSpPr>
          <p:spPr>
            <a:xfrm>
              <a:off x="8999125" y="1972583"/>
              <a:ext cx="499874" cy="401368"/>
            </a:xfrm>
            <a:prstGeom prst="snip2Diag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U"/>
            </a:p>
          </p:txBody>
        </p:sp>
        <p:pic>
          <p:nvPicPr>
            <p:cNvPr id="55" name="Picture 54" descr="A blue whale with a pile of boxes on it&#10;&#10;Description automatically generated">
              <a:extLst>
                <a:ext uri="{FF2B5EF4-FFF2-40B4-BE49-F238E27FC236}">
                  <a16:creationId xmlns:a16="http://schemas.microsoft.com/office/drawing/2014/main" id="{57CF8AB6-554C-3427-DE6A-815F611D5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tretch>
              <a:fillRect/>
            </a:stretch>
          </p:blipFill>
          <p:spPr>
            <a:xfrm>
              <a:off x="9053520" y="2019917"/>
              <a:ext cx="423151" cy="303258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E0B9A97-24EA-FB47-71DF-B1E4D4FFE91F}"/>
              </a:ext>
            </a:extLst>
          </p:cNvPr>
          <p:cNvGrpSpPr/>
          <p:nvPr/>
        </p:nvGrpSpPr>
        <p:grpSpPr>
          <a:xfrm>
            <a:off x="8999125" y="2853291"/>
            <a:ext cx="499874" cy="401368"/>
            <a:chOff x="8999125" y="1972583"/>
            <a:chExt cx="499874" cy="401368"/>
          </a:xfrm>
        </p:grpSpPr>
        <p:sp>
          <p:nvSpPr>
            <p:cNvPr id="57" name="Snip Diagonal Corner of Rectangle 56">
              <a:extLst>
                <a:ext uri="{FF2B5EF4-FFF2-40B4-BE49-F238E27FC236}">
                  <a16:creationId xmlns:a16="http://schemas.microsoft.com/office/drawing/2014/main" id="{A7831F02-D239-0204-4B46-544AB8DF567B}"/>
                </a:ext>
              </a:extLst>
            </p:cNvPr>
            <p:cNvSpPr/>
            <p:nvPr/>
          </p:nvSpPr>
          <p:spPr>
            <a:xfrm>
              <a:off x="8999125" y="1972583"/>
              <a:ext cx="499874" cy="401368"/>
            </a:xfrm>
            <a:prstGeom prst="snip2Diag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U"/>
            </a:p>
          </p:txBody>
        </p:sp>
        <p:pic>
          <p:nvPicPr>
            <p:cNvPr id="58" name="Picture 57" descr="A blue whale with a pile of boxes on it&#10;&#10;Description automatically generated">
              <a:extLst>
                <a:ext uri="{FF2B5EF4-FFF2-40B4-BE49-F238E27FC236}">
                  <a16:creationId xmlns:a16="http://schemas.microsoft.com/office/drawing/2014/main" id="{FE556BE7-3365-123E-8A66-59993785D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tretch>
              <a:fillRect/>
            </a:stretch>
          </p:blipFill>
          <p:spPr>
            <a:xfrm>
              <a:off x="9053520" y="2019917"/>
              <a:ext cx="423151" cy="303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96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4" grpId="0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439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>
                <a:solidFill>
                  <a:schemeClr val="bg1"/>
                </a:solidFill>
                <a:effectLst/>
              </a:rPr>
              <a:t>Docker </a:t>
            </a:r>
            <a:r>
              <a:rPr lang="hu-HU" sz="6000" b="1" dirty="0" err="1">
                <a:solidFill>
                  <a:schemeClr val="bg1"/>
                </a:solidFill>
                <a:effectLst/>
              </a:rPr>
              <a:t>Desktop</a:t>
            </a:r>
            <a:endParaRPr lang="hu-HU" sz="6000" b="1" dirty="0">
              <a:solidFill>
                <a:schemeClr val="accent2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92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35E6E5-6E43-1B73-4BB3-A26CD0F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Docker </a:t>
            </a:r>
            <a:r>
              <a:rPr lang="hu-HU" dirty="0" err="1">
                <a:solidFill>
                  <a:schemeClr val="bg1"/>
                </a:solidFill>
              </a:rPr>
              <a:t>Desktop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3992-071D-A87D-C10C-86BAC181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60000" y="360000"/>
            <a:ext cx="1659311" cy="7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6AC8-15EA-8316-6B14-5EED8882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19" y="1821189"/>
            <a:ext cx="11828352" cy="5036811"/>
          </a:xfrm>
        </p:spPr>
        <p:txBody>
          <a:bodyPr numCol="1">
            <a:normAutofit/>
          </a:bodyPr>
          <a:lstStyle/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Helyi Docker környezet (teljes eszköztár)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Hozzáférés minden saját és nyilvános elemhez a </a:t>
            </a:r>
            <a:r>
              <a:rPr lang="hu-HU" dirty="0" err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DockerHub</a:t>
            </a:r>
            <a:r>
              <a:rPr lang="hu-HU" dirty="0" err="1">
                <a:solidFill>
                  <a:schemeClr val="bg1"/>
                </a:solidFill>
              </a:rPr>
              <a:t>-on</a:t>
            </a:r>
            <a:endParaRPr lang="hu-HU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Fejlesztés, tesztelés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Windows, Linux, </a:t>
            </a:r>
            <a:r>
              <a:rPr lang="hu-HU" dirty="0" err="1">
                <a:solidFill>
                  <a:schemeClr val="bg1"/>
                </a:solidFill>
              </a:rPr>
              <a:t>MacOS</a:t>
            </a:r>
            <a:endParaRPr lang="hu-HU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Ingyenes és fizetős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/>
                </a:solidFill>
              </a:rPr>
              <a:t>Helyi K8s </a:t>
            </a:r>
          </a:p>
          <a:p>
            <a:pPr>
              <a:lnSpc>
                <a:spcPct val="150000"/>
              </a:lnSpc>
            </a:pPr>
            <a:endParaRPr lang="hu-HU" sz="25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hu-HU" sz="25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endParaRPr lang="hu-HU" sz="2500" dirty="0">
              <a:solidFill>
                <a:schemeClr val="bg1"/>
              </a:solidFill>
            </a:endParaRPr>
          </a:p>
        </p:txBody>
      </p:sp>
      <p:pic>
        <p:nvPicPr>
          <p:cNvPr id="6" name="Picture 5" descr="Win10家庭版Docker Desktop Installer 方式安装Docker遇到的问题及解决方法 - 灰信网（软件开发博客聚合）">
            <a:extLst>
              <a:ext uri="{FF2B5EF4-FFF2-40B4-BE49-F238E27FC236}">
                <a16:creationId xmlns:a16="http://schemas.microsoft.com/office/drawing/2014/main" id="{42E2457F-603A-DB44-8124-12ACBF4C99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9096499" y="379999"/>
            <a:ext cx="2913677" cy="20365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F09201-029C-D769-F7E3-D657FFB564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8371" y="3330086"/>
            <a:ext cx="7772400" cy="452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9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GMK 01">
      <a:dk1>
        <a:srgbClr val="000000"/>
      </a:dk1>
      <a:lt1>
        <a:srgbClr val="FFFFFF"/>
      </a:lt1>
      <a:dk2>
        <a:srgbClr val="3C3C3B"/>
      </a:dk2>
      <a:lt2>
        <a:srgbClr val="E7E6E6"/>
      </a:lt2>
      <a:accent1>
        <a:srgbClr val="24B3B3"/>
      </a:accent1>
      <a:accent2>
        <a:srgbClr val="3EB39C"/>
      </a:accent2>
      <a:accent3>
        <a:srgbClr val="5CB780"/>
      </a:accent3>
      <a:accent4>
        <a:srgbClr val="3C3C3B"/>
      </a:accent4>
      <a:accent5>
        <a:srgbClr val="828282"/>
      </a:accent5>
      <a:accent6>
        <a:srgbClr val="70ADD7"/>
      </a:accent6>
      <a:hlink>
        <a:srgbClr val="3C3C3B"/>
      </a:hlink>
      <a:folHlink>
        <a:srgbClr val="3C3C3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437B2B3-CE14-E941-B2E6-0B1A5D995660}" vid="{79097302-653C-7A44-9BCD-70399BC1AC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22795</TotalTime>
  <Words>1804</Words>
  <Application>Microsoft Macintosh PowerPoint</Application>
  <PresentationFormat>Widescreen</PresentationFormat>
  <Paragraphs>317</Paragraphs>
  <Slides>34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Söhne</vt:lpstr>
      <vt:lpstr>Office Theme</vt:lpstr>
      <vt:lpstr>Docker alapú alkalmazások Cloud-ban</vt:lpstr>
      <vt:lpstr>Áttekintés</vt:lpstr>
      <vt:lpstr>Docker alapok</vt:lpstr>
      <vt:lpstr>Mikroszolgáltatások Monolitikus vs. Mikroszolgáltatás</vt:lpstr>
      <vt:lpstr>Docker vs. Virtualizáció</vt:lpstr>
      <vt:lpstr>Docker alapok</vt:lpstr>
      <vt:lpstr>Hogyan működik?</vt:lpstr>
      <vt:lpstr>Docker Desktop</vt:lpstr>
      <vt:lpstr>Docker Desktop</vt:lpstr>
      <vt:lpstr>Gyakorlat</vt:lpstr>
      <vt:lpstr>Docker Parancsok</vt:lpstr>
      <vt:lpstr>Docker parancsok</vt:lpstr>
      <vt:lpstr>PowerPoint Presentation</vt:lpstr>
      <vt:lpstr>Docker képek</vt:lpstr>
      <vt:lpstr>Docker alapok</vt:lpstr>
      <vt:lpstr>Docker kép tároló</vt:lpstr>
      <vt:lpstr>Container Registry</vt:lpstr>
      <vt:lpstr>PowerPoint Presentation</vt:lpstr>
      <vt:lpstr>Bonyolult Docker alkalmazások</vt:lpstr>
      <vt:lpstr>Docker compose</vt:lpstr>
      <vt:lpstr>PowerPoint Presentation</vt:lpstr>
      <vt:lpstr>Docker alapú Azure alkalmazás</vt:lpstr>
      <vt:lpstr>Azure komponensek</vt:lpstr>
      <vt:lpstr>PowerPoint Presentation</vt:lpstr>
      <vt:lpstr>PowerPoint Presentation</vt:lpstr>
      <vt:lpstr>CI/CD folyamat</vt:lpstr>
      <vt:lpstr>CI/CD</vt:lpstr>
      <vt:lpstr>CI/CD</vt:lpstr>
      <vt:lpstr>GitHub Actions Workflow</vt:lpstr>
      <vt:lpstr>PowerPoint Presentation</vt:lpstr>
      <vt:lpstr>Linkek</vt:lpstr>
      <vt:lpstr>Köszönöm!</vt:lpstr>
      <vt:lpstr>Viszlát legközelebb</vt:lpstr>
      <vt:lpstr>További képzések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“felhő” alapjai</dc:title>
  <dc:creator>Kiss, Tibor</dc:creator>
  <cp:lastModifiedBy>Tibor Kiss</cp:lastModifiedBy>
  <cp:revision>166</cp:revision>
  <dcterms:created xsi:type="dcterms:W3CDTF">2022-08-25T08:11:38Z</dcterms:created>
  <dcterms:modified xsi:type="dcterms:W3CDTF">2024-05-09T14:26:05Z</dcterms:modified>
</cp:coreProperties>
</file>