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</p:sldIdLst>
  <p:sldSz cy="5143500" cx="9144000"/>
  <p:notesSz cx="6858000" cy="9144000"/>
  <p:embeddedFontLst>
    <p:embeddedFont>
      <p:font typeface="Roboto Slab"/>
      <p:regular r:id="rId110"/>
      <p:bold r:id="rId111"/>
    </p:embeddedFont>
    <p:embeddedFont>
      <p:font typeface="Roboto"/>
      <p:regular r:id="rId112"/>
      <p:bold r:id="rId113"/>
      <p:italic r:id="rId114"/>
      <p:boldItalic r:id="rId1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DA8ABB-CBA4-4417-94BB-872D1754EDA7}">
  <a:tblStyle styleId="{F3DA8ABB-CBA4-4417-94BB-872D1754ED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5" Type="http://schemas.openxmlformats.org/officeDocument/2006/relationships/font" Target="fonts/Roboto-boldItalic.fntdata"/><Relationship Id="rId15" Type="http://schemas.openxmlformats.org/officeDocument/2006/relationships/slide" Target="slides/slide8.xml"/><Relationship Id="rId110" Type="http://schemas.openxmlformats.org/officeDocument/2006/relationships/font" Target="fonts/RobotoSlab-regular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font" Target="fonts/Roboto-italic.fntdata"/><Relationship Id="rId18" Type="http://schemas.openxmlformats.org/officeDocument/2006/relationships/slide" Target="slides/slide11.xml"/><Relationship Id="rId113" Type="http://schemas.openxmlformats.org/officeDocument/2006/relationships/font" Target="fonts/Roboto-bold.fntdata"/><Relationship Id="rId112" Type="http://schemas.openxmlformats.org/officeDocument/2006/relationships/font" Target="fonts/Roboto-regular.fntdata"/><Relationship Id="rId111" Type="http://schemas.openxmlformats.org/officeDocument/2006/relationships/font" Target="fonts/RobotoSlab-bold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b74164c92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b74164c92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a31f1f5a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a31f1f5a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5a4d78588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5a4d78588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5aec7d07e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5aec7d07e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5a4d78588a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5a4d78588a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5a31f1f5a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5a31f1f5a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966b2af9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966b2af9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a31f1f5a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a31f1f5a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a31f1f5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a31f1f5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a4d78588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5a4d78588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a4d78588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a4d78588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5a4d78588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5a4d78588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5a4d78588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5a4d78588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a4d78588a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5a4d78588a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b74164c9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3b74164c9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a4d78588a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a4d78588a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a4d78588a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a4d78588a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a4d78588a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5a4d78588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a4d78588a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5a4d78588a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a4d78588a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a4d78588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5a4d78588a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5a4d78588a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5a4d78588a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5a4d78588a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a4d78588a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a4d78588a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aec7d07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aec7d07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a4d78588a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5a4d78588a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a31f1f5a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a31f1f5a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a4d78588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5a4d78588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a4d78588a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5a4d78588a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5a4d78588a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5a4d78588a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5a701964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5a701964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5a7019642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5a7019642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a4d78588a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5a4d78588a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a4d78588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a4d78588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a7019642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5a7019642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5a7019642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5a7019642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a7019642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a7019642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a31f1f5a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5a31f1f5a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5a7019642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5a7019642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5a4d78588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5a4d78588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a7019642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5a7019642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5a7019642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5a7019642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5a7019642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5a7019642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5a4d78588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5a4d78588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5a7019642c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5a7019642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5a7019642c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5a7019642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5a7019642c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5a7019642c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5a4d78588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5a4d78588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a31f1f5a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a31f1f5a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5a7019642c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5a7019642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e509232f09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e509232f09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a4d78588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a4d78588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a9405660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5a9405660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5a9405660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5a9405660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5a9405660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5a9405660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5a4d78588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5a4d78588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5a7019642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5a7019642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5a9405660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5a9405660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5a9405660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5a9405660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a4d78588a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a4d78588a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5a9405660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5a9405660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5a9405660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5a9405660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e509232f0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e509232f0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5a9405660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5a9405660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a9405660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5a9405660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5a4d78588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5a4d78588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5a9405660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5a9405660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5a9405660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5a9405660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5a9405660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5a9405660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5a9405660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5a9405660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a4d78588a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a4d78588a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5a9405660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5a9405660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5a9405660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5a9405660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5a9405660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5a9405660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5a9405660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5a9405660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5a9405660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5a9405660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5a9405660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5a9405660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5a9405660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5a9405660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5a9405660f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5a9405660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5a9405660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5a9405660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e509232f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e509232f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a4d78588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a4d78588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e509232f0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e509232f0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5a4d78588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5a4d78588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5a9405660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5a9405660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5a9405660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5a9405660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5a9405660f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5a9405660f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5a4d78588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5a4d78588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e509232f0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e509232f0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5a4d78588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5a4d78588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e509232f0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e509232f0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e509232f0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e509232f0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a4d78588a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a4d78588a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e509232f0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e509232f0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e509232f0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e509232f0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e509232f0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e509232f0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e509232f0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e509232f0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5a4d78588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5a4d78588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e509232f0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e509232f0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e509232f09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e509232f09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e509232f0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e509232f0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e509232f0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e509232f0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5966b2af9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5966b2af9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6" name="Google Shape;56;p14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57" name="Google Shape;57;p14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4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5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5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1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17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19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p19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" name="Google Shape;89;p21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21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91" name="Google Shape;91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3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23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1.xml"/><Relationship Id="rId3" Type="http://schemas.openxmlformats.org/officeDocument/2006/relationships/hyperlink" Target="https://www.john-carlton.com/" TargetMode="External"/><Relationship Id="rId4" Type="http://schemas.openxmlformats.org/officeDocument/2006/relationships/hyperlink" Target="https://cialdini.com/" TargetMode="External"/><Relationship Id="rId5" Type="http://schemas.openxmlformats.org/officeDocument/2006/relationships/hyperlink" Target="https://www.amyporterfield.com/" TargetMode="External"/><Relationship Id="rId6" Type="http://schemas.openxmlformats.org/officeDocument/2006/relationships/hyperlink" Target="https://alsoasked.com/" TargetMode="External"/><Relationship Id="rId7" Type="http://schemas.openxmlformats.org/officeDocument/2006/relationships/hyperlink" Target="http://www.e-nyelv.hu" TargetMode="External"/><Relationship Id="rId8" Type="http://schemas.openxmlformats.org/officeDocument/2006/relationships/hyperlink" Target="https://helyesiras.mta.hu/helyesiras/default/suggest" TargetMode="Externa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people.com" TargetMode="External"/><Relationship Id="rId4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8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6.gif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/>
          <p:nvPr>
            <p:ph idx="4294967295" type="title"/>
          </p:nvPr>
        </p:nvSpPr>
        <p:spPr>
          <a:xfrm>
            <a:off x="616150" y="1580125"/>
            <a:ext cx="7323900" cy="31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hu" sz="3700"/>
              <a:t>HOGYAN ÍRJUNK EGY TÉMÁRÓL TÖBB CSATORNÁN?</a:t>
            </a:r>
            <a:endParaRPr b="1" sz="3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hu" sz="2200"/>
              <a:t>ÉLŐ SZÖVEGÍRÁSI TRÉNING ÖSSZEFOGLALÓ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hu" sz="2200"/>
              <a:t>2024.04.18.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60"/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675" y="327875"/>
            <a:ext cx="2494725" cy="108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333"/>
              <a:t>Miért hasznos, ha megtanulunk ugyanarról a témáról </a:t>
            </a:r>
            <a:endParaRPr sz="233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333"/>
              <a:t>különböző csatornákon beszélni?</a:t>
            </a:r>
            <a:endParaRPr sz="2333"/>
          </a:p>
        </p:txBody>
      </p:sp>
      <p:sp>
        <p:nvSpPr>
          <p:cNvPr id="163" name="Google Shape;163;p34"/>
          <p:cNvSpPr txBox="1"/>
          <p:nvPr>
            <p:ph idx="1" type="body"/>
          </p:nvPr>
        </p:nvSpPr>
        <p:spPr>
          <a:xfrm>
            <a:off x="389300" y="1356800"/>
            <a:ext cx="6174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Azért mert egy </a:t>
            </a:r>
            <a:r>
              <a:rPr b="1" lang="hu"/>
              <a:t>marketingszöveg</a:t>
            </a:r>
            <a:r>
              <a:rPr lang="hu"/>
              <a:t> (akár egyetlen poszt, cikk vagy hírlevél) </a:t>
            </a:r>
            <a:r>
              <a:rPr b="1" lang="hu"/>
              <a:t>a legritkább esetben áll önmagában, mindig egy rendszer része.</a:t>
            </a:r>
            <a:r>
              <a:rPr lang="hu"/>
              <a:t> Ha porszem kerül a gépezetbe, és a szöveg valamiért kilóg a sorból, például az eltérő hangnem, üzenet, fókusz miatt, akkor zavar támad.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 ezt kivédjük, elkerülhetjük, hogy a márka- vagy kampányüzenet sérüljön (és pénzt veszítsünk).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Csekklista - hogyan írj egy témáról több csatornán</a:t>
            </a:r>
            <a:endParaRPr/>
          </a:p>
        </p:txBody>
      </p:sp>
      <p:sp>
        <p:nvSpPr>
          <p:cNvPr id="738" name="Google Shape;738;p124"/>
          <p:cNvSpPr txBox="1"/>
          <p:nvPr>
            <p:ph idx="1" type="body"/>
          </p:nvPr>
        </p:nvSpPr>
        <p:spPr>
          <a:xfrm>
            <a:off x="387900" y="1489825"/>
            <a:ext cx="6003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Bebiztosítottam, hogy az alaptartalom/üzenet minél értékesebb legyen.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Mindvégig a célcsoport igényeire koncentráltam.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Elkerültem a csapdát, hogy platformtól függetlenül ugyanazt mondjam.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Elkerültem azt a csapdát is, hogy mindenhol mást mondjak.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Mindenhol megőriztem a márka hangját (brand voice).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Ügyeltem arra, hogy a CTA-k (is) továbblendítsék az érdeklődőt egyik eszközről a másikra, egészen a célig.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Hasznos linkek</a:t>
            </a:r>
            <a:endParaRPr/>
          </a:p>
        </p:txBody>
      </p:sp>
      <p:sp>
        <p:nvSpPr>
          <p:cNvPr id="744" name="Google Shape;744;p1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A “One Legged Golfer” hirdetés alkotója: </a:t>
            </a:r>
            <a:r>
              <a:rPr lang="hu" sz="1600">
                <a:uFill>
                  <a:noFill/>
                </a:uFill>
                <a:hlinkClick r:id="rId3"/>
              </a:rPr>
              <a:t>https://www.john-carlton.com/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A </a:t>
            </a:r>
            <a:r>
              <a:rPr lang="hu" sz="1600"/>
              <a:t>“Mondták, hogy látja a jövőt, de nevettem. Aztán elkezdtem tesztelni…” hook eredetije: </a:t>
            </a:r>
            <a:r>
              <a:rPr lang="hu" sz="1600"/>
              <a:t>https://swiped.co/file/they-laughed-when-i-sat-down-at-the-piano-by-john-caples/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Az etikus meggyőzés atyja: </a:t>
            </a:r>
            <a:r>
              <a:rPr lang="hu" sz="1600">
                <a:uFill>
                  <a:noFill/>
                </a:uFill>
                <a:hlinkClick r:id="rId4"/>
              </a:rPr>
              <a:t>https://cialdini.com/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Ahol a podcast a fő csatorna: </a:t>
            </a:r>
            <a:r>
              <a:rPr lang="hu" sz="1600">
                <a:uFill>
                  <a:noFill/>
                </a:uFill>
                <a:hlinkClick r:id="rId5"/>
              </a:rPr>
              <a:t>https://www.amyporterfield.com/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Kulcsszókutatáshoz kiegészítő eszköz: </a:t>
            </a:r>
            <a:r>
              <a:rPr lang="hu" sz="1600">
                <a:uFill>
                  <a:noFill/>
                </a:uFill>
                <a:hlinkClick r:id="rId6"/>
              </a:rPr>
              <a:t>https://alsoasked.com/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SEO eszköz, amit alapból választanék: https://ahrefs.com/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/>
              <a:t>Helyesírás: </a:t>
            </a:r>
            <a:r>
              <a:rPr lang="hu" sz="1600">
                <a:uFill>
                  <a:noFill/>
                </a:uFill>
                <a:hlinkClick r:id="rId7"/>
              </a:rPr>
              <a:t>www.e-nyelv.hu</a:t>
            </a:r>
            <a:r>
              <a:rPr lang="hu" sz="1600"/>
              <a:t>, </a:t>
            </a:r>
            <a:r>
              <a:rPr lang="hu" sz="1600">
                <a:uFill>
                  <a:noFill/>
                </a:uFill>
                <a:hlinkClick r:id="rId8"/>
              </a:rPr>
              <a:t>https://helyesiras.mta.hu</a:t>
            </a:r>
            <a:endParaRPr sz="16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2675" y="1959475"/>
            <a:ext cx="2244198" cy="9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333"/>
              <a:t>Miért hasznos, ha megtanulunk ugyanarról a témáról különböző csatornákon beszélni?</a:t>
            </a:r>
            <a:endParaRPr sz="2333"/>
          </a:p>
        </p:txBody>
      </p:sp>
      <p:sp>
        <p:nvSpPr>
          <p:cNvPr id="169" name="Google Shape;169;p35"/>
          <p:cNvSpPr txBox="1"/>
          <p:nvPr>
            <p:ph idx="1" type="body"/>
          </p:nvPr>
        </p:nvSpPr>
        <p:spPr>
          <a:xfrm>
            <a:off x="387900" y="1489825"/>
            <a:ext cx="6174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917"/>
              <a:t>Ha tudjuk, hogyan kapcsoljuk össze az egyes elemeket, hatékonyabbak leszünk, maga </a:t>
            </a:r>
            <a:r>
              <a:rPr b="1" lang="hu" sz="1917"/>
              <a:t>az írás gyorsabb lehet, és több idő jut a tervezésre.</a:t>
            </a:r>
            <a:endParaRPr b="1" sz="1917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17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917"/>
              <a:t>(Ha csakis az írásra koncentrálnánk, mindenféle  tervezés nélkül, az az üzenet, célcsoport, stb. csiszolásától venné el az időt.)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u" sz="2400"/>
              <a:t>Hányféleképpen kommunikálhatunk?</a:t>
            </a:r>
            <a:endParaRPr sz="2400"/>
          </a:p>
        </p:txBody>
      </p:sp>
      <p:pic>
        <p:nvPicPr>
          <p:cNvPr id="175" name="Google Shape;1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00" y="1223100"/>
            <a:ext cx="4299300" cy="261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6"/>
          <p:cNvSpPr txBox="1"/>
          <p:nvPr/>
        </p:nvSpPr>
        <p:spPr>
          <a:xfrm>
            <a:off x="500500" y="3975225"/>
            <a:ext cx="29364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7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hu" sz="81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orrás.https://sell.amazon.com.sg/blog/omnichannel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 a lényeg, hogy ki van a középpontban</a:t>
            </a:r>
            <a:endParaRPr/>
          </a:p>
        </p:txBody>
      </p:sp>
      <p:sp>
        <p:nvSpPr>
          <p:cNvPr id="182" name="Google Shape;182;p37"/>
          <p:cNvSpPr txBox="1"/>
          <p:nvPr>
            <p:ph idx="1" type="body"/>
          </p:nvPr>
        </p:nvSpPr>
        <p:spPr>
          <a:xfrm>
            <a:off x="387900" y="1489825"/>
            <a:ext cx="5400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 egy csatornánk van, nincs sok lehetőségünk - itt kell átadnunk mindent.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 több, egymástól független csatornánk van, akkor hiányzik a konzisztens összkép.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 omnichannel megközelítés azt jelenti, hogy </a:t>
            </a:r>
            <a:r>
              <a:rPr b="1" lang="hu"/>
              <a:t>mindvégig a fogyasztó áll a középpontban </a:t>
            </a:r>
            <a:r>
              <a:rPr lang="hu"/>
              <a:t>(és nem a márka). Illetve, hogy az egyes csatornákon nem elszigetelten kommunikálunk, hanem összehangoltan, és lehetőséget adunk arra, hogy bármelyik ponton “be lehessen lépni”.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Gyakorlat vagy stratégia? </a:t>
            </a:r>
            <a:endParaRPr/>
          </a:p>
        </p:txBody>
      </p:sp>
      <p:sp>
        <p:nvSpPr>
          <p:cNvPr id="188" name="Google Shape;188;p38"/>
          <p:cNvSpPr txBox="1"/>
          <p:nvPr>
            <p:ph idx="1" type="body"/>
          </p:nvPr>
        </p:nvSpPr>
        <p:spPr>
          <a:xfrm>
            <a:off x="449700" y="1336800"/>
            <a:ext cx="4667100" cy="32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Ez a tréning azonban nem a stratégiáról szól, hanem 100%-ban a szövegírási gyakorlatról, hétköznapi fortélyokról.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Arról, hogy a szövegek sok szállal kötődnek egymáshoz, és minél jobban átlátod ezt, annál könnyebb lesz a feladat, dolgozz az online marketing bármely részterületén.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/>
          <p:nvPr>
            <p:ph idx="4294967295" type="title"/>
          </p:nvPr>
        </p:nvSpPr>
        <p:spPr>
          <a:xfrm>
            <a:off x="249700" y="353200"/>
            <a:ext cx="5759700" cy="122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/>
              <a:t>Egy alaptéma variálása a tartalomterjesztésben</a:t>
            </a:r>
            <a:endParaRPr sz="3600"/>
          </a:p>
        </p:txBody>
      </p:sp>
      <p:pic>
        <p:nvPicPr>
          <p:cNvPr id="194" name="Google Shape;1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74" y="1629750"/>
            <a:ext cx="5481425" cy="35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825" y="520300"/>
            <a:ext cx="2244198" cy="9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/>
          <p:nvPr>
            <p:ph type="title"/>
          </p:nvPr>
        </p:nvSpPr>
        <p:spPr>
          <a:xfrm>
            <a:off x="387900" y="3818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hu" sz="2200"/>
              <a:t>Mit jelent az alaptéma variálása a tartalomterjesztésben? </a:t>
            </a:r>
            <a:endParaRPr sz="2200"/>
          </a:p>
        </p:txBody>
      </p:sp>
      <p:sp>
        <p:nvSpPr>
          <p:cNvPr id="201" name="Google Shape;201;p40"/>
          <p:cNvSpPr txBox="1"/>
          <p:nvPr>
            <p:ph idx="1" type="body"/>
          </p:nvPr>
        </p:nvSpPr>
        <p:spPr>
          <a:xfrm>
            <a:off x="387900" y="13374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Azt, h</a:t>
            </a:r>
            <a:r>
              <a:rPr lang="hu"/>
              <a:t>ogy ugyanazt a témát feldolgozzuk a különböző csatornákon. Ez az egyik leggyakoribb szövegírási teendő a tartalomkészítés és -terjesztés során.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konkrét téma, amelyet feldolgozunk: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van egy podcast adásunk,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többféleképpen elérhetővé tesszük, és szeretnénk belőle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 sz="1800"/>
              <a:t>blogcikket készíteni,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 sz="1800"/>
              <a:t>hírlevelet írni,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 sz="1800"/>
              <a:t>posztolni róla a social mediában,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 sz="1800"/>
              <a:t>és ugyanott hirdetéssel népszerűsíteni.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hu"/>
              <a:t>Írjunk podcast scriptet!</a:t>
            </a:r>
            <a:endParaRPr/>
          </a:p>
        </p:txBody>
      </p:sp>
      <p:sp>
        <p:nvSpPr>
          <p:cNvPr id="207" name="Google Shape;207;p41"/>
          <p:cNvSpPr txBox="1"/>
          <p:nvPr>
            <p:ph idx="1" type="body"/>
          </p:nvPr>
        </p:nvSpPr>
        <p:spPr>
          <a:xfrm>
            <a:off x="387900" y="1489825"/>
            <a:ext cx="5199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Kiindulópontunk egy olyan tartalom (egy podcast-epizód), amely méltó a figyelemre, azaz a megcélzott közönséget felcsigázza.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De mivel érhetjük el ezt?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 tartalom és a forma összhangjával.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A legfontosabb tudnivaló: a podcast olyan szöveg, amelynek a célcsoport számára érdekes a témája, de amelyet nem olvasnak, hanem hallgatnak. (Esetleg néznek is.)</a:t>
            </a:r>
            <a:endParaRPr/>
          </a:p>
        </p:txBody>
      </p:sp>
      <p:pic>
        <p:nvPicPr>
          <p:cNvPr id="208" name="Google Shape;2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325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mi az?</a:t>
            </a:r>
            <a:endParaRPr/>
          </a:p>
        </p:txBody>
      </p:sp>
      <p:sp>
        <p:nvSpPr>
          <p:cNvPr id="214" name="Google Shape;214;p42"/>
          <p:cNvSpPr txBox="1"/>
          <p:nvPr>
            <p:ph idx="1" type="body"/>
          </p:nvPr>
        </p:nvSpPr>
        <p:spPr>
          <a:xfrm>
            <a:off x="387900" y="1489825"/>
            <a:ext cx="60108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 az a script és miért van rá szükség?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podcast script a szöveg részletes, írásos váza, akár szó szerinti kidolgozása.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Azért van rá szükség, mert egy szakmai (‘céges’) podcast nem improvizatív (vagy csak részben, éppen hozzáadott értékként, hiszen aki ért a szakmájához képes róla spontán is beszélni).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De még a legprofibbak is készítenek scriptet, hogy az adás igazán meggyőző legyen (ez a másik titkuk).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mit tud?</a:t>
            </a:r>
            <a:endParaRPr/>
          </a:p>
        </p:txBody>
      </p:sp>
      <p:sp>
        <p:nvSpPr>
          <p:cNvPr id="220" name="Google Shape;220;p43"/>
          <p:cNvSpPr txBox="1"/>
          <p:nvPr>
            <p:ph idx="1" type="body"/>
          </p:nvPr>
        </p:nvSpPr>
        <p:spPr>
          <a:xfrm>
            <a:off x="387900" y="1489825"/>
            <a:ext cx="7156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Mit kell tudnia a scriptnek?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Tartalmazza az adás vezérfonalát: honnan hová akarunk eljutni, milyen információt adunk át, milyen témákat érintünk közben.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Ha több megszólaló van, az ő szövegeiket is tartalmazza.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Akár változatlanul felolvasható (audio podcastnál).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Kivonatolva jegyzetnek is megfelel (video podcast).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Súgógépben (prompter) is használható.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Ötvözi az írott és a beszélt nyelv jellegzetességeit.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hu" sz="2600"/>
              <a:t>Mivel foglalkozunk a mai élő tréningen?</a:t>
            </a:r>
            <a:endParaRPr sz="2600"/>
          </a:p>
        </p:txBody>
      </p:sp>
      <p:sp>
        <p:nvSpPr>
          <p:cNvPr id="115" name="Google Shape;115;p26"/>
          <p:cNvSpPr txBox="1"/>
          <p:nvPr>
            <p:ph idx="4294967295" type="body"/>
          </p:nvPr>
        </p:nvSpPr>
        <p:spPr>
          <a:xfrm>
            <a:off x="387900" y="1489825"/>
            <a:ext cx="61482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2600">
                <a:latin typeface="Roboto Slab"/>
                <a:ea typeface="Roboto Slab"/>
                <a:cs typeface="Roboto Slab"/>
                <a:sym typeface="Roboto Slab"/>
              </a:rPr>
              <a:t>Megnézzük, hogyan lehet ugyanazt az üzenetet különféle csatornákra adaptálni az omnichannel kommunikáció jegyében. (Mindjárt arról is szó lesz, hogy mi ez.)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Írott és beszélt nyelv: miben más?</a:t>
            </a:r>
            <a:endParaRPr/>
          </a:p>
        </p:txBody>
      </p:sp>
      <p:sp>
        <p:nvSpPr>
          <p:cNvPr id="226" name="Google Shape;226;p44"/>
          <p:cNvSpPr txBox="1"/>
          <p:nvPr>
            <p:ph idx="1" type="body"/>
          </p:nvPr>
        </p:nvSpPr>
        <p:spPr>
          <a:xfrm>
            <a:off x="387900" y="1420800"/>
            <a:ext cx="6466200" cy="33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marketingszövegekben használt nyelv: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tudatosan szerkesztett, komplex, megformált (a weben a vizuális architektúrán is látszik, pl. F-alakú tervezés)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hibák nélküli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azonnali visszacsatolás nélküli (ezt az AI ma már árnyalja)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beszélt nyelv: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spontán, alig megformált, nyelvtanilag kevésbé összetett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megengedett a hibázás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azonnali a visszacsatolás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A podcast nyelvére mindkettő jellemző, változó arányban.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Szövegírói eszközök a podcast-nyelvhez</a:t>
            </a:r>
            <a:endParaRPr/>
          </a:p>
        </p:txBody>
      </p:sp>
      <p:sp>
        <p:nvSpPr>
          <p:cNvPr id="232" name="Google Shape;232;p45"/>
          <p:cNvSpPr txBox="1"/>
          <p:nvPr>
            <p:ph idx="1" type="body"/>
          </p:nvPr>
        </p:nvSpPr>
        <p:spPr>
          <a:xfrm>
            <a:off x="387900" y="1489825"/>
            <a:ext cx="65895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hallgató gondolatainak kimondása és reflektálás. “Tudom, most azt kérdezed, hogy…és igazad van”.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“Magunk között vagyunk” típusú mondatok.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Hangosan mondjunk ki olyan dolgokat, melyeket írásban nem tennénk (“lépjünk a következő témára”).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Szóljunk ki az adásból (“nem tudok, ti mit gondoltok, de…”)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Adjunk szolgálati közleményeket, bennfentes információkat. (“Nem szoktunk ilyet csinálni, de…”)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Bakizzunk és vicceljünk mértékkel, nevessünk.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a.) intro</a:t>
            </a:r>
            <a:endParaRPr/>
          </a:p>
        </p:txBody>
      </p:sp>
      <p:sp>
        <p:nvSpPr>
          <p:cNvPr id="238" name="Google Shape;238;p46"/>
          <p:cNvSpPr txBox="1"/>
          <p:nvPr>
            <p:ph idx="1" type="body"/>
          </p:nvPr>
        </p:nvSpPr>
        <p:spPr>
          <a:xfrm>
            <a:off x="387900" y="1489825"/>
            <a:ext cx="60867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Milyen főbb részekből áll a script?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b="1" lang="hu"/>
              <a:t> intro</a:t>
            </a:r>
            <a:r>
              <a:rPr lang="hu"/>
              <a:t> - a bevezető, amit egyszer kell megírni.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De bármikor frissítheted, ha egy aktualitás okot ad rá.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Sőt, akár egy kampányod pár másodperces reklámszpotja is elfér előtte. (Vagy támogatódé.)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a.) intro formula és példa</a:t>
            </a:r>
            <a:endParaRPr/>
          </a:p>
        </p:txBody>
      </p:sp>
      <p:sp>
        <p:nvSpPr>
          <p:cNvPr id="244" name="Google Shape;244;p47"/>
          <p:cNvSpPr txBox="1"/>
          <p:nvPr>
            <p:ph idx="1" type="body"/>
          </p:nvPr>
        </p:nvSpPr>
        <p:spPr>
          <a:xfrm>
            <a:off x="387900" y="1475900"/>
            <a:ext cx="7190700" cy="32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“Szia, én EZ vagyok, ez a </a:t>
            </a:r>
            <a:r>
              <a:rPr lang="hu"/>
              <a:t>NEVŰ </a:t>
            </a:r>
            <a:r>
              <a:rPr lang="hu"/>
              <a:t>podcast, amit EZÉRT érdemes hallgatnod.”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075"/>
              <a:t>Forrás: </a:t>
            </a:r>
            <a:r>
              <a:rPr lang="hu" sz="1075"/>
              <a:t>https://www.amyporterfield.com/586transcript/</a:t>
            </a:r>
            <a:endParaRPr sz="107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7"/>
          <p:cNvPicPr preferRelativeResize="0"/>
          <p:nvPr/>
        </p:nvPicPr>
        <p:blipFill rotWithShape="1">
          <a:blip r:embed="rId3">
            <a:alphaModFix/>
          </a:blip>
          <a:srcRect b="31458" l="19194" r="14981" t="35843"/>
          <a:stretch/>
        </p:blipFill>
        <p:spPr>
          <a:xfrm>
            <a:off x="491425" y="2182050"/>
            <a:ext cx="6019227" cy="149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a.) intro példa szövege magyarul</a:t>
            </a:r>
            <a:endParaRPr/>
          </a:p>
        </p:txBody>
      </p:sp>
      <p:sp>
        <p:nvSpPr>
          <p:cNvPr id="251" name="Google Shape;251;p48"/>
          <p:cNvSpPr txBox="1"/>
          <p:nvPr>
            <p:ph idx="1" type="body"/>
          </p:nvPr>
        </p:nvSpPr>
        <p:spPr>
          <a:xfrm>
            <a:off x="387900" y="1332500"/>
            <a:ext cx="60999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/>
              <a:t>A</a:t>
            </a:r>
            <a:r>
              <a:rPr b="1" lang="hu" sz="1100"/>
              <a:t> hős útja, a kihívás: </a:t>
            </a:r>
            <a:r>
              <a:rPr lang="hu" sz="1100"/>
              <a:t>Amy Porterfield vagyok, egy volt céges lány, aki egy hétszámjegyű vállalkozás </a:t>
            </a:r>
            <a:r>
              <a:rPr lang="hu" sz="1100"/>
              <a:t>vezérigazgatója </a:t>
            </a:r>
            <a:r>
              <a:rPr lang="hu" sz="1100"/>
              <a:t>lett. De nem is olyan régen még hiányzott az önbizalom, a költségvetés - és az idő, hogy a vállalkozásom fejlesztésére összpontosítsak.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/>
              <a:t>A hős útja, a küzdelem: </a:t>
            </a:r>
            <a:r>
              <a:rPr lang="hu" sz="1100"/>
              <a:t>S</a:t>
            </a:r>
            <a:r>
              <a:rPr lang="hu" sz="1100"/>
              <a:t>ok sikertelen próbálkozáson és a tanulságokon túl, a mai üzletem megváltoztatja az életeket, és több szabadságot ad, mint azt valaha is gondoltam volna.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/>
              <a:t>A hős útja, a megoldás: </a:t>
            </a:r>
            <a:r>
              <a:rPr lang="hu" sz="1100"/>
              <a:t>A Marketing Made Easy podcastot azért hoztam létre, hogy egyszerű, megvalósítható, lépésről lépésre stratégiákat nyújtsak, amelyek segítenek ebben.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/>
              <a:t>Aktivizálás: </a:t>
            </a:r>
            <a:r>
              <a:rPr lang="hu" sz="1100"/>
              <a:t>Ha ambiciózus vállalkozó vagy, és olyan vállalkozást szeretnél létrehozni, amely hatást gyakorol, és olyan életet szeretnél, amelyet szeretsz, akkor jó helyen jársz, barátom.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/>
              <a:t>CTA: </a:t>
            </a:r>
            <a:r>
              <a:rPr lang="hu" sz="1100"/>
              <a:t>Kezdjük el.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b.) bevezetés</a:t>
            </a:r>
            <a:endParaRPr/>
          </a:p>
        </p:txBody>
      </p:sp>
      <p:sp>
        <p:nvSpPr>
          <p:cNvPr id="257" name="Google Shape;257;p49"/>
          <p:cNvSpPr txBox="1"/>
          <p:nvPr>
            <p:ph idx="1" type="body"/>
          </p:nvPr>
        </p:nvSpPr>
        <p:spPr>
          <a:xfrm>
            <a:off x="387900" y="1489825"/>
            <a:ext cx="73488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Milyen főbb részekből áll a script?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b.</a:t>
            </a:r>
            <a:r>
              <a:rPr b="1" lang="hu"/>
              <a:t> bevezetés</a:t>
            </a:r>
            <a:r>
              <a:rPr lang="hu"/>
              <a:t> - az a rész, amelyben összefoglalod, hogy miről lesz szó.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Itt kelted fel az érdeklődést, és teszed egyértelművé, hogy miért érdemes meghallgatni az adást.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A főként érzelmeken alapuló HOOK szerepe óriási: humor, kíváncsiság, izgalom, büszkeség, bármi jöhet!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b.) bevezetés - Mi a hook?</a:t>
            </a:r>
            <a:endParaRPr/>
          </a:p>
        </p:txBody>
      </p:sp>
      <p:sp>
        <p:nvSpPr>
          <p:cNvPr id="263" name="Google Shape;263;p50"/>
          <p:cNvSpPr txBox="1"/>
          <p:nvPr>
            <p:ph idx="1" type="body"/>
          </p:nvPr>
        </p:nvSpPr>
        <p:spPr>
          <a:xfrm>
            <a:off x="453100" y="1405375"/>
            <a:ext cx="6321600" cy="33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hook figyelemfelkeltő szöveg (egy vagy több mondat).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Hogy mi válik be hookként, az erősen függ a célcsoporttól. Gyakori hook egy kérdés, a social proof, egy sokkoló adat, vagy egy meglepő metafora.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hook megtalálásának formulája: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/>
              <a:t>tisztázd, kinek és mit akarsz elmondani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/>
              <a:t>gondold végig, “mire ugrik” (fájdalom, idő vagy pénz megtakarítása, vágy valamire, érzés)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/>
              <a:t>találd ki, mi működhet (nincs egyetlen jó válasz)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/>
              <a:t>teszteld, elemezd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b.) bevezetés - hook példák</a:t>
            </a:r>
            <a:endParaRPr/>
          </a:p>
        </p:txBody>
      </p:sp>
      <p:sp>
        <p:nvSpPr>
          <p:cNvPr id="269" name="Google Shape;269;p51"/>
          <p:cNvSpPr txBox="1"/>
          <p:nvPr>
            <p:ph idx="1" type="body"/>
          </p:nvPr>
        </p:nvSpPr>
        <p:spPr>
          <a:xfrm>
            <a:off x="387900" y="1489825"/>
            <a:ext cx="7068300" cy="32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Gondoltad volna, hogy</a:t>
            </a:r>
            <a:r>
              <a:rPr lang="hu"/>
              <a:t>...</a:t>
            </a:r>
            <a:r>
              <a:rPr lang="hu"/>
              <a:t>?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Vajon miért halogatja a döntést a célcsoportod?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Nem hiszem el, hogy ez megesett velem.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Tudtad, hogy a mém a második legvalószínűbben megosztott közösségi médiatartalom?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Szeretnék mesélni valamiről, amit érdemes megnézned.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Bárcsak elkészítette volna valaki ezt a podcastot (személyes sztori kapcsolása).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hu"/>
              <a:t>híres hookok: </a:t>
            </a:r>
            <a:r>
              <a:rPr lang="hu"/>
              <a:t>Just do it, a féllábú golfjátékos, van egy álmom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féllábú golfjátékos</a:t>
            </a:r>
            <a:endParaRPr/>
          </a:p>
        </p:txBody>
      </p:sp>
      <p:sp>
        <p:nvSpPr>
          <p:cNvPr id="275" name="Google Shape;275;p52"/>
          <p:cNvSpPr txBox="1"/>
          <p:nvPr>
            <p:ph idx="1" type="body"/>
          </p:nvPr>
        </p:nvSpPr>
        <p:spPr>
          <a:xfrm>
            <a:off x="387900" y="3229925"/>
            <a:ext cx="18255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 sz="900"/>
              <a:t>Forrás: https://swiped.co</a:t>
            </a:r>
            <a:endParaRPr sz="900"/>
          </a:p>
        </p:txBody>
      </p:sp>
      <p:pic>
        <p:nvPicPr>
          <p:cNvPr id="276" name="Google Shape;2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0" y="1489825"/>
            <a:ext cx="28956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c.) a podcast gerince</a:t>
            </a:r>
            <a:endParaRPr/>
          </a:p>
        </p:txBody>
      </p:sp>
      <p:sp>
        <p:nvSpPr>
          <p:cNvPr id="282" name="Google Shape;282;p53"/>
          <p:cNvSpPr txBox="1"/>
          <p:nvPr>
            <p:ph idx="1" type="body"/>
          </p:nvPr>
        </p:nvSpPr>
        <p:spPr>
          <a:xfrm>
            <a:off x="387900" y="1386900"/>
            <a:ext cx="6448800" cy="31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Milyen főbb részekből áll a script?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c. </a:t>
            </a:r>
            <a:r>
              <a:rPr b="1" lang="hu"/>
              <a:t>a podcast gerince-</a:t>
            </a:r>
            <a:r>
              <a:rPr lang="hu"/>
              <a:t> a szakmai tartalom, amelyet a podcastban megosztasz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Milyen szempontok alapján épül fel?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Alkalmazd a retorika alapelveit!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ethos: hangsúlyozd a hitelességedet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logos: logika, statisztika, érvek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pathosz: érzelmi kapocs, történetek, szóképek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/>
          <p:nvPr>
            <p:ph idx="1" type="body"/>
          </p:nvPr>
        </p:nvSpPr>
        <p:spPr>
          <a:xfrm>
            <a:off x="387900" y="1489825"/>
            <a:ext cx="6243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Ez a Gerilla Mentor Klub élő szövegírási tréningje.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Én Hargittai Eleonóra marketing</a:t>
            </a:r>
            <a:r>
              <a:rPr lang="hu"/>
              <a:t> copywriter</a:t>
            </a:r>
            <a:r>
              <a:rPr lang="hu"/>
              <a:t> vagyok.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Több, mint 20 éve dolgozom szövegíróként, ennek jó részét ügynökségeken töltöttem. Világmárkákon, nagyvállalatokon edződtem, jelenleg szabadúszó vagyok, kkv ügyfelekkel.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Szívügyem a célcsoportra hangolt szövegírás.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A szövegírás online marketingeseknek videós kurzuson már találkozhattunk.</a:t>
            </a:r>
            <a:endParaRPr/>
          </a:p>
        </p:txBody>
      </p:sp>
      <p:sp>
        <p:nvSpPr>
          <p:cNvPr id="121" name="Google Shape;121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Sziasztok… üdv a klubban!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d.) a podcast vége</a:t>
            </a:r>
            <a:endParaRPr/>
          </a:p>
        </p:txBody>
      </p:sp>
      <p:sp>
        <p:nvSpPr>
          <p:cNvPr id="288" name="Google Shape;288;p54"/>
          <p:cNvSpPr txBox="1"/>
          <p:nvPr>
            <p:ph idx="1" type="body"/>
          </p:nvPr>
        </p:nvSpPr>
        <p:spPr>
          <a:xfrm>
            <a:off x="387900" y="1386900"/>
            <a:ext cx="6448800" cy="31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Milyen főbb részekből áll a script?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d. </a:t>
            </a:r>
            <a:r>
              <a:rPr b="1" lang="hu"/>
              <a:t>a podcast vége -</a:t>
            </a:r>
            <a:r>
              <a:rPr lang="hu"/>
              <a:t> az összefoglalás és az elköszönés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Milyen szempontok alapján épül fel?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foglald össze, ami elhangzott, a hallgatóra gondolva, rájuk bízva a véleményalkotást, de segítve a megértést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outro: állandó rész, amelyben felsorolod, hogyan követhetnek.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script - d.) a podcast vége</a:t>
            </a:r>
            <a:endParaRPr/>
          </a:p>
        </p:txBody>
      </p:sp>
      <p:sp>
        <p:nvSpPr>
          <p:cNvPr id="294" name="Google Shape;294;p55"/>
          <p:cNvSpPr txBox="1"/>
          <p:nvPr>
            <p:ph idx="1" type="body"/>
          </p:nvPr>
        </p:nvSpPr>
        <p:spPr>
          <a:xfrm>
            <a:off x="387900" y="1386900"/>
            <a:ext cx="5622300" cy="31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Ö</a:t>
            </a:r>
            <a:r>
              <a:rPr lang="hu"/>
              <a:t>sszefoglaló: Ebben az adásban [erről és erről] volt szó. Szerintem érdemes megfontolni [a tanácsokat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alkalmazását].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Outro: </a:t>
            </a:r>
            <a:r>
              <a:rPr lang="hu"/>
              <a:t>Ez volt a [podcast] mai epizódja. Kérlek, hagyj egy értékelést, és iratkozz fel a legfrissebb részekért a […hu] oldalon, vagy hallgass minket Apple Podcastson, Spotify-on, Google Podcasts-on, vagy abban az alkalmazásban, amit használsz. Küldd tovább olyan [az adott célcsoportba tartozóknak] akiknek hasznos lehet. Tarts velünk [premier napján]!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Amiről nem beszéltünk: podcastunk témája</a:t>
            </a:r>
            <a:endParaRPr/>
          </a:p>
        </p:txBody>
      </p:sp>
      <p:sp>
        <p:nvSpPr>
          <p:cNvPr id="300" name="Google Shape;300;p56"/>
          <p:cNvSpPr txBox="1"/>
          <p:nvPr>
            <p:ph idx="1" type="body"/>
          </p:nvPr>
        </p:nvSpPr>
        <p:spPr>
          <a:xfrm>
            <a:off x="472725" y="1328825"/>
            <a:ext cx="6018600" cy="32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 témájának kiválasztásánál egyetlen dolog számít: a célcsoport igényei.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 persona az </a:t>
            </a:r>
            <a:r>
              <a:rPr lang="hu"/>
              <a:t>a személy</a:t>
            </a:r>
            <a:r>
              <a:rPr lang="hu"/>
              <a:t>, akinek a tartalomigényét ki kell szolgálnod. Hasonlít a buyer personára, de a témával kapcsolatos igényei mindent felülírnak.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Mit tud a témáról? (tudatossági szint)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 a kihívása (figyelemfelkeltés)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Keresi a segítséget? (elérés)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Hogyan tudsz neki segíteni? (tartalom)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Példa podcastunk témája: a hook</a:t>
            </a:r>
            <a:endParaRPr/>
          </a:p>
        </p:txBody>
      </p:sp>
      <p:sp>
        <p:nvSpPr>
          <p:cNvPr id="306" name="Google Shape;306;p57"/>
          <p:cNvSpPr txBox="1"/>
          <p:nvPr>
            <p:ph idx="1" type="body"/>
          </p:nvPr>
        </p:nvSpPr>
        <p:spPr>
          <a:xfrm>
            <a:off x="387900" y="1400375"/>
            <a:ext cx="6182100" cy="34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persona a szövegírás iránt érdeklődő leendő vagy fejlődni vágyó online marketinges.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Témaötlet: </a:t>
            </a:r>
            <a:r>
              <a:rPr b="1" lang="hu"/>
              <a:t>Hogyan találd meg a hookot akkor is, ha nem vagy szövegíró?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Mit tud a témáról? (a hook fogalmát már ismeri)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Mi a kihívása? (a hook megtalálása nehéz: nagy a zaj, nem tudhatjuk, mire harap a közönség, sokszor utólag derül ki)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Keresi a segítséget? (igen, legalábbis fogékony)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Hogyan tudsz neki segíteni? (szakértőként elmondom, mi a hook receptje)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 gerince</a:t>
            </a:r>
            <a:endParaRPr/>
          </a:p>
        </p:txBody>
      </p:sp>
      <p:sp>
        <p:nvSpPr>
          <p:cNvPr id="312" name="Google Shape;312;p58"/>
          <p:cNvSpPr txBox="1"/>
          <p:nvPr>
            <p:ph idx="1" type="body"/>
          </p:nvPr>
        </p:nvSpPr>
        <p:spPr>
          <a:xfrm>
            <a:off x="387900" y="1489825"/>
            <a:ext cx="5390400" cy="32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hook megtalálásának formulája: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hookot írni még a legrutinosabb szövegíróknak is nehéz (ethosz)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 nagy márkákat is ez vitte sikerre, elmesélem (pathosz)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hogyan csinálhatod? (logosz)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hu"/>
              <a:t>nézd meg a versenytársakat, hogy tudd, mi megy a piacon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hu"/>
              <a:t>gondold végig, “mire ugrik” a célcsoport (fájdalom, idő vagy pénz megtakarítása, vágy valamire, érzés)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hu"/>
              <a:t>találd ki, mi működhet (nincs egyetlen jó válasz)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hu"/>
              <a:t>teszteld, elemezd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scriptünk előállt</a:t>
            </a:r>
            <a:endParaRPr/>
          </a:p>
        </p:txBody>
      </p:sp>
      <p:sp>
        <p:nvSpPr>
          <p:cNvPr id="318" name="Google Shape;318;p59"/>
          <p:cNvSpPr txBox="1"/>
          <p:nvPr>
            <p:ph idx="1" type="body"/>
          </p:nvPr>
        </p:nvSpPr>
        <p:spPr>
          <a:xfrm>
            <a:off x="387900" y="1325175"/>
            <a:ext cx="4680900" cy="32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0861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Intro- </a:t>
            </a:r>
            <a:r>
              <a:rPr lang="hu"/>
              <a:t>Szia, én EZ vagyok, ez a NEVŰ podcast, amit EZÉRT érdemes hallgatnod.</a:t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Bevezetés - “Kíváncsi vagy, hogyan találhatod meg a hookot akkor is, ha nem vagy szövegíró?”</a:t>
            </a:r>
            <a:endParaRPr/>
          </a:p>
          <a:p>
            <a:pPr indent="-30861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A podcast gerince - “20 éves szövegírói tapasztalatommal lépésről lépésre elmondom, hogyan találd meg és alkalmazd a hookot” (hitelesség, érzelmi kapcsolat, logikus érvelés: ethosz, pathosz, logosz) </a:t>
            </a:r>
            <a:endParaRPr/>
          </a:p>
          <a:p>
            <a:pPr indent="-30861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Összefoglalás - [Erről volt szó], próbáld ki a módszert, és mondd el, hogyan teljesített a hook.</a:t>
            </a:r>
            <a:endParaRPr/>
          </a:p>
          <a:p>
            <a:pPr indent="-308610" lvl="0" marL="457200" rtl="0" algn="l">
              <a:spcBef>
                <a:spcPts val="1000"/>
              </a:spcBef>
              <a:spcAft>
                <a:spcPts val="1200"/>
              </a:spcAft>
              <a:buSzPct val="100000"/>
              <a:buChar char="●"/>
            </a:pPr>
            <a:r>
              <a:rPr lang="hu"/>
              <a:t>Elköszönés - </a:t>
            </a:r>
            <a:r>
              <a:rPr lang="hu"/>
              <a:t>Ez volt a [podcast] mai epizódja. Kérlek, hagyj egy értékelést, és iratkozz fel a legfrissebb részekért a […hu] oldalon…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2. Tegyük elérhetővé a szöveget!</a:t>
            </a:r>
            <a:endParaRPr/>
          </a:p>
        </p:txBody>
      </p:sp>
      <p:sp>
        <p:nvSpPr>
          <p:cNvPr id="324" name="Google Shape;324;p60"/>
          <p:cNvSpPr txBox="1"/>
          <p:nvPr>
            <p:ph idx="1" type="body"/>
          </p:nvPr>
        </p:nvSpPr>
        <p:spPr>
          <a:xfrm>
            <a:off x="387900" y="1489825"/>
            <a:ext cx="5673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De mi számít a podcast “szövegének?”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 végül elhangzott szöveg?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Az eredeti script?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 script feljavított verziója?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Mindegyik, és egyik sem.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325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Tegyük elérhetővé a szöveget</a:t>
            </a:r>
            <a:endParaRPr/>
          </a:p>
        </p:txBody>
      </p:sp>
      <p:sp>
        <p:nvSpPr>
          <p:cNvPr id="331" name="Google Shape;331;p61"/>
          <p:cNvSpPr txBox="1"/>
          <p:nvPr>
            <p:ph idx="1" type="body"/>
          </p:nvPr>
        </p:nvSpPr>
        <p:spPr>
          <a:xfrm>
            <a:off x="387900" y="1489825"/>
            <a:ext cx="4672500" cy="22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szöveg kiterjesztésének első állomásai: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Transcript (majdnem szó szerinti leirat)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Összefoglaló cikk (a podcast oldalán szerkesztett változat)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2"/>
          <p:cNvSpPr txBox="1"/>
          <p:nvPr>
            <p:ph type="title"/>
          </p:nvPr>
        </p:nvSpPr>
        <p:spPr>
          <a:xfrm>
            <a:off x="1250375" y="458025"/>
            <a:ext cx="75057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Transcript (leirat)</a:t>
            </a:r>
            <a:endParaRPr/>
          </a:p>
        </p:txBody>
      </p:sp>
      <p:sp>
        <p:nvSpPr>
          <p:cNvPr id="337" name="Google Shape;337;p62"/>
          <p:cNvSpPr txBox="1"/>
          <p:nvPr>
            <p:ph idx="1" type="body"/>
          </p:nvPr>
        </p:nvSpPr>
        <p:spPr>
          <a:xfrm>
            <a:off x="1250375" y="1223125"/>
            <a:ext cx="5974500" cy="32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 elhangzott szövegének majdnem szó szerinti leirata (minimális korrektúrával).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Specifikus CTA: maga a transcript/leirat szó.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Hogyan erősíti a podcastot?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célcsoport több időt tölt a márkával. (nyereség)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Hálásak a figyelmességért</a:t>
            </a:r>
            <a:r>
              <a:rPr lang="hu"/>
              <a:t>. (nyereség)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És közben n</a:t>
            </a:r>
            <a:r>
              <a:rPr lang="hu"/>
              <a:t>em kannibalizálja a podcastra eső figyelmet (sőt).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1150"/>
              <a:t>Képernyőkép forrás: https://www.amyporterfield.com</a:t>
            </a:r>
            <a:endParaRPr sz="1150"/>
          </a:p>
        </p:txBody>
      </p:sp>
      <p:pic>
        <p:nvPicPr>
          <p:cNvPr id="338" name="Google Shape;33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75" y="420263"/>
            <a:ext cx="600925" cy="430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3"/>
          <p:cNvSpPr txBox="1"/>
          <p:nvPr>
            <p:ph type="title"/>
          </p:nvPr>
        </p:nvSpPr>
        <p:spPr>
          <a:xfrm>
            <a:off x="1707225" y="369350"/>
            <a:ext cx="63246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Podcast-összefoglaló</a:t>
            </a:r>
            <a:r>
              <a:rPr lang="hu"/>
              <a:t> </a:t>
            </a:r>
            <a:endParaRPr/>
          </a:p>
        </p:txBody>
      </p:sp>
      <p:sp>
        <p:nvSpPr>
          <p:cNvPr id="344" name="Google Shape;344;p63"/>
          <p:cNvSpPr txBox="1"/>
          <p:nvPr>
            <p:ph idx="1" type="body"/>
          </p:nvPr>
        </p:nvSpPr>
        <p:spPr>
          <a:xfrm>
            <a:off x="1707225" y="1077625"/>
            <a:ext cx="50484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 alapján készített összefoglaló, jellemzően a podcast weboldalán.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Specifikus CTA: hallgasd meg a podcastot.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Hogyan erősíti a podcastot</a:t>
            </a:r>
            <a:r>
              <a:rPr lang="hu"/>
              <a:t>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Felkelti az érdeklődést</a:t>
            </a:r>
            <a:r>
              <a:rPr lang="hu"/>
              <a:t>. (nyereség)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Mélyíti a megértést. (nyereség)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Aktivizál (követés, ill. valóra váltás)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SEO erősítése (nyereség)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1200"/>
              <a:t>Képernyőkép forrás: https://www.amyporterfield.com</a:t>
            </a:r>
            <a:endParaRPr sz="1200"/>
          </a:p>
        </p:txBody>
      </p:sp>
      <p:pic>
        <p:nvPicPr>
          <p:cNvPr id="345" name="Google Shape;34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25" y="561025"/>
            <a:ext cx="1286475" cy="354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idx="4294967295" type="title"/>
          </p:nvPr>
        </p:nvSpPr>
        <p:spPr>
          <a:xfrm>
            <a:off x="387900" y="379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 történik, amíg elindul egy film?</a:t>
            </a:r>
            <a:endParaRPr/>
          </a:p>
        </p:txBody>
      </p:sp>
      <p:pic>
        <p:nvPicPr>
          <p:cNvPr id="127" name="Google Shape;1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850" y="1144125"/>
            <a:ext cx="4572000" cy="34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 a CTA?</a:t>
            </a:r>
            <a:endParaRPr/>
          </a:p>
        </p:txBody>
      </p:sp>
      <p:sp>
        <p:nvSpPr>
          <p:cNvPr id="351" name="Google Shape;351;p64"/>
          <p:cNvSpPr txBox="1"/>
          <p:nvPr>
            <p:ph idx="1" type="body"/>
          </p:nvPr>
        </p:nvSpPr>
        <p:spPr>
          <a:xfrm>
            <a:off x="387900" y="1489825"/>
            <a:ext cx="4692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“Call to action” szavak alapján keletkezett betűszó.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Az, amire rá akarod venni a felhasználót: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kattintson,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vásároljon,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olvasson,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regisztráljon,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jelentkezzen,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tudjon meg többet,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beszélgessen,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üzenjen.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Bizonyítottan hatásosabb, ha a cselekvés eredménye is benne van a CTA szövegében. (“megtanulok angolul”)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3.</a:t>
            </a:r>
            <a:r>
              <a:rPr lang="hu"/>
              <a:t> Írjunk a podcastból blogcikket!</a:t>
            </a:r>
            <a:endParaRPr/>
          </a:p>
        </p:txBody>
      </p:sp>
      <p:sp>
        <p:nvSpPr>
          <p:cNvPr id="357" name="Google Shape;357;p65"/>
          <p:cNvSpPr txBox="1"/>
          <p:nvPr>
            <p:ph idx="1" type="body"/>
          </p:nvPr>
        </p:nvSpPr>
        <p:spPr>
          <a:xfrm>
            <a:off x="387900" y="1411850"/>
            <a:ext cx="5503500" cy="31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hu"/>
              <a:t>Az összefoglalót blogcikként használhatjuk (azaz a blog az összefoglalók helye, mert nincs dedikált weboldal.)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hu"/>
              <a:t>Egy </a:t>
            </a:r>
            <a:r>
              <a:rPr b="1" lang="hu"/>
              <a:t>részterületet kibontunk</a:t>
            </a:r>
            <a:r>
              <a:rPr lang="hu"/>
              <a:t>, és erre önálló cikket építünk, amely teaserként (előzetesként) szolgál a podcasthoz.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Hogyan erősíti a podcastot?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Teaser a 2. pontnál (nyereség)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SEO erősítése (nyereség)</a:t>
            </a:r>
            <a:endParaRPr/>
          </a:p>
        </p:txBody>
      </p:sp>
      <p:pic>
        <p:nvPicPr>
          <p:cNvPr id="358" name="Google Shape;3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325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Blogcikk készítése a podcast alapján</a:t>
            </a:r>
            <a:endParaRPr/>
          </a:p>
        </p:txBody>
      </p:sp>
      <p:sp>
        <p:nvSpPr>
          <p:cNvPr id="364" name="Google Shape;364;p66"/>
          <p:cNvSpPr txBox="1"/>
          <p:nvPr>
            <p:ph idx="1" type="body"/>
          </p:nvPr>
        </p:nvSpPr>
        <p:spPr>
          <a:xfrm>
            <a:off x="5797450" y="1580125"/>
            <a:ext cx="5712000" cy="31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36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136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36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36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36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36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60"/>
          </a:p>
        </p:txBody>
      </p:sp>
      <p:graphicFrame>
        <p:nvGraphicFramePr>
          <p:cNvPr id="365" name="Google Shape;365;p66"/>
          <p:cNvGraphicFramePr/>
          <p:nvPr/>
        </p:nvGraphicFramePr>
        <p:xfrm>
          <a:off x="539125" y="1402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{F3DA8ABB-CBA4-4417-94BB-872D1754EDA7}</a:tableStyleId>
              </a:tblPr>
              <a:tblGrid>
                <a:gridCol w="1865525"/>
                <a:gridCol w="3550475"/>
              </a:tblGrid>
              <a:tr h="961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b</a:t>
                      </a: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log reader persona: </a:t>
                      </a: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(a podcast personával általában egybeesik)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szövegírás iránt érdeklődő leendő vagy fejlődni vágyó online marketinges.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5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podcast témája:</a:t>
                      </a:r>
                      <a:endParaRPr b="1"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(ez a teljes halmaz) 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Hogyan találd meg a legerősebb hookot akkor is, ha nem vagy szövegíró?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5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blogcikk témája:</a:t>
                      </a:r>
                      <a:endParaRPr b="1"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(részterület)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 hook, amely megváltoztatta a marketinget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758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Szinopszis:</a:t>
                      </a:r>
                      <a:endParaRPr b="1"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(amiért a cikket érdemes elolvasni) 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cikk szakértő szerzője kiválogatja azt az 5 hookot, amely annyira sikeres lett, hogy megváltoztatta a marketinget.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5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</a:t>
                      </a:r>
                      <a:endParaRPr b="1"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70"/>
                        <a:buFont typeface="Arial"/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(hogyan kötjük össze)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Ha te is ilyen hookokat szeretnél alkotni, tanuld meg a módszert a podcastból!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podcast-blogcikk formulája</a:t>
            </a:r>
            <a:endParaRPr/>
          </a:p>
        </p:txBody>
      </p:sp>
      <p:sp>
        <p:nvSpPr>
          <p:cNvPr id="371" name="Google Shape;371;p67"/>
          <p:cNvSpPr/>
          <p:nvPr/>
        </p:nvSpPr>
        <p:spPr>
          <a:xfrm>
            <a:off x="544650" y="1449900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E1165A"/>
          </a:solidFill>
          <a:ln>
            <a:noFill/>
          </a:ln>
          <a:effectLst>
            <a:outerShdw blurRad="57150" rotWithShape="0" algn="bl" dir="5400000" dist="19050">
              <a:srgbClr val="000000">
                <a:alpha val="4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Egyetlen kulcsgondolat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67"/>
          <p:cNvSpPr/>
          <p:nvPr/>
        </p:nvSpPr>
        <p:spPr>
          <a:xfrm>
            <a:off x="544650" y="1973775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E1165A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Erős cím és első mondat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67"/>
          <p:cNvSpPr/>
          <p:nvPr/>
        </p:nvSpPr>
        <p:spPr>
          <a:xfrm>
            <a:off x="544650" y="2497650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E1165A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“Első kézből származó tapasztalat” (EEAT)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67"/>
          <p:cNvSpPr/>
          <p:nvPr/>
        </p:nvSpPr>
        <p:spPr>
          <a:xfrm>
            <a:off x="544650" y="3021525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E1165A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Tagolás (H1, H2, H3)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67"/>
          <p:cNvSpPr/>
          <p:nvPr/>
        </p:nvSpPr>
        <p:spPr>
          <a:xfrm>
            <a:off x="544650" y="3545400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E1165A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Relevancia (kulcsszavak)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67"/>
          <p:cNvSpPr/>
          <p:nvPr/>
        </p:nvSpPr>
        <p:spPr>
          <a:xfrm>
            <a:off x="544650" y="4069275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E1165A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CTA a cikk végén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67"/>
          <p:cNvSpPr/>
          <p:nvPr/>
        </p:nvSpPr>
        <p:spPr>
          <a:xfrm>
            <a:off x="2743125" y="1973775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840D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Elsődleges kulcsszó a címben: hook (marketing)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8" name="Google Shape;378;p67"/>
          <p:cNvSpPr/>
          <p:nvPr/>
        </p:nvSpPr>
        <p:spPr>
          <a:xfrm>
            <a:off x="2746550" y="1449900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840D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leghíresebb hookok a marketingben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9" name="Google Shape;379;p67"/>
          <p:cNvSpPr/>
          <p:nvPr/>
        </p:nvSpPr>
        <p:spPr>
          <a:xfrm>
            <a:off x="2746550" y="2497650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840D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listát a szakértő állítja össze, és megindokolja választását.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67"/>
          <p:cNvSpPr/>
          <p:nvPr/>
        </p:nvSpPr>
        <p:spPr>
          <a:xfrm>
            <a:off x="2746550" y="3021525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840D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Bevezető, blokkok, lezárás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1" name="Google Shape;381;p67"/>
          <p:cNvSpPr/>
          <p:nvPr/>
        </p:nvSpPr>
        <p:spPr>
          <a:xfrm>
            <a:off x="2743125" y="3545400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840D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Kibővített forma: “hook írása”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2" name="Google Shape;382;p67"/>
          <p:cNvSpPr/>
          <p:nvPr/>
        </p:nvSpPr>
        <p:spPr>
          <a:xfrm>
            <a:off x="2717975" y="4069275"/>
            <a:ext cx="2017500" cy="417000"/>
          </a:xfrm>
          <a:prstGeom prst="roundRect">
            <a:avLst>
              <a:gd fmla="val 50000" name="adj"/>
            </a:avLst>
          </a:prstGeom>
          <a:solidFill>
            <a:srgbClr val="840D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Tudd meg, hogyan írhatsz ilyen hookot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3" name="Google Shape;383;p67"/>
          <p:cNvSpPr txBox="1"/>
          <p:nvPr/>
        </p:nvSpPr>
        <p:spPr>
          <a:xfrm>
            <a:off x="544650" y="4593150"/>
            <a:ext cx="383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EEAT:  Experience, Expertise, Authoritativeness, and Trustworthiness.</a:t>
            </a:r>
            <a:endParaRPr sz="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67"/>
          <p:cNvSpPr/>
          <p:nvPr/>
        </p:nvSpPr>
        <p:spPr>
          <a:xfrm>
            <a:off x="2452850" y="1232425"/>
            <a:ext cx="531900" cy="4170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podcast alapján írt blogcikk tagolása</a:t>
            </a:r>
            <a:endParaRPr/>
          </a:p>
        </p:txBody>
      </p:sp>
      <p:sp>
        <p:nvSpPr>
          <p:cNvPr id="390" name="Google Shape;390;p68"/>
          <p:cNvSpPr txBox="1"/>
          <p:nvPr>
            <p:ph idx="1" type="body"/>
          </p:nvPr>
        </p:nvSpPr>
        <p:spPr>
          <a:xfrm>
            <a:off x="387900" y="1489825"/>
            <a:ext cx="58398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Cím (H1): </a:t>
            </a:r>
            <a:r>
              <a:rPr b="1" lang="hu"/>
              <a:t>5 hook, ami megváltoztatta a marketinget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Lead: a téma összefoglalása (‘5 híres hook jön’)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H2, H3 blokkok: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H2: a híres hookok egyenként + magyarázat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H3: az egyes H2 blokkokhoz tartozó további magyarázat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Lezárás, CTA: Tudj meg többet a podcastból!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(hol hallgathatod)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4</a:t>
            </a:r>
            <a:r>
              <a:rPr lang="hu"/>
              <a:t>. Írjunk hírlevelet a podcasthoz!</a:t>
            </a:r>
            <a:endParaRPr/>
          </a:p>
        </p:txBody>
      </p:sp>
      <p:sp>
        <p:nvSpPr>
          <p:cNvPr id="396" name="Google Shape;396;p69"/>
          <p:cNvSpPr txBox="1"/>
          <p:nvPr>
            <p:ph idx="1" type="body"/>
          </p:nvPr>
        </p:nvSpPr>
        <p:spPr>
          <a:xfrm>
            <a:off x="387900" y="1489825"/>
            <a:ext cx="5838000" cy="33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AutoNum type="arabicParenR"/>
            </a:pPr>
            <a:r>
              <a:rPr lang="hu" sz="1629"/>
              <a:t>Megemlítjük a friss epizódot egy aktuális hírlevélben. Ez pár soros ajánlót és egy “hallgasd meg” típusú CTA-t igényel. (Látszólag megúszós!)</a:t>
            </a:r>
            <a:endParaRPr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AutoNum type="arabicParenR"/>
            </a:pPr>
            <a:r>
              <a:rPr lang="hu" sz="1629"/>
              <a:t>Önálló levélben ajánljuk, amit csak a podcast epizódnak szentelünk. CTA: hallgasd meg </a:t>
            </a:r>
            <a:endParaRPr sz="1629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Hogyan erősíti a podcastot? </a:t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Saját médián belüli terjesztés (nyereség)</a:t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Személyes meggyőzés, az e-mail ereje (nyereség)</a:t>
            </a:r>
            <a:endParaRPr sz="1629"/>
          </a:p>
        </p:txBody>
      </p:sp>
      <p:pic>
        <p:nvPicPr>
          <p:cNvPr id="397" name="Google Shape;3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325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említése egy másik saját hírlevélben</a:t>
            </a:r>
            <a:endParaRPr/>
          </a:p>
        </p:txBody>
      </p:sp>
      <p:sp>
        <p:nvSpPr>
          <p:cNvPr id="403" name="Google Shape;403;p70"/>
          <p:cNvSpPr txBox="1"/>
          <p:nvPr>
            <p:ph idx="1" type="body"/>
          </p:nvPr>
        </p:nvSpPr>
        <p:spPr>
          <a:xfrm>
            <a:off x="387900" y="1489825"/>
            <a:ext cx="61281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Formula, ha egy aktuális hírlevélben említed a podcastot: </a:t>
            </a:r>
            <a:r>
              <a:rPr b="1" lang="hu"/>
              <a:t>[hook: hallottad, hogy…?] + </a:t>
            </a:r>
            <a:r>
              <a:rPr b="1" lang="hu"/>
              <a:t>[CTA: nézz utána itt]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Például: </a:t>
            </a:r>
            <a:r>
              <a:rPr lang="hu"/>
              <a:t>Tudtad, hogy a hook tanulható? Kezdd azzal, hogy meghallgatod a friss podcastot.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 kontextus megteremtése: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A levél törzsszövegében (ide akkor kerüljön, ha kapcsolódik a levél témájához, vagy ha a levél eleve híreket közöl)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Elköszönés előtt (Columbo módjára)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Utóiratként (látványos, hatásos)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Podcast saját hírlevele</a:t>
            </a:r>
            <a:endParaRPr/>
          </a:p>
        </p:txBody>
      </p:sp>
      <p:graphicFrame>
        <p:nvGraphicFramePr>
          <p:cNvPr id="409" name="Google Shape;409;p71"/>
          <p:cNvGraphicFramePr/>
          <p:nvPr/>
        </p:nvGraphicFramePr>
        <p:xfrm>
          <a:off x="498000" y="14293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{F3DA8ABB-CBA4-4417-94BB-872D1754EDA7}</a:tableStyleId>
              </a:tblPr>
              <a:tblGrid>
                <a:gridCol w="2418775"/>
                <a:gridCol w="3770675"/>
              </a:tblGrid>
              <a:tr h="419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Feladó: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</a:t>
                      </a: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onkrét személy (mint mindig).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41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Tárgymező: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[új epizód] [akár szó szerint a cím]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08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Preview text: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podcast alapján talányos teaser.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97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Megszólítás: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Kedves/Szia (név) vagy: Kedves [podcast neve] hallgató, vagy: 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52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É</a:t>
                      </a: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rtékadó ajánlás: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podcast témájának ajánlója.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45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Elköszönés párbeszédre bizatva:</a:t>
                      </a:r>
                      <a:endParaRPr sz="15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5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Kérjünk véleményt, visszajelzést a podcastról.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Módszerek az értékadásra a hírlevélben</a:t>
            </a:r>
            <a:endParaRPr/>
          </a:p>
        </p:txBody>
      </p:sp>
      <p:sp>
        <p:nvSpPr>
          <p:cNvPr id="415" name="Google Shape;415;p72"/>
          <p:cNvSpPr txBox="1"/>
          <p:nvPr>
            <p:ph idx="1" type="body"/>
          </p:nvPr>
        </p:nvSpPr>
        <p:spPr>
          <a:xfrm>
            <a:off x="387900" y="1489825"/>
            <a:ext cx="65067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Sorold fel a kérdéseket, amelyekre a podcast epizód választ ad. Ne a témákat sorold fel, hanem egy nyitott kérdést tegyél fel, amelyre a téma ad választ.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Idézz fel egy őszinte, személyes történetet egy nehézségről, amelyet megoldott, hogy elő tudtál jönni egy jó hookkal.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Legyél nagyívű és érzelmes, mondd el, hogy a nagy szavak teszik jobbá a világot, például híres beszédeké.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5. </a:t>
            </a:r>
            <a:r>
              <a:rPr lang="hu"/>
              <a:t> Terjesszük a közösségi médiában!</a:t>
            </a:r>
            <a:endParaRPr/>
          </a:p>
        </p:txBody>
      </p:sp>
      <p:sp>
        <p:nvSpPr>
          <p:cNvPr id="421" name="Google Shape;421;p73"/>
          <p:cNvSpPr txBox="1"/>
          <p:nvPr>
            <p:ph idx="1" type="body"/>
          </p:nvPr>
        </p:nvSpPr>
        <p:spPr>
          <a:xfrm>
            <a:off x="420925" y="1430225"/>
            <a:ext cx="5305800" cy="33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Hol? Ahol ott a célcsoport: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Facebook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Instagram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Linkedin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TikTok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YouTube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Hogyan erősítik a podcastot?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Saját médián belüli terjesztés (nyereség)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Változatos formátumok (célcsoporthoz illő!)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Gyors információátadás (nyereség)</a:t>
            </a:r>
            <a:endParaRPr/>
          </a:p>
        </p:txBody>
      </p:sp>
      <p:pic>
        <p:nvPicPr>
          <p:cNvPr id="422" name="Google Shape;42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325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Dübörög a meggyőzés </a:t>
            </a:r>
            <a:endParaRPr/>
          </a:p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plakátok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trailerek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making of videók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online hirdetések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interjúk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események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kapcsolódó termékek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PR-anyagok, stb.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…minden értelem és érzelem ide mutat: </a:t>
            </a:r>
            <a:r>
              <a:rPr b="1" lang="hu"/>
              <a:t>nézd meg a mozit!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Ajánló formátumok saját csatornákon</a:t>
            </a:r>
            <a:endParaRPr/>
          </a:p>
        </p:txBody>
      </p:sp>
      <p:sp>
        <p:nvSpPr>
          <p:cNvPr id="428" name="Google Shape;428;p74"/>
          <p:cNvSpPr txBox="1"/>
          <p:nvPr>
            <p:ph idx="1" type="body"/>
          </p:nvPr>
        </p:nvSpPr>
        <p:spPr>
          <a:xfrm>
            <a:off x="387900" y="1489825"/>
            <a:ext cx="6108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18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●"/>
            </a:pPr>
            <a:r>
              <a:rPr lang="hu" sz="1783"/>
              <a:t>Facebook </a:t>
            </a:r>
            <a:endParaRPr sz="1783"/>
          </a:p>
          <a:p>
            <a:pPr indent="-3418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○"/>
            </a:pPr>
            <a:r>
              <a:rPr lang="hu" sz="1783"/>
              <a:t>szöveges posztok (“hallgasd meg a legújabb epizódot”)</a:t>
            </a:r>
            <a:endParaRPr sz="1783"/>
          </a:p>
          <a:p>
            <a:pPr indent="-3418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○"/>
            </a:pPr>
            <a:r>
              <a:rPr lang="hu" sz="1783"/>
              <a:t>ajánló videó: rövid, velős részlet az adásból kivágva, feliratozva</a:t>
            </a:r>
            <a:endParaRPr sz="1783"/>
          </a:p>
          <a:p>
            <a:pPr indent="-3418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●"/>
            </a:pPr>
            <a:r>
              <a:rPr lang="hu" sz="1783"/>
              <a:t>Instagram</a:t>
            </a:r>
            <a:endParaRPr sz="1783"/>
          </a:p>
          <a:p>
            <a:pPr indent="-3418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○"/>
            </a:pPr>
            <a:r>
              <a:rPr lang="hu" sz="1783"/>
              <a:t>idézetek szöveges posztokon</a:t>
            </a:r>
            <a:endParaRPr sz="1783"/>
          </a:p>
          <a:p>
            <a:pPr indent="-3418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○"/>
            </a:pPr>
            <a:r>
              <a:rPr lang="hu" sz="1783"/>
              <a:t>Stories (“új epizód”)</a:t>
            </a:r>
            <a:endParaRPr sz="1783"/>
          </a:p>
          <a:p>
            <a:pPr indent="-3418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84"/>
              <a:buChar char="○"/>
            </a:pPr>
            <a:r>
              <a:rPr lang="hu" sz="1783"/>
              <a:t>ajánló videó Reelsként is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Ajánló formátumok saját csatornákon</a:t>
            </a:r>
            <a:endParaRPr/>
          </a:p>
        </p:txBody>
      </p:sp>
      <p:sp>
        <p:nvSpPr>
          <p:cNvPr id="434" name="Google Shape;434;p75"/>
          <p:cNvSpPr txBox="1"/>
          <p:nvPr>
            <p:ph idx="1" type="body"/>
          </p:nvPr>
        </p:nvSpPr>
        <p:spPr>
          <a:xfrm>
            <a:off x="387900" y="1489825"/>
            <a:ext cx="6081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LinkedIn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személyes hangvételű beszámoló arról, hogyan készült a podcast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értékadó poszt a hookról, mint témáról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cikk a hookról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YouTube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ajánló videó Shortsként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hu"/>
              <a:t>előzetes videó külön is egy lejátszási listába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1400"/>
              <a:t>Milyen részletet válasszunk a videóhoz? Min. 30 másodperces, meghökkentő idézet (több hosszt tesztelve).</a:t>
            </a:r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6</a:t>
            </a:r>
            <a:r>
              <a:rPr lang="hu"/>
              <a:t>.  Írjunk hirdetéseket a tartalomhoz!</a:t>
            </a:r>
            <a:endParaRPr/>
          </a:p>
        </p:txBody>
      </p:sp>
      <p:sp>
        <p:nvSpPr>
          <p:cNvPr id="440" name="Google Shape;440;p76"/>
          <p:cNvSpPr txBox="1"/>
          <p:nvPr>
            <p:ph idx="1" type="body"/>
          </p:nvPr>
        </p:nvSpPr>
        <p:spPr>
          <a:xfrm>
            <a:off x="387900" y="1489825"/>
            <a:ext cx="4509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Kiemelhetjük a posztokat, cikkeket.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Készíthetünk önálló hirdetéseket.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Hogyan erősítik a podcastot?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Forgalmat hoznak. (nyereség)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Gyors információátadás. (nyereség)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325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Írjunk meg egy hirdetést social proofra építve!</a:t>
            </a:r>
            <a:endParaRPr/>
          </a:p>
        </p:txBody>
      </p:sp>
      <p:sp>
        <p:nvSpPr>
          <p:cNvPr id="447" name="Google Shape;447;p77"/>
          <p:cNvSpPr txBox="1"/>
          <p:nvPr>
            <p:ph idx="1" type="body"/>
          </p:nvPr>
        </p:nvSpPr>
        <p:spPr>
          <a:xfrm>
            <a:off x="387900" y="1489825"/>
            <a:ext cx="52227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Kreatív (a kép): a podcast letöltési számai, amire büszkék vagyunk.</a:t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Elsődleges szöveg: Mondtuk már, hogy a hook az ajánlatod dobogó szíve? Hallgasd meg az adást a hookról, amellyel átléptük a … letöltést!</a:t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Headline: Kézzelfogható Marketing - a podcastod</a:t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CTA: Iratkozz fel a legújabb részekért!</a:t>
            </a:r>
            <a:endParaRPr sz="2483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Tartalomkészítés és -terjesztés összefoglalás</a:t>
            </a:r>
            <a:endParaRPr/>
          </a:p>
        </p:txBody>
      </p:sp>
      <p:sp>
        <p:nvSpPr>
          <p:cNvPr id="453" name="Google Shape;453;p78"/>
          <p:cNvSpPr txBox="1"/>
          <p:nvPr>
            <p:ph idx="1" type="body"/>
          </p:nvPr>
        </p:nvSpPr>
        <p:spPr>
          <a:xfrm>
            <a:off x="387900" y="1227125"/>
            <a:ext cx="6075000" cy="3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u" sz="1500"/>
              <a:t>Szó szerint ugyanazt kell mondanunk minden csatornán? Nem, de nem is rugaszkodhatunk el az alapüzenetektől.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u" sz="1500"/>
              <a:t>Milyen irányban érdemes eltérni?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Egy részerület mélyebb magyarázata (pl. mitől működtek a híres hookok)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Teaser, előzetes a tartalomhoz (pl. kérdések, melyekre választ fogunk adni a podcastban).</a:t>
            </a:r>
            <a:endParaRPr sz="15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u" sz="1500"/>
              <a:t>A CTA-k 3 típusa: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A tartalomfogyasztásra buzdító. (Hallgasd meg!)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Megvalósításra biztató. (Próbáld ki!)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Visszajelzésre biztató. (Mondd el, mit tapasztaltál!)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8" name="Google Shape;458;p79"/>
          <p:cNvGraphicFramePr/>
          <p:nvPr/>
        </p:nvGraphicFramePr>
        <p:xfrm>
          <a:off x="415475" y="418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{F3DA8ABB-CBA4-4417-94BB-872D1754EDA7}</a:tableStyleId>
              </a:tblPr>
              <a:tblGrid>
                <a:gridCol w="2145275"/>
                <a:gridCol w="944375"/>
                <a:gridCol w="1016950"/>
                <a:gridCol w="871825"/>
                <a:gridCol w="1162075"/>
              </a:tblGrid>
              <a:tr h="70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Hogyan marad meg a brand voice?</a:t>
                      </a:r>
                      <a:endParaRPr b="1"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Podcast epizód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Blog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Hírlevél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Organikus és fizetett social media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108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Beteljesítjük a márka ígéretét (Itt: kézzelfogható magyarázatot kapunk az égető marketingkérdésekre.)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 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ez még ‘csak’’ teaser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ez még ‘csak’’ teaser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ez még ‘csak’’ teaser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674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célcsoporthoz illő nyelvezet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Márkára jellemző történetmesélés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korlátozottan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674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Személyiség</a:t>
                      </a: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korlátozottan</a:t>
                      </a:r>
                      <a:endParaRPr sz="15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0"/>
          <p:cNvSpPr txBox="1"/>
          <p:nvPr>
            <p:ph idx="4294967295" type="title"/>
          </p:nvPr>
        </p:nvSpPr>
        <p:spPr>
          <a:xfrm>
            <a:off x="249700" y="353200"/>
            <a:ext cx="5759700" cy="122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/>
              <a:t>Üzenetek végigvitele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/>
              <a:t>egy kampány során</a:t>
            </a:r>
            <a:endParaRPr sz="3600"/>
          </a:p>
        </p:txBody>
      </p:sp>
      <p:pic>
        <p:nvPicPr>
          <p:cNvPr id="464" name="Google Shape;46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74" y="1629750"/>
            <a:ext cx="5481425" cy="35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825" y="444100"/>
            <a:ext cx="2244198" cy="9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Kell egy jó termék: Robi, a marketingrobot</a:t>
            </a:r>
            <a:endParaRPr/>
          </a:p>
        </p:txBody>
      </p:sp>
      <p:sp>
        <p:nvSpPr>
          <p:cNvPr id="471" name="Google Shape;471;p81"/>
          <p:cNvSpPr txBox="1"/>
          <p:nvPr>
            <p:ph idx="1" type="body"/>
          </p:nvPr>
        </p:nvSpPr>
        <p:spPr>
          <a:xfrm>
            <a:off x="452475" y="1330200"/>
            <a:ext cx="5115900" cy="34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USP: Robi előre megmondja, hogy a marketing melyik felére költött pénz kidobott.</a:t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Célcsoport: kkv online marketingesek</a:t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Előnyök:</a:t>
            </a:r>
            <a:endParaRPr sz="1629"/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99,9%-os hatékonyságot eredményez</a:t>
            </a:r>
            <a:endParaRPr sz="1629"/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évi 1000 óra felesleges munka megtakarítása</a:t>
            </a:r>
            <a:endParaRPr sz="1629"/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vidámságot hoz az office-ba</a:t>
            </a:r>
            <a:endParaRPr sz="1629"/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Tulajdonságok:</a:t>
            </a:r>
            <a:endParaRPr sz="1629"/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appként és fizikai valójában is elérhető</a:t>
            </a:r>
            <a:endParaRPr sz="1629"/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napi </a:t>
            </a:r>
            <a:r>
              <a:rPr lang="hu" sz="1629"/>
              <a:t>egy lekérdezésre van lehetőség</a:t>
            </a:r>
            <a:endParaRPr sz="1629"/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extra: a hangulathoz illő zenét játszik</a:t>
            </a:r>
            <a:endParaRPr sz="1629"/>
          </a:p>
        </p:txBody>
      </p:sp>
      <p:pic>
        <p:nvPicPr>
          <p:cNvPr id="472" name="Google Shape;472;p81"/>
          <p:cNvPicPr preferRelativeResize="0"/>
          <p:nvPr/>
        </p:nvPicPr>
        <p:blipFill rotWithShape="1">
          <a:blip r:embed="rId3">
            <a:alphaModFix/>
          </a:blip>
          <a:srcRect b="29567" l="15846" r="0" t="16867"/>
          <a:stretch/>
        </p:blipFill>
        <p:spPr>
          <a:xfrm>
            <a:off x="4700439" y="1330200"/>
            <a:ext cx="3121586" cy="29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kampány mechanizmusa</a:t>
            </a:r>
            <a:endParaRPr/>
          </a:p>
        </p:txBody>
      </p:sp>
      <p:sp>
        <p:nvSpPr>
          <p:cNvPr id="478" name="Google Shape;478;p82"/>
          <p:cNvSpPr txBox="1"/>
          <p:nvPr>
            <p:ph idx="1" type="body"/>
          </p:nvPr>
        </p:nvSpPr>
        <p:spPr>
          <a:xfrm>
            <a:off x="387900" y="1336025"/>
            <a:ext cx="5311200" cy="3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hu"/>
              <a:t>Hirdetésekkel, ill. saját tartalmakkal</a:t>
            </a:r>
            <a:r>
              <a:rPr lang="hu"/>
              <a:t> hívtuk fel a figyelmet Robi érkezésére.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Az érdeklődők </a:t>
            </a:r>
            <a:r>
              <a:rPr b="1" lang="hu"/>
              <a:t>várólistára </a:t>
            </a:r>
            <a:r>
              <a:rPr lang="hu"/>
              <a:t>iratkozhatnak fel (opt-in).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Robi megjelenésekor </a:t>
            </a:r>
            <a:r>
              <a:rPr b="1" lang="hu"/>
              <a:t>e-mailben értesítést kapnak.</a:t>
            </a:r>
            <a:endParaRPr b="1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 </a:t>
            </a:r>
            <a:r>
              <a:rPr b="1" lang="hu"/>
              <a:t>sales oldalon</a:t>
            </a:r>
            <a:r>
              <a:rPr lang="hu"/>
              <a:t> megvásárolhatják, a sales oldal csak azoknak elérhető, akik feliratkoztak.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 kampány ideje alatt </a:t>
            </a:r>
            <a:r>
              <a:rPr b="1" lang="hu"/>
              <a:t>e-mailben emlékeztetjü</a:t>
            </a:r>
            <a:r>
              <a:rPr lang="hu"/>
              <a:t>k őket arra, hogy éljenek a határidős ajánlattal.</a:t>
            </a:r>
            <a:endParaRPr/>
          </a:p>
        </p:txBody>
      </p:sp>
      <p:pic>
        <p:nvPicPr>
          <p:cNvPr id="479" name="Google Shape;479;p82"/>
          <p:cNvPicPr preferRelativeResize="0"/>
          <p:nvPr/>
        </p:nvPicPr>
        <p:blipFill rotWithShape="1">
          <a:blip r:embed="rId3">
            <a:alphaModFix/>
          </a:blip>
          <a:srcRect b="29567" l="15846" r="0" t="16867"/>
          <a:stretch/>
        </p:blipFill>
        <p:spPr>
          <a:xfrm>
            <a:off x="5437989" y="0"/>
            <a:ext cx="3121586" cy="29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Robi nem létezik, de…</a:t>
            </a:r>
            <a:endParaRPr/>
          </a:p>
        </p:txBody>
      </p:sp>
      <p:sp>
        <p:nvSpPr>
          <p:cNvPr id="485" name="Google Shape;485;p83"/>
          <p:cNvSpPr txBox="1"/>
          <p:nvPr>
            <p:ph idx="1" type="body"/>
          </p:nvPr>
        </p:nvSpPr>
        <p:spPr>
          <a:xfrm>
            <a:off x="387900" y="1372250"/>
            <a:ext cx="5495400" cy="35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Valóban n</a:t>
            </a:r>
            <a:r>
              <a:rPr lang="hu"/>
              <a:t>em lehet megmondani 100%-os biztonsággal, hogy egy reklám (szöveg) beválik-e. Hogy melyik része a kidobott pénz.*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De azt tudjuk - legalább 100 éve* - hogy minden mérhető, és igenis lehet tervezni. Különösen a direct response eszközöknél, amelyeknél a válaszadás azonnali. A válasz az internet korában lehet feliratkozás, űrlap kitöltése, előjegyzés, vásárlás, az eszköz pedig e-mail, landing oldal, hirdetés…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/>
              <a:t>*”Half of the money I spend on advertising is wasted, the trouble is  don’t know which half” (John Wanamaker szállóigéje)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/>
              <a:t>**1923-ban, - Wanamaker halála után egy évvel - jelent meg Claude C. Hopkins Scientific Advertising c. műve</a:t>
            </a:r>
            <a:endParaRPr i="1"/>
          </a:p>
        </p:txBody>
      </p:sp>
      <p:pic>
        <p:nvPicPr>
          <p:cNvPr id="486" name="Google Shape;486;p83"/>
          <p:cNvPicPr preferRelativeResize="0"/>
          <p:nvPr/>
        </p:nvPicPr>
        <p:blipFill rotWithShape="1">
          <a:blip r:embed="rId3">
            <a:alphaModFix/>
          </a:blip>
          <a:srcRect b="29567" l="15846" r="0" t="16867"/>
          <a:stretch/>
        </p:blipFill>
        <p:spPr>
          <a:xfrm>
            <a:off x="5634514" y="0"/>
            <a:ext cx="3121586" cy="29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Láttad a csillogó keresőt?</a:t>
            </a:r>
            <a:endParaRPr/>
          </a:p>
        </p:txBody>
      </p:sp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50" y="1258338"/>
            <a:ext cx="5308901" cy="262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Robi ‘nem létezése’ még valamire rámutat</a:t>
            </a:r>
            <a:endParaRPr/>
          </a:p>
        </p:txBody>
      </p:sp>
      <p:sp>
        <p:nvSpPr>
          <p:cNvPr id="492" name="Google Shape;492;p84"/>
          <p:cNvSpPr txBox="1"/>
          <p:nvPr>
            <p:ph idx="1" type="body"/>
          </p:nvPr>
        </p:nvSpPr>
        <p:spPr>
          <a:xfrm>
            <a:off x="387900" y="1489825"/>
            <a:ext cx="4518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Az </a:t>
            </a:r>
            <a:r>
              <a:rPr b="1" lang="hu"/>
              <a:t>ígéret sosem lehet túl csodálatos ahhoz, hogy igaz legyen</a:t>
            </a:r>
            <a:r>
              <a:rPr lang="hu"/>
              <a:t> (ez különösen igaz ott, ahol a kor vagy az élethelyzet miatt sérülékeny a célcsoport).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De egy ilyen üzenet mégis remek példa, mert </a:t>
            </a:r>
            <a:r>
              <a:rPr b="1" lang="hu"/>
              <a:t>világosan látszik, hogy mi a legfőbb előny, mi a USP.</a:t>
            </a:r>
            <a:r>
              <a:rPr lang="hu"/>
              <a:t> Ha egyszer világosan látjuk, könnyebben megtaláljuk akkor is, ha rejtőzik.</a:t>
            </a:r>
            <a:endParaRPr/>
          </a:p>
        </p:txBody>
      </p:sp>
      <p:pic>
        <p:nvPicPr>
          <p:cNvPr id="493" name="Google Shape;493;p84"/>
          <p:cNvPicPr preferRelativeResize="0"/>
          <p:nvPr/>
        </p:nvPicPr>
        <p:blipFill rotWithShape="1">
          <a:blip r:embed="rId3">
            <a:alphaModFix/>
          </a:blip>
          <a:srcRect b="29567" l="15846" r="0" t="16867"/>
          <a:stretch/>
        </p:blipFill>
        <p:spPr>
          <a:xfrm>
            <a:off x="4905889" y="795775"/>
            <a:ext cx="3121586" cy="29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Üzeneteink rendszere - ebből építkezünk</a:t>
            </a:r>
            <a:endParaRPr/>
          </a:p>
        </p:txBody>
      </p:sp>
      <p:sp>
        <p:nvSpPr>
          <p:cNvPr id="499" name="Google Shape;499;p85"/>
          <p:cNvSpPr txBox="1"/>
          <p:nvPr>
            <p:ph idx="1" type="body"/>
          </p:nvPr>
        </p:nvSpPr>
        <p:spPr>
          <a:xfrm>
            <a:off x="387900" y="1361200"/>
            <a:ext cx="6506100" cy="3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Értékajánlat </a:t>
            </a:r>
            <a:r>
              <a:rPr lang="hu"/>
              <a:t>(value proposition: nagyobb ívű ígéret, az egész cégre vonatkozik): “kkv marketing a legújabb technológiával”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USP</a:t>
            </a:r>
            <a:r>
              <a:rPr lang="hu"/>
              <a:t> (unique selling position, egy adott termék egyedi tulajdonsága, amiből nincs másik a piacon): “Robi, a marketingrobot előre megmondja, hogy a marketingköltés melyik fele ablakon kidobott pénz.”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Üzeneteink rendszere - ebből építkezünk</a:t>
            </a:r>
            <a:endParaRPr/>
          </a:p>
        </p:txBody>
      </p:sp>
      <p:sp>
        <p:nvSpPr>
          <p:cNvPr id="505" name="Google Shape;505;p86"/>
          <p:cNvSpPr txBox="1"/>
          <p:nvPr>
            <p:ph idx="1" type="body"/>
          </p:nvPr>
        </p:nvSpPr>
        <p:spPr>
          <a:xfrm>
            <a:off x="387900" y="1361200"/>
            <a:ext cx="5342100" cy="3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Üzenetek </a:t>
            </a:r>
            <a:r>
              <a:rPr lang="hu"/>
              <a:t>a kampány különböző szakaszaiban: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hu"/>
              <a:t>Marketing bizonytalanság nélkül. 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Iratkozz fel a várólistára, ne maradj le!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hu"/>
              <a:t>Marketing bizonytalanság nélkül. 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Vidd el Robit [határidőig] x Ft-ért!”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Célcsoportunk - kkv online marketinges</a:t>
            </a:r>
            <a:endParaRPr/>
          </a:p>
        </p:txBody>
      </p:sp>
      <p:sp>
        <p:nvSpPr>
          <p:cNvPr id="511" name="Google Shape;511;p87"/>
          <p:cNvSpPr txBox="1"/>
          <p:nvPr>
            <p:ph idx="1" type="body"/>
          </p:nvPr>
        </p:nvSpPr>
        <p:spPr>
          <a:xfrm>
            <a:off x="387900" y="1489825"/>
            <a:ext cx="57891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Problémája (pain point):</a:t>
            </a:r>
            <a:r>
              <a:rPr lang="hu"/>
              <a:t> nagyon zavarja, hogy nem tudja előre, hogy sikeres lesz-e egy kampány.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/>
              <a:t>Vágya: </a:t>
            </a:r>
            <a:r>
              <a:rPr lang="hu"/>
              <a:t>kompetensnek, </a:t>
            </a:r>
            <a:r>
              <a:rPr lang="hu"/>
              <a:t>elégedettnek, eredményesnek lenni, fejleszteni saját a vállalkozását / vagy kivívni a főnökei elismerését.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hu"/>
              <a:t>Kifogása:</a:t>
            </a:r>
            <a:r>
              <a:rPr lang="hu"/>
              <a:t> honnan is tudhatnánk pontosan, hogy mi lesz eredményes? működik ez?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Üzeneteink rendszere - ebből építkezünk</a:t>
            </a:r>
            <a:endParaRPr/>
          </a:p>
        </p:txBody>
      </p:sp>
      <p:sp>
        <p:nvSpPr>
          <p:cNvPr id="517" name="Google Shape;517;p88"/>
          <p:cNvSpPr txBox="1"/>
          <p:nvPr>
            <p:ph idx="1" type="body"/>
          </p:nvPr>
        </p:nvSpPr>
        <p:spPr>
          <a:xfrm>
            <a:off x="387900" y="1325275"/>
            <a:ext cx="5688600" cy="3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V</a:t>
            </a:r>
            <a:r>
              <a:rPr lang="hu"/>
              <a:t>ásárlási triggerek (eszközök, módszerek a befolyásolásra):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Érzelmekre ható: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FOMO (fear of missing out): jaj, kimaradok ebből (várólista, határidős ajánlat)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Identitás, valahová tartozás: “én is menő marketinges akarok lenni” (termék típusa)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Sürgősség: (határidős ajánlat, de a Robik száma is lehet korlátozott)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Siker (ha ezt használom, eredményesebb leszek)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Social proof (a tesztelők véleménye)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Értelemre ható: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99,9%-os hatékonyság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1000 munkaóra megtakarítás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Pénzvisszafizetési garancia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1.</a:t>
            </a:r>
            <a:r>
              <a:rPr lang="hu"/>
              <a:t>  A kampány veleje: a sales oldal</a:t>
            </a:r>
            <a:endParaRPr/>
          </a:p>
        </p:txBody>
      </p:sp>
      <p:sp>
        <p:nvSpPr>
          <p:cNvPr id="523" name="Google Shape;523;p89"/>
          <p:cNvSpPr txBox="1"/>
          <p:nvPr>
            <p:ph idx="1" type="body"/>
          </p:nvPr>
        </p:nvSpPr>
        <p:spPr>
          <a:xfrm>
            <a:off x="387900" y="1337425"/>
            <a:ext cx="5965200" cy="33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sales oldal nem a kampány legelső eleme, de a legkomplexebb, mivel itt történik a vásárlás (ez a fő konverziós célunk).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Honnan kap forgalmat?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hírlevélből (amit a várólistára feliratkozott embereknek küldtünk ki)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ha alkalmaztunk ajánlói kampányt, akkor azokat is elérjük, akiket már feliratkozóink hoztak (a kapott ajánlói linkkel regisztráltak)</a:t>
            </a:r>
            <a:endParaRPr/>
          </a:p>
        </p:txBody>
      </p:sp>
      <p:pic>
        <p:nvPicPr>
          <p:cNvPr id="524" name="Google Shape;52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550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1. tartalmi eleme - hajtás felett</a:t>
            </a:r>
            <a:endParaRPr/>
          </a:p>
        </p:txBody>
      </p:sp>
      <p:sp>
        <p:nvSpPr>
          <p:cNvPr id="530" name="Google Shape;530;p90"/>
          <p:cNvSpPr txBox="1"/>
          <p:nvPr>
            <p:ph idx="1" type="body"/>
          </p:nvPr>
        </p:nvSpPr>
        <p:spPr>
          <a:xfrm>
            <a:off x="387900" y="1310150"/>
            <a:ext cx="6405600" cy="34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AutoNum type="arabicPeriod"/>
            </a:pPr>
            <a:r>
              <a:rPr b="1" lang="hu" sz="1629"/>
              <a:t>Hajtás feletti rész</a:t>
            </a:r>
            <a:endParaRPr b="1"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H</a:t>
            </a:r>
            <a:r>
              <a:rPr lang="hu" sz="1629"/>
              <a:t>eadline. Formula: [ezt a változást érheted el] </a:t>
            </a:r>
            <a:endParaRPr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Megérkezett! Marketing bizonytalanság nélkül. Láss a jövőbe!</a:t>
            </a:r>
            <a:endParaRPr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Subheadline. Formula: [azért vagy itt, mert..] </a:t>
            </a:r>
            <a:endParaRPr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29"/>
              <a:t>Ezt a [dátumig] élő ajánlatot azért látod, mert…rajta voltál a várólistán. </a:t>
            </a:r>
            <a:r>
              <a:rPr lang="hu" sz="1629"/>
              <a:t>Végre itt van, amire vártál, 99,9%-os eredményesség, amit </a:t>
            </a:r>
            <a:r>
              <a:rPr lang="hu" sz="1629"/>
              <a:t>bevezető áron szerezhetsz meg.</a:t>
            </a:r>
            <a:endParaRPr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CTA: [mutasd az ajánlatot]</a:t>
            </a:r>
            <a:endParaRPr sz="1629"/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9"/>
          </a:p>
          <a:p>
            <a:pPr indent="-33210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lang="hu" sz="1629"/>
              <a:t>Vizuál: Robi fizikai termékként és appként egy mobilkijelzőn</a:t>
            </a:r>
            <a:endParaRPr sz="1629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Metafora </a:t>
            </a:r>
            <a:endParaRPr/>
          </a:p>
        </p:txBody>
      </p:sp>
      <p:sp>
        <p:nvSpPr>
          <p:cNvPr id="536" name="Google Shape;536;p91"/>
          <p:cNvSpPr txBox="1"/>
          <p:nvPr>
            <p:ph idx="1" type="body"/>
          </p:nvPr>
        </p:nvSpPr>
        <p:spPr>
          <a:xfrm>
            <a:off x="387900" y="1489825"/>
            <a:ext cx="6090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 az agyunk egy számítógép,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 az élet egy utazás,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ha az idő pénz,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hook a szöveged dobogó szíve,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akkor mi az az eszköz, amellyel előre látod a marketinged eredményét?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Jövőbelátó marketinggömb?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Marketingjósda?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Marketinges jósgömb?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Írjatok rá metaforákat!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2. tartalmi eleme - a probléma</a:t>
            </a:r>
            <a:endParaRPr/>
          </a:p>
        </p:txBody>
      </p:sp>
      <p:sp>
        <p:nvSpPr>
          <p:cNvPr id="542" name="Google Shape;542;p92"/>
          <p:cNvSpPr txBox="1"/>
          <p:nvPr>
            <p:ph idx="1" type="body"/>
          </p:nvPr>
        </p:nvSpPr>
        <p:spPr>
          <a:xfrm>
            <a:off x="387900" y="1386350"/>
            <a:ext cx="6325200" cy="32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629"/>
              <a:t>2</a:t>
            </a:r>
            <a:r>
              <a:rPr b="1" lang="hu" sz="1629"/>
              <a:t>. </a:t>
            </a:r>
            <a:r>
              <a:rPr b="1" lang="hu" sz="1629"/>
              <a:t>A kihívás, amire Robi megoldást ad</a:t>
            </a:r>
            <a:endParaRPr b="1"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Formula: Te is küzdesz [a problémával]?</a:t>
            </a:r>
            <a:endParaRPr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Ijesztő nem tudni, hogy a marketing melyik fele kidobott pénz? </a:t>
            </a:r>
            <a:endParaRPr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hu" sz="1629"/>
              <a:t>Nincs időd hónapokig elemezni a kampányt, mielőtt el mernéd indítani?</a:t>
            </a:r>
            <a:endParaRPr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i="1" lang="hu" sz="1629"/>
              <a:t>Fontos: ha a robotnak (</a:t>
            </a:r>
            <a:r>
              <a:rPr i="1" lang="hu" sz="1629"/>
              <a:t>MVP, minimum viable product), </a:t>
            </a:r>
            <a:r>
              <a:rPr i="1" lang="hu" sz="1629"/>
              <a:t>volt tesztközönsége, akkor az ő saját szavaikat használjuk.</a:t>
            </a:r>
            <a:endParaRPr i="1" sz="1629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3. tartalmi eleme - a megoldás</a:t>
            </a:r>
            <a:endParaRPr/>
          </a:p>
        </p:txBody>
      </p:sp>
      <p:sp>
        <p:nvSpPr>
          <p:cNvPr id="548" name="Google Shape;548;p93"/>
          <p:cNvSpPr txBox="1"/>
          <p:nvPr>
            <p:ph idx="1" type="body"/>
          </p:nvPr>
        </p:nvSpPr>
        <p:spPr>
          <a:xfrm>
            <a:off x="387900" y="1386350"/>
            <a:ext cx="6581400" cy="33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3. A megoldás [amit el akarunk adni, ami valami önmagánál nagyobbat képvisel]</a:t>
            </a:r>
            <a:endParaRPr b="1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1" lang="hu"/>
              <a:t>(Majdnem) olyan, mint a jövőbe látnál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kkv marketing lehet könnyed, fejfájás nélküli. Lehetsz az a sikeres marketinges, akinek megálmodtad magad.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Robi, a marketingrobot előre megmondja, hogy marketingköltéseid melyik része lesz nem lesz kidobott pénz.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Megvan a valódi Barbie-ház?</a:t>
            </a:r>
            <a:endParaRPr/>
          </a:p>
        </p:txBody>
      </p:sp>
      <p:sp>
        <p:nvSpPr>
          <p:cNvPr id="145" name="Google Shape;145;p31"/>
          <p:cNvSpPr txBox="1"/>
          <p:nvPr>
            <p:ph idx="1" type="body"/>
          </p:nvPr>
        </p:nvSpPr>
        <p:spPr>
          <a:xfrm>
            <a:off x="387900" y="4639625"/>
            <a:ext cx="3999900" cy="2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u"/>
              <a:t>Forrás: képernyőkép: Google, ház: </a:t>
            </a:r>
            <a:r>
              <a:rPr lang="hu" u="sng">
                <a:solidFill>
                  <a:schemeClr val="hlink"/>
                </a:solidFill>
                <a:hlinkClick r:id="rId3"/>
              </a:rPr>
              <a:t>www.people.com</a:t>
            </a:r>
            <a:r>
              <a:rPr lang="hu"/>
              <a:t>, </a:t>
            </a:r>
            <a:endParaRPr/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25" y="1144124"/>
            <a:ext cx="5160150" cy="34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4. tartalmi eleme - a termék</a:t>
            </a:r>
            <a:endParaRPr/>
          </a:p>
        </p:txBody>
      </p:sp>
      <p:sp>
        <p:nvSpPr>
          <p:cNvPr id="554" name="Google Shape;554;p94"/>
          <p:cNvSpPr txBox="1"/>
          <p:nvPr>
            <p:ph idx="1" type="body"/>
          </p:nvPr>
        </p:nvSpPr>
        <p:spPr>
          <a:xfrm>
            <a:off x="387900" y="1348625"/>
            <a:ext cx="5889900" cy="3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hu" sz="1629"/>
              <a:t>4. A konkrét termék</a:t>
            </a:r>
            <a:r>
              <a:rPr lang="hu" sz="1629"/>
              <a:t>,</a:t>
            </a:r>
            <a:r>
              <a:rPr lang="hu" sz="1629" u="sng"/>
              <a:t> </a:t>
            </a:r>
            <a:r>
              <a:rPr b="1" lang="hu" sz="1629" u="sng"/>
              <a:t>előnyökkel</a:t>
            </a:r>
            <a:r>
              <a:rPr b="1" lang="hu" sz="1629"/>
              <a:t>, tulajdonságokkal.</a:t>
            </a:r>
            <a:endParaRPr b="1" sz="1629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1629"/>
          </a:p>
          <a:p>
            <a:pPr indent="-33210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b="1" lang="hu" sz="1629"/>
              <a:t>99,9%-ban eredményes marketinged lesz</a:t>
            </a:r>
            <a:r>
              <a:rPr lang="hu" sz="1629"/>
              <a:t> - előre látod, hogy működik-e amit kitaláltál, </a:t>
            </a:r>
            <a:r>
              <a:rPr b="1" lang="hu" sz="1629"/>
              <a:t>bizonytalanság kilőve.</a:t>
            </a:r>
            <a:endParaRPr b="1" sz="1629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1629"/>
          </a:p>
          <a:p>
            <a:pPr indent="-33210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b="1" lang="hu" sz="1629"/>
              <a:t>Évi 1000 munkaórát takarítasz meg</a:t>
            </a:r>
            <a:r>
              <a:rPr lang="hu" sz="1629"/>
              <a:t> - ha a költés fele kárba megy, akkor az évi 2000 munkaórád fele is. Ennek vége, ezt az 1000 órát azzal töltöd, amivel szeretnéd.</a:t>
            </a:r>
            <a:endParaRPr sz="1629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/>
          </a:p>
          <a:p>
            <a:pPr indent="-33210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30"/>
              <a:buChar char="●"/>
            </a:pPr>
            <a:r>
              <a:rPr b="1" lang="hu" sz="1629"/>
              <a:t>Az élethez Robival háttérzene is jár: </a:t>
            </a:r>
            <a:r>
              <a:rPr lang="hu" sz="1629"/>
              <a:t>megállapítja a hangulatodat, és ahhoz illő zenét játszik neked.</a:t>
            </a:r>
            <a:endParaRPr sz="1629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vesztesége elkerülésének elve</a:t>
            </a:r>
            <a:endParaRPr/>
          </a:p>
        </p:txBody>
      </p:sp>
      <p:sp>
        <p:nvSpPr>
          <p:cNvPr id="560" name="Google Shape;560;p95"/>
          <p:cNvSpPr txBox="1"/>
          <p:nvPr>
            <p:ph idx="1" type="body"/>
          </p:nvPr>
        </p:nvSpPr>
        <p:spPr>
          <a:xfrm>
            <a:off x="387900" y="1407625"/>
            <a:ext cx="6669600" cy="3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Évi 1000 felesleges munkaórától kímélünk meg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VAGY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Évi 1000 munkaórát nyersz?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Kontextustól is függ, de inkább az előbbi. A döntést az segíti elő, ha elkerülhetünk valamilyen veszteséget. Az elfecsérelt időt, a magasabb árat vagy szállítási díjat, a ráncokat, a kopaszságot, az ízületi fájdalmat - bármit.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Fontos: a konkrét számok meggyőzőbbek, mint az, hogy “rengeteg”.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4. tartalmi eleme - a termék</a:t>
            </a:r>
            <a:endParaRPr/>
          </a:p>
        </p:txBody>
      </p:sp>
      <p:sp>
        <p:nvSpPr>
          <p:cNvPr id="566" name="Google Shape;566;p96"/>
          <p:cNvSpPr txBox="1"/>
          <p:nvPr>
            <p:ph idx="1" type="body"/>
          </p:nvPr>
        </p:nvSpPr>
        <p:spPr>
          <a:xfrm>
            <a:off x="387900" y="1386350"/>
            <a:ext cx="5789100" cy="3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900"/>
              <a:t>4. A konkrét termék, előnyökkel, </a:t>
            </a:r>
            <a:r>
              <a:rPr b="1" lang="hu" sz="1900" u="sng"/>
              <a:t>tulajdonságokkal</a:t>
            </a:r>
            <a:r>
              <a:rPr b="1" lang="hu" sz="1900"/>
              <a:t>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900"/>
              <a:t>Tulajdonságok: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020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 sz="1900"/>
              <a:t>Appként és fizikai valójában is elérhető - vidd magaddal, de legyen az asztalodon is.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020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 sz="1900"/>
              <a:t>Napi egy lekérdezésre van lehetőség - csak legyen annyit terved, hogy ki tudd használni.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020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 sz="1900"/>
              <a:t>Az adatok védettek - biztosítjuk, hogy akkor sem kerülnek ki, ha Robit elvesztenéd.</a:t>
            </a:r>
            <a:endParaRPr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666"/>
              <a:t>Sales oldalunk 5. tartalmi eleme - a kockázatcsökkentés</a:t>
            </a:r>
            <a:endParaRPr sz="2666"/>
          </a:p>
        </p:txBody>
      </p:sp>
      <p:sp>
        <p:nvSpPr>
          <p:cNvPr id="572" name="Google Shape;572;p97"/>
          <p:cNvSpPr txBox="1"/>
          <p:nvPr>
            <p:ph idx="1" type="body"/>
          </p:nvPr>
        </p:nvSpPr>
        <p:spPr>
          <a:xfrm>
            <a:off x="387900" y="1386350"/>
            <a:ext cx="5822400" cy="33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5. </a:t>
            </a:r>
            <a:r>
              <a:rPr b="1" lang="hu"/>
              <a:t>Kockázatcsökkentő, bizalomnövelő elemek.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Ki kínálja a terméket? (“Kik vagyunk”).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Social proof: vélemények a tesztelőktől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számok ereje (statisztikák, adatok)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Ki kínálja a terméket?</a:t>
            </a:r>
            <a:endParaRPr/>
          </a:p>
        </p:txBody>
      </p:sp>
      <p:sp>
        <p:nvSpPr>
          <p:cNvPr id="578" name="Google Shape;578;p98"/>
          <p:cNvSpPr txBox="1"/>
          <p:nvPr>
            <p:ph idx="1" type="body"/>
          </p:nvPr>
        </p:nvSpPr>
        <p:spPr>
          <a:xfrm>
            <a:off x="387900" y="1388025"/>
            <a:ext cx="5559000" cy="35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Értékajánlat, hitelesség, storytelling: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“</a:t>
            </a:r>
            <a:r>
              <a:rPr lang="hu"/>
              <a:t>Több, mint 10 éve foglalkozunk azzal, hogy fejlődni vágyó online marketingeseknek m</a:t>
            </a:r>
            <a:r>
              <a:rPr lang="hu"/>
              <a:t>egmutassuk,</a:t>
            </a:r>
            <a:r>
              <a:rPr lang="hu"/>
              <a:t> hogyan működhetik fejfájás nélkül a rendszereiket.”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“Robi, a jövőbe látó robot azért született, mert észrevettük, hogy ügyfeleink legnagyobb problémája a tervezés bizonytalansága. Eddig csak egy szűk kör, számára volt elérhető, de most megnyitjuk számodra is a lehetőséget.”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számok ereje</a:t>
            </a:r>
            <a:endParaRPr/>
          </a:p>
        </p:txBody>
      </p:sp>
      <p:sp>
        <p:nvSpPr>
          <p:cNvPr id="584" name="Google Shape;584;p99"/>
          <p:cNvSpPr txBox="1"/>
          <p:nvPr>
            <p:ph idx="1" type="body"/>
          </p:nvPr>
        </p:nvSpPr>
        <p:spPr>
          <a:xfrm>
            <a:off x="387900" y="1489825"/>
            <a:ext cx="54462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“100 tesztelőből 99 maximálisan elégedett volt Robi teljesítményével.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1200 projekten teszteltük, 99,9%-os hatékonysággal.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Az alkalmazott technológiát a világ vezető techcégei is használják, 10-ből 6 cégnél ismerik a módszert.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Robi szerint a bevezető kampányunk 99%-ban sikeres lesz. Szerinted?”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A kifogásokat is kezeljük, és még a humor is belefér.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0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6. eleme, a lezárás</a:t>
            </a:r>
            <a:endParaRPr/>
          </a:p>
        </p:txBody>
      </p:sp>
      <p:sp>
        <p:nvSpPr>
          <p:cNvPr id="590" name="Google Shape;590;p100"/>
          <p:cNvSpPr txBox="1"/>
          <p:nvPr>
            <p:ph idx="1" type="body"/>
          </p:nvPr>
        </p:nvSpPr>
        <p:spPr>
          <a:xfrm>
            <a:off x="387900" y="1489825"/>
            <a:ext cx="5433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5"/>
              <a:buFont typeface="Arial"/>
              <a:buNone/>
            </a:pPr>
            <a:r>
              <a:rPr b="1" lang="hu" sz="1790"/>
              <a:t>6. Lezárás: mondd el, mit tegyen a látogató!</a:t>
            </a:r>
            <a:endParaRPr b="1"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5"/>
              <a:buFont typeface="Arial"/>
              <a:buNone/>
            </a:pPr>
            <a:r>
              <a:t/>
            </a:r>
            <a:endParaRPr sz="1790"/>
          </a:p>
          <a:p>
            <a:pPr indent="-3422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0"/>
              <a:buChar char="●"/>
            </a:pPr>
            <a:r>
              <a:rPr lang="hu" sz="1790"/>
              <a:t>Erősítsük Robi egyediségét.</a:t>
            </a:r>
            <a:endParaRPr sz="1790"/>
          </a:p>
          <a:p>
            <a:pPr indent="-3422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0"/>
              <a:buChar char="●"/>
            </a:pPr>
            <a:r>
              <a:rPr lang="hu" sz="1790"/>
              <a:t>Foglaljuk össze a határidős ajánlatot.</a:t>
            </a:r>
            <a:endParaRPr sz="1790"/>
          </a:p>
          <a:p>
            <a:pPr indent="-3422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0"/>
              <a:buChar char="●"/>
            </a:pPr>
            <a:r>
              <a:rPr lang="hu" sz="1790"/>
              <a:t>Prezentáljuk átláthatóan az árakat.</a:t>
            </a:r>
            <a:endParaRPr sz="1790"/>
          </a:p>
          <a:p>
            <a:pPr indent="-3422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0"/>
              <a:buChar char="●"/>
            </a:pPr>
            <a:r>
              <a:rPr lang="hu" sz="1790"/>
              <a:t>Kínáljunk segítséget párbeszédes formában (FAQ).</a:t>
            </a:r>
            <a:endParaRPr sz="2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6. eleme - lezárás</a:t>
            </a:r>
            <a:endParaRPr/>
          </a:p>
        </p:txBody>
      </p:sp>
      <p:sp>
        <p:nvSpPr>
          <p:cNvPr id="596" name="Google Shape;596;p101"/>
          <p:cNvSpPr txBox="1"/>
          <p:nvPr>
            <p:ph idx="1" type="body"/>
          </p:nvPr>
        </p:nvSpPr>
        <p:spPr>
          <a:xfrm>
            <a:off x="387900" y="1489825"/>
            <a:ext cx="52455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790"/>
              <a:t>Az egyediség erősítése, a lezáró blokkban:</a:t>
            </a:r>
            <a:endParaRPr b="1"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790"/>
              <a:t>“Lásd ezentúl előre, sikeresek lesznek-e kampányaid!</a:t>
            </a:r>
            <a:endParaRPr b="1"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790"/>
              <a:t>A </a:t>
            </a:r>
            <a:r>
              <a:rPr lang="hu" sz="1790"/>
              <a:t>jövőbe látó marketinggömböt </a:t>
            </a:r>
            <a:r>
              <a:rPr lang="hu" sz="1790"/>
              <a:t>azoknak találtuk ki, akik nem félnek attól, hogy még több eredményes kampányt kell megvalósítaniuk. Te eleve ezért látod ezt az ajánlatot, mert feliratkozásoddal bebizonyítottad, hogy ilyen vagy.</a:t>
            </a:r>
            <a:endParaRPr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9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790"/>
              <a:t>Rendeld meg [határidőig] 40% kedvezménnyel!”</a:t>
            </a:r>
            <a:endParaRPr sz="179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79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Sales oldalunk 6. eleme - lezárás</a:t>
            </a:r>
            <a:endParaRPr/>
          </a:p>
        </p:txBody>
      </p:sp>
      <p:sp>
        <p:nvSpPr>
          <p:cNvPr id="602" name="Google Shape;602;p102"/>
          <p:cNvSpPr txBox="1"/>
          <p:nvPr>
            <p:ph idx="1" type="body"/>
          </p:nvPr>
        </p:nvSpPr>
        <p:spPr>
          <a:xfrm>
            <a:off x="387900" y="1357450"/>
            <a:ext cx="5426400" cy="32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 árazás üzletfejlesztési kérdés, de az árprezentáció már nem: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3 csomagunk van, ebből a legvonzóbbat emeljük ki, pl. színnel, keretezve (ez nem feltétlenül a legolcsóbb, hanem a legideálisabb).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Minden tétel kapjon magyarázatot: pl. Konzultáció Robi használatáról - szakértői segítség heti 1 órában, online.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sales oldal elemei</a:t>
            </a:r>
            <a:endParaRPr/>
          </a:p>
        </p:txBody>
      </p:sp>
      <p:sp>
        <p:nvSpPr>
          <p:cNvPr id="608" name="Google Shape;608;p103"/>
          <p:cNvSpPr txBox="1"/>
          <p:nvPr>
            <p:ph idx="1" type="body"/>
          </p:nvPr>
        </p:nvSpPr>
        <p:spPr>
          <a:xfrm>
            <a:off x="387900" y="1489825"/>
            <a:ext cx="33114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Hajtás feletti rész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 kihívás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 megoldás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A termék bemutatása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Kockázatcsökkentés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Lezárás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Ezt a hatást kell produkálnia a szövegnek is.</a:t>
            </a:r>
            <a:endParaRPr/>
          </a:p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87900" y="1380600"/>
            <a:ext cx="6166500" cy="31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tartalmad is egy mozi, amire be akarod vinni a nézőt.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 termék, a szolgáltatás, amit el akarsz adni, úgyszintén.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Van, hogy a kettő szorosan összefügg (amikor egy tartalmat kampányban használsz).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 tartalomkészítés (és -terjesztés), és a kampányok készítése ugyanarról szól: </a:t>
            </a:r>
            <a:r>
              <a:rPr b="1" lang="hu"/>
              <a:t>leültetni és ámulatba ejteni a nézőt.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Ezért nem mindegy, hogy amit mondunk, az egy irányba mutat-e. Hogy bárhol is kapcsolódsz be, megkapod-e a kezdőlökést.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 üzenet átadásának formai követelményei</a:t>
            </a:r>
            <a:endParaRPr/>
          </a:p>
        </p:txBody>
      </p:sp>
      <p:sp>
        <p:nvSpPr>
          <p:cNvPr id="614" name="Google Shape;614;p104"/>
          <p:cNvSpPr txBox="1"/>
          <p:nvPr>
            <p:ph idx="1" type="body"/>
          </p:nvPr>
        </p:nvSpPr>
        <p:spPr>
          <a:xfrm>
            <a:off x="387900" y="1388025"/>
            <a:ext cx="5368800" cy="3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A blokkok világosan különüljenek el. (H1, H2, H3)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Több CTA is legyen az oldalon, több blokk végén is. “érdekel, kipróbálom, megrendelem, én is a jövőbe akarok látni” (mindegyik ugyanarra biztasson)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F alakú olvasásra törekedjünk: a fősor tartalmazza a lényeget, a blokkok címe a további tudnivalókat, és mindez arra késztet bennünket, hogy felülről lefelé haladva eljussunk az oldal végére.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/>
              <a:t>2-3 mondatos bekezdések, sok felsorolás, kiemelések.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0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2</a:t>
            </a:r>
            <a:r>
              <a:rPr lang="hu"/>
              <a:t>.  Írjunk hirdetést a kampányhoz!</a:t>
            </a:r>
            <a:endParaRPr/>
          </a:p>
        </p:txBody>
      </p:sp>
      <p:sp>
        <p:nvSpPr>
          <p:cNvPr id="620" name="Google Shape;620;p105"/>
          <p:cNvSpPr txBox="1"/>
          <p:nvPr>
            <p:ph idx="1" type="body"/>
          </p:nvPr>
        </p:nvSpPr>
        <p:spPr>
          <a:xfrm>
            <a:off x="387900" y="1388025"/>
            <a:ext cx="5804100" cy="33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A cél: </a:t>
            </a:r>
            <a:r>
              <a:rPr lang="hu"/>
              <a:t>forgalom terelése a várólistánk oldalára.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A platform: </a:t>
            </a:r>
            <a:r>
              <a:rPr lang="hu"/>
              <a:t>attól függ, hol érhető el a célcsoport.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szöveghez ezt kell tudnunk: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hu"/>
              <a:t>a célcsoport tudatossági szintje</a:t>
            </a:r>
            <a:r>
              <a:rPr lang="hu"/>
              <a:t> (problématudatosak, de nem tudnak a termékről)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hu"/>
              <a:t>mivel tudjuk megállítani őket</a:t>
            </a:r>
            <a:r>
              <a:rPr lang="hu"/>
              <a:t> (hook)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hu"/>
              <a:t>hová akarjuk eljuttatni őket </a:t>
            </a:r>
            <a:r>
              <a:rPr lang="hu"/>
              <a:t>(feliratkozás a várólistára)</a:t>
            </a:r>
            <a:endParaRPr/>
          </a:p>
        </p:txBody>
      </p:sp>
      <p:pic>
        <p:nvPicPr>
          <p:cNvPr id="621" name="Google Shape;62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550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Írjunk meg egy Facebook-hirdetést!</a:t>
            </a:r>
            <a:endParaRPr/>
          </a:p>
        </p:txBody>
      </p:sp>
      <p:sp>
        <p:nvSpPr>
          <p:cNvPr id="627" name="Google Shape;627;p106"/>
          <p:cNvSpPr txBox="1"/>
          <p:nvPr>
            <p:ph idx="1" type="body"/>
          </p:nvPr>
        </p:nvSpPr>
        <p:spPr>
          <a:xfrm>
            <a:off x="387900" y="1413625"/>
            <a:ext cx="64179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Kreatív (a kép): a képen Robi, és a szöveg: Hamarosan jön a jövőbe látó marketinggömb! Iratkozz fel a várólistára a bevezető árért!</a:t>
            </a:r>
            <a:endParaRPr sz="248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Elsődleges szöveg: Kedves marketinges! Szeretnéd tudni, kidobott pénz lesz-e kampányod? Robotunk 99%-os eséllyel megmondja, mire számíts! Iratkozz fel a várólistára és vidd el bevezető áron!</a:t>
            </a:r>
            <a:endParaRPr sz="248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Headline: Marketing bizonytalanság nélkül</a:t>
            </a:r>
            <a:endParaRPr sz="248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483"/>
              <a:t>CTA: Iratkozz fel a várólistára!</a:t>
            </a:r>
            <a:endParaRPr sz="2483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Miből lehetne még hookot csinálni?</a:t>
            </a:r>
            <a:endParaRPr/>
          </a:p>
        </p:txBody>
      </p:sp>
      <p:sp>
        <p:nvSpPr>
          <p:cNvPr id="633" name="Google Shape;633;p107"/>
          <p:cNvSpPr txBox="1"/>
          <p:nvPr>
            <p:ph idx="1" type="body"/>
          </p:nvPr>
        </p:nvSpPr>
        <p:spPr>
          <a:xfrm>
            <a:off x="387900" y="1489825"/>
            <a:ext cx="5220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Tesztelői valós vélemény kiemelése: “Mondták, hogy látja a jövőt, de nevettem. Aztán elkezdtem tesztelni…”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Statisztikák: “99%-ban eredményes marketing. Akarod tudni, hogyan?”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u"/>
              <a:t>A szállóige: “A marketing fele kidobott pénz, csak azt nem tudtuk, hogy melyik. Eddig.”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Facebook-hirdetés elemei</a:t>
            </a:r>
            <a:endParaRPr/>
          </a:p>
        </p:txBody>
      </p:sp>
      <p:sp>
        <p:nvSpPr>
          <p:cNvPr id="639" name="Google Shape;639;p108"/>
          <p:cNvSpPr txBox="1"/>
          <p:nvPr>
            <p:ph idx="1" type="body"/>
          </p:nvPr>
        </p:nvSpPr>
        <p:spPr>
          <a:xfrm>
            <a:off x="2319625" y="1442425"/>
            <a:ext cx="50865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hu" sz="1400"/>
              <a:t>Elsődleges szöveg (body text, ad text)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hu" sz="1400"/>
              <a:t>Kép v. videó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hu" sz="1400"/>
              <a:t>Headline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hu" sz="1400"/>
              <a:t>Description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hu" sz="1400"/>
              <a:t>CTA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/>
              <a:t>Fontos: a legfontosabb az elsődleges szöveg első 80-100 karaktere, mert ezt látják meg először.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/>
              <a:t>Ide a hook kerülhet.</a:t>
            </a:r>
            <a:endParaRPr sz="1400"/>
          </a:p>
        </p:txBody>
      </p:sp>
      <p:pic>
        <p:nvPicPr>
          <p:cNvPr id="640" name="Google Shape;640;p108"/>
          <p:cNvPicPr preferRelativeResize="0"/>
          <p:nvPr/>
        </p:nvPicPr>
        <p:blipFill rotWithShape="1">
          <a:blip r:embed="rId3">
            <a:alphaModFix/>
          </a:blip>
          <a:srcRect b="0" l="10548" r="9355" t="0"/>
          <a:stretch/>
        </p:blipFill>
        <p:spPr>
          <a:xfrm>
            <a:off x="452025" y="1384600"/>
            <a:ext cx="1867599" cy="31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9"/>
          <p:cNvSpPr txBox="1"/>
          <p:nvPr>
            <p:ph type="title"/>
          </p:nvPr>
        </p:nvSpPr>
        <p:spPr>
          <a:xfrm>
            <a:off x="387900" y="458025"/>
            <a:ext cx="75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3.</a:t>
            </a:r>
            <a:r>
              <a:rPr lang="hu"/>
              <a:t>  Használjuk a saját közösségi oldalakat!</a:t>
            </a:r>
            <a:endParaRPr/>
          </a:p>
        </p:txBody>
      </p:sp>
      <p:sp>
        <p:nvSpPr>
          <p:cNvPr id="646" name="Google Shape;646;p109"/>
          <p:cNvSpPr txBox="1"/>
          <p:nvPr>
            <p:ph idx="1" type="body"/>
          </p:nvPr>
        </p:nvSpPr>
        <p:spPr>
          <a:xfrm>
            <a:off x="387900" y="1320800"/>
            <a:ext cx="5019300" cy="33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A cél: </a:t>
            </a:r>
            <a:r>
              <a:rPr lang="hu"/>
              <a:t>forgalom terelése a várólistánk oldalára.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A platform: </a:t>
            </a:r>
            <a:r>
              <a:rPr lang="hu"/>
              <a:t>attól függ, hol érhető el a célcsoport (és mi hol vagyunk jelen).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szöveghez ezt kell tudnunk: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/>
              <a:t>a célcsoport tudatossági szintje</a:t>
            </a:r>
            <a:r>
              <a:rPr lang="hu"/>
              <a:t> (problématudatosak, de nem tudnak a termékről)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/>
              <a:t>mivel tudjuk megállítani őket</a:t>
            </a:r>
            <a:r>
              <a:rPr lang="hu"/>
              <a:t> (hook)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/>
              <a:t>hová akarjuk eljuttatni őket </a:t>
            </a:r>
            <a:r>
              <a:rPr lang="hu"/>
              <a:t>(feliratkozás a várólistára)</a:t>
            </a:r>
            <a:endParaRPr/>
          </a:p>
        </p:txBody>
      </p:sp>
      <p:pic>
        <p:nvPicPr>
          <p:cNvPr id="647" name="Google Shape;64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550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1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Sokféle mód üzenetünk átadására </a:t>
            </a:r>
            <a:endParaRPr/>
          </a:p>
        </p:txBody>
      </p:sp>
      <p:sp>
        <p:nvSpPr>
          <p:cNvPr id="653" name="Google Shape;653;p110"/>
          <p:cNvSpPr txBox="1"/>
          <p:nvPr>
            <p:ph idx="1" type="body"/>
          </p:nvPr>
        </p:nvSpPr>
        <p:spPr>
          <a:xfrm>
            <a:off x="482025" y="1436050"/>
            <a:ext cx="61086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/>
              <a:t>Facebook </a:t>
            </a:r>
            <a:r>
              <a:rPr lang="hu"/>
              <a:t>- </a:t>
            </a:r>
            <a:r>
              <a:rPr b="1" lang="hu"/>
              <a:t>hírfolyam. </a:t>
            </a:r>
            <a:r>
              <a:rPr lang="hu"/>
              <a:t>napról napra követhetjük a kampányt, mintha egy tudósítás lenne, sok aktivizálással, sürgetéssel.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/>
              <a:t>Instagram - instant tudás. </a:t>
            </a:r>
            <a:r>
              <a:rPr lang="hu"/>
              <a:t>Robinak, mint terméknek lehet akár saját fiókja is, ahol képekben is követni lehet, mikor mit csinál, vagy szöveges jóslatokat tesz, okosságokat oszt meg.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hu"/>
              <a:t>LinkedIn </a:t>
            </a:r>
            <a:r>
              <a:rPr lang="hu"/>
              <a:t>-</a:t>
            </a:r>
            <a:r>
              <a:rPr b="1" lang="hu"/>
              <a:t> storytelling</a:t>
            </a:r>
            <a:r>
              <a:rPr lang="hu"/>
              <a:t>. a cég munkatársai személyes márkájukat bevetve, a saját profiljukon beszélnek a sikertörténetről.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1"/>
          <p:cNvSpPr txBox="1"/>
          <p:nvPr>
            <p:ph type="title"/>
          </p:nvPr>
        </p:nvSpPr>
        <p:spPr>
          <a:xfrm>
            <a:off x="387900" y="458025"/>
            <a:ext cx="73239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4</a:t>
            </a:r>
            <a:r>
              <a:rPr lang="hu"/>
              <a:t>.  Adjuk át az üzenetet az opt-in oldalon!</a:t>
            </a:r>
            <a:endParaRPr/>
          </a:p>
        </p:txBody>
      </p:sp>
      <p:sp>
        <p:nvSpPr>
          <p:cNvPr id="659" name="Google Shape;659;p111"/>
          <p:cNvSpPr txBox="1"/>
          <p:nvPr>
            <p:ph idx="1" type="body"/>
          </p:nvPr>
        </p:nvSpPr>
        <p:spPr>
          <a:xfrm>
            <a:off x="387900" y="1489825"/>
            <a:ext cx="5624400" cy="3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2663"/>
              <a:t>A cél: </a:t>
            </a:r>
            <a:r>
              <a:rPr lang="hu" sz="2663"/>
              <a:t>feliratkozás a várólistára.</a:t>
            </a:r>
            <a:endParaRPr sz="266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663"/>
              <a:t>A szöveghez ezt kell tudnunk:</a:t>
            </a:r>
            <a:endParaRPr sz="2663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3"/>
          </a:p>
          <a:p>
            <a:pPr indent="-34700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 sz="2663"/>
              <a:t>a célcsoport tudatossági szintje</a:t>
            </a:r>
            <a:r>
              <a:rPr lang="hu" sz="2663"/>
              <a:t> (problématudatosak, de nem tudnak a termékről)</a:t>
            </a:r>
            <a:endParaRPr sz="2663"/>
          </a:p>
          <a:p>
            <a:pPr indent="-34700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 sz="2663"/>
              <a:t>mi csökkenti a félelmeket a feliratkozással kapcsolatban?</a:t>
            </a:r>
            <a:endParaRPr sz="2663"/>
          </a:p>
          <a:p>
            <a:pPr indent="-34700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 sz="2663"/>
              <a:t>hová akarjuk eljuttatni őket </a:t>
            </a:r>
            <a:r>
              <a:rPr lang="hu" sz="2663"/>
              <a:t>(feliratkozás a várólistára)</a:t>
            </a:r>
            <a:endParaRPr/>
          </a:p>
        </p:txBody>
      </p:sp>
      <p:pic>
        <p:nvPicPr>
          <p:cNvPr id="660" name="Google Shape;66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550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várólista oldal tartalmi elemei</a:t>
            </a:r>
            <a:endParaRPr/>
          </a:p>
        </p:txBody>
      </p:sp>
      <p:sp>
        <p:nvSpPr>
          <p:cNvPr id="666" name="Google Shape;666;p11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Headline (fősor: ezért iratkozzon fel)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Subheadline (bővebben arról, hogy mit kap, ha feliratkozik)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CTA (jelentkezés űrlappal)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"/>
              <a:t>Mockup (robot, robot app kijelzőn)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Iparági példa</a:t>
            </a:r>
            <a:endParaRPr/>
          </a:p>
        </p:txBody>
      </p:sp>
      <p:sp>
        <p:nvSpPr>
          <p:cNvPr id="672" name="Google Shape;672;p113"/>
          <p:cNvSpPr txBox="1"/>
          <p:nvPr>
            <p:ph idx="1" type="body"/>
          </p:nvPr>
        </p:nvSpPr>
        <p:spPr>
          <a:xfrm>
            <a:off x="387900" y="4121600"/>
            <a:ext cx="6901800" cy="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4541"/>
              <a:t>We’ll teach you to get more traffic, more leads and more sales. Join the waiting list - there may be a nice surprise in it for you. CTA: Step inside for your surprise</a:t>
            </a:r>
            <a:endParaRPr sz="454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4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741"/>
              <a:t>Forrás: https://videofruit.com/blog/product-waiting-list/</a:t>
            </a:r>
            <a:endParaRPr sz="374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1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3" name="Google Shape;67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25" y="1162050"/>
            <a:ext cx="49720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/>
          <p:nvPr>
            <p:ph idx="4294967295" type="title"/>
          </p:nvPr>
        </p:nvSpPr>
        <p:spPr>
          <a:xfrm>
            <a:off x="387900" y="18856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De mi a kézzelfogható haszon? 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Egy híres virális példa</a:t>
            </a:r>
            <a:endParaRPr/>
          </a:p>
        </p:txBody>
      </p:sp>
      <p:sp>
        <p:nvSpPr>
          <p:cNvPr id="679" name="Google Shape;679;p114"/>
          <p:cNvSpPr txBox="1"/>
          <p:nvPr/>
        </p:nvSpPr>
        <p:spPr>
          <a:xfrm>
            <a:off x="519800" y="4511775"/>
            <a:ext cx="64986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94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Forrás: https://kickofflabs.com/blog/how-to-setup-a-viral-waiting-list-launch-page-like-robinhood-with-kickofflabs/</a:t>
            </a:r>
            <a:endParaRPr sz="94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0" name="Google Shape;680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00" y="1195475"/>
            <a:ext cx="5562124" cy="31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5"/>
          <p:cNvSpPr txBox="1"/>
          <p:nvPr/>
        </p:nvSpPr>
        <p:spPr>
          <a:xfrm>
            <a:off x="431825" y="338025"/>
            <a:ext cx="66831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Szóljunk róla?</a:t>
            </a: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[DÁTUMKOR] FELFEDJÜK: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HOGYAN TUDHATOD MEG ELŐRE,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EREDMÉNYES LESZ-E A KAMPÁNYOD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Ugye hallottad már, hogy a marketing fele kidobott pénz?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 már azt is tudjuk, hogyan derítheted ki előre, melyik.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Nagy Bejelentés napján eláruljuk, </a:t>
            </a:r>
            <a:r>
              <a:rPr b="1"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hogyan lehet a marketinged 99,9%-ban eredményes.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Kérj értesítést, és nem maradsz le!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(űrlap + adatvédelmi tájékoztató elfogadása)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CTA: SZÓLJATOK A STARTRÓL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6"/>
          <p:cNvSpPr txBox="1"/>
          <p:nvPr>
            <p:ph type="title"/>
          </p:nvPr>
        </p:nvSpPr>
        <p:spPr>
          <a:xfrm>
            <a:off x="441750" y="4121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Köszönőoldal - ajánlásokkal</a:t>
            </a:r>
            <a:endParaRPr/>
          </a:p>
        </p:txBody>
      </p:sp>
      <p:sp>
        <p:nvSpPr>
          <p:cNvPr id="691" name="Google Shape;691;p116"/>
          <p:cNvSpPr txBox="1"/>
          <p:nvPr/>
        </p:nvSpPr>
        <p:spPr>
          <a:xfrm>
            <a:off x="441750" y="1208900"/>
            <a:ext cx="63870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Köszönjük! Te már biztosan ott leszel azok között, akik elsőként értesülnek arról, hogyan deríthetik ki (előre), hogy a marketingjük melyik fele lenne kidobott pénz.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Van olyan online marketinges ismerősöd, akinek a legjobbat akarod? Szólj neki arról, hogy vége a bizonytalan kampányoknak!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Küldd el neki oldalunk linkjét: (link vagy ajánlói link)”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7"/>
          <p:cNvSpPr txBox="1"/>
          <p:nvPr>
            <p:ph type="title"/>
          </p:nvPr>
        </p:nvSpPr>
        <p:spPr>
          <a:xfrm>
            <a:off x="508925" y="1487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Erősítsük a kapcsolatot üdvözlő e-maillel</a:t>
            </a:r>
            <a:endParaRPr/>
          </a:p>
        </p:txBody>
      </p:sp>
      <p:sp>
        <p:nvSpPr>
          <p:cNvPr id="697" name="Google Shape;697;p117"/>
          <p:cNvSpPr txBox="1"/>
          <p:nvPr>
            <p:ph idx="4294967295" type="body"/>
          </p:nvPr>
        </p:nvSpPr>
        <p:spPr>
          <a:xfrm>
            <a:off x="554850" y="834850"/>
            <a:ext cx="5836200" cy="3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Tárgy: Előre láttuk: ott vagy a várólistán!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Szia,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Köszönjük, hogy értesítést kértél! (Mondjuk, hogy sejtettük?)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Hogyan tovább? Feliratkoztál a várólistára, ezért az első között leszel, akik megtudhatják: miként lehet kideríteni, hogy a marketing melyik fele pénzkidobás.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Jöhet addig is pár azonnal hasznosítható eredményességi tipp? Kövesd Instagramunkat!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Üdvözlettel: [konkrét személy aláírása]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300"/>
              <a:t>Ui.: Kápráztass el valakit azzal, hogy milyen jól értesült vagy. Szólj neki arról, hogy van marketing fejfájás nélkül. Küldd el neki oldalunk linkjét: 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8"/>
          <p:cNvSpPr txBox="1"/>
          <p:nvPr>
            <p:ph type="title"/>
          </p:nvPr>
        </p:nvSpPr>
        <p:spPr>
          <a:xfrm>
            <a:off x="387900" y="458025"/>
            <a:ext cx="73239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6.</a:t>
            </a:r>
            <a:r>
              <a:rPr lang="hu"/>
              <a:t>  Hírlevelek a kampányban</a:t>
            </a:r>
            <a:endParaRPr/>
          </a:p>
        </p:txBody>
      </p:sp>
      <p:sp>
        <p:nvSpPr>
          <p:cNvPr id="703" name="Google Shape;703;p118"/>
          <p:cNvSpPr txBox="1"/>
          <p:nvPr>
            <p:ph idx="1" type="body"/>
          </p:nvPr>
        </p:nvSpPr>
        <p:spPr>
          <a:xfrm>
            <a:off x="438750" y="1455925"/>
            <a:ext cx="4509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2663"/>
              <a:t>A cél: </a:t>
            </a:r>
            <a:r>
              <a:rPr lang="hu" sz="2663"/>
              <a:t>minél többen éljenek az ajánlattal és rendeljenek.</a:t>
            </a:r>
            <a:endParaRPr sz="266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2663"/>
              <a:t>A szöveghez ezt kell tudnunk:</a:t>
            </a:r>
            <a:endParaRPr sz="266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3"/>
          </a:p>
          <a:p>
            <a:pPr indent="-3343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 sz="2663"/>
              <a:t>az ajánlat részletei</a:t>
            </a:r>
            <a:endParaRPr b="1" sz="2663"/>
          </a:p>
          <a:p>
            <a:pPr indent="-3343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hu" sz="2663"/>
              <a:t>a robot előnyei </a:t>
            </a:r>
            <a:endParaRPr b="1" sz="2663"/>
          </a:p>
          <a:p>
            <a:pPr indent="-3343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hu" sz="2663"/>
              <a:t>mi csökkenti a félelmeket a rendeléssel kapcsolatban?</a:t>
            </a:r>
            <a:endParaRPr sz="266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4" name="Google Shape;70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550" y="0"/>
            <a:ext cx="3556664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E-mailek a kampányban</a:t>
            </a:r>
            <a:endParaRPr/>
          </a:p>
        </p:txBody>
      </p:sp>
      <p:graphicFrame>
        <p:nvGraphicFramePr>
          <p:cNvPr id="710" name="Google Shape;710;p119"/>
          <p:cNvGraphicFramePr/>
          <p:nvPr/>
        </p:nvGraphicFramePr>
        <p:xfrm>
          <a:off x="452550" y="145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{F3DA8ABB-CBA4-4417-94BB-872D1754EDA7}</a:tableStyleId>
              </a:tblPr>
              <a:tblGrid>
                <a:gridCol w="1494075"/>
                <a:gridCol w="4235025"/>
              </a:tblGrid>
              <a:tr h="7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 Visszajelzés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Mikor? Rögtön a várólistára feliratkozás után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figyelj, jön az ajánlat 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addig is kövesd közösségi oldalainkat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76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 Teaser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Mikor? 1 nappal a Nagy Bejelentés előtt emlékeztető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</a:t>
                      </a: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holnap figyeld az e-mailjeidet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76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3. Az ajánlat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bevezető ajánlat, a sales oldal linkjével.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rendeld meg kedvezménnyel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76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4. Sürgetés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határidő előtt pár nappal (ismételhető).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lejár a határidő, ne hagyd ki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786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5. Zárás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határidő napján (ismételhető aznap).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CTA: lejár a határidő, ne hagyd ki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20"/>
          <p:cNvSpPr txBox="1"/>
          <p:nvPr>
            <p:ph type="title"/>
          </p:nvPr>
        </p:nvSpPr>
        <p:spPr>
          <a:xfrm>
            <a:off x="508925" y="1487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Nagy Bejelentés</a:t>
            </a:r>
            <a:endParaRPr/>
          </a:p>
        </p:txBody>
      </p:sp>
      <p:sp>
        <p:nvSpPr>
          <p:cNvPr id="716" name="Google Shape;716;p120"/>
          <p:cNvSpPr txBox="1"/>
          <p:nvPr>
            <p:ph idx="4294967295" type="body"/>
          </p:nvPr>
        </p:nvSpPr>
        <p:spPr>
          <a:xfrm>
            <a:off x="546600" y="801825"/>
            <a:ext cx="5134500" cy="3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/>
              <a:t>Tárgy: Erre a levélre vártál 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/>
              <a:t>Szia,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 u="sng"/>
              <a:t>A HÍR</a:t>
            </a:r>
            <a:r>
              <a:rPr lang="hu" sz="1200" u="sng"/>
              <a:t>:</a:t>
            </a:r>
            <a:r>
              <a:rPr lang="hu" sz="1200"/>
              <a:t> Itt a Nagy Bejelentés: Robi, a marketingrobot megérkezett.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/>
              <a:t>A jövőbe látó robot előre megmondja, hogy marketinged melyik fele pénzkidobás. 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/>
              <a:t>Jöhet a 99,9%-os eredményesség? És 1000 felszabadult munkaóra?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 u="sng"/>
              <a:t>AJÁNLAT:</a:t>
            </a:r>
            <a:r>
              <a:rPr lang="hu" sz="1200"/>
              <a:t> H</a:t>
            </a:r>
            <a:r>
              <a:rPr lang="hu" sz="1200"/>
              <a:t>a a bevezető kampányban rendeled meg, 12 hónap helyett csak 6-ot fizetsz, Robi még így is pénzt tesz a zsebedbe.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 u="sng"/>
              <a:t>CTA</a:t>
            </a:r>
            <a:r>
              <a:rPr lang="hu" sz="1200"/>
              <a:t>: Ebből nem maradok ki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hu" sz="1200"/>
              <a:t>Üdvözlettel: [konkrét személy aláírása]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1" name="Google Shape;721;p121"/>
          <p:cNvGraphicFramePr/>
          <p:nvPr/>
        </p:nvGraphicFramePr>
        <p:xfrm>
          <a:off x="314425" y="211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{F3DA8ABB-CBA4-4417-94BB-872D1754EDA7}</a:tableStyleId>
              </a:tblPr>
              <a:tblGrid>
                <a:gridCol w="2011225"/>
                <a:gridCol w="647250"/>
                <a:gridCol w="983500"/>
                <a:gridCol w="1163750"/>
                <a:gridCol w="951025"/>
              </a:tblGrid>
              <a:tr h="781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Hogyan marad meg a brand voice a kampányban?</a:t>
                      </a:r>
                      <a:endParaRPr b="1"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Sales oldal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Hirdetések és posztok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Opt-in oldal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Hírlevél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99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márka értékajánlata: a legújabb technológiát hozzák el a kkv marketingeseknek.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alig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korlátozottan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99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Kampányüzenet: Marketing bizonytalanság nélkül - megérkezett Robi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alig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korlátozottan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68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célcsoporthoz illő nyelvezet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568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Márkára jellemző történetmesélés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555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Személyiség 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alig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hu" sz="13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</a:t>
                      </a:r>
                      <a:endParaRPr sz="15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700" y="1118400"/>
            <a:ext cx="47625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Most már látod…</a:t>
            </a:r>
            <a:endParaRPr/>
          </a:p>
        </p:txBody>
      </p:sp>
      <p:sp>
        <p:nvSpPr>
          <p:cNvPr id="732" name="Google Shape;732;p123"/>
          <p:cNvSpPr txBox="1"/>
          <p:nvPr>
            <p:ph idx="1" type="body"/>
          </p:nvPr>
        </p:nvSpPr>
        <p:spPr>
          <a:xfrm>
            <a:off x="387900" y="1489825"/>
            <a:ext cx="4859400" cy="27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000">
                <a:latin typeface="Roboto Slab"/>
                <a:ea typeface="Roboto Slab"/>
                <a:cs typeface="Roboto Slab"/>
                <a:sym typeface="Roboto Slab"/>
              </a:rPr>
              <a:t>hogy ha ismered az</a:t>
            </a:r>
            <a:r>
              <a:rPr lang="hu" sz="3000">
                <a:latin typeface="Roboto Slab"/>
                <a:ea typeface="Roboto Slab"/>
                <a:cs typeface="Roboto Slab"/>
                <a:sym typeface="Roboto Slab"/>
              </a:rPr>
              <a:t> egyes szövegek összekapcsolásának logikáját, </a:t>
            </a:r>
            <a:r>
              <a:rPr b="1" lang="hu" sz="3000">
                <a:latin typeface="Roboto Slab"/>
                <a:ea typeface="Roboto Slab"/>
                <a:cs typeface="Roboto Slab"/>
                <a:sym typeface="Roboto Slab"/>
              </a:rPr>
              <a:t>maga az írás gyorsabb lehet.</a:t>
            </a:r>
            <a:endParaRPr b="1" sz="30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000">
                <a:latin typeface="Roboto Slab"/>
                <a:ea typeface="Roboto Slab"/>
                <a:cs typeface="Roboto Slab"/>
                <a:sym typeface="Roboto Slab"/>
              </a:rPr>
              <a:t>hogy az üzenetek rendszerezése legalább annyira fontos, mint az írás.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