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9"/>
  </p:notesMasterIdLst>
  <p:handoutMasterIdLst>
    <p:handoutMasterId r:id="rId10"/>
  </p:handoutMasterIdLst>
  <p:sldIdLst>
    <p:sldId id="257" r:id="rId2"/>
    <p:sldId id="260" r:id="rId3"/>
    <p:sldId id="287" r:id="rId4"/>
    <p:sldId id="291" r:id="rId5"/>
    <p:sldId id="261" r:id="rId6"/>
    <p:sldId id="290" r:id="rId7"/>
    <p:sldId id="289" r:id="rId8"/>
  </p:sldIdLst>
  <p:sldSz cx="12192000" cy="6858000"/>
  <p:notesSz cx="6858000" cy="9144000"/>
  <p:defaultTextStyle>
    <a:defPPr rtl="0">
      <a:defRPr lang="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CAEEA8C-D79B-4D7E-9B24-9CDE292BA524}" type="datetime1">
              <a:rPr lang="hu-HU" smtClean="0"/>
              <a:t>2024. 03. 26.</a:t>
            </a:fld>
            <a:endParaRPr lang="en-US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747FBB5-06FC-4B7C-805A-71D5B2DC73D7}" type="datetime1">
              <a:rPr lang="hu-HU" smtClean="0"/>
              <a:t>2024. 03. 26.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u"/>
              <a:t>Mintaszöveg szerkesztése</a:t>
            </a:r>
            <a:endParaRPr lang="en-US"/>
          </a:p>
          <a:p>
            <a:pPr lvl="1" rtl="0"/>
            <a:r>
              <a:rPr lang="hu"/>
              <a:t>Második szint</a:t>
            </a:r>
          </a:p>
          <a:p>
            <a:pPr lvl="2" rtl="0"/>
            <a:r>
              <a:rPr lang="hu"/>
              <a:t>Harmadik szint</a:t>
            </a:r>
          </a:p>
          <a:p>
            <a:pPr lvl="3" rtl="0"/>
            <a:r>
              <a:rPr lang="hu"/>
              <a:t>Negyedik szint</a:t>
            </a:r>
          </a:p>
          <a:p>
            <a:pPr lvl="4" rtl="0"/>
            <a:r>
              <a:rPr lang="hu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hu-HU"/>
              <a:t>Kattintson ide az alcím mintájának szerkesztéséhez</a:t>
            </a:r>
            <a:endParaRPr lang="en-US" dirty="0"/>
          </a:p>
        </p:txBody>
      </p:sp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átum helye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9E5F8B-C0C0-4B90-909B-D74267390778}" type="datetime1">
              <a:rPr lang="hu-HU" smtClean="0"/>
              <a:t>2024. 03. 26.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8F2378-D795-4356-944B-E8E7E6619F8D}" type="datetime1">
              <a:rPr lang="hu-HU" smtClean="0"/>
              <a:t>2024. 03. 26.</a:t>
            </a:fld>
            <a:endParaRPr lang="en-US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Függőleges cím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/>
          <a:p>
            <a:pPr rtl="0"/>
            <a:r>
              <a:rPr lang="hu" dirty="0"/>
              <a:t>Mintacím stílusának szerkesztése</a:t>
            </a:r>
            <a:endParaRPr lang="en-US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5FC19FB-55E1-406B-B7E8-13185ED76BF1}" type="datetime1">
              <a:rPr lang="hu-HU" smtClean="0"/>
              <a:t>2024. 03. 26.</a:t>
            </a:fld>
            <a:endParaRPr lang="en-US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Dia számának helye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DC00C9-4F95-417E-BC75-9AB88F3EB5E6}" type="datetime1">
              <a:rPr lang="hu-HU" smtClean="0"/>
              <a:t>2024. 03. 26.</a:t>
            </a:fld>
            <a:endParaRPr lang="en-US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átum helye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FDFAF3-0D62-4D1D-BD8E-B3574060A218}" type="datetime1">
              <a:rPr lang="hu-HU" smtClean="0"/>
              <a:t>2024. 03. 26.</a:t>
            </a:fld>
            <a:endParaRPr lang="en-US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Dia számának helye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en-US" dirty="0"/>
          </a:p>
        </p:txBody>
      </p:sp>
      <p:sp>
        <p:nvSpPr>
          <p:cNvPr id="2" name="Dátum helye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B56D3F-AD39-462A-9AE5-D8B4258A7D70}" type="datetime1">
              <a:rPr lang="hu-HU" smtClean="0"/>
              <a:t>2024. 03. 26.</a:t>
            </a:fld>
            <a:endParaRPr lang="en-US" dirty="0"/>
          </a:p>
        </p:txBody>
      </p:sp>
      <p:sp>
        <p:nvSpPr>
          <p:cNvPr id="9" name="Élőláb helye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Dia számának helye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9"/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hu" dirty="0"/>
              <a:t>Mintacím stílusának szerkesztése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en-US" dirty="0"/>
          </a:p>
        </p:txBody>
      </p:sp>
      <p:sp>
        <p:nvSpPr>
          <p:cNvPr id="2" name="Dátum helye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DB4B0B-F58C-4E09-A8D0-6C9829E738F5}" type="datetime1">
              <a:rPr lang="hu-HU" smtClean="0"/>
              <a:t>2024. 03. 26.</a:t>
            </a:fld>
            <a:endParaRPr lang="en-US" dirty="0"/>
          </a:p>
        </p:txBody>
      </p:sp>
      <p:sp>
        <p:nvSpPr>
          <p:cNvPr id="11" name="Élőláb helye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Dia számának helye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6" name="Dátum helye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F97517-8E79-4B36-BDAC-B491A8C38CFF}" type="datetime1">
              <a:rPr lang="hu-HU" smtClean="0"/>
              <a:t>2024. 03. 26.</a:t>
            </a:fld>
            <a:endParaRPr lang="en-US" dirty="0"/>
          </a:p>
        </p:txBody>
      </p:sp>
      <p:sp>
        <p:nvSpPr>
          <p:cNvPr id="7" name="Élőláb helye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Dia számának helye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átum helye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DBA4BE-2F5E-4084-A7CE-4E56814F3F42}" type="datetime1">
              <a:rPr lang="hu-HU" smtClean="0"/>
              <a:t>2024. 03. 26.</a:t>
            </a:fld>
            <a:endParaRPr lang="en-US" dirty="0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76829ACE-307A-417A-8C22-FF9BAE9008E7}" type="datetime1">
              <a:rPr lang="hu-HU" smtClean="0"/>
              <a:t>2024. 03. 26.</a:t>
            </a:fld>
            <a:endParaRPr lang="en-US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Kép helyőrzőj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E811A51D-7981-47DF-A25B-B843283A527C}" type="datetime1">
              <a:rPr lang="hu-HU" smtClean="0"/>
              <a:t>2024. 03. 26.</a:t>
            </a:fld>
            <a:endParaRPr lang="en-US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u"/>
              <a:t>Mintacím stílusának szerkesztése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hu"/>
              <a:t>Mintaszöveg szerkesztése</a:t>
            </a:r>
          </a:p>
          <a:p>
            <a:pPr lvl="1" rtl="0"/>
            <a:r>
              <a:rPr lang="hu"/>
              <a:t>Második szint</a:t>
            </a:r>
          </a:p>
          <a:p>
            <a:pPr lvl="2" rtl="0"/>
            <a:r>
              <a:rPr lang="hu"/>
              <a:t>Harmadik szint</a:t>
            </a:r>
          </a:p>
          <a:p>
            <a:pPr lvl="3" rtl="0"/>
            <a:r>
              <a:rPr lang="hu"/>
              <a:t>Negyedik szint</a:t>
            </a:r>
          </a:p>
          <a:p>
            <a:pPr lvl="4" rtl="0"/>
            <a:r>
              <a:rPr lang="hu"/>
              <a:t>Ötödik szint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BB79EBFC-01B3-48F8-A130-8344AF273ED8}" type="datetime1">
              <a:rPr lang="hu-HU" smtClean="0"/>
              <a:t>2024. 03. 26.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Téglalap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818207"/>
            <a:ext cx="6253317" cy="3686015"/>
          </a:xfrm>
        </p:spPr>
        <p:txBody>
          <a:bodyPr rtlCol="0">
            <a:normAutofit/>
          </a:bodyPr>
          <a:lstStyle/>
          <a:p>
            <a:pPr rtl="0"/>
            <a:r>
              <a:rPr lang="hu" sz="8000" dirty="0">
                <a:solidFill>
                  <a:schemeClr val="bg1"/>
                </a:solidFill>
                <a:latin typeface="Amasis MT Pro" panose="020F0502020204030204" pitchFamily="18" charset="0"/>
              </a:rPr>
              <a:t>SAP SD</a:t>
            </a:r>
            <a:br>
              <a:rPr lang="hu" sz="8000" dirty="0">
                <a:solidFill>
                  <a:schemeClr val="bg1"/>
                </a:solidFill>
                <a:latin typeface="Amasis MT Pro" panose="020F0502020204030204" pitchFamily="18" charset="0"/>
              </a:rPr>
            </a:br>
            <a:r>
              <a:rPr lang="hu" sz="3600" dirty="0">
                <a:solidFill>
                  <a:schemeClr val="bg1"/>
                </a:solidFill>
                <a:latin typeface="Amasis MT Pro" panose="020F0502020204030204" pitchFamily="18" charset="0"/>
              </a:rPr>
              <a:t>ÉRTÉKESÍTÉS ÉS FORGALMAZÁS MODUL</a:t>
            </a:r>
            <a:endParaRPr lang="hu" sz="8000" dirty="0">
              <a:solidFill>
                <a:schemeClr val="bg1"/>
              </a:solidFill>
              <a:latin typeface="Amasis MT Pro" panose="020F0502020204030204" pitchFamily="18" charset="0"/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710446"/>
            <a:ext cx="6269347" cy="1569056"/>
          </a:xfrm>
        </p:spPr>
        <p:txBody>
          <a:bodyPr rtlCol="0">
            <a:norm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hu-HU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6 hetes </a:t>
            </a:r>
            <a:r>
              <a:rPr lang="hu-HU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képzés – 6. Alkalom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hu-HU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2024.04.02. 17:00</a:t>
            </a:r>
          </a:p>
          <a:p>
            <a:pPr rtl="0"/>
            <a:endParaRPr lang="hu-HU" sz="1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Kép 4" descr="Épületet, ülőhelyet, padot és oldalt ábrázoló kép&#10;&#10;Automatikusan létrehozott leírás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Egyenes összekötő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Kép 9" descr="A képen fekete, sötétség látható&#10;&#10;Automatikusan generált leírás">
            <a:extLst>
              <a:ext uri="{FF2B5EF4-FFF2-40B4-BE49-F238E27FC236}">
                <a16:creationId xmlns:a16="http://schemas.microsoft.com/office/drawing/2014/main" id="{E5CB5143-006E-6A2A-52A8-E591738F4E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753" y="418881"/>
            <a:ext cx="3256610" cy="141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DECBDF6-2229-0832-B3DA-AAF4AC34E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mai alkalom tartalma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6128B7E-E07A-A1E6-0298-9C6336301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8788" y="2478123"/>
            <a:ext cx="5409756" cy="2642518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v"/>
            </a:pPr>
            <a:r>
              <a:rPr lang="hu-HU" dirty="0"/>
              <a:t> Rövid összefoglalás, hogy mit tanultunk az elmúlt 5 héten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hu-HU" dirty="0"/>
              <a:t> Gyakorlás támogatással</a:t>
            </a:r>
          </a:p>
          <a:p>
            <a:pPr marL="0" indent="0">
              <a:buClrTx/>
              <a:buNone/>
            </a:pPr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CB4E4C9-6394-1033-D9E5-0242045A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53337" y="6437976"/>
            <a:ext cx="2584850" cy="365125"/>
          </a:xfrm>
        </p:spPr>
        <p:txBody>
          <a:bodyPr/>
          <a:lstStyle/>
          <a:p>
            <a:pPr rtl="0"/>
            <a:r>
              <a:rPr lang="hu-HU" dirty="0"/>
              <a:t>2024.04.02.</a:t>
            </a:r>
            <a:endParaRPr lang="en-US" dirty="0"/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06970D17-8F66-3092-4411-CFC2AC0B5056}"/>
              </a:ext>
            </a:extLst>
          </p:cNvPr>
          <p:cNvSpPr txBox="1">
            <a:spLocks/>
          </p:cNvSpPr>
          <p:nvPr/>
        </p:nvSpPr>
        <p:spPr>
          <a:xfrm>
            <a:off x="5282782" y="237461"/>
            <a:ext cx="5872898" cy="4035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u" sz="2000" dirty="0">
                <a:latin typeface="Amasis MT Pro" panose="020F0502020204030204" pitchFamily="18" charset="0"/>
              </a:rPr>
              <a:t>SAP SD - ÉRTÉKESÍTÉS ÉS FORGALMAZÁS MODUL</a:t>
            </a:r>
          </a:p>
        </p:txBody>
      </p:sp>
      <p:pic>
        <p:nvPicPr>
          <p:cNvPr id="6" name="Kép 5" descr="A képen fekete, sötétség látható&#10;&#10;Automatikusan generált leírás">
            <a:extLst>
              <a:ext uri="{FF2B5EF4-FFF2-40B4-BE49-F238E27FC236}">
                <a16:creationId xmlns:a16="http://schemas.microsoft.com/office/drawing/2014/main" id="{C11B6A74-6BBF-05E7-14B5-92AB61916F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7" y="77156"/>
            <a:ext cx="1298333" cy="563867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CD03A173-7B33-9046-B618-E2E6902806D6}"/>
              </a:ext>
            </a:extLst>
          </p:cNvPr>
          <p:cNvSpPr txBox="1"/>
          <p:nvPr/>
        </p:nvSpPr>
        <p:spPr>
          <a:xfrm>
            <a:off x="7090092" y="2214618"/>
            <a:ext cx="4065588" cy="327782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indent="0">
              <a:buClrTx/>
              <a:buNone/>
            </a:pPr>
            <a:r>
              <a:rPr lang="hu-HU" sz="1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Néhány információ:</a:t>
            </a:r>
          </a:p>
          <a:p>
            <a:pPr marL="0" indent="0">
              <a:buClrTx/>
              <a:buNone/>
            </a:pPr>
            <a:endParaRPr lang="hu-HU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800"/>
              </a:spcAft>
              <a:buClrTx/>
              <a:buFont typeface="Wingdings" panose="05000000000000000000" pitchFamily="2" charset="2"/>
              <a:buChar char="v"/>
            </a:pPr>
            <a:r>
              <a:rPr lang="hu-HU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Kérlek, legyetek némítva</a:t>
            </a:r>
          </a:p>
          <a:p>
            <a:pPr>
              <a:spcAft>
                <a:spcPts val="800"/>
              </a:spcAft>
              <a:buClrTx/>
              <a:buFont typeface="Wingdings" panose="05000000000000000000" pitchFamily="2" charset="2"/>
              <a:buChar char="v"/>
            </a:pPr>
            <a:r>
              <a:rPr lang="hu-HU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Lehet kérdezni! </a:t>
            </a:r>
            <a:r>
              <a:rPr lang="hu-HU" sz="17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 Ha kérhetem, akkor inkább chat-en az idő szűke miatt. Igyekszem figyelni majd.</a:t>
            </a:r>
          </a:p>
          <a:p>
            <a:pPr>
              <a:spcAft>
                <a:spcPts val="800"/>
              </a:spcAft>
              <a:buClrTx/>
              <a:buFont typeface="Wingdings" panose="05000000000000000000" pitchFamily="2" charset="2"/>
              <a:buChar char="v"/>
            </a:pPr>
            <a:r>
              <a:rPr lang="hu-HU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Ha van több képernyőtök, megnyithatjátok az SAP-t is, így tudjátok majd követni, amit mutatok. </a:t>
            </a:r>
          </a:p>
          <a:p>
            <a:pPr>
              <a:spcAft>
                <a:spcPts val="800"/>
              </a:spcAft>
              <a:buClrTx/>
              <a:buFont typeface="Wingdings" panose="05000000000000000000" pitchFamily="2" charset="2"/>
              <a:buChar char="v"/>
            </a:pPr>
            <a:r>
              <a:rPr lang="hu-HU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a legjobb ha figyeltek, a videót vissza lehet majd nézni.</a:t>
            </a:r>
          </a:p>
        </p:txBody>
      </p:sp>
    </p:spTree>
    <p:extLst>
      <p:ext uri="{BB962C8B-B14F-4D97-AF65-F5344CB8AC3E}">
        <p14:creationId xmlns:p14="http://schemas.microsoft.com/office/powerpoint/2010/main" val="1808031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DECBDF6-2229-0832-B3DA-AAF4AC34E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Összefoglalás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6128B7E-E07A-A1E6-0298-9C6336301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326105"/>
            <a:ext cx="4553712" cy="3673642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v"/>
            </a:pPr>
            <a:r>
              <a:rPr lang="hu-HU" dirty="0"/>
              <a:t> </a:t>
            </a:r>
            <a:r>
              <a:rPr lang="hu-HU" b="1" dirty="0"/>
              <a:t>Vállalati struktúra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hu-HU" dirty="0"/>
              <a:t> Vállalat (</a:t>
            </a:r>
            <a:r>
              <a:rPr lang="hu-HU" dirty="0" err="1"/>
              <a:t>company</a:t>
            </a:r>
            <a:r>
              <a:rPr lang="hu-HU" dirty="0"/>
              <a:t> </a:t>
            </a:r>
            <a:r>
              <a:rPr lang="hu-HU" dirty="0" err="1"/>
              <a:t>code</a:t>
            </a:r>
            <a:r>
              <a:rPr lang="hu-HU" dirty="0"/>
              <a:t>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hu-HU" dirty="0"/>
              <a:t> Értékesítési szervezet (</a:t>
            </a:r>
            <a:r>
              <a:rPr lang="hu-HU" dirty="0" err="1"/>
              <a:t>sales</a:t>
            </a:r>
            <a:r>
              <a:rPr lang="hu-HU" dirty="0"/>
              <a:t> </a:t>
            </a:r>
            <a:r>
              <a:rPr lang="hu-HU" dirty="0" err="1"/>
              <a:t>organization</a:t>
            </a:r>
            <a:r>
              <a:rPr lang="hu-HU" dirty="0"/>
              <a:t>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hu-HU" dirty="0"/>
              <a:t> Értékesítési csatorna (</a:t>
            </a:r>
            <a:r>
              <a:rPr lang="hu-HU" dirty="0" err="1"/>
              <a:t>distribution</a:t>
            </a:r>
            <a:r>
              <a:rPr lang="hu-HU" dirty="0"/>
              <a:t> </a:t>
            </a:r>
            <a:r>
              <a:rPr lang="hu-HU" dirty="0" err="1"/>
              <a:t>channel</a:t>
            </a:r>
            <a:r>
              <a:rPr lang="hu-HU" dirty="0"/>
              <a:t>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hu-HU" dirty="0"/>
              <a:t> Termékcsoport (</a:t>
            </a:r>
            <a:r>
              <a:rPr lang="hu-HU" dirty="0" err="1"/>
              <a:t>division</a:t>
            </a:r>
            <a:r>
              <a:rPr lang="hu-HU" dirty="0"/>
              <a:t>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hu-HU" dirty="0"/>
              <a:t> Értékesítési terület (</a:t>
            </a:r>
            <a:r>
              <a:rPr lang="hu-HU" dirty="0" err="1"/>
              <a:t>sales</a:t>
            </a:r>
            <a:r>
              <a:rPr lang="hu-HU" dirty="0"/>
              <a:t> </a:t>
            </a:r>
            <a:r>
              <a:rPr lang="hu-HU" dirty="0" err="1"/>
              <a:t>area</a:t>
            </a:r>
            <a:r>
              <a:rPr lang="hu-HU" dirty="0"/>
              <a:t>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hu-HU" dirty="0"/>
              <a:t> Értékesítési iroda (</a:t>
            </a:r>
            <a:r>
              <a:rPr lang="hu-HU" dirty="0" err="1"/>
              <a:t>sales</a:t>
            </a:r>
            <a:r>
              <a:rPr lang="hu-HU" dirty="0"/>
              <a:t> </a:t>
            </a:r>
            <a:r>
              <a:rPr lang="hu-HU" dirty="0" err="1"/>
              <a:t>office</a:t>
            </a:r>
            <a:r>
              <a:rPr lang="hu-HU" dirty="0"/>
              <a:t>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hu-HU" dirty="0"/>
              <a:t> Üzletkötőcsoport (</a:t>
            </a:r>
            <a:r>
              <a:rPr lang="hu-HU" dirty="0" err="1"/>
              <a:t>sales</a:t>
            </a:r>
            <a:r>
              <a:rPr lang="hu-HU" dirty="0"/>
              <a:t> </a:t>
            </a:r>
            <a:r>
              <a:rPr lang="hu-HU" dirty="0" err="1"/>
              <a:t>group</a:t>
            </a:r>
            <a:r>
              <a:rPr lang="hu-HU" dirty="0"/>
              <a:t>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hu-HU" dirty="0"/>
              <a:t> Gyár (</a:t>
            </a:r>
            <a:r>
              <a:rPr lang="hu-HU" dirty="0" err="1"/>
              <a:t>plant</a:t>
            </a:r>
            <a:r>
              <a:rPr lang="hu-HU" dirty="0"/>
              <a:t>) 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CB4E4C9-6394-1033-D9E5-0242045A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53337" y="6437976"/>
            <a:ext cx="2584850" cy="365125"/>
          </a:xfrm>
        </p:spPr>
        <p:txBody>
          <a:bodyPr/>
          <a:lstStyle/>
          <a:p>
            <a:pPr rtl="0"/>
            <a:r>
              <a:rPr lang="hu-HU" dirty="0"/>
              <a:t>2024.04.02.</a:t>
            </a:r>
            <a:endParaRPr lang="en-US" dirty="0"/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06970D17-8F66-3092-4411-CFC2AC0B5056}"/>
              </a:ext>
            </a:extLst>
          </p:cNvPr>
          <p:cNvSpPr txBox="1">
            <a:spLocks/>
          </p:cNvSpPr>
          <p:nvPr/>
        </p:nvSpPr>
        <p:spPr>
          <a:xfrm>
            <a:off x="5282782" y="237461"/>
            <a:ext cx="5872898" cy="4035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" sz="2000" b="0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masis MT Pro" panose="020F0502020204030204" pitchFamily="18" charset="0"/>
                <a:ea typeface="+mj-ea"/>
                <a:cs typeface="+mj-cs"/>
              </a:rPr>
              <a:t>SAP SD - ÉRTÉKESÍTÉS ÉS FORGALMAZÁS MODUL</a:t>
            </a:r>
          </a:p>
        </p:txBody>
      </p:sp>
      <p:pic>
        <p:nvPicPr>
          <p:cNvPr id="6" name="Kép 5" descr="A képen fekete, sötétség látható&#10;&#10;Automatikusan generált leírás">
            <a:extLst>
              <a:ext uri="{FF2B5EF4-FFF2-40B4-BE49-F238E27FC236}">
                <a16:creationId xmlns:a16="http://schemas.microsoft.com/office/drawing/2014/main" id="{C11B6A74-6BBF-05E7-14B5-92AB61916F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7" y="77156"/>
            <a:ext cx="1298333" cy="563867"/>
          </a:xfrm>
          <a:prstGeom prst="rect">
            <a:avLst/>
          </a:prstGeom>
        </p:spPr>
      </p:pic>
      <p:sp>
        <p:nvSpPr>
          <p:cNvPr id="7" name="Tartalom helye 2">
            <a:extLst>
              <a:ext uri="{FF2B5EF4-FFF2-40B4-BE49-F238E27FC236}">
                <a16:creationId xmlns:a16="http://schemas.microsoft.com/office/drawing/2014/main" id="{F38EA2CC-F3EF-942F-56F5-CE7120FD0AAC}"/>
              </a:ext>
            </a:extLst>
          </p:cNvPr>
          <p:cNvSpPr txBox="1">
            <a:spLocks/>
          </p:cNvSpPr>
          <p:nvPr/>
        </p:nvSpPr>
        <p:spPr>
          <a:xfrm>
            <a:off x="5942374" y="2326105"/>
            <a:ext cx="5606497" cy="367364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anose="05000000000000000000" pitchFamily="2" charset="2"/>
              <a:buChar char="v"/>
            </a:pPr>
            <a:r>
              <a:rPr lang="hu-HU" dirty="0"/>
              <a:t> </a:t>
            </a:r>
            <a:r>
              <a:rPr lang="hu-HU" b="1" dirty="0"/>
              <a:t>Adatok csoportosítása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hu-HU" dirty="0"/>
              <a:t> Törzsadatok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hu-HU" dirty="0"/>
              <a:t> Üzleti partner (business partner)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hu-HU" dirty="0"/>
              <a:t> Anyag (</a:t>
            </a:r>
            <a:r>
              <a:rPr lang="hu-HU" dirty="0" err="1"/>
              <a:t>material</a:t>
            </a:r>
            <a:r>
              <a:rPr lang="hu-HU" dirty="0"/>
              <a:t>)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hu-HU" dirty="0"/>
              <a:t> Ár (</a:t>
            </a:r>
            <a:r>
              <a:rPr lang="hu-HU" dirty="0" err="1"/>
              <a:t>pricing</a:t>
            </a:r>
            <a:r>
              <a:rPr lang="hu-HU" dirty="0"/>
              <a:t>)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hu-HU" dirty="0"/>
              <a:t> Egyéb kondíciós technikára épülő elemek (pl. output/kimenet)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hu-HU" dirty="0"/>
              <a:t> Tranzakciós adatok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hu-HU" dirty="0"/>
              <a:t>Ajánlatkérés / ajánlat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hu-HU" dirty="0"/>
              <a:t>Megrendelés / szerződés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hu-HU" dirty="0"/>
              <a:t>Kiszállítás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hu-HU" dirty="0"/>
              <a:t>Számla / könyvelési dokumentum</a:t>
            </a:r>
          </a:p>
        </p:txBody>
      </p:sp>
    </p:spTree>
    <p:extLst>
      <p:ext uri="{BB962C8B-B14F-4D97-AF65-F5344CB8AC3E}">
        <p14:creationId xmlns:p14="http://schemas.microsoft.com/office/powerpoint/2010/main" val="506944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DECBDF6-2229-0832-B3DA-AAF4AC34E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Összefoglalás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6128B7E-E07A-A1E6-0298-9C6336301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1080" y="2150904"/>
            <a:ext cx="8539304" cy="3873527"/>
          </a:xfrm>
        </p:spPr>
        <p:txBody>
          <a:bodyPr>
            <a:normAutofit lnSpcReduction="10000"/>
          </a:bodyPr>
          <a:lstStyle/>
          <a:p>
            <a:pPr marL="0" indent="0">
              <a:buClrTx/>
              <a:buNone/>
            </a:pPr>
            <a:r>
              <a:rPr lang="hu-HU" b="1" dirty="0"/>
              <a:t>OTC folyamat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hu-HU" dirty="0"/>
              <a:t> Értékesítést megelőző folyamatok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hu-HU" dirty="0"/>
              <a:t> Ajánlatkérés (VA11)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hu-HU" dirty="0"/>
              <a:t> Ajánlat (VA21)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hu-HU" dirty="0"/>
              <a:t> Értékesítési folyamat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hu-HU" dirty="0"/>
              <a:t> Értékesítési megrendelés (VA01)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hu-HU" dirty="0"/>
              <a:t> Logisztikai rész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hu-HU" dirty="0"/>
              <a:t> Kiszállítás (VL01N) + anyagmozgás, ütemezés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hu-HU" dirty="0"/>
              <a:t> Számlázás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hu-HU" dirty="0"/>
              <a:t> Számla (VF01) + számla bejelentés (NAV)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hu-HU" dirty="0"/>
              <a:t> Jóváírás/terhelés és visszáru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hu-HU" dirty="0"/>
              <a:t> Megrendeléssel indul a folyamat, majd jóváírás/terhelés esetén rögtön számla, visszáru esetén szállítási dokumentum is, majd számla keletkezik</a:t>
            </a:r>
          </a:p>
          <a:p>
            <a:pPr marL="384048" lvl="2" indent="0">
              <a:buNone/>
            </a:pPr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CB4E4C9-6394-1033-D9E5-0242045A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53337" y="6437976"/>
            <a:ext cx="2584850" cy="365125"/>
          </a:xfrm>
        </p:spPr>
        <p:txBody>
          <a:bodyPr/>
          <a:lstStyle/>
          <a:p>
            <a:pPr rtl="0"/>
            <a:r>
              <a:rPr lang="hu-HU" dirty="0"/>
              <a:t>2024.04.02.</a:t>
            </a:r>
            <a:endParaRPr lang="en-US" dirty="0"/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06970D17-8F66-3092-4411-CFC2AC0B5056}"/>
              </a:ext>
            </a:extLst>
          </p:cNvPr>
          <p:cNvSpPr txBox="1">
            <a:spLocks/>
          </p:cNvSpPr>
          <p:nvPr/>
        </p:nvSpPr>
        <p:spPr>
          <a:xfrm>
            <a:off x="5282782" y="237461"/>
            <a:ext cx="5872898" cy="4035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" sz="2000" b="0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masis MT Pro" panose="020F0502020204030204" pitchFamily="18" charset="0"/>
                <a:ea typeface="+mj-ea"/>
                <a:cs typeface="+mj-cs"/>
              </a:rPr>
              <a:t>SAP SD - ÉRTÉKESÍTÉS ÉS FORGALMAZÁS MODUL</a:t>
            </a:r>
          </a:p>
        </p:txBody>
      </p:sp>
      <p:pic>
        <p:nvPicPr>
          <p:cNvPr id="6" name="Kép 5" descr="A képen fekete, sötétség látható&#10;&#10;Automatikusan generált leírás">
            <a:extLst>
              <a:ext uri="{FF2B5EF4-FFF2-40B4-BE49-F238E27FC236}">
                <a16:creationId xmlns:a16="http://schemas.microsoft.com/office/drawing/2014/main" id="{C11B6A74-6BBF-05E7-14B5-92AB61916F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7" y="77156"/>
            <a:ext cx="1298333" cy="56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465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76128B7E-E07A-A1E6-0298-9C6336301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ClrTx/>
              <a:buNone/>
            </a:pPr>
            <a:endParaRPr lang="hu-HU" sz="2800" dirty="0"/>
          </a:p>
          <a:p>
            <a:pPr marL="0" indent="0" algn="ctr">
              <a:buClrTx/>
              <a:buNone/>
            </a:pPr>
            <a:endParaRPr lang="hu-HU" sz="2800" dirty="0"/>
          </a:p>
          <a:p>
            <a:pPr marL="0" indent="0" algn="ctr">
              <a:buClrTx/>
              <a:buNone/>
            </a:pPr>
            <a:r>
              <a:rPr lang="hu-HU" sz="4800" dirty="0"/>
              <a:t>GYAKORLÁS</a:t>
            </a:r>
            <a:br>
              <a:rPr lang="hu-HU" sz="4400" dirty="0"/>
            </a:br>
            <a:r>
              <a:rPr lang="hu-HU" sz="2000" dirty="0"/>
              <a:t>Itt vagyok, segítek!</a:t>
            </a:r>
            <a:endParaRPr lang="hu-HU" sz="4400" dirty="0"/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CB4E4C9-6394-1033-D9E5-0242045A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53337" y="6437976"/>
            <a:ext cx="2584850" cy="365125"/>
          </a:xfrm>
        </p:spPr>
        <p:txBody>
          <a:bodyPr/>
          <a:lstStyle/>
          <a:p>
            <a:pPr rtl="0"/>
            <a:r>
              <a:rPr lang="hu-HU" dirty="0"/>
              <a:t>2024.04.02.</a:t>
            </a:r>
            <a:endParaRPr lang="en-US" dirty="0"/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06970D17-8F66-3092-4411-CFC2AC0B5056}"/>
              </a:ext>
            </a:extLst>
          </p:cNvPr>
          <p:cNvSpPr txBox="1">
            <a:spLocks/>
          </p:cNvSpPr>
          <p:nvPr/>
        </p:nvSpPr>
        <p:spPr>
          <a:xfrm>
            <a:off x="5282782" y="237461"/>
            <a:ext cx="5872898" cy="4035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u" sz="2000" dirty="0">
                <a:latin typeface="Amasis MT Pro" panose="020F0502020204030204" pitchFamily="18" charset="0"/>
              </a:rPr>
              <a:t>SAP SD - ÉRTÉKESÍTÉS ÉS FORGALMAZÁS MODUL</a:t>
            </a:r>
          </a:p>
        </p:txBody>
      </p:sp>
      <p:pic>
        <p:nvPicPr>
          <p:cNvPr id="6" name="Kép 5" descr="A képen fekete, sötétség látható&#10;&#10;Automatikusan generált leírás">
            <a:extLst>
              <a:ext uri="{FF2B5EF4-FFF2-40B4-BE49-F238E27FC236}">
                <a16:creationId xmlns:a16="http://schemas.microsoft.com/office/drawing/2014/main" id="{C11B6A74-6BBF-05E7-14B5-92AB61916F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7" y="77156"/>
            <a:ext cx="1298333" cy="56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76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DECBDF6-2229-0832-B3DA-AAF4AC34E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Gyakorlás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CB4E4C9-6394-1033-D9E5-0242045A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53337" y="6437976"/>
            <a:ext cx="2584850" cy="365125"/>
          </a:xfrm>
        </p:spPr>
        <p:txBody>
          <a:bodyPr/>
          <a:lstStyle/>
          <a:p>
            <a:pPr rtl="0"/>
            <a:r>
              <a:rPr lang="hu-HU" dirty="0"/>
              <a:t>2024.04.02.</a:t>
            </a:r>
            <a:endParaRPr lang="en-US" dirty="0"/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06970D17-8F66-3092-4411-CFC2AC0B5056}"/>
              </a:ext>
            </a:extLst>
          </p:cNvPr>
          <p:cNvSpPr txBox="1">
            <a:spLocks/>
          </p:cNvSpPr>
          <p:nvPr/>
        </p:nvSpPr>
        <p:spPr>
          <a:xfrm>
            <a:off x="5282782" y="237461"/>
            <a:ext cx="5872898" cy="4035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" sz="2000" b="0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masis MT Pro" panose="020F0502020204030204" pitchFamily="18" charset="0"/>
                <a:ea typeface="+mj-ea"/>
                <a:cs typeface="+mj-cs"/>
              </a:rPr>
              <a:t>SAP SD - ÉRTÉKESÍTÉS ÉS FORGALMAZÁS MODUL</a:t>
            </a:r>
          </a:p>
        </p:txBody>
      </p:sp>
      <p:pic>
        <p:nvPicPr>
          <p:cNvPr id="6" name="Kép 5" descr="A képen fekete, sötétség látható&#10;&#10;Automatikusan generált leírás">
            <a:extLst>
              <a:ext uri="{FF2B5EF4-FFF2-40B4-BE49-F238E27FC236}">
                <a16:creationId xmlns:a16="http://schemas.microsoft.com/office/drawing/2014/main" id="{C11B6A74-6BBF-05E7-14B5-92AB61916F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7" y="77156"/>
            <a:ext cx="1298333" cy="563867"/>
          </a:xfrm>
          <a:prstGeom prst="rect">
            <a:avLst/>
          </a:prstGeom>
        </p:spPr>
      </p:pic>
      <p:sp>
        <p:nvSpPr>
          <p:cNvPr id="10" name="Tartalom helye 2">
            <a:extLst>
              <a:ext uri="{FF2B5EF4-FFF2-40B4-BE49-F238E27FC236}">
                <a16:creationId xmlns:a16="http://schemas.microsoft.com/office/drawing/2014/main" id="{702DBF91-4B9E-BE3B-924A-6EC9F4059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544" y="2020824"/>
            <a:ext cx="10588752" cy="4160520"/>
          </a:xfrm>
        </p:spPr>
        <p:txBody>
          <a:bodyPr numCol="2">
            <a:normAutofit fontScale="85000" lnSpcReduction="20000"/>
          </a:bodyPr>
          <a:lstStyle/>
          <a:p>
            <a:pPr marL="0" indent="0">
              <a:buClrTx/>
              <a:buNone/>
            </a:pPr>
            <a:r>
              <a:rPr lang="hu-HU" sz="1700" b="1" u="sng" dirty="0"/>
              <a:t>Gyakorlás a rendszerben – a teljes folyamat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hu-HU" sz="1700" dirty="0"/>
              <a:t> </a:t>
            </a:r>
            <a:r>
              <a:rPr lang="hu-HU" sz="1700" b="1" dirty="0"/>
              <a:t>Ajánlatkérés</a:t>
            </a:r>
            <a:r>
              <a:rPr lang="hu-HU" sz="1700" dirty="0"/>
              <a:t> (VA11) &gt; IN, 2110/10/00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hu-HU" sz="1500" dirty="0"/>
              <a:t> Megrendelő / árufogadó: 21100001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hu-HU" sz="1500" dirty="0"/>
              <a:t> Vevőreferencia: opcionális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hu-HU" sz="1500" dirty="0"/>
              <a:t> Termék / tétel: FG111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hu-HU" sz="1500" dirty="0"/>
              <a:t> Mennyiség: nem használjunk túl sokat, elfogyhat a termék és még nem tudja már „eladni”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hu-HU" sz="1500" dirty="0"/>
              <a:t> </a:t>
            </a:r>
            <a:r>
              <a:rPr lang="hu-HU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Feldolgozás &gt; Adathiánynapló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hu-HU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Mentés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hu-HU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" lvl="1" indent="-91440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v"/>
            </a:pPr>
            <a:r>
              <a:rPr lang="hu-HU" b="1" dirty="0"/>
              <a:t>Ajánlat</a:t>
            </a:r>
            <a:r>
              <a:rPr lang="hu-HU" dirty="0"/>
              <a:t> (VA21) &gt; AJ, 2110/10/00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hu-HU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Létrehozás hivatkozással &gt; Átvétel vagy tételek kijelölése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hu-HU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Feldolgozás &gt; Adathiánynapló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hu-HU" sz="1500" dirty="0"/>
              <a:t>Mentés</a:t>
            </a:r>
          </a:p>
          <a:p>
            <a:pPr marL="201168" lvl="1" indent="0">
              <a:buNone/>
            </a:pPr>
            <a:endParaRPr lang="hu-HU" sz="1100" dirty="0"/>
          </a:p>
          <a:p>
            <a:pPr marL="201168" lvl="1" indent="0">
              <a:buNone/>
            </a:pPr>
            <a:endParaRPr lang="hu-HU" sz="1200" dirty="0"/>
          </a:p>
          <a:p>
            <a:pPr marL="201168" lvl="1" indent="0">
              <a:buNone/>
            </a:pPr>
            <a:endParaRPr lang="hu-HU" dirty="0"/>
          </a:p>
          <a:p>
            <a:pPr marL="91440" lvl="1" indent="-91440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v"/>
            </a:pPr>
            <a:r>
              <a:rPr lang="hu-HU" b="1" dirty="0"/>
              <a:t>Rendelés</a:t>
            </a:r>
            <a:r>
              <a:rPr lang="hu-HU" dirty="0"/>
              <a:t> (VA01) &gt; REND, 2110/10/00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hu-HU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Létrehozás hivatkozással &gt; Átvétel vagy tételek kijelölése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hu-HU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Feldolgozás &gt; Adathiánynapló &gt; Vevői referencia kitöltése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hu-HU" sz="1500" dirty="0"/>
              <a:t>Mentés</a:t>
            </a:r>
          </a:p>
          <a:p>
            <a:pPr marL="201168" lvl="1" indent="0">
              <a:buNone/>
            </a:pPr>
            <a:endParaRPr lang="hu-HU" sz="1500" dirty="0"/>
          </a:p>
          <a:p>
            <a:pPr marL="91440" lvl="1" indent="-91440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v"/>
            </a:pPr>
            <a:r>
              <a:rPr lang="hu-HU" b="1" dirty="0"/>
              <a:t>Kiszállítás</a:t>
            </a:r>
            <a:r>
              <a:rPr lang="hu-HU" dirty="0"/>
              <a:t> (VL01N)</a:t>
            </a:r>
          </a:p>
          <a:p>
            <a:pPr marL="274320" lvl="2" indent="-9144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v"/>
            </a:pPr>
            <a:r>
              <a:rPr lang="hu-HU" sz="1500" dirty="0"/>
              <a:t> Legegyszerűbb a rendelésből &gt; VA03 &gt; Eladási bizonylat &gt; Kiszállítás</a:t>
            </a:r>
          </a:p>
          <a:p>
            <a:pPr marL="274320" lvl="2" indent="-9144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v"/>
            </a:pPr>
            <a:r>
              <a:rPr lang="hu-HU" sz="1500" dirty="0"/>
              <a:t> Komissiózás fül &gt; mennyiség megadása</a:t>
            </a:r>
          </a:p>
          <a:p>
            <a:pPr marL="274320" lvl="2" indent="-9144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v"/>
            </a:pPr>
            <a:r>
              <a:rPr lang="hu-HU" sz="1500" dirty="0"/>
              <a:t> Anyagkiadás könyvelése gomb</a:t>
            </a:r>
          </a:p>
          <a:p>
            <a:pPr marL="201168" lvl="1" indent="0">
              <a:buNone/>
            </a:pPr>
            <a:endParaRPr lang="hu-HU" sz="1500" dirty="0"/>
          </a:p>
          <a:p>
            <a:pPr marL="91440" lvl="1" indent="-91440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v"/>
            </a:pPr>
            <a:r>
              <a:rPr lang="hu-HU" dirty="0"/>
              <a:t> </a:t>
            </a:r>
            <a:r>
              <a:rPr lang="hu-HU" b="1" dirty="0"/>
              <a:t>Számla</a:t>
            </a:r>
            <a:r>
              <a:rPr lang="hu-HU" dirty="0"/>
              <a:t> (VF01)</a:t>
            </a:r>
          </a:p>
          <a:p>
            <a:pPr marL="274320" lvl="2" indent="-91440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v"/>
            </a:pPr>
            <a:r>
              <a:rPr lang="hu-HU" sz="1500" dirty="0"/>
              <a:t> Rendelési dokumentum &gt; Enter &gt; mentés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hu-HU" sz="1500" dirty="0"/>
          </a:p>
          <a:p>
            <a:pPr marL="201168" lvl="1" indent="0">
              <a:buNone/>
            </a:pPr>
            <a:endParaRPr lang="hu-HU" sz="1500" dirty="0"/>
          </a:p>
          <a:p>
            <a:pPr lvl="1">
              <a:buFont typeface="Wingdings" panose="05000000000000000000" pitchFamily="2" charset="2"/>
              <a:buChar char="v"/>
            </a:pP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610703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76128B7E-E07A-A1E6-0298-9C6336301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ClrTx/>
              <a:buNone/>
            </a:pPr>
            <a:endParaRPr lang="hu-HU" sz="2800" dirty="0"/>
          </a:p>
          <a:p>
            <a:pPr marL="0" indent="0" algn="ctr">
              <a:buClrTx/>
              <a:buNone/>
            </a:pPr>
            <a:endParaRPr lang="hu-HU" sz="2800" dirty="0"/>
          </a:p>
          <a:p>
            <a:pPr marL="0" indent="0" algn="ctr">
              <a:buClrTx/>
              <a:buNone/>
            </a:pPr>
            <a:r>
              <a:rPr lang="hu-HU" sz="2800" dirty="0"/>
              <a:t>Köszönöm a részvételt a tréningen. </a:t>
            </a:r>
          </a:p>
          <a:p>
            <a:pPr marL="0" indent="0" algn="ctr">
              <a:buClrTx/>
              <a:buNone/>
            </a:pPr>
            <a:r>
              <a:rPr lang="hu-HU" sz="2800" dirty="0"/>
              <a:t>Sok sikert kívánok nektek!</a:t>
            </a:r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CB4E4C9-6394-1033-D9E5-0242045A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53337" y="6437976"/>
            <a:ext cx="2584850" cy="365125"/>
          </a:xfrm>
        </p:spPr>
        <p:txBody>
          <a:bodyPr/>
          <a:lstStyle/>
          <a:p>
            <a:pPr rtl="0"/>
            <a:r>
              <a:rPr lang="hu-HU" dirty="0"/>
              <a:t>2024.04.02.</a:t>
            </a:r>
            <a:endParaRPr lang="en-US" dirty="0"/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06970D17-8F66-3092-4411-CFC2AC0B5056}"/>
              </a:ext>
            </a:extLst>
          </p:cNvPr>
          <p:cNvSpPr txBox="1">
            <a:spLocks/>
          </p:cNvSpPr>
          <p:nvPr/>
        </p:nvSpPr>
        <p:spPr>
          <a:xfrm>
            <a:off x="5282782" y="237461"/>
            <a:ext cx="5872898" cy="4035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u" sz="2000" dirty="0">
                <a:latin typeface="Amasis MT Pro" panose="020F0502020204030204" pitchFamily="18" charset="0"/>
              </a:rPr>
              <a:t>SAP SD - ÉRTÉKESÍTÉS ÉS FORGALMAZÁS MODUL</a:t>
            </a:r>
          </a:p>
        </p:txBody>
      </p:sp>
      <p:pic>
        <p:nvPicPr>
          <p:cNvPr id="6" name="Kép 5" descr="A képen fekete, sötétség látható&#10;&#10;Automatikusan generált leírás">
            <a:extLst>
              <a:ext uri="{FF2B5EF4-FFF2-40B4-BE49-F238E27FC236}">
                <a16:creationId xmlns:a16="http://schemas.microsoft.com/office/drawing/2014/main" id="{C11B6A74-6BBF-05E7-14B5-92AB61916F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7" y="77156"/>
            <a:ext cx="1298333" cy="56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42773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830_TF56160789" id="{BB0F2CB6-EB6B-4B4F-902F-BC5253E073DA}" vid="{8BD6316C-6CB0-4ED3-ADEE-F4BB938ED129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{E8CAB872-8E77-4FE2-8312-64FAE5D035CF}tf56160789_win32</Template>
  <TotalTime>33324</TotalTime>
  <Words>488</Words>
  <Application>Microsoft Office PowerPoint</Application>
  <PresentationFormat>Widescreen</PresentationFormat>
  <Paragraphs>95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Amasis MT Pro</vt:lpstr>
      <vt:lpstr>Bookman Old Style</vt:lpstr>
      <vt:lpstr>Calibri</vt:lpstr>
      <vt:lpstr>Franklin Gothic Book</vt:lpstr>
      <vt:lpstr>Wingdings</vt:lpstr>
      <vt:lpstr>1_RetrospectVTI</vt:lpstr>
      <vt:lpstr>SAP SD ÉRTÉKESÍTÉS ÉS FORGALMAZÁS MODUL</vt:lpstr>
      <vt:lpstr>A mai alkalom tartalma</vt:lpstr>
      <vt:lpstr>Összefoglalás</vt:lpstr>
      <vt:lpstr>Összefoglalás</vt:lpstr>
      <vt:lpstr>PowerPoint Presentation</vt:lpstr>
      <vt:lpstr>Gyakorlás</vt:lpstr>
      <vt:lpstr>PowerPoint Presentation</vt:lpstr>
    </vt:vector>
  </TitlesOfParts>
  <Company>delaware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SAP SD ÉRTÉKESÍTÉS ÉS FORGALMAZÁS MODUL</dc:title>
  <dc:creator>Volgyesi, Viktor</dc:creator>
  <cp:lastModifiedBy>Volgyesi, Viktor</cp:lastModifiedBy>
  <cp:revision>32</cp:revision>
  <dcterms:created xsi:type="dcterms:W3CDTF">2023-08-17T15:07:45Z</dcterms:created>
  <dcterms:modified xsi:type="dcterms:W3CDTF">2024-03-26T16:53:54Z</dcterms:modified>
</cp:coreProperties>
</file>