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8" r:id="rId2"/>
    <p:sldId id="257" r:id="rId3"/>
    <p:sldId id="294" r:id="rId4"/>
    <p:sldId id="467" r:id="rId5"/>
    <p:sldId id="488" r:id="rId6"/>
    <p:sldId id="516" r:id="rId7"/>
    <p:sldId id="415" r:id="rId8"/>
    <p:sldId id="489" r:id="rId9"/>
    <p:sldId id="517" r:id="rId10"/>
    <p:sldId id="490" r:id="rId11"/>
    <p:sldId id="491" r:id="rId12"/>
    <p:sldId id="518" r:id="rId13"/>
    <p:sldId id="492" r:id="rId14"/>
    <p:sldId id="494" r:id="rId15"/>
    <p:sldId id="519" r:id="rId16"/>
    <p:sldId id="493" r:id="rId17"/>
    <p:sldId id="495" r:id="rId18"/>
    <p:sldId id="497" r:id="rId19"/>
    <p:sldId id="520" r:id="rId20"/>
    <p:sldId id="498" r:id="rId21"/>
    <p:sldId id="521" r:id="rId22"/>
    <p:sldId id="499" r:id="rId23"/>
    <p:sldId id="501" r:id="rId24"/>
    <p:sldId id="522" r:id="rId25"/>
    <p:sldId id="502" r:id="rId26"/>
    <p:sldId id="504" r:id="rId27"/>
    <p:sldId id="503" r:id="rId28"/>
    <p:sldId id="523" r:id="rId29"/>
    <p:sldId id="505" r:id="rId30"/>
    <p:sldId id="506" r:id="rId31"/>
    <p:sldId id="524" r:id="rId32"/>
    <p:sldId id="507" r:id="rId33"/>
    <p:sldId id="525" r:id="rId34"/>
    <p:sldId id="509" r:id="rId35"/>
    <p:sldId id="510" r:id="rId36"/>
    <p:sldId id="511" r:id="rId37"/>
    <p:sldId id="486" r:id="rId38"/>
    <p:sldId id="526" r:id="rId39"/>
    <p:sldId id="514" r:id="rId40"/>
    <p:sldId id="51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4251" autoAdjust="0"/>
  </p:normalViewPr>
  <p:slideViewPr>
    <p:cSldViewPr snapToGrid="0">
      <p:cViewPr varScale="1">
        <p:scale>
          <a:sx n="95" d="100"/>
          <a:sy n="95" d="100"/>
        </p:scale>
        <p:origin x="11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2023-08-22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12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7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70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38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6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08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4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80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2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76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44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399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26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095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04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023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25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24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945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3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1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821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7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535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63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0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29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30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94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1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58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51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2023-08-22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8.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</a:t>
            </a:r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Bevételezés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készletre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kezdeti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érték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SAP </a:t>
            </a:r>
            <a:r>
              <a:rPr lang="en-US" dirty="0" err="1">
                <a:solidFill>
                  <a:schemeClr val="bg1"/>
                </a:solidFill>
              </a:rPr>
              <a:t>bevezetésekor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raktárban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levő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fizikai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felvitele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Készletátvezetés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migráció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más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rendszerből</a:t>
            </a:r>
            <a:r>
              <a:rPr lang="en-US" dirty="0">
                <a:solidFill>
                  <a:schemeClr val="bg1"/>
                </a:solidFill>
              </a:rPr>
              <a:t> (pl.: </a:t>
            </a:r>
            <a:r>
              <a:rPr lang="en-US" dirty="0" err="1">
                <a:solidFill>
                  <a:schemeClr val="bg1"/>
                </a:solidFill>
              </a:rPr>
              <a:t>amit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SAP </a:t>
            </a:r>
            <a:r>
              <a:rPr lang="en-US" dirty="0" err="1">
                <a:solidFill>
                  <a:schemeClr val="bg1"/>
                </a:solidFill>
              </a:rPr>
              <a:t>kiváltott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tényleges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fizikai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anyagmozgás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Következő </a:t>
            </a:r>
            <a:r>
              <a:rPr lang="en-US" dirty="0" err="1">
                <a:solidFill>
                  <a:schemeClr val="bg1"/>
                </a:solidFill>
              </a:rPr>
              <a:t>készlettípusokra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lehet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kezdeti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könyvelni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Szabadon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felhasználható</a:t>
            </a:r>
            <a:r>
              <a:rPr lang="en-US" dirty="0">
                <a:solidFill>
                  <a:schemeClr val="bg1"/>
                </a:solidFill>
              </a:rPr>
              <a:t> (561)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Minőségellenőrzés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levő</a:t>
            </a:r>
            <a:r>
              <a:rPr lang="en-US" dirty="0">
                <a:solidFill>
                  <a:schemeClr val="bg1"/>
                </a:solidFill>
              </a:rPr>
              <a:t> (563)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(565)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könyvelt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növeli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készletet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3812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PO vagy </a:t>
            </a:r>
            <a:r>
              <a:rPr lang="en-US" sz="4000" dirty="0" err="1">
                <a:solidFill>
                  <a:schemeClr val="bg1"/>
                </a:solidFill>
              </a:rPr>
              <a:t>gyártási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rendelés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nélkül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Anyagot</a:t>
            </a:r>
            <a:r>
              <a:rPr lang="en-US" dirty="0">
                <a:solidFill>
                  <a:schemeClr val="bg1"/>
                </a:solidFill>
              </a:rPr>
              <a:t> be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vételezni</a:t>
            </a:r>
            <a:r>
              <a:rPr lang="en-US" dirty="0">
                <a:solidFill>
                  <a:schemeClr val="bg1"/>
                </a:solidFill>
              </a:rPr>
              <a:t>, de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PO, </a:t>
            </a: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A849470-6C8D-484A-97D7-69015B0F4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36043"/>
              </p:ext>
            </p:extLst>
          </p:nvPr>
        </p:nvGraphicFramePr>
        <p:xfrm>
          <a:off x="838189" y="3150045"/>
          <a:ext cx="97576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405">
                  <a:extLst>
                    <a:ext uri="{9D8B030D-6E8A-4147-A177-3AD203B41FA5}">
                      <a16:colId xmlns:a16="http://schemas.microsoft.com/office/drawing/2014/main" val="3466386253"/>
                    </a:ext>
                  </a:extLst>
                </a:gridCol>
                <a:gridCol w="2439405">
                  <a:extLst>
                    <a:ext uri="{9D8B030D-6E8A-4147-A177-3AD203B41FA5}">
                      <a16:colId xmlns:a16="http://schemas.microsoft.com/office/drawing/2014/main" val="627892708"/>
                    </a:ext>
                  </a:extLst>
                </a:gridCol>
                <a:gridCol w="2439405">
                  <a:extLst>
                    <a:ext uri="{9D8B030D-6E8A-4147-A177-3AD203B41FA5}">
                      <a16:colId xmlns:a16="http://schemas.microsoft.com/office/drawing/2014/main" val="3373629956"/>
                    </a:ext>
                  </a:extLst>
                </a:gridCol>
                <a:gridCol w="2439405">
                  <a:extLst>
                    <a:ext uri="{9D8B030D-6E8A-4147-A177-3AD203B41FA5}">
                      <a16:colId xmlns:a16="http://schemas.microsoft.com/office/drawing/2014/main" val="2655895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Szabadon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felhasználható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készlet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Minőségellenőrzés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alatt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levő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készlet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Zárolt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készlet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9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 </a:t>
                      </a:r>
                      <a:r>
                        <a:rPr lang="en-US" dirty="0" err="1"/>
                        <a:t>nélkül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Gyártási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rendelés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nélkül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9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60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Ingyenes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termék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bevételezése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5469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Ingyenes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termék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bevételezése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ingyen</a:t>
            </a:r>
            <a:r>
              <a:rPr lang="en-US" dirty="0">
                <a:solidFill>
                  <a:schemeClr val="bg1"/>
                </a:solidFill>
              </a:rPr>
              <a:t> (PO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küld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valamit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stb</a:t>
            </a:r>
            <a:r>
              <a:rPr lang="en-US" dirty="0">
                <a:solidFill>
                  <a:schemeClr val="bg1"/>
                </a:solidFill>
              </a:rPr>
              <a:t>.)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Szöveg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megadása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tételre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szöveg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mezőn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validáció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konfigurálható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csak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lesz </a:t>
            </a:r>
            <a:r>
              <a:rPr lang="en-US" dirty="0" err="1">
                <a:solidFill>
                  <a:schemeClr val="bg1"/>
                </a:solidFill>
              </a:rPr>
              <a:t>könyvelve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 nem -&gt;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8629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referenciával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Tervezett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árubeérkeztetés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valamilyen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(PO, </a:t>
            </a: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stb</a:t>
            </a:r>
            <a:r>
              <a:rPr lang="en-US" dirty="0">
                <a:solidFill>
                  <a:schemeClr val="bg1"/>
                </a:solidFill>
              </a:rPr>
              <a:t>.)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referncia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elérhetők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alábbi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információk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átveszi</a:t>
            </a:r>
            <a:r>
              <a:rPr lang="en-US" dirty="0">
                <a:solidFill>
                  <a:schemeClr val="bg1"/>
                </a:solidFill>
              </a:rPr>
              <a:t> a GR):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mit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Szállítási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dátum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mennyi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vagy </a:t>
            </a:r>
            <a:r>
              <a:rPr lang="en-US" dirty="0" err="1">
                <a:solidFill>
                  <a:schemeClr val="bg1"/>
                </a:solidFill>
              </a:rPr>
              <a:t>gyár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honnan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Raktárhely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hova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(Demo)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4560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GR –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különböző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készlet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típusokra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8506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minőségellenőrzés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E4797E-77EE-4DFA-954E-2C8F870EE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339404"/>
            <a:ext cx="7293252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7F64C-91CD-4684-BF2B-A9F355D42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811" y="1432341"/>
            <a:ext cx="3276884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3" y="365126"/>
            <a:ext cx="109808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nem </a:t>
            </a:r>
            <a:r>
              <a:rPr lang="en-US" sz="4000" dirty="0" err="1">
                <a:solidFill>
                  <a:schemeClr val="bg1"/>
                </a:solidFill>
              </a:rPr>
              <a:t>értékelt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anyag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zárolt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könyvelés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C4C703-8152-4F44-BEA9-810BCF7ED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1900" y="1968860"/>
            <a:ext cx="6275399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4EF1F2-9F94-4203-A2AB-48EBBA6E2989}"/>
              </a:ext>
            </a:extLst>
          </p:cNvPr>
          <p:cNvSpPr txBox="1"/>
          <p:nvPr/>
        </p:nvSpPr>
        <p:spPr>
          <a:xfrm>
            <a:off x="8325853" y="2093495"/>
            <a:ext cx="283143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Ár</a:t>
            </a:r>
            <a:r>
              <a:rPr lang="en-US" dirty="0">
                <a:solidFill>
                  <a:schemeClr val="bg1"/>
                </a:solidFill>
              </a:rPr>
              <a:t> nem </a:t>
            </a:r>
            <a:r>
              <a:rPr lang="en-US" dirty="0" err="1">
                <a:solidFill>
                  <a:schemeClr val="bg1"/>
                </a:solidFill>
              </a:rPr>
              <a:t>módosul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MIGO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103 </a:t>
            </a: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105 </a:t>
            </a:r>
            <a:r>
              <a:rPr lang="en-US" dirty="0" err="1">
                <a:solidFill>
                  <a:schemeClr val="bg1"/>
                </a:solidFill>
              </a:rPr>
              <a:t>Feloldás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0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3" y="365126"/>
            <a:ext cx="109808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értékelt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anyag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zárolt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könyvelés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4EF1F2-9F94-4203-A2AB-48EBBA6E2989}"/>
              </a:ext>
            </a:extLst>
          </p:cNvPr>
          <p:cNvSpPr txBox="1"/>
          <p:nvPr/>
        </p:nvSpPr>
        <p:spPr>
          <a:xfrm>
            <a:off x="8325853" y="2093495"/>
            <a:ext cx="2831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módosul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103 </a:t>
            </a: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105 </a:t>
            </a:r>
            <a:r>
              <a:rPr lang="en-US" dirty="0" err="1">
                <a:solidFill>
                  <a:schemeClr val="bg1"/>
                </a:solidFill>
              </a:rPr>
              <a:t>Feloldás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91D37-0540-4C64-AB1F-603DC1318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063" y="1917327"/>
            <a:ext cx="5810895" cy="416793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9EA6D-67AE-4607-8541-18593A89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9" y="1825625"/>
            <a:ext cx="10519611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2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Automatikus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PO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árubeérkeztetéskor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2689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3" y="365126"/>
            <a:ext cx="109808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Automatikus</a:t>
            </a:r>
            <a:r>
              <a:rPr lang="en-US" sz="4000" dirty="0">
                <a:solidFill>
                  <a:schemeClr val="bg1"/>
                </a:solidFill>
              </a:rPr>
              <a:t> PO </a:t>
            </a:r>
            <a:r>
              <a:rPr lang="en-US" sz="4000" dirty="0" err="1">
                <a:solidFill>
                  <a:schemeClr val="bg1"/>
                </a:solidFill>
              </a:rPr>
              <a:t>árubeérkeztetéskor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4EF1F2-9F94-4203-A2AB-48EBBA6E2989}"/>
              </a:ext>
            </a:extLst>
          </p:cNvPr>
          <p:cNvSpPr txBox="1"/>
          <p:nvPr/>
        </p:nvSpPr>
        <p:spPr>
          <a:xfrm>
            <a:off x="6681537" y="1611593"/>
            <a:ext cx="4868780" cy="504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szállító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leszállítja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anyagot</a:t>
            </a:r>
            <a:r>
              <a:rPr lang="en-US" sz="1600" dirty="0">
                <a:solidFill>
                  <a:schemeClr val="bg1"/>
                </a:solidFill>
              </a:rPr>
              <a:t>, de mi nem </a:t>
            </a:r>
            <a:r>
              <a:rPr lang="en-US" sz="1600" dirty="0" err="1">
                <a:solidFill>
                  <a:schemeClr val="bg1"/>
                </a:solidFill>
              </a:rPr>
              <a:t>állítottunk</a:t>
            </a:r>
            <a:r>
              <a:rPr lang="en-US" sz="1600" dirty="0">
                <a:solidFill>
                  <a:schemeClr val="bg1"/>
                </a:solidFill>
              </a:rPr>
              <a:t> ki PO-t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MIGO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részletek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manuális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bevitele</a:t>
            </a:r>
            <a:r>
              <a:rPr lang="en-US" sz="1600" dirty="0">
                <a:solidFill>
                  <a:schemeClr val="bg1"/>
                </a:solidFill>
              </a:rPr>
              <a:t> (PO nem </a:t>
            </a:r>
            <a:r>
              <a:rPr lang="en-US" sz="1600" dirty="0" err="1">
                <a:solidFill>
                  <a:schemeClr val="bg1"/>
                </a:solidFill>
              </a:rPr>
              <a:t>kötelező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Anyagbizonylat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könyvelési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bizonylat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létrejön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ahogy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mindig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PO </a:t>
            </a:r>
            <a:r>
              <a:rPr lang="en-GB" sz="1600" dirty="0" err="1">
                <a:solidFill>
                  <a:schemeClr val="bg1"/>
                </a:solidFill>
              </a:rPr>
              <a:t>létrejön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automatikusan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Szükséges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konfiguráció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Standard </a:t>
            </a:r>
            <a:r>
              <a:rPr lang="en-US" sz="1600" dirty="0" err="1">
                <a:solidFill>
                  <a:schemeClr val="bg1"/>
                </a:solidFill>
              </a:rPr>
              <a:t>beszerzési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szervezet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gyár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összerendelés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Default </a:t>
            </a:r>
            <a:r>
              <a:rPr lang="en-US" sz="1600" dirty="0" err="1">
                <a:solidFill>
                  <a:schemeClr val="bg1"/>
                </a:solidFill>
              </a:rPr>
              <a:t>dokumentum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típus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konfiguráció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automatikus</a:t>
            </a:r>
            <a:r>
              <a:rPr lang="en-US" sz="1600" dirty="0">
                <a:solidFill>
                  <a:schemeClr val="bg1"/>
                </a:solidFill>
              </a:rPr>
              <a:t> PO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Egyéb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előfeltétel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inforecord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értékelt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anyag</a:t>
            </a:r>
            <a:r>
              <a:rPr lang="en-US" sz="1600" dirty="0">
                <a:solidFill>
                  <a:schemeClr val="bg1"/>
                </a:solidFill>
              </a:rPr>
              <a:t> és </a:t>
            </a:r>
            <a:r>
              <a:rPr lang="en-US" sz="1600" dirty="0" err="1">
                <a:solidFill>
                  <a:schemeClr val="bg1"/>
                </a:solidFill>
              </a:rPr>
              <a:t>gyár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kombináció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generált</a:t>
            </a:r>
            <a:r>
              <a:rPr lang="en-US" sz="1600" dirty="0">
                <a:solidFill>
                  <a:schemeClr val="bg1"/>
                </a:solidFill>
              </a:rPr>
              <a:t> PO </a:t>
            </a:r>
            <a:r>
              <a:rPr lang="en-US" sz="1600" dirty="0" err="1">
                <a:solidFill>
                  <a:schemeClr val="bg1"/>
                </a:solidFill>
              </a:rPr>
              <a:t>látható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anyagbizonylaton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1186AAC-97F1-4EA9-B69D-61204E25D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1683" y="1638145"/>
            <a:ext cx="5824299" cy="3581710"/>
          </a:xfrm>
        </p:spPr>
      </p:pic>
    </p:spTree>
    <p:extLst>
      <p:ext uri="{BB962C8B-B14F-4D97-AF65-F5344CB8AC3E}">
        <p14:creationId xmlns:p14="http://schemas.microsoft.com/office/powerpoint/2010/main" val="110910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Áru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visszaküldés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9511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visszaküldés</a:t>
            </a:r>
            <a:r>
              <a:rPr lang="en-US" sz="4000" dirty="0">
                <a:solidFill>
                  <a:schemeClr val="bg1"/>
                </a:solidFill>
              </a:rPr>
              <a:t> (return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Sérült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megtörtént</a:t>
            </a:r>
            <a:r>
              <a:rPr lang="en-US" dirty="0">
                <a:solidFill>
                  <a:schemeClr val="bg1"/>
                </a:solidFill>
              </a:rPr>
              <a:t> (PO </a:t>
            </a:r>
            <a:r>
              <a:rPr lang="en-US" dirty="0" err="1">
                <a:solidFill>
                  <a:schemeClr val="bg1"/>
                </a:solidFill>
              </a:rPr>
              <a:t>alapján</a:t>
            </a:r>
            <a:r>
              <a:rPr lang="en-US" dirty="0">
                <a:solidFill>
                  <a:schemeClr val="bg1"/>
                </a:solidFill>
              </a:rPr>
              <a:t>), de </a:t>
            </a:r>
            <a:r>
              <a:rPr lang="en-US" dirty="0" err="1">
                <a:solidFill>
                  <a:schemeClr val="bg1"/>
                </a:solidFill>
              </a:rPr>
              <a:t>később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valamilyen</a:t>
            </a:r>
            <a:r>
              <a:rPr lang="en-US" dirty="0">
                <a:solidFill>
                  <a:schemeClr val="bg1"/>
                </a:solidFill>
              </a:rPr>
              <a:t> ok </a:t>
            </a:r>
            <a:r>
              <a:rPr lang="en-US" dirty="0" err="1">
                <a:solidFill>
                  <a:schemeClr val="bg1"/>
                </a:solidFill>
              </a:rPr>
              <a:t>miatt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hibás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, nem </a:t>
            </a:r>
            <a:r>
              <a:rPr lang="en-US" dirty="0" err="1">
                <a:solidFill>
                  <a:schemeClr val="bg1"/>
                </a:solidFill>
              </a:rPr>
              <a:t>akért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került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szllításra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stb</a:t>
            </a:r>
            <a:r>
              <a:rPr lang="en-US" dirty="0">
                <a:solidFill>
                  <a:schemeClr val="bg1"/>
                </a:solidFill>
              </a:rPr>
              <a:t>.) </a:t>
            </a:r>
            <a:r>
              <a:rPr lang="en-US" dirty="0" err="1">
                <a:solidFill>
                  <a:schemeClr val="bg1"/>
                </a:solidFill>
              </a:rPr>
              <a:t>vissza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küldeni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Visszaküldés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lehet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szabadon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felhasználható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készletről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minőség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ellenőrzési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készletről</a:t>
            </a:r>
            <a:r>
              <a:rPr lang="en-US" dirty="0">
                <a:solidFill>
                  <a:schemeClr val="bg1"/>
                </a:solidFill>
              </a:rPr>
              <a:t> vagy </a:t>
            </a: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készletről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80798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visszaküldés</a:t>
            </a:r>
            <a:r>
              <a:rPr lang="en-US" sz="4000" dirty="0">
                <a:solidFill>
                  <a:schemeClr val="bg1"/>
                </a:solidFill>
              </a:rPr>
              <a:t> (return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CCDB09-BAED-4C2C-B874-861384223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684" y="1825625"/>
            <a:ext cx="4235116" cy="435133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Nem </a:t>
            </a:r>
            <a:r>
              <a:rPr lang="en-US" sz="1600" dirty="0" err="1">
                <a:solidFill>
                  <a:schemeClr val="bg1"/>
                </a:solidFill>
              </a:rPr>
              <a:t>értékelt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 </a:t>
            </a:r>
            <a:r>
              <a:rPr lang="en-US" sz="1600" dirty="0" err="1">
                <a:solidFill>
                  <a:schemeClr val="bg1"/>
                </a:solidFill>
              </a:rPr>
              <a:t>zárolt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készletre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103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Áru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vissza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küldés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124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Értékelt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101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Áru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vissza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küldés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122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17A03-F74D-4072-886E-717C43C58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5626"/>
            <a:ext cx="6280484" cy="4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Utólagos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elszámolás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3131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Utólagos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elszámolás</a:t>
            </a:r>
            <a:r>
              <a:rPr lang="en-US" sz="4000" dirty="0">
                <a:solidFill>
                  <a:schemeClr val="bg1"/>
                </a:solidFill>
              </a:rPr>
              <a:t> (subsequent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r>
              <a:rPr lang="en-US" dirty="0">
                <a:solidFill>
                  <a:schemeClr val="bg1"/>
                </a:solidFill>
              </a:rPr>
              <a:t> történő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után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küldi</a:t>
            </a:r>
            <a:r>
              <a:rPr lang="en-US" dirty="0">
                <a:solidFill>
                  <a:schemeClr val="bg1"/>
                </a:solidFill>
              </a:rPr>
              <a:t> a (</a:t>
            </a:r>
            <a:r>
              <a:rPr lang="en-US" dirty="0" err="1">
                <a:solidFill>
                  <a:schemeClr val="bg1"/>
                </a:solidFill>
              </a:rPr>
              <a:t>megfelelő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helyettesítő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terméket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 esetén a </a:t>
            </a:r>
            <a:r>
              <a:rPr lang="en-US" dirty="0" err="1">
                <a:solidFill>
                  <a:schemeClr val="bg1"/>
                </a:solidFill>
              </a:rPr>
              <a:t>könyvelés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anyagbizonylatra</a:t>
            </a:r>
            <a:r>
              <a:rPr lang="en-US" dirty="0">
                <a:solidFill>
                  <a:schemeClr val="bg1"/>
                </a:solidFill>
              </a:rPr>
              <a:t> vagy a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jött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anyagbizonylatra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történik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Az 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referencia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elérhető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anyagbizonylatban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GR és a </a:t>
            </a: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közti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összerendelés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megmarad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45859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Utólagos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elszámolás</a:t>
            </a:r>
            <a:r>
              <a:rPr lang="en-US" sz="4000" dirty="0">
                <a:solidFill>
                  <a:schemeClr val="bg1"/>
                </a:solidFill>
              </a:rPr>
              <a:t> (subsequent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12A4E8-5DF1-4055-A85D-B695B7B92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30705" y="1825625"/>
            <a:ext cx="5939590" cy="424256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684" y="1825625"/>
            <a:ext cx="4235116" cy="435133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Mozgásnem</a:t>
            </a:r>
            <a:r>
              <a:rPr lang="en-US" sz="2400" dirty="0">
                <a:solidFill>
                  <a:schemeClr val="bg1"/>
                </a:solidFill>
              </a:rPr>
              <a:t>: 101, 103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3919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Utólagos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szállítás</a:t>
            </a:r>
            <a:r>
              <a:rPr lang="en-US" sz="4000" dirty="0">
                <a:solidFill>
                  <a:schemeClr val="bg1"/>
                </a:solidFill>
              </a:rPr>
              <a:t> (subsequent delivery) - demo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(</a:t>
            </a: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RM30)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(MIGO,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101)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(MMBE)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Visszaszállítás</a:t>
            </a:r>
            <a:r>
              <a:rPr lang="en-US" dirty="0">
                <a:solidFill>
                  <a:schemeClr val="bg1"/>
                </a:solidFill>
              </a:rPr>
              <a:t> (MIGO, </a:t>
            </a:r>
            <a:r>
              <a:rPr lang="en-US" dirty="0" err="1">
                <a:solidFill>
                  <a:schemeClr val="bg1"/>
                </a:solidFill>
              </a:rPr>
              <a:t>anyagbizonylat</a:t>
            </a:r>
            <a:r>
              <a:rPr lang="en-US" dirty="0">
                <a:solidFill>
                  <a:schemeClr val="bg1"/>
                </a:solidFill>
              </a:rPr>
              <a:t> (	),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122)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Visszaküldés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konfigurálható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(MMBE)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: MIGO, </a:t>
            </a:r>
            <a:r>
              <a:rPr lang="en-US" dirty="0" err="1">
                <a:solidFill>
                  <a:schemeClr val="bg1"/>
                </a:solidFill>
              </a:rPr>
              <a:t>anyagbizonylat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vagy </a:t>
            </a:r>
            <a:r>
              <a:rPr lang="en-US" dirty="0" err="1">
                <a:solidFill>
                  <a:schemeClr val="bg1"/>
                </a:solidFill>
              </a:rPr>
              <a:t>visszaszállítás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(MMBE)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81386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Visszáru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6739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Visszáru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beszerzési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megrendeléshez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Return </a:t>
            </a:r>
            <a:r>
              <a:rPr lang="en-US" dirty="0" err="1">
                <a:solidFill>
                  <a:schemeClr val="bg1"/>
                </a:solidFill>
              </a:rPr>
              <a:t>tételt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hozunk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megrendelésben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'</a:t>
            </a:r>
            <a:r>
              <a:rPr lang="en-US" dirty="0" err="1">
                <a:solidFill>
                  <a:schemeClr val="bg1"/>
                </a:solidFill>
              </a:rPr>
              <a:t>Visszárutétel</a:t>
            </a:r>
            <a:r>
              <a:rPr lang="en-US" dirty="0">
                <a:solidFill>
                  <a:schemeClr val="bg1"/>
                </a:solidFill>
              </a:rPr>
              <a:t>’  (‘Return’) </a:t>
            </a:r>
            <a:r>
              <a:rPr lang="en-US" dirty="0" err="1">
                <a:solidFill>
                  <a:schemeClr val="bg1"/>
                </a:solidFill>
              </a:rPr>
              <a:t>indikátor</a:t>
            </a:r>
            <a:r>
              <a:rPr lang="en-US" dirty="0">
                <a:solidFill>
                  <a:schemeClr val="bg1"/>
                </a:solidFill>
              </a:rPr>
              <a:t> a PO </a:t>
            </a:r>
            <a:r>
              <a:rPr lang="en-US" dirty="0" err="1">
                <a:solidFill>
                  <a:schemeClr val="bg1"/>
                </a:solidFill>
              </a:rPr>
              <a:t>tételben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Abban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esetben</a:t>
            </a:r>
            <a:r>
              <a:rPr lang="en-US" dirty="0">
                <a:solidFill>
                  <a:schemeClr val="bg1"/>
                </a:solidFill>
              </a:rPr>
              <a:t>, ha </a:t>
            </a:r>
            <a:r>
              <a:rPr lang="en-US" dirty="0" err="1">
                <a:solidFill>
                  <a:schemeClr val="bg1"/>
                </a:solidFill>
              </a:rPr>
              <a:t>érkezik</a:t>
            </a:r>
            <a:r>
              <a:rPr lang="en-US" dirty="0">
                <a:solidFill>
                  <a:schemeClr val="bg1"/>
                </a:solidFill>
              </a:rPr>
              <a:t> egy </a:t>
            </a:r>
            <a:r>
              <a:rPr lang="en-US" dirty="0" err="1">
                <a:solidFill>
                  <a:schemeClr val="bg1"/>
                </a:solidFill>
              </a:rPr>
              <a:t>jóváírási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kérelem</a:t>
            </a:r>
            <a:r>
              <a:rPr lang="en-US" dirty="0">
                <a:solidFill>
                  <a:schemeClr val="bg1"/>
                </a:solidFill>
              </a:rPr>
              <a:t> (credit memo), akkor </a:t>
            </a:r>
            <a:r>
              <a:rPr lang="en-US" dirty="0" err="1">
                <a:solidFill>
                  <a:schemeClr val="bg1"/>
                </a:solidFill>
              </a:rPr>
              <a:t>lehet</a:t>
            </a:r>
            <a:r>
              <a:rPr lang="en-US" dirty="0">
                <a:solidFill>
                  <a:schemeClr val="bg1"/>
                </a:solidFill>
              </a:rPr>
              <a:t> a PO-r </a:t>
            </a:r>
            <a:r>
              <a:rPr lang="en-US" dirty="0" err="1">
                <a:solidFill>
                  <a:schemeClr val="bg1"/>
                </a:solidFill>
              </a:rPr>
              <a:t>referálni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számlában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Példák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Szűrőt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szereztünk</a:t>
            </a:r>
            <a:r>
              <a:rPr lang="en-US" dirty="0">
                <a:solidFill>
                  <a:schemeClr val="bg1"/>
                </a:solidFill>
              </a:rPr>
              <a:t> be a </a:t>
            </a:r>
            <a:r>
              <a:rPr lang="en-US" dirty="0" err="1">
                <a:solidFill>
                  <a:schemeClr val="bg1"/>
                </a:solidFill>
              </a:rPr>
              <a:t>szállítótól</a:t>
            </a:r>
            <a:r>
              <a:rPr lang="en-US" dirty="0">
                <a:solidFill>
                  <a:schemeClr val="bg1"/>
                </a:solidFill>
              </a:rPr>
              <a:t> -&gt; </a:t>
            </a:r>
            <a:r>
              <a:rPr lang="en-US" dirty="0" err="1">
                <a:solidFill>
                  <a:schemeClr val="bg1"/>
                </a:solidFill>
              </a:rPr>
              <a:t>visszaküldjük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használt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szűrőt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újrahasznosításra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Kábelmaradék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-&gt;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9786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00958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Visszáru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beszerzési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megrendeléshez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85C006-EB3A-4E44-8A09-BEE024116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2631" y="1219089"/>
            <a:ext cx="6585019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B28E2-4B43-484C-832E-58245D921255}"/>
              </a:ext>
            </a:extLst>
          </p:cNvPr>
          <p:cNvSpPr txBox="1"/>
          <p:nvPr/>
        </p:nvSpPr>
        <p:spPr>
          <a:xfrm>
            <a:off x="7844590" y="1411705"/>
            <a:ext cx="386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Amennyiben a PO </a:t>
            </a:r>
            <a:r>
              <a:rPr lang="en-US" dirty="0" err="1">
                <a:solidFill>
                  <a:schemeClr val="bg1"/>
                </a:solidFill>
              </a:rPr>
              <a:t>tételben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aktiválva</a:t>
            </a:r>
            <a:r>
              <a:rPr lang="en-US" dirty="0">
                <a:solidFill>
                  <a:schemeClr val="bg1"/>
                </a:solidFill>
              </a:rPr>
              <a:t> van, akkor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anyagbizonylta</a:t>
            </a:r>
            <a:r>
              <a:rPr lang="en-US" dirty="0">
                <a:solidFill>
                  <a:schemeClr val="bg1"/>
                </a:solidFill>
              </a:rPr>
              <a:t> ‘161’-es </a:t>
            </a:r>
            <a:r>
              <a:rPr lang="en-US" dirty="0" err="1">
                <a:solidFill>
                  <a:schemeClr val="bg1"/>
                </a:solidFill>
              </a:rPr>
              <a:t>mozgásnemmel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keletkezik</a:t>
            </a:r>
            <a:r>
              <a:rPr lang="en-US" dirty="0">
                <a:solidFill>
                  <a:schemeClr val="bg1"/>
                </a:solidFill>
              </a:rPr>
              <a:t> meg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6576E-F96F-4BD4-85A0-D7572936F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747" y="2892900"/>
            <a:ext cx="4364945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Visszáru</a:t>
            </a:r>
            <a:r>
              <a:rPr lang="en-US" sz="2900" dirty="0">
                <a:solidFill>
                  <a:schemeClr val="bg1"/>
                </a:solidFill>
              </a:rPr>
              <a:t> PO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GR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stornó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52912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stornó</a:t>
            </a:r>
            <a:r>
              <a:rPr lang="en-US" sz="4000" dirty="0">
                <a:solidFill>
                  <a:schemeClr val="bg1"/>
                </a:solidFill>
              </a:rPr>
              <a:t> (cancellation)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Rosszul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létrehozott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hibás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anyagbizonylat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korrigálására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Nem </a:t>
            </a:r>
            <a:r>
              <a:rPr lang="en-US" dirty="0" err="1">
                <a:solidFill>
                  <a:schemeClr val="bg1"/>
                </a:solidFill>
              </a:rPr>
              <a:t>kerül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: ‘102’ (</a:t>
            </a:r>
            <a:r>
              <a:rPr lang="en-US" dirty="0" err="1">
                <a:solidFill>
                  <a:schemeClr val="bg1"/>
                </a:solidFill>
              </a:rPr>
              <a:t>általában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+ ‘1’)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CF265-67BD-4C32-93CD-54F93795D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0" y="4181130"/>
            <a:ext cx="7011008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6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Visszáru</a:t>
            </a:r>
            <a:r>
              <a:rPr lang="en-US" sz="2900" dirty="0">
                <a:solidFill>
                  <a:schemeClr val="bg1"/>
                </a:solidFill>
              </a:rPr>
              <a:t> PO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solidFill>
                  <a:schemeClr val="bg1"/>
                </a:solidFill>
              </a:rPr>
              <a:t>GR </a:t>
            </a:r>
            <a:r>
              <a:rPr lang="en-US" sz="2900" dirty="0" err="1">
                <a:solidFill>
                  <a:schemeClr val="bg1"/>
                </a:solidFill>
              </a:rPr>
              <a:t>stornó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Túlszállítás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7196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542376"/>
            <a:ext cx="10924674" cy="855499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Túlszállítás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overdelivery</a:t>
            </a:r>
            <a:r>
              <a:rPr lang="en-US" sz="3600" dirty="0">
                <a:solidFill>
                  <a:schemeClr val="bg1"/>
                </a:solidFill>
              </a:rPr>
              <a:t>), </a:t>
            </a:r>
            <a:r>
              <a:rPr lang="en-US" sz="3600" dirty="0" err="1">
                <a:solidFill>
                  <a:schemeClr val="bg1"/>
                </a:solidFill>
              </a:rPr>
              <a:t>alulszállítás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underdelivery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0189" y="1825625"/>
            <a:ext cx="4423611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által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szállított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tűréshatáron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belül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üzenet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túlszállítási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tűréshatár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felett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hiba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üzenet</a:t>
            </a:r>
            <a:r>
              <a:rPr lang="en-US" dirty="0">
                <a:solidFill>
                  <a:schemeClr val="bg1"/>
                </a:solidFill>
              </a:rPr>
              <a:t> -&gt; MIGO nem </a:t>
            </a:r>
            <a:r>
              <a:rPr lang="en-US" dirty="0" err="1">
                <a:solidFill>
                  <a:schemeClr val="bg1"/>
                </a:solidFill>
              </a:rPr>
              <a:t>enged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könyvelni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Az </a:t>
            </a:r>
            <a:r>
              <a:rPr lang="en-US" dirty="0" err="1">
                <a:solidFill>
                  <a:schemeClr val="bg1"/>
                </a:solidFill>
              </a:rPr>
              <a:t>alulszállítási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tűréshatáron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figyelmeztető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üzenet</a:t>
            </a:r>
            <a:r>
              <a:rPr lang="en-US" dirty="0">
                <a:solidFill>
                  <a:schemeClr val="bg1"/>
                </a:solidFill>
              </a:rPr>
              <a:t> 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C5A6B9-EA72-46A9-AFE9-21B8279A5E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2FC65-1D1D-4263-9A37-66C70EFBA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10" y="1782937"/>
            <a:ext cx="5762774" cy="43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3304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305"/>
            <a:ext cx="111332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Túlszállítás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overdelivery</a:t>
            </a:r>
            <a:r>
              <a:rPr lang="en-US" sz="4000" dirty="0">
                <a:solidFill>
                  <a:schemeClr val="bg1"/>
                </a:solidFill>
              </a:rPr>
              <a:t>), </a:t>
            </a:r>
            <a:r>
              <a:rPr lang="en-US" sz="4000" dirty="0" err="1">
                <a:solidFill>
                  <a:schemeClr val="bg1"/>
                </a:solidFill>
              </a:rPr>
              <a:t>alulszállítás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underdelivery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625"/>
            <a:ext cx="10515600" cy="50197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tűréshatárok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definiálása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‘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’ </a:t>
            </a:r>
            <a:r>
              <a:rPr lang="en-US" dirty="0" err="1">
                <a:solidFill>
                  <a:schemeClr val="bg1"/>
                </a:solidFill>
              </a:rPr>
              <a:t>fülön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Korlátlan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túlszállítás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átvétel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szállítónál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Tűréshatár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megadása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Infórekordban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szervezet</a:t>
            </a:r>
            <a:r>
              <a:rPr lang="en-US" dirty="0">
                <a:solidFill>
                  <a:schemeClr val="bg1"/>
                </a:solidFill>
              </a:rPr>
              <a:t> (ME11-ME13)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Anyagtörzsben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kulcs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PO-n a </a:t>
            </a:r>
            <a:r>
              <a:rPr lang="en-US" dirty="0" err="1">
                <a:solidFill>
                  <a:schemeClr val="bg1"/>
                </a:solidFill>
              </a:rPr>
              <a:t>törzsadatból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ADB71-A248-430A-8E7C-8C3F6D51F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290" y="2106242"/>
            <a:ext cx="5997460" cy="1943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CDB3D-B40A-4684-91C5-5FC00514E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052" y="4242228"/>
            <a:ext cx="4094747" cy="21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87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 </a:t>
            </a:r>
            <a:r>
              <a:rPr lang="en-US" sz="4000" dirty="0" err="1">
                <a:solidFill>
                  <a:schemeClr val="bg1"/>
                </a:solidFill>
              </a:rPr>
              <a:t>nyitott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mennyiségek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684" y="1825625"/>
            <a:ext cx="4235116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– ‘</a:t>
            </a:r>
            <a:r>
              <a:rPr lang="en-US" dirty="0" err="1">
                <a:solidFill>
                  <a:schemeClr val="bg1"/>
                </a:solidFill>
              </a:rPr>
              <a:t>Ütemezések</a:t>
            </a:r>
            <a:r>
              <a:rPr lang="en-US" dirty="0">
                <a:solidFill>
                  <a:schemeClr val="bg1"/>
                </a:solidFill>
              </a:rPr>
              <a:t>’ </a:t>
            </a:r>
            <a:r>
              <a:rPr lang="en-US" dirty="0" err="1">
                <a:solidFill>
                  <a:schemeClr val="bg1"/>
                </a:solidFill>
              </a:rPr>
              <a:t>fül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B0F38D-37AF-4623-A405-0911BC66A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49406" y="1748589"/>
            <a:ext cx="5880635" cy="4013077"/>
          </a:xfrm>
        </p:spPr>
      </p:pic>
    </p:spTree>
    <p:extLst>
      <p:ext uri="{BB962C8B-B14F-4D97-AF65-F5344CB8AC3E}">
        <p14:creationId xmlns:p14="http://schemas.microsoft.com/office/powerpoint/2010/main" val="2600744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Teljes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szállítás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 err="1">
                <a:solidFill>
                  <a:schemeClr val="bg1"/>
                </a:solidFill>
              </a:rPr>
              <a:t>Szállító</a:t>
            </a:r>
            <a:r>
              <a:rPr lang="en-US" sz="3200" dirty="0">
                <a:solidFill>
                  <a:schemeClr val="bg1"/>
                </a:solidFill>
              </a:rPr>
              <a:t> nem </a:t>
            </a:r>
            <a:r>
              <a:rPr lang="en-US" sz="3200" dirty="0" err="1">
                <a:solidFill>
                  <a:schemeClr val="bg1"/>
                </a:solidFill>
              </a:rPr>
              <a:t>tudja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teljes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mennyiséget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leszállítani</a:t>
            </a:r>
            <a:endParaRPr lang="en-US" sz="32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 err="1">
                <a:solidFill>
                  <a:schemeClr val="bg1"/>
                </a:solidFill>
              </a:rPr>
              <a:t>Indikátor</a:t>
            </a:r>
            <a:r>
              <a:rPr lang="en-US" sz="3200" dirty="0">
                <a:solidFill>
                  <a:schemeClr val="bg1"/>
                </a:solidFill>
              </a:rPr>
              <a:t> a PO-n (</a:t>
            </a:r>
            <a:r>
              <a:rPr lang="en-US" sz="3200" dirty="0" err="1">
                <a:solidFill>
                  <a:schemeClr val="bg1"/>
                </a:solidFill>
              </a:rPr>
              <a:t>szállítás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fül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dirty="0" err="1">
                <a:solidFill>
                  <a:schemeClr val="bg1"/>
                </a:solidFill>
              </a:rPr>
              <a:t>funkció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gyár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szinten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konfigurálható</a:t>
            </a:r>
            <a:endParaRPr lang="en-US" sz="32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Van tolerance a PO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tolarancián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belüli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 esetén automatikusan </a:t>
            </a:r>
            <a:r>
              <a:rPr lang="en-US" dirty="0" err="1">
                <a:solidFill>
                  <a:schemeClr val="bg1"/>
                </a:solidFill>
              </a:rPr>
              <a:t>beállítódik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indicator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tolerancia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felhasználó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manuálisan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módosíthatja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indikátort</a:t>
            </a:r>
            <a:r>
              <a:rPr lang="en-US" dirty="0">
                <a:solidFill>
                  <a:schemeClr val="bg1"/>
                </a:solidFill>
              </a:rPr>
              <a:t> a PO-n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után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amennyiben</a:t>
            </a:r>
            <a:r>
              <a:rPr lang="en-US" dirty="0">
                <a:solidFill>
                  <a:schemeClr val="bg1"/>
                </a:solidFill>
              </a:rPr>
              <a:t> a PO-n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indicator be van </a:t>
            </a:r>
            <a:r>
              <a:rPr lang="en-US" dirty="0" err="1">
                <a:solidFill>
                  <a:schemeClr val="bg1"/>
                </a:solidFill>
              </a:rPr>
              <a:t>állítva</a:t>
            </a:r>
            <a:r>
              <a:rPr lang="en-US" dirty="0">
                <a:solidFill>
                  <a:schemeClr val="bg1"/>
                </a:solidFill>
              </a:rPr>
              <a:t>, a </a:t>
            </a:r>
            <a:r>
              <a:rPr lang="en-US" dirty="0" err="1">
                <a:solidFill>
                  <a:schemeClr val="bg1"/>
                </a:solidFill>
              </a:rPr>
              <a:t>nyitott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lesz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5676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Visszáru</a:t>
            </a:r>
            <a:r>
              <a:rPr lang="en-US" sz="2900" dirty="0">
                <a:solidFill>
                  <a:schemeClr val="bg1"/>
                </a:solidFill>
              </a:rPr>
              <a:t> PO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solidFill>
                  <a:schemeClr val="bg1"/>
                </a:solidFill>
              </a:rPr>
              <a:t>GR </a:t>
            </a:r>
            <a:r>
              <a:rPr lang="en-US" sz="2900" dirty="0" err="1">
                <a:solidFill>
                  <a:schemeClr val="bg1"/>
                </a:solidFill>
              </a:rPr>
              <a:t>stornó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Túlszállítás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Szavatossági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idő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kezelése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82912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Minimum </a:t>
            </a:r>
            <a:r>
              <a:rPr lang="en-US" sz="4000" dirty="0" err="1">
                <a:solidFill>
                  <a:schemeClr val="bg1"/>
                </a:solidFill>
              </a:rPr>
              <a:t>hátralevő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szavatossági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idő</a:t>
            </a:r>
            <a:r>
              <a:rPr lang="en-US" sz="4000" dirty="0">
                <a:solidFill>
                  <a:schemeClr val="bg1"/>
                </a:solidFill>
              </a:rPr>
              <a:t> (SLED)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558" y="1825625"/>
            <a:ext cx="4664242" cy="467945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Konfiguráció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gyár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szinten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aktiválható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lejárati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dátum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ellenőrzés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Mozgásnemenként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megadható</a:t>
            </a:r>
            <a:r>
              <a:rPr lang="en-US" sz="1600" dirty="0">
                <a:solidFill>
                  <a:schemeClr val="bg1"/>
                </a:solidFill>
              </a:rPr>
              <a:t>, hogy </a:t>
            </a:r>
            <a:r>
              <a:rPr lang="en-US" sz="1600" dirty="0" err="1">
                <a:solidFill>
                  <a:schemeClr val="bg1"/>
                </a:solidFill>
              </a:rPr>
              <a:t>kezelje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Anyagtörzs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gyári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adat</a:t>
            </a:r>
            <a:r>
              <a:rPr lang="en-US" sz="2000" dirty="0">
                <a:solidFill>
                  <a:schemeClr val="bg1"/>
                </a:solidFill>
              </a:rPr>
              <a:t>/raktár1 </a:t>
            </a:r>
            <a:r>
              <a:rPr lang="en-US" sz="2000" dirty="0" err="1">
                <a:solidFill>
                  <a:schemeClr val="bg1"/>
                </a:solidFill>
              </a:rPr>
              <a:t>nézet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&lt; Min.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szavatossági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törzsadatban</a:t>
            </a:r>
            <a:r>
              <a:rPr lang="en-GB" sz="2000" dirty="0">
                <a:solidFill>
                  <a:schemeClr val="bg1"/>
                </a:solidFill>
              </a:rPr>
              <a:t> – GR nem </a:t>
            </a:r>
            <a:r>
              <a:rPr lang="en-GB" sz="2000" dirty="0" err="1">
                <a:solidFill>
                  <a:schemeClr val="bg1"/>
                </a:solidFill>
              </a:rPr>
              <a:t>hozható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létre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F0CAB6-DE75-4270-BEC8-1735BE8B6B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98716" y="1847314"/>
            <a:ext cx="5526148" cy="408024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3E9CF-B5F1-4708-B68D-2178C2E59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558" y="3429000"/>
            <a:ext cx="466424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Árubeérkeztetés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Mozgásnemek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44626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Minimum </a:t>
            </a:r>
            <a:r>
              <a:rPr lang="en-US" sz="4000" dirty="0" err="1">
                <a:solidFill>
                  <a:schemeClr val="bg1"/>
                </a:solidFill>
              </a:rPr>
              <a:t>hátralevő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szavatossági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idő</a:t>
            </a:r>
            <a:r>
              <a:rPr lang="en-US" sz="4000" dirty="0">
                <a:solidFill>
                  <a:schemeClr val="bg1"/>
                </a:solidFill>
              </a:rPr>
              <a:t> (SLED)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0293" y="4718671"/>
            <a:ext cx="7974896" cy="1163145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Gyártási</a:t>
            </a:r>
            <a:r>
              <a:rPr lang="en-GB" sz="2000" dirty="0">
                <a:solidFill>
                  <a:schemeClr val="bg1"/>
                </a:solidFill>
              </a:rPr>
              <a:t> datum </a:t>
            </a:r>
            <a:r>
              <a:rPr lang="en-GB" sz="2000" dirty="0" err="1">
                <a:solidFill>
                  <a:schemeClr val="bg1"/>
                </a:solidFill>
              </a:rPr>
              <a:t>megadása</a:t>
            </a:r>
            <a:r>
              <a:rPr lang="en-GB" sz="2000" dirty="0">
                <a:solidFill>
                  <a:schemeClr val="bg1"/>
                </a:solidFill>
              </a:rPr>
              <a:t> a GR-ban</a:t>
            </a:r>
          </a:p>
          <a:p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&lt; Min.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szavatossági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törzsadatban</a:t>
            </a:r>
            <a:r>
              <a:rPr lang="en-GB" sz="2000" dirty="0">
                <a:solidFill>
                  <a:schemeClr val="bg1"/>
                </a:solidFill>
              </a:rPr>
              <a:t> – GR nem </a:t>
            </a:r>
            <a:r>
              <a:rPr lang="en-GB" sz="2000" dirty="0" err="1">
                <a:solidFill>
                  <a:schemeClr val="bg1"/>
                </a:solidFill>
              </a:rPr>
              <a:t>hozható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létre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0CDB4D-532F-446A-BC10-26E06013A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18827" y="1695020"/>
            <a:ext cx="8173454" cy="2736937"/>
          </a:xfrm>
        </p:spPr>
      </p:pic>
    </p:spTree>
    <p:extLst>
      <p:ext uri="{BB962C8B-B14F-4D97-AF65-F5344CB8AC3E}">
        <p14:creationId xmlns:p14="http://schemas.microsoft.com/office/powerpoint/2010/main" val="328376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Árubeérkeztetés</a:t>
            </a:r>
            <a:r>
              <a:rPr lang="en-US" sz="4800" dirty="0">
                <a:solidFill>
                  <a:schemeClr val="bg1"/>
                </a:solidFill>
              </a:rPr>
              <a:t> (GR – Goods Receipt)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Az </a:t>
            </a:r>
            <a:r>
              <a:rPr lang="en-US" sz="3200" dirty="0" err="1">
                <a:solidFill>
                  <a:schemeClr val="bg1"/>
                </a:solidFill>
              </a:rPr>
              <a:t>átvett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beérkezett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könyvelése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Külső </a:t>
            </a:r>
            <a:r>
              <a:rPr lang="en-US" dirty="0" err="1">
                <a:solidFill>
                  <a:schemeClr val="bg1"/>
                </a:solidFill>
              </a:rPr>
              <a:t>szállítótól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Gyártásból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növelheti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típusa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könyvelés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valamilyen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(PO, </a:t>
            </a: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történik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referencia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Referencia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7016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Mozgásnemek</a:t>
            </a:r>
            <a:endParaRPr lang="en-GB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6175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Mozgásnemek</a:t>
            </a:r>
            <a:r>
              <a:rPr lang="en-US" sz="4800" dirty="0">
                <a:solidFill>
                  <a:schemeClr val="bg1"/>
                </a:solidFill>
              </a:rPr>
              <a:t> (movement types)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Anyagmozgás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könyvelésénél</a:t>
            </a:r>
            <a:r>
              <a:rPr lang="en-US" dirty="0">
                <a:solidFill>
                  <a:schemeClr val="bg1"/>
                </a:solidFill>
              </a:rPr>
              <a:t> (pl.: MIGO) </a:t>
            </a:r>
            <a:r>
              <a:rPr lang="en-US" dirty="0" err="1">
                <a:solidFill>
                  <a:schemeClr val="bg1"/>
                </a:solidFill>
              </a:rPr>
              <a:t>muszáj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definiálni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mozgásnemet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Megadja</a:t>
            </a:r>
            <a:r>
              <a:rPr lang="en-US" dirty="0">
                <a:solidFill>
                  <a:schemeClr val="bg1"/>
                </a:solidFill>
              </a:rPr>
              <a:t>, hogy </a:t>
            </a:r>
            <a:r>
              <a:rPr lang="en-US" dirty="0" err="1">
                <a:solidFill>
                  <a:schemeClr val="bg1"/>
                </a:solidFill>
              </a:rPr>
              <a:t>milyen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típusú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mozgás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példák</a:t>
            </a:r>
            <a:r>
              <a:rPr lang="en-US" dirty="0">
                <a:solidFill>
                  <a:schemeClr val="bg1"/>
                </a:solidFill>
              </a:rPr>
              <a:t> (3-karakteres </a:t>
            </a:r>
            <a:r>
              <a:rPr lang="en-US" dirty="0" err="1">
                <a:solidFill>
                  <a:schemeClr val="bg1"/>
                </a:solidFill>
              </a:rPr>
              <a:t>kód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101 – </a:t>
            </a: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(GR) PO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201 – </a:t>
            </a:r>
            <a:r>
              <a:rPr lang="en-US" dirty="0" err="1">
                <a:solidFill>
                  <a:schemeClr val="bg1"/>
                </a:solidFill>
              </a:rPr>
              <a:t>árukiadás</a:t>
            </a:r>
            <a:r>
              <a:rPr lang="en-US" dirty="0">
                <a:solidFill>
                  <a:schemeClr val="bg1"/>
                </a:solidFill>
              </a:rPr>
              <a:t> (GI) </a:t>
            </a:r>
            <a:r>
              <a:rPr lang="en-US" dirty="0" err="1">
                <a:solidFill>
                  <a:schemeClr val="bg1"/>
                </a:solidFill>
              </a:rPr>
              <a:t>költséghely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321 – </a:t>
            </a:r>
            <a:r>
              <a:rPr lang="en-US" dirty="0" err="1">
                <a:solidFill>
                  <a:schemeClr val="bg1"/>
                </a:solidFill>
              </a:rPr>
              <a:t>Minőségellenőrzésből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felszabadított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mozgásnemek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vezérlik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konfiguráció</a:t>
            </a:r>
            <a:r>
              <a:rPr lang="en-US" dirty="0">
                <a:solidFill>
                  <a:schemeClr val="bg1"/>
                </a:solidFill>
              </a:rPr>
              <a:t>):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 update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könyvelés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szelekciót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Üzeneteket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919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GR </a:t>
            </a:r>
            <a:r>
              <a:rPr lang="en-US" sz="4000" dirty="0" err="1">
                <a:solidFill>
                  <a:schemeClr val="bg1"/>
                </a:solidFill>
              </a:rPr>
              <a:t>dokumentum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referencia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nélkül</a:t>
            </a:r>
            <a:r>
              <a:rPr lang="en-US" sz="4000" dirty="0">
                <a:solidFill>
                  <a:schemeClr val="bg1"/>
                </a:solidFill>
              </a:rPr>
              <a:t> - </a:t>
            </a:r>
            <a:r>
              <a:rPr lang="en-US" sz="4000" dirty="0" err="1">
                <a:solidFill>
                  <a:schemeClr val="bg1"/>
                </a:solidFill>
              </a:rPr>
              <a:t>mozgásnemek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kezdeti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561, 563, 565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501, 503, 505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521, 523, 525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511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Melléktermék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(PP)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531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Visszavétel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vevőtől</a:t>
            </a:r>
            <a:r>
              <a:rPr lang="en-US" dirty="0">
                <a:solidFill>
                  <a:schemeClr val="bg1"/>
                </a:solidFill>
              </a:rPr>
              <a:t> (SD)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451</a:t>
            </a: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A7653-0BE1-4094-84EF-1B70FA6AF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375" y="1691489"/>
            <a:ext cx="599746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Bevételezés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készletre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08030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51314</TotalTime>
  <Words>1479</Words>
  <Application>Microsoft Office PowerPoint</Application>
  <PresentationFormat>Widescreen</PresentationFormat>
  <Paragraphs>403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Árubeérkeztetés (GR – Goods Receipt)</vt:lpstr>
      <vt:lpstr>Tartalom</vt:lpstr>
      <vt:lpstr>Mozgásnemek (movement types)</vt:lpstr>
      <vt:lpstr>GR dokumentum referencia nélkül - mozgásnemek</vt:lpstr>
      <vt:lpstr>Tartalom</vt:lpstr>
      <vt:lpstr>Bevételezés készletre (kezdeti érték)</vt:lpstr>
      <vt:lpstr>Árubeérkeztetés PO vagy gyártási rendelés nélkül</vt:lpstr>
      <vt:lpstr>Tartalom</vt:lpstr>
      <vt:lpstr>Ingyenes termék bevételezése</vt:lpstr>
      <vt:lpstr>Árubeérkeztetés referenciával</vt:lpstr>
      <vt:lpstr>Tartalom</vt:lpstr>
      <vt:lpstr>Árubeérkeztetés – minőségellenőrzés készlet</vt:lpstr>
      <vt:lpstr>Árubeérkeztetés nem értékelt anyag – zárolt készletre könyvelés</vt:lpstr>
      <vt:lpstr>Árubeérkeztetés értékelt anyag – zárolt készletre könyvelés</vt:lpstr>
      <vt:lpstr>Tartalom</vt:lpstr>
      <vt:lpstr>Automatikus PO árubeérkeztetéskor</vt:lpstr>
      <vt:lpstr>Tartalom</vt:lpstr>
      <vt:lpstr>Áru visszaküldés (return delivery)</vt:lpstr>
      <vt:lpstr>Áru visszaküldés (return delivery)</vt:lpstr>
      <vt:lpstr>Tartalom</vt:lpstr>
      <vt:lpstr>Utólagos elszámolás (subsequent delivery)</vt:lpstr>
      <vt:lpstr>Utólagos elszámolás (subsequent delivery)</vt:lpstr>
      <vt:lpstr>Utólagos szállítás (subsequent delivery) - demo</vt:lpstr>
      <vt:lpstr>Tartalom</vt:lpstr>
      <vt:lpstr>Visszáru beszerzési megrendeléshez</vt:lpstr>
      <vt:lpstr>Visszáru beszerzési megrendeléshez</vt:lpstr>
      <vt:lpstr>Tartalom</vt:lpstr>
      <vt:lpstr>Árubeérkeztetés – stornó (cancellation)</vt:lpstr>
      <vt:lpstr>Tartalom</vt:lpstr>
      <vt:lpstr>Túlszállítás (overdelivery), alulszállítás (underdelivery)</vt:lpstr>
      <vt:lpstr>Túlszállítás (overdelivery), alulszállítás (underdelivery)</vt:lpstr>
      <vt:lpstr>PO nyitott mennyiségek</vt:lpstr>
      <vt:lpstr>Teljes szállítás</vt:lpstr>
      <vt:lpstr>Tartalom</vt:lpstr>
      <vt:lpstr>Minimum hátralevő szavatossági idő (SLED)</vt:lpstr>
      <vt:lpstr>Minimum hátralevő szavatossági idő (SLED)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319</cp:revision>
  <dcterms:created xsi:type="dcterms:W3CDTF">2022-10-12T08:12:50Z</dcterms:created>
  <dcterms:modified xsi:type="dcterms:W3CDTF">2023-08-29T17:25:43Z</dcterms:modified>
</cp:coreProperties>
</file>