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57" r:id="rId3"/>
    <p:sldId id="294" r:id="rId4"/>
    <p:sldId id="467" r:id="rId5"/>
    <p:sldId id="415" r:id="rId6"/>
    <p:sldId id="468" r:id="rId7"/>
    <p:sldId id="469" r:id="rId8"/>
    <p:sldId id="470" r:id="rId9"/>
    <p:sldId id="482" r:id="rId10"/>
    <p:sldId id="471" r:id="rId11"/>
    <p:sldId id="472" r:id="rId12"/>
    <p:sldId id="474" r:id="rId13"/>
    <p:sldId id="475" r:id="rId14"/>
    <p:sldId id="476" r:id="rId15"/>
    <p:sldId id="483" r:id="rId16"/>
    <p:sldId id="478" r:id="rId17"/>
    <p:sldId id="477" r:id="rId18"/>
    <p:sldId id="484" r:id="rId19"/>
    <p:sldId id="479" r:id="rId20"/>
    <p:sldId id="485" r:id="rId21"/>
    <p:sldId id="480" r:id="rId22"/>
    <p:sldId id="4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251" autoAdjust="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2023-08-16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2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45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4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6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0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4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74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79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5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272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36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6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2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6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43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45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5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2023-08-16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7.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</a:t>
            </a:r>
            <a:r>
              <a:rPr lang="en-US" sz="4000" dirty="0" err="1">
                <a:solidFill>
                  <a:schemeClr val="bg1"/>
                </a:solidFill>
              </a:rPr>
              <a:t>Készletgazdálkodás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Anyagmozgás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fajtái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fontScale="92500" lnSpcReduction="1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bg1"/>
                </a:solidFill>
              </a:rPr>
              <a:t>Külső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Bevételezés</a:t>
            </a:r>
            <a:r>
              <a:rPr lang="en-US" sz="3000" dirty="0">
                <a:solidFill>
                  <a:schemeClr val="bg1"/>
                </a:solidFill>
              </a:rPr>
              <a:t> (Good Receipts) külső </a:t>
            </a:r>
            <a:r>
              <a:rPr lang="en-US" sz="3000" dirty="0" err="1">
                <a:solidFill>
                  <a:schemeClr val="bg1"/>
                </a:solidFill>
              </a:rPr>
              <a:t>beszerzés</a:t>
            </a:r>
            <a:r>
              <a:rPr lang="en-US" sz="3000" dirty="0">
                <a:solidFill>
                  <a:schemeClr val="bg1"/>
                </a:solidFill>
              </a:rPr>
              <a:t> esetén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Anyagkiadás</a:t>
            </a:r>
            <a:r>
              <a:rPr lang="en-US" sz="3000" dirty="0">
                <a:solidFill>
                  <a:schemeClr val="bg1"/>
                </a:solidFill>
              </a:rPr>
              <a:t> (Goods Issue) </a:t>
            </a:r>
            <a:r>
              <a:rPr lang="en-US" sz="3000" dirty="0" err="1">
                <a:solidFill>
                  <a:schemeClr val="bg1"/>
                </a:solidFill>
              </a:rPr>
              <a:t>értékesítés</a:t>
            </a:r>
            <a:r>
              <a:rPr lang="en-US" sz="3000" dirty="0">
                <a:solidFill>
                  <a:schemeClr val="bg1"/>
                </a:solidFill>
              </a:rPr>
              <a:t> esetén</a:t>
            </a: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Belső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Bevételezés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gyártásból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visszahívás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belső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célokra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Készletek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közti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mozgások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>
                <a:solidFill>
                  <a:schemeClr val="bg1"/>
                </a:solidFill>
              </a:rPr>
              <a:t>Minden </a:t>
            </a:r>
            <a:r>
              <a:rPr lang="en-US" sz="3400" dirty="0" err="1">
                <a:solidFill>
                  <a:schemeClr val="bg1"/>
                </a:solidFill>
              </a:rPr>
              <a:t>mozgással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dokumentum</a:t>
            </a:r>
            <a:r>
              <a:rPr lang="en-US" sz="3400" dirty="0">
                <a:solidFill>
                  <a:schemeClr val="bg1"/>
                </a:solidFill>
              </a:rPr>
              <a:t> jön </a:t>
            </a:r>
            <a:r>
              <a:rPr lang="en-US" sz="3400" dirty="0" err="1">
                <a:solidFill>
                  <a:schemeClr val="bg1"/>
                </a:solidFill>
              </a:rPr>
              <a:t>létre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6686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Anyagmozgás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fajtái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F55330-FB2C-4CEE-BB6B-C04BF958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4547" y="1473199"/>
            <a:ext cx="7392227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0343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fontScale="92500" lnSpcReduction="2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Beérkeztetés</a:t>
            </a:r>
            <a:r>
              <a:rPr lang="en-US" sz="3400" dirty="0">
                <a:solidFill>
                  <a:schemeClr val="bg1"/>
                </a:solidFill>
              </a:rPr>
              <a:t> (GR)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Szállítótól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Gyártásból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késztermék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Készletnövekedést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eredményez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Anyagkiadás</a:t>
            </a:r>
            <a:r>
              <a:rPr lang="en-US" sz="3400" dirty="0">
                <a:solidFill>
                  <a:schemeClr val="bg1"/>
                </a:solidFill>
              </a:rPr>
              <a:t> (GI)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Raktárról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kiadás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Anyagfelhasználás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alapanyag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félkésztermék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Vevőnek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szállítás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késztermék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Készletcsökkenést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eredményez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5274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folyt</a:t>
            </a:r>
            <a:r>
              <a:rPr lang="en-US" dirty="0">
                <a:solidFill>
                  <a:schemeClr val="bg1"/>
                </a:solidFill>
              </a:rPr>
              <a:t>.)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Készletmozgatás</a:t>
            </a:r>
            <a:r>
              <a:rPr lang="en-US" sz="3400" dirty="0">
                <a:solidFill>
                  <a:schemeClr val="bg1"/>
                </a:solidFill>
              </a:rPr>
              <a:t> (Stock Transfer)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Raktárhelyek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között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Gyárak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között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Mozgás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könyvelés</a:t>
            </a:r>
            <a:r>
              <a:rPr lang="en-US" sz="3400" dirty="0">
                <a:solidFill>
                  <a:schemeClr val="bg1"/>
                </a:solidFill>
              </a:rPr>
              <a:t> (Transfer Posting)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Készletmozgás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általános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fogalma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Módosítja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készletkategóriáját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függetlenül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attól</a:t>
            </a:r>
            <a:r>
              <a:rPr lang="en-US" sz="3000" dirty="0">
                <a:solidFill>
                  <a:schemeClr val="bg1"/>
                </a:solidFill>
              </a:rPr>
              <a:t>, hogy volt-e </a:t>
            </a:r>
            <a:r>
              <a:rPr lang="en-US" sz="3000" dirty="0" err="1">
                <a:solidFill>
                  <a:schemeClr val="bg1"/>
                </a:solidFill>
              </a:rPr>
              <a:t>fizikai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mozgás</a:t>
            </a:r>
            <a:r>
              <a:rPr lang="en-US" sz="3000" dirty="0">
                <a:solidFill>
                  <a:schemeClr val="bg1"/>
                </a:solidFill>
              </a:rPr>
              <a:t> (pl.: </a:t>
            </a:r>
            <a:r>
              <a:rPr lang="en-US" sz="3000" dirty="0" err="1">
                <a:solidFill>
                  <a:schemeClr val="bg1"/>
                </a:solidFill>
              </a:rPr>
              <a:t>minőségellenőrzés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alatt</a:t>
            </a:r>
            <a:r>
              <a:rPr lang="en-US" sz="3000" dirty="0">
                <a:solidFill>
                  <a:schemeClr val="bg1"/>
                </a:solidFill>
              </a:rPr>
              <a:t> -&gt; </a:t>
            </a:r>
            <a:r>
              <a:rPr lang="en-US" sz="3000" dirty="0" err="1">
                <a:solidFill>
                  <a:schemeClr val="bg1"/>
                </a:solidFill>
              </a:rPr>
              <a:t>szabadfelhasználású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készlet</a:t>
            </a:r>
            <a:r>
              <a:rPr lang="en-US" sz="300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2911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 - </a:t>
            </a:r>
            <a:r>
              <a:rPr lang="en-US" sz="6000" dirty="0" err="1">
                <a:solidFill>
                  <a:schemeClr val="bg1"/>
                </a:solidFill>
              </a:rPr>
              <a:t>dokumentumok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D82519-E9EE-4CB6-9ABB-DA252AEFD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1" y="1473199"/>
            <a:ext cx="7287126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C2466-AE63-4ECF-B65B-83FA0EC71CC9}"/>
              </a:ext>
            </a:extLst>
          </p:cNvPr>
          <p:cNvSpPr txBox="1"/>
          <p:nvPr/>
        </p:nvSpPr>
        <p:spPr>
          <a:xfrm>
            <a:off x="8438137" y="1564105"/>
            <a:ext cx="344103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 -&gt; GR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Foglalás</a:t>
            </a:r>
            <a:r>
              <a:rPr lang="en-GB" dirty="0">
                <a:solidFill>
                  <a:schemeClr val="bg1"/>
                </a:solidFill>
              </a:rPr>
              <a:t> -&gt; GI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Gyártási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rendelés</a:t>
            </a:r>
            <a:r>
              <a:rPr lang="en-GB" dirty="0">
                <a:solidFill>
                  <a:schemeClr val="bg1"/>
                </a:solidFill>
              </a:rPr>
              <a:t> –&gt; GR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err="1">
                <a:solidFill>
                  <a:schemeClr val="bg1"/>
                </a:solidFill>
              </a:rPr>
              <a:t>könyvelés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generál</a:t>
            </a:r>
            <a:endParaRPr lang="en-GB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Anyagbizonylatot</a:t>
            </a:r>
            <a:r>
              <a:rPr lang="en-GB" dirty="0">
                <a:solidFill>
                  <a:schemeClr val="bg1"/>
                </a:solidFill>
              </a:rPr>
              <a:t> (MM)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Könyvelési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bizonylatot</a:t>
            </a:r>
            <a:r>
              <a:rPr lang="en-GB" dirty="0">
                <a:solidFill>
                  <a:schemeClr val="bg1"/>
                </a:solidFill>
              </a:rPr>
              <a:t> (FI)</a:t>
            </a:r>
          </a:p>
        </p:txBody>
      </p:sp>
    </p:spTree>
    <p:extLst>
      <p:ext uri="{BB962C8B-B14F-4D97-AF65-F5344CB8AC3E}">
        <p14:creationId xmlns:p14="http://schemas.microsoft.com/office/powerpoint/2010/main" val="166218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Tranzakciók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árumozgásra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7280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9" y="365126"/>
            <a:ext cx="11277600" cy="974278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Mértékegység</a:t>
            </a:r>
            <a:r>
              <a:rPr lang="en-US" sz="5400" dirty="0">
                <a:solidFill>
                  <a:schemeClr val="bg1"/>
                </a:solidFill>
              </a:rPr>
              <a:t> (UoM) </a:t>
            </a:r>
            <a:r>
              <a:rPr lang="en-US" sz="5400" dirty="0" err="1">
                <a:solidFill>
                  <a:schemeClr val="bg1"/>
                </a:solidFill>
              </a:rPr>
              <a:t>kezelése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készleten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C2466-AE63-4ECF-B65B-83FA0EC71CC9}"/>
              </a:ext>
            </a:extLst>
          </p:cNvPr>
          <p:cNvSpPr txBox="1"/>
          <p:nvPr/>
        </p:nvSpPr>
        <p:spPr>
          <a:xfrm>
            <a:off x="7551810" y="1217919"/>
            <a:ext cx="4475748" cy="632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Mértékegység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törzsadatban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Bázis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mennyiségi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egység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Megrend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menny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Egység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alternatív</a:t>
            </a:r>
            <a:r>
              <a:rPr lang="en-US" sz="1600" dirty="0">
                <a:solidFill>
                  <a:schemeClr val="bg1"/>
                </a:solidFill>
              </a:rPr>
              <a:t> ME)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Különböző</a:t>
            </a:r>
            <a:r>
              <a:rPr lang="en-US" sz="1600" dirty="0">
                <a:solidFill>
                  <a:schemeClr val="bg1"/>
                </a:solidFill>
              </a:rPr>
              <a:t> (pl.: </a:t>
            </a:r>
            <a:r>
              <a:rPr lang="en-US" sz="1600" dirty="0" err="1">
                <a:solidFill>
                  <a:schemeClr val="bg1"/>
                </a:solidFill>
              </a:rPr>
              <a:t>Anyag</a:t>
            </a:r>
            <a:r>
              <a:rPr lang="en-US" sz="1600" dirty="0">
                <a:solidFill>
                  <a:schemeClr val="bg1"/>
                </a:solidFill>
              </a:rPr>
              <a:t> RM33)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Szállítónként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inforecord</a:t>
            </a:r>
            <a:r>
              <a:rPr lang="en-US" sz="1600" dirty="0">
                <a:solidFill>
                  <a:schemeClr val="bg1"/>
                </a:solidFill>
              </a:rPr>
              <a:t> (ME13)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Átváltás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anyagtörzs</a:t>
            </a:r>
            <a:r>
              <a:rPr lang="en-US" sz="1600" dirty="0">
                <a:solidFill>
                  <a:schemeClr val="bg1"/>
                </a:solidFill>
              </a:rPr>
              <a:t> -&gt; </a:t>
            </a:r>
            <a:r>
              <a:rPr lang="en-US" sz="1600" dirty="0" err="1">
                <a:solidFill>
                  <a:schemeClr val="bg1"/>
                </a:solidFill>
              </a:rPr>
              <a:t>Kiegészítő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adatok</a:t>
            </a:r>
            <a:r>
              <a:rPr lang="en-US" sz="1600" dirty="0">
                <a:solidFill>
                  <a:schemeClr val="bg1"/>
                </a:solidFill>
              </a:rPr>
              <a:t> -&gt; </a:t>
            </a:r>
            <a:r>
              <a:rPr lang="en-US" sz="1600" dirty="0" err="1">
                <a:solidFill>
                  <a:schemeClr val="bg1"/>
                </a:solidFill>
              </a:rPr>
              <a:t>mértékegységek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PO -&gt; </a:t>
            </a:r>
            <a:r>
              <a:rPr lang="en-GB" sz="1600" dirty="0" err="1">
                <a:solidFill>
                  <a:schemeClr val="bg1"/>
                </a:solidFill>
              </a:rPr>
              <a:t>Árubeérkeztetés</a:t>
            </a:r>
            <a:r>
              <a:rPr lang="en-GB" sz="1600" dirty="0">
                <a:solidFill>
                  <a:schemeClr val="bg1"/>
                </a:solidFill>
              </a:rPr>
              <a:t> -&gt; </a:t>
            </a:r>
            <a:r>
              <a:rPr lang="en-GB" sz="1600" dirty="0" err="1">
                <a:solidFill>
                  <a:schemeClr val="bg1"/>
                </a:solidFill>
              </a:rPr>
              <a:t>készlet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Különböző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alternatív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mértékegység</a:t>
            </a:r>
            <a:endParaRPr lang="en-GB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árukiadásnál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anyagtörzs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gyár</a:t>
            </a:r>
            <a:r>
              <a:rPr lang="en-GB" sz="1600" dirty="0">
                <a:solidFill>
                  <a:schemeClr val="bg1"/>
                </a:solidFill>
              </a:rPr>
              <a:t>/</a:t>
            </a:r>
            <a:r>
              <a:rPr lang="en-GB" sz="1600" dirty="0" err="1">
                <a:solidFill>
                  <a:schemeClr val="bg1"/>
                </a:solidFill>
              </a:rPr>
              <a:t>raktárhely</a:t>
            </a:r>
            <a:r>
              <a:rPr lang="en-GB" sz="1600" dirty="0">
                <a:solidFill>
                  <a:schemeClr val="bg1"/>
                </a:solidFill>
              </a:rPr>
              <a:t> 1 </a:t>
            </a:r>
            <a:r>
              <a:rPr lang="en-GB" sz="1600" dirty="0" err="1">
                <a:solidFill>
                  <a:schemeClr val="bg1"/>
                </a:solidFill>
              </a:rPr>
              <a:t>nézet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gyártásnál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anyagtörzs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gyár</a:t>
            </a:r>
            <a:r>
              <a:rPr lang="en-GB" sz="1600" dirty="0">
                <a:solidFill>
                  <a:schemeClr val="bg1"/>
                </a:solidFill>
              </a:rPr>
              <a:t>/</a:t>
            </a:r>
            <a:r>
              <a:rPr lang="en-GB" sz="1600" dirty="0" err="1">
                <a:solidFill>
                  <a:schemeClr val="bg1"/>
                </a:solidFill>
              </a:rPr>
              <a:t>Munka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előkészítése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nézet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értékesítésnél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anyagtörzs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értékesítés</a:t>
            </a:r>
            <a:r>
              <a:rPr lang="en-GB" sz="1600" dirty="0">
                <a:solidFill>
                  <a:schemeClr val="bg1"/>
                </a:solidFill>
              </a:rPr>
              <a:t> 1 </a:t>
            </a:r>
            <a:r>
              <a:rPr lang="en-GB" sz="1600" dirty="0" err="1">
                <a:solidFill>
                  <a:schemeClr val="bg1"/>
                </a:solidFill>
              </a:rPr>
              <a:t>nézet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ADDC66-C6E1-4797-9D8A-7717D34D0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8" y="1449248"/>
            <a:ext cx="6918181" cy="5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dokumentumok</a:t>
            </a:r>
            <a:r>
              <a:rPr lang="en-US" sz="6000" dirty="0">
                <a:solidFill>
                  <a:schemeClr val="bg1"/>
                </a:solidFill>
              </a:rPr>
              <a:t> - demo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fontScale="92500" lnSpcReduction="20000"/>
          </a:bodyPr>
          <a:lstStyle/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Készlet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adott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anyagra</a:t>
            </a:r>
            <a:r>
              <a:rPr lang="en-US" sz="3000" dirty="0">
                <a:solidFill>
                  <a:schemeClr val="bg1"/>
                </a:solidFill>
              </a:rPr>
              <a:t> (MMBE)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PO </a:t>
            </a:r>
            <a:r>
              <a:rPr lang="en-US" sz="3000" dirty="0" err="1">
                <a:solidFill>
                  <a:schemeClr val="bg1"/>
                </a:solidFill>
              </a:rPr>
              <a:t>létrehozása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anyaggal</a:t>
            </a:r>
            <a:r>
              <a:rPr lang="en-US" sz="3000" dirty="0">
                <a:solidFill>
                  <a:schemeClr val="bg1"/>
                </a:solidFill>
              </a:rPr>
              <a:t> (ME21N)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Árubeérkeztetés</a:t>
            </a:r>
            <a:r>
              <a:rPr lang="en-US" sz="3000" dirty="0">
                <a:solidFill>
                  <a:schemeClr val="bg1"/>
                </a:solidFill>
              </a:rPr>
              <a:t> (MIGO)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Készlet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növekedés</a:t>
            </a:r>
            <a:r>
              <a:rPr lang="en-US" sz="3000" dirty="0">
                <a:solidFill>
                  <a:schemeClr val="bg1"/>
                </a:solidFill>
              </a:rPr>
              <a:t> (MMBE)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Anyagbizonylat</a:t>
            </a:r>
            <a:r>
              <a:rPr lang="en-US" sz="3000" dirty="0">
                <a:solidFill>
                  <a:schemeClr val="bg1"/>
                </a:solidFill>
              </a:rPr>
              <a:t>  </a:t>
            </a:r>
          </a:p>
          <a:p>
            <a:pPr lvl="1">
              <a:lnSpc>
                <a:spcPct val="130000"/>
              </a:lnSpc>
            </a:pPr>
            <a:r>
              <a:rPr lang="en-US" sz="2600" dirty="0">
                <a:solidFill>
                  <a:schemeClr val="bg1"/>
                </a:solidFill>
              </a:rPr>
              <a:t>MIGO, MB51 (MB03 ECC-ben) </a:t>
            </a:r>
          </a:p>
          <a:p>
            <a:pPr lvl="1">
              <a:lnSpc>
                <a:spcPct val="130000"/>
              </a:lnSpc>
            </a:pPr>
            <a:r>
              <a:rPr lang="en-US" sz="2600" dirty="0">
                <a:solidFill>
                  <a:schemeClr val="bg1"/>
                </a:solidFill>
              </a:rPr>
              <a:t>PO document </a:t>
            </a:r>
            <a:r>
              <a:rPr lang="en-US" sz="2600" dirty="0" err="1">
                <a:solidFill>
                  <a:schemeClr val="bg1"/>
                </a:solidFill>
              </a:rPr>
              <a:t>történet</a:t>
            </a:r>
            <a:r>
              <a:rPr lang="en-US" sz="2600" dirty="0">
                <a:solidFill>
                  <a:schemeClr val="bg1"/>
                </a:solidFill>
              </a:rPr>
              <a:t> (ME23N)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Könyvelési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bizonylat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Anyagbizonylatból</a:t>
            </a:r>
            <a:r>
              <a:rPr lang="en-US" sz="2600" dirty="0">
                <a:solidFill>
                  <a:schemeClr val="bg1"/>
                </a:solidFill>
              </a:rPr>
              <a:t> (Document info, </a:t>
            </a:r>
            <a:r>
              <a:rPr lang="en-US" sz="2600" dirty="0" err="1">
                <a:solidFill>
                  <a:schemeClr val="bg1"/>
                </a:solidFill>
              </a:rPr>
              <a:t>fejszint</a:t>
            </a:r>
            <a:r>
              <a:rPr lang="en-US" sz="2600" dirty="0">
                <a:solidFill>
                  <a:schemeClr val="bg1"/>
                </a:solidFill>
              </a:rPr>
              <a:t>) 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2219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Árubeérkeztetés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könyvelése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dokumentum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ellenében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034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MIGO </a:t>
            </a:r>
            <a:r>
              <a:rPr lang="en-US" sz="6000" dirty="0" err="1">
                <a:solidFill>
                  <a:schemeClr val="bg1"/>
                </a:solidFill>
              </a:rPr>
              <a:t>tranzakció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792336" cy="5221817"/>
          </a:xfrm>
        </p:spPr>
        <p:txBody>
          <a:bodyPr>
            <a:normAutofit fontScale="77500" lnSpcReduction="20000"/>
          </a:bodyPr>
          <a:lstStyle/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Áttekintés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opció</a:t>
            </a:r>
            <a:endParaRPr lang="en-US" sz="3400" dirty="0">
              <a:solidFill>
                <a:schemeClr val="bg1"/>
              </a:solidFill>
            </a:endParaRPr>
          </a:p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Szekciók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Üzleti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tranzakció</a:t>
            </a: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Fejadatok</a:t>
            </a: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Tételadatok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Javasolt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értékek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Beállítások</a:t>
            </a:r>
            <a:r>
              <a:rPr lang="en-US" sz="2900" dirty="0">
                <a:solidFill>
                  <a:schemeClr val="bg1"/>
                </a:solidFill>
              </a:rPr>
              <a:t> -&gt; </a:t>
            </a:r>
            <a:r>
              <a:rPr lang="en-US" sz="2900" dirty="0" err="1">
                <a:solidFill>
                  <a:schemeClr val="bg1"/>
                </a:solidFill>
              </a:rPr>
              <a:t>Javasolt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értékek</a:t>
            </a: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>
                <a:solidFill>
                  <a:schemeClr val="bg1"/>
                </a:solidFill>
              </a:rPr>
              <a:t>Pl.: OK </a:t>
            </a:r>
            <a:r>
              <a:rPr lang="en-US" sz="2900" dirty="0" err="1">
                <a:solidFill>
                  <a:schemeClr val="bg1"/>
                </a:solidFill>
              </a:rPr>
              <a:t>mező</a:t>
            </a:r>
            <a:r>
              <a:rPr lang="en-US" sz="2900" dirty="0">
                <a:solidFill>
                  <a:schemeClr val="bg1"/>
                </a:solidFill>
              </a:rPr>
              <a:t>, </a:t>
            </a:r>
            <a:r>
              <a:rPr lang="en-US" sz="2900" dirty="0" err="1">
                <a:solidFill>
                  <a:schemeClr val="bg1"/>
                </a:solidFill>
              </a:rPr>
              <a:t>mozgásnem</a:t>
            </a:r>
            <a:r>
              <a:rPr lang="en-US" sz="2900" dirty="0">
                <a:solidFill>
                  <a:schemeClr val="bg1"/>
                </a:solidFill>
              </a:rPr>
              <a:t> default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400" dirty="0" err="1">
                <a:solidFill>
                  <a:schemeClr val="bg1"/>
                </a:solidFill>
              </a:rPr>
              <a:t>Megjelölés</a:t>
            </a:r>
            <a:r>
              <a:rPr lang="en-US" sz="3400" dirty="0">
                <a:solidFill>
                  <a:schemeClr val="bg1"/>
                </a:solidFill>
              </a:rPr>
              <a:t> (hold)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>
                <a:solidFill>
                  <a:schemeClr val="bg1"/>
                </a:solidFill>
              </a:rPr>
              <a:t>Minta (</a:t>
            </a:r>
            <a:r>
              <a:rPr lang="en-US" sz="2900" dirty="0" err="1">
                <a:solidFill>
                  <a:schemeClr val="bg1"/>
                </a:solidFill>
              </a:rPr>
              <a:t>referencia</a:t>
            </a:r>
            <a:r>
              <a:rPr lang="en-US" sz="2900" dirty="0">
                <a:solidFill>
                  <a:schemeClr val="bg1"/>
                </a:solidFill>
              </a:rPr>
              <a:t>): </a:t>
            </a:r>
            <a:r>
              <a:rPr lang="en-US" sz="2900" dirty="0" err="1">
                <a:solidFill>
                  <a:schemeClr val="bg1"/>
                </a:solidFill>
              </a:rPr>
              <a:t>könyvelés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után</a:t>
            </a:r>
            <a:r>
              <a:rPr lang="en-US" sz="2900" dirty="0">
                <a:solidFill>
                  <a:schemeClr val="bg1"/>
                </a:solidFill>
              </a:rPr>
              <a:t> is </a:t>
            </a:r>
            <a:r>
              <a:rPr lang="en-US" sz="2900" dirty="0" err="1">
                <a:solidFill>
                  <a:schemeClr val="bg1"/>
                </a:solidFill>
              </a:rPr>
              <a:t>elérhető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az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áttekintésben</a:t>
            </a:r>
            <a:r>
              <a:rPr lang="en-US" sz="2900" dirty="0">
                <a:solidFill>
                  <a:schemeClr val="bg1"/>
                </a:solidFill>
              </a:rPr>
              <a:t> (</a:t>
            </a:r>
            <a:r>
              <a:rPr lang="en-US" sz="2900" dirty="0" err="1">
                <a:solidFill>
                  <a:schemeClr val="bg1"/>
                </a:solidFill>
              </a:rPr>
              <a:t>manuálisan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törölhető</a:t>
            </a:r>
            <a:r>
              <a:rPr lang="en-US" sz="29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400" dirty="0" err="1">
                <a:solidFill>
                  <a:schemeClr val="bg1"/>
                </a:solidFill>
              </a:rPr>
              <a:t>Megjelölt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adatok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visszatöltése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600" dirty="0" err="1">
                <a:solidFill>
                  <a:schemeClr val="bg1"/>
                </a:solidFill>
              </a:rPr>
              <a:t>Áttekintés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alatt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látható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7E237-5448-4213-964C-1B6710AF3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0" y="5246294"/>
            <a:ext cx="4534293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4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Adatbázis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táblák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0308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Adatbázis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tábla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792336" cy="522181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Anyagtörzs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MARA, MARC, MARD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Szállítótörzs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LFA1 </a:t>
            </a: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LFB1 – </a:t>
            </a:r>
            <a:r>
              <a:rPr lang="en-US" sz="3000" dirty="0" err="1">
                <a:solidFill>
                  <a:schemeClr val="bg1"/>
                </a:solidFill>
              </a:rPr>
              <a:t>vállalat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specifikus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LFM1 – </a:t>
            </a: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szervezet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specifikus</a:t>
            </a:r>
            <a:endParaRPr lang="en-US" sz="30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</a:rPr>
              <a:t>PR – EBAN, EBKN (“controlling”)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</a:rPr>
              <a:t>PO – EKKO (</a:t>
            </a:r>
            <a:r>
              <a:rPr lang="en-US" sz="3400" dirty="0" err="1">
                <a:solidFill>
                  <a:schemeClr val="bg1"/>
                </a:solidFill>
              </a:rPr>
              <a:t>fej</a:t>
            </a:r>
            <a:r>
              <a:rPr lang="en-US" sz="3400" dirty="0">
                <a:solidFill>
                  <a:schemeClr val="bg1"/>
                </a:solidFill>
              </a:rPr>
              <a:t>), EKPO (</a:t>
            </a:r>
            <a:r>
              <a:rPr lang="en-US" sz="3400" dirty="0" err="1">
                <a:solidFill>
                  <a:schemeClr val="bg1"/>
                </a:solidFill>
              </a:rPr>
              <a:t>tétel</a:t>
            </a:r>
            <a:r>
              <a:rPr lang="en-US" sz="3400" dirty="0">
                <a:solidFill>
                  <a:schemeClr val="bg1"/>
                </a:solidFill>
              </a:rPr>
              <a:t>) , EBKN (</a:t>
            </a:r>
            <a:r>
              <a:rPr lang="en-US" sz="3400" dirty="0" err="1">
                <a:solidFill>
                  <a:schemeClr val="bg1"/>
                </a:solidFill>
              </a:rPr>
              <a:t>megrendeléstörténet</a:t>
            </a:r>
            <a:r>
              <a:rPr lang="en-US" sz="3400" dirty="0">
                <a:solidFill>
                  <a:schemeClr val="bg1"/>
                </a:solidFill>
              </a:rPr>
              <a:t>), EKKN (“controlling”)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Anyagmozgás</a:t>
            </a:r>
            <a:r>
              <a:rPr lang="en-US" sz="3400" dirty="0">
                <a:solidFill>
                  <a:schemeClr val="bg1"/>
                </a:solidFill>
              </a:rPr>
              <a:t> – MKPF (</a:t>
            </a:r>
            <a:r>
              <a:rPr lang="en-US" sz="3400" dirty="0" err="1">
                <a:solidFill>
                  <a:schemeClr val="bg1"/>
                </a:solidFill>
              </a:rPr>
              <a:t>fej</a:t>
            </a:r>
            <a:r>
              <a:rPr lang="en-US" sz="3400" dirty="0">
                <a:solidFill>
                  <a:schemeClr val="bg1"/>
                </a:solidFill>
              </a:rPr>
              <a:t>), MSEG (</a:t>
            </a:r>
            <a:r>
              <a:rPr lang="en-US" sz="3400" dirty="0" err="1">
                <a:solidFill>
                  <a:schemeClr val="bg1"/>
                </a:solidFill>
              </a:rPr>
              <a:t>tétel</a:t>
            </a:r>
            <a:r>
              <a:rPr lang="en-US" sz="340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Bejövő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számla</a:t>
            </a:r>
            <a:r>
              <a:rPr lang="en-US" sz="3400" dirty="0">
                <a:solidFill>
                  <a:schemeClr val="bg1"/>
                </a:solidFill>
              </a:rPr>
              <a:t> – RBKP (</a:t>
            </a:r>
            <a:r>
              <a:rPr lang="en-US" sz="3400" dirty="0" err="1">
                <a:solidFill>
                  <a:schemeClr val="bg1"/>
                </a:solidFill>
              </a:rPr>
              <a:t>fej</a:t>
            </a:r>
            <a:r>
              <a:rPr lang="en-US" sz="3400" dirty="0">
                <a:solidFill>
                  <a:schemeClr val="bg1"/>
                </a:solidFill>
              </a:rPr>
              <a:t>), RSEG (</a:t>
            </a:r>
            <a:r>
              <a:rPr lang="en-US" sz="3400" dirty="0" err="1">
                <a:solidFill>
                  <a:schemeClr val="bg1"/>
                </a:solidFill>
              </a:rPr>
              <a:t>tétel</a:t>
            </a:r>
            <a:r>
              <a:rPr lang="en-US" sz="3400" dirty="0">
                <a:solidFill>
                  <a:schemeClr val="bg1"/>
                </a:solidFill>
              </a:rPr>
              <a:t>, PO link)</a:t>
            </a:r>
          </a:p>
          <a:p>
            <a:pPr marL="0" indent="0">
              <a:lnSpc>
                <a:spcPct val="13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8889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Adatbázis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tábla</a:t>
            </a:r>
            <a:r>
              <a:rPr lang="en-US" sz="6000" dirty="0">
                <a:solidFill>
                  <a:schemeClr val="bg1"/>
                </a:solidFill>
              </a:rPr>
              <a:t> - </a:t>
            </a:r>
            <a:r>
              <a:rPr lang="en-US" sz="6000" dirty="0" err="1">
                <a:solidFill>
                  <a:schemeClr val="bg1"/>
                </a:solidFill>
              </a:rPr>
              <a:t>funkciók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792336" cy="522181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400" dirty="0">
                <a:solidFill>
                  <a:schemeClr val="bg1"/>
                </a:solidFill>
              </a:rPr>
              <a:t>SE16, SE16N, (SM30)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Jogosultság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Szelekciós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mezők</a:t>
            </a: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Tartalom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megjelenítés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Tartalom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letöltés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6352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Készletgazdálkodás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áttekintés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4462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Készletgazdálkodás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áttekintés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Inventory Management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MM </a:t>
            </a:r>
            <a:r>
              <a:rPr lang="en-US" sz="3200" dirty="0" err="1">
                <a:solidFill>
                  <a:schemeClr val="bg1"/>
                </a:solidFill>
              </a:rPr>
              <a:t>része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integrálva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többi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logisztikai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modullal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kezelése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érték</a:t>
            </a:r>
            <a:r>
              <a:rPr lang="en-US" sz="3200" dirty="0">
                <a:solidFill>
                  <a:schemeClr val="bg1"/>
                </a:solidFill>
              </a:rPr>
              <a:t> vagy </a:t>
            </a:r>
            <a:r>
              <a:rPr lang="en-US" sz="3200" dirty="0" err="1">
                <a:solidFill>
                  <a:schemeClr val="bg1"/>
                </a:solidFill>
              </a:rPr>
              <a:t>mennyiség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alapon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bevét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anyagmozgások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könyvelése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r>
              <a:rPr lang="en-US" sz="3200" dirty="0">
                <a:solidFill>
                  <a:schemeClr val="bg1"/>
                </a:solidFill>
              </a:rPr>
              <a:t> külső vagy </a:t>
            </a:r>
            <a:r>
              <a:rPr lang="en-US" sz="3200" dirty="0" err="1">
                <a:solidFill>
                  <a:schemeClr val="bg1"/>
                </a:solidFill>
              </a:rPr>
              <a:t>belső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forrásból</a:t>
            </a:r>
            <a:r>
              <a:rPr lang="en-US" sz="3200" dirty="0">
                <a:solidFill>
                  <a:schemeClr val="bg1"/>
                </a:solidFill>
              </a:rPr>
              <a:t> (MRP </a:t>
            </a:r>
            <a:r>
              <a:rPr lang="en-US" sz="3200" dirty="0" err="1">
                <a:solidFill>
                  <a:schemeClr val="bg1"/>
                </a:solidFill>
              </a:rPr>
              <a:t>alapon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Az 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készletgazdálkodás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keretein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belül</a:t>
            </a:r>
            <a:r>
              <a:rPr lang="en-US" sz="3200" dirty="0">
                <a:solidFill>
                  <a:schemeClr val="bg1"/>
                </a:solidFill>
              </a:rPr>
              <a:t> van, </a:t>
            </a:r>
            <a:r>
              <a:rPr lang="en-US" sz="3200" dirty="0" err="1">
                <a:solidFill>
                  <a:schemeClr val="bg1"/>
                </a:solidFill>
              </a:rPr>
              <a:t>amíg</a:t>
            </a:r>
            <a:r>
              <a:rPr lang="en-US" sz="3200" dirty="0">
                <a:solidFill>
                  <a:schemeClr val="bg1"/>
                </a:solidFill>
              </a:rPr>
              <a:t> nem </a:t>
            </a:r>
            <a:r>
              <a:rPr lang="en-US" sz="3200" dirty="0" err="1">
                <a:solidFill>
                  <a:schemeClr val="bg1"/>
                </a:solidFill>
              </a:rPr>
              <a:t>kerül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vevőhöz</a:t>
            </a:r>
            <a:r>
              <a:rPr lang="en-US" sz="3200" dirty="0">
                <a:solidFill>
                  <a:schemeClr val="bg1"/>
                </a:solidFill>
              </a:rPr>
              <a:t> (SD) vagy </a:t>
            </a:r>
            <a:r>
              <a:rPr lang="en-US" sz="3200" dirty="0" err="1">
                <a:solidFill>
                  <a:schemeClr val="bg1"/>
                </a:solidFill>
              </a:rPr>
              <a:t>belső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(PP)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91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Készletgazdálkodás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áttekintés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chemeClr val="bg1"/>
                </a:solidFill>
              </a:rPr>
              <a:t>folyt</a:t>
            </a:r>
            <a:r>
              <a:rPr lang="en-US" sz="4000" dirty="0">
                <a:solidFill>
                  <a:schemeClr val="bg1"/>
                </a:solidFill>
              </a:rPr>
              <a:t>.)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57E228-9B5E-42A7-88B5-67D462A53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31201" y="1473199"/>
            <a:ext cx="6831237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2661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Anyagkészlet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mennyiségi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alapon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Készleten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lévő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mennyiség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az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alábbi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készlettípusokon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lehet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Szabadfelhasználású</a:t>
            </a:r>
            <a:r>
              <a:rPr lang="en-US" sz="3400" dirty="0">
                <a:solidFill>
                  <a:schemeClr val="bg1"/>
                </a:solidFill>
              </a:rPr>
              <a:t> (unrestricted)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Minőség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ellenőrzés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alatt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levő</a:t>
            </a:r>
            <a:r>
              <a:rPr lang="en-US" sz="3400" dirty="0">
                <a:solidFill>
                  <a:schemeClr val="bg1"/>
                </a:solidFill>
              </a:rPr>
              <a:t> (quality inspection)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Megrendelt</a:t>
            </a:r>
            <a:r>
              <a:rPr lang="en-US" sz="3400" dirty="0">
                <a:solidFill>
                  <a:schemeClr val="bg1"/>
                </a:solidFill>
              </a:rPr>
              <a:t>, de még nem </a:t>
            </a:r>
            <a:r>
              <a:rPr lang="en-US" sz="3400" dirty="0" err="1">
                <a:solidFill>
                  <a:schemeClr val="bg1"/>
                </a:solidFill>
              </a:rPr>
              <a:t>beérkezett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Raktárban</a:t>
            </a:r>
            <a:r>
              <a:rPr lang="en-US" sz="3400" dirty="0">
                <a:solidFill>
                  <a:schemeClr val="bg1"/>
                </a:solidFill>
              </a:rPr>
              <a:t>, de </a:t>
            </a:r>
            <a:r>
              <a:rPr lang="en-US" sz="3400" dirty="0" err="1">
                <a:solidFill>
                  <a:schemeClr val="bg1"/>
                </a:solidFill>
              </a:rPr>
              <a:t>lefoglalva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gyártásra</a:t>
            </a:r>
            <a:r>
              <a:rPr lang="en-US" sz="3400" dirty="0">
                <a:solidFill>
                  <a:schemeClr val="bg1"/>
                </a:solidFill>
              </a:rPr>
              <a:t> vagy </a:t>
            </a:r>
            <a:r>
              <a:rPr lang="en-US" sz="3400" dirty="0" err="1">
                <a:solidFill>
                  <a:schemeClr val="bg1"/>
                </a:solidFill>
              </a:rPr>
              <a:t>vevőnek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250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Anyagkészlet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érték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alapon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Jellemzők</a:t>
            </a:r>
            <a:r>
              <a:rPr lang="en-US" sz="3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Mennyiség</a:t>
            </a:r>
            <a:r>
              <a:rPr lang="en-US" sz="3400" dirty="0">
                <a:solidFill>
                  <a:schemeClr val="bg1"/>
                </a:solidFill>
              </a:rPr>
              <a:t> és </a:t>
            </a:r>
            <a:r>
              <a:rPr lang="en-US" sz="3400" dirty="0" err="1">
                <a:solidFill>
                  <a:schemeClr val="bg1"/>
                </a:solidFill>
              </a:rPr>
              <a:t>érték</a:t>
            </a:r>
            <a:r>
              <a:rPr lang="en-US" sz="3400" dirty="0">
                <a:solidFill>
                  <a:schemeClr val="bg1"/>
                </a:solidFill>
              </a:rPr>
              <a:t> update (Inventory Management)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Költség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objektum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hozzárendelés</a:t>
            </a:r>
            <a:r>
              <a:rPr lang="en-US" sz="3400" dirty="0">
                <a:solidFill>
                  <a:schemeClr val="bg1"/>
                </a:solidFill>
              </a:rPr>
              <a:t> (</a:t>
            </a:r>
            <a:r>
              <a:rPr lang="en-US" sz="3400" dirty="0" err="1">
                <a:solidFill>
                  <a:schemeClr val="bg1"/>
                </a:solidFill>
              </a:rPr>
              <a:t>költség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könyveléshez</a:t>
            </a:r>
            <a:r>
              <a:rPr lang="en-US" sz="34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Főkönyvi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számla</a:t>
            </a:r>
            <a:r>
              <a:rPr lang="en-US" sz="3400" dirty="0">
                <a:solidFill>
                  <a:schemeClr val="bg1"/>
                </a:solidFill>
              </a:rPr>
              <a:t> automatikusan update-</a:t>
            </a:r>
            <a:r>
              <a:rPr lang="en-US" sz="3400" dirty="0" err="1">
                <a:solidFill>
                  <a:schemeClr val="bg1"/>
                </a:solidFill>
              </a:rPr>
              <a:t>lődik</a:t>
            </a:r>
            <a:r>
              <a:rPr lang="en-US" sz="3400" dirty="0">
                <a:solidFill>
                  <a:schemeClr val="bg1"/>
                </a:solidFill>
              </a:rPr>
              <a:t> a </a:t>
            </a:r>
            <a:r>
              <a:rPr lang="en-US" sz="3400" dirty="0" err="1">
                <a:solidFill>
                  <a:schemeClr val="bg1"/>
                </a:solidFill>
              </a:rPr>
              <a:t>könyvelésben</a:t>
            </a:r>
            <a:r>
              <a:rPr lang="en-US" sz="3400" dirty="0">
                <a:solidFill>
                  <a:schemeClr val="bg1"/>
                </a:solidFill>
              </a:rPr>
              <a:t> (Financial Accounting)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7072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Anyagmozgások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83596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39992</TotalTime>
  <Words>681</Words>
  <Application>Microsoft Office PowerPoint</Application>
  <PresentationFormat>Widescreen</PresentationFormat>
  <Paragraphs>172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Készletgazdálkodás áttekintés</vt:lpstr>
      <vt:lpstr>Készletgazdálkodás áttekintés (folyt.)</vt:lpstr>
      <vt:lpstr>Anyagkészlet mennyiségi alapon</vt:lpstr>
      <vt:lpstr>Anyagkészlet érték alapon</vt:lpstr>
      <vt:lpstr>Tartalom</vt:lpstr>
      <vt:lpstr>Anyagmozgás fajtái </vt:lpstr>
      <vt:lpstr>Anyagmozgás fajtái </vt:lpstr>
      <vt:lpstr>Mozgások </vt:lpstr>
      <vt:lpstr>Mozgások (folyt.) </vt:lpstr>
      <vt:lpstr>Mozgások - dokumentumok</vt:lpstr>
      <vt:lpstr>Tartalom</vt:lpstr>
      <vt:lpstr>Mértékegység (UoM) kezelése készleten</vt:lpstr>
      <vt:lpstr>Mozgások, dokumentumok - demo</vt:lpstr>
      <vt:lpstr>Tartalom</vt:lpstr>
      <vt:lpstr>MIGO tranzakció</vt:lpstr>
      <vt:lpstr>Tartalom</vt:lpstr>
      <vt:lpstr>Adatbázis tábla</vt:lpstr>
      <vt:lpstr>Adatbázis tábla - funkciók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279</cp:revision>
  <dcterms:created xsi:type="dcterms:W3CDTF">2022-10-12T08:12:50Z</dcterms:created>
  <dcterms:modified xsi:type="dcterms:W3CDTF">2023-08-16T17:40:08Z</dcterms:modified>
</cp:coreProperties>
</file>