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67" r:id="rId3"/>
    <p:sldId id="2068" r:id="rId4"/>
    <p:sldId id="2071" r:id="rId5"/>
    <p:sldId id="2069" r:id="rId6"/>
    <p:sldId id="207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DCE"/>
    <a:srgbClr val="E6E6E6"/>
    <a:srgbClr val="58CAEF"/>
    <a:srgbClr val="0E7494"/>
    <a:srgbClr val="646060"/>
    <a:srgbClr val="149FCA"/>
    <a:srgbClr val="1081A4"/>
    <a:srgbClr val="E0F5FC"/>
    <a:srgbClr val="BFEBF9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54DF5-0009-44A0-9E5B-F669FE3EE7F6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57A1D-B104-4ED0-B7D4-C0F6481A9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3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368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880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96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 &amp; 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17"/>
          <p:cNvCxnSpPr/>
          <p:nvPr/>
        </p:nvCxnSpPr>
        <p:spPr>
          <a:xfrm>
            <a:off x="476251" y="4634508"/>
            <a:ext cx="11249487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3" name="Google Shape;13;p17"/>
          <p:cNvCxnSpPr/>
          <p:nvPr/>
        </p:nvCxnSpPr>
        <p:spPr>
          <a:xfrm>
            <a:off x="476250" y="2875359"/>
            <a:ext cx="11250018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4" name="Google Shape;14;p17"/>
          <p:cNvSpPr txBox="1">
            <a:spLocks noGrp="1"/>
          </p:cNvSpPr>
          <p:nvPr>
            <p:ph type="body" idx="1"/>
          </p:nvPr>
        </p:nvSpPr>
        <p:spPr>
          <a:xfrm>
            <a:off x="476250" y="2449097"/>
            <a:ext cx="6750844" cy="38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321457" lvl="0" indent="-160729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 i="1"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476250" y="2911078"/>
            <a:ext cx="6750844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2"/>
          </p:nvPr>
        </p:nvSpPr>
        <p:spPr>
          <a:xfrm>
            <a:off x="7762875" y="2911078"/>
            <a:ext cx="3976688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22"/>
          <p:cNvCxnSpPr/>
          <p:nvPr/>
        </p:nvCxnSpPr>
        <p:spPr>
          <a:xfrm rot="10800000" flipH="1">
            <a:off x="7494659" y="4959531"/>
            <a:ext cx="1" cy="1155065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1" name="Google Shape;31;p22"/>
          <p:cNvCxnSpPr/>
          <p:nvPr/>
        </p:nvCxnSpPr>
        <p:spPr>
          <a:xfrm>
            <a:off x="476251" y="6420445"/>
            <a:ext cx="11249487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2" name="Google Shape;32;p22"/>
          <p:cNvCxnSpPr/>
          <p:nvPr/>
        </p:nvCxnSpPr>
        <p:spPr>
          <a:xfrm>
            <a:off x="476250" y="4661297"/>
            <a:ext cx="11250018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33" name="Google Shape;33;p22"/>
          <p:cNvCxnSpPr/>
          <p:nvPr/>
        </p:nvCxnSpPr>
        <p:spPr>
          <a:xfrm rot="10800000" flipH="1">
            <a:off x="7494659" y="4959531"/>
            <a:ext cx="1" cy="1155065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476250" y="4270753"/>
            <a:ext cx="6750844" cy="38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321457" lvl="0" indent="-160729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 i="1"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>
            <a:spLocks noGrp="1"/>
          </p:cNvSpPr>
          <p:nvPr>
            <p:ph type="pic" idx="2"/>
          </p:nvPr>
        </p:nvSpPr>
        <p:spPr>
          <a:xfrm>
            <a:off x="547687" y="392906"/>
            <a:ext cx="11084719" cy="498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476250" y="4697015"/>
            <a:ext cx="6750844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3"/>
          </p:nvPr>
        </p:nvSpPr>
        <p:spPr>
          <a:xfrm>
            <a:off x="7762875" y="4697015"/>
            <a:ext cx="3976688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2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re">
  <p:cSld name="Title - Centr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476250" y="2580680"/>
            <a:ext cx="11239500" cy="1696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76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24"/>
          <p:cNvCxnSpPr/>
          <p:nvPr/>
        </p:nvCxnSpPr>
        <p:spPr>
          <a:xfrm>
            <a:off x="476250" y="3429000"/>
            <a:ext cx="5321601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44" name="Google Shape;44;p24"/>
          <p:cNvCxnSpPr/>
          <p:nvPr/>
        </p:nvCxnSpPr>
        <p:spPr>
          <a:xfrm>
            <a:off x="476250" y="1946672"/>
            <a:ext cx="5321546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476250" y="1495981"/>
            <a:ext cx="5322094" cy="38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321457" lvl="0" indent="-160729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 i="1"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>
            <a:spLocks noGrp="1"/>
          </p:cNvSpPr>
          <p:nvPr>
            <p:ph type="pic" idx="2"/>
          </p:nvPr>
        </p:nvSpPr>
        <p:spPr>
          <a:xfrm>
            <a:off x="6285654" y="415230"/>
            <a:ext cx="5443954" cy="5982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476250" y="1973461"/>
            <a:ext cx="5322094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5600"/>
              <a:buFont typeface="Bodoni"/>
              <a:buNone/>
              <a:defRPr sz="3937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76250" y="3536156"/>
            <a:ext cx="5322094" cy="282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321457" lvl="0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1pPr>
            <a:lvl2pPr marL="642915" lvl="1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2pPr>
            <a:lvl3pPr marL="964372" lvl="2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3pPr>
            <a:lvl4pPr marL="1285829" lvl="3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4pPr>
            <a:lvl5pPr marL="1607287" lvl="4" indent="-16072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Palatino"/>
              <a:buNone/>
              <a:defRPr sz="1687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476250" y="1848445"/>
            <a:ext cx="112395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>
  <p:cSld name="Title, Bullets &amp; Phot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>
            <a:spLocks noGrp="1"/>
          </p:cNvSpPr>
          <p:nvPr>
            <p:ph type="pic" idx="2"/>
          </p:nvPr>
        </p:nvSpPr>
        <p:spPr>
          <a:xfrm>
            <a:off x="6393656" y="1223367"/>
            <a:ext cx="5226844" cy="574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76250" y="1919883"/>
            <a:ext cx="5453063" cy="446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1pPr>
            <a:lvl2pPr marL="642915" lvl="1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2pPr>
            <a:lvl3pPr marL="964372" lvl="2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3pPr>
            <a:lvl4pPr marL="1285829" lvl="3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4pPr>
            <a:lvl5pPr marL="1607287" lvl="4" indent="-247790" algn="l">
              <a:lnSpc>
                <a:spcPct val="100000"/>
              </a:lnSpc>
              <a:spcBef>
                <a:spcPts val="1266"/>
              </a:spcBef>
              <a:spcAft>
                <a:spcPts val="0"/>
              </a:spcAft>
              <a:buSzPts val="1950"/>
              <a:buChar char="●"/>
              <a:defRPr sz="2109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30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76250" y="892969"/>
            <a:ext cx="11239500" cy="507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321457" lvl="0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1pPr>
            <a:lvl2pPr marL="642915" lvl="1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2pPr>
            <a:lvl3pPr marL="964372" lvl="2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3pPr>
            <a:lvl4pPr marL="1285829" lvl="3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4pPr>
            <a:lvl5pPr marL="1607287" lvl="4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68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869675" y="3098602"/>
            <a:ext cx="6279168" cy="3312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4" name="Google Shape;64;p28"/>
          <p:cNvSpPr>
            <a:spLocks noGrp="1"/>
          </p:cNvSpPr>
          <p:nvPr>
            <p:ph type="pic" idx="3"/>
          </p:nvPr>
        </p:nvSpPr>
        <p:spPr>
          <a:xfrm>
            <a:off x="6262688" y="446485"/>
            <a:ext cx="5464970" cy="2473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4"/>
          </p:nvPr>
        </p:nvSpPr>
        <p:spPr>
          <a:xfrm>
            <a:off x="452438" y="428625"/>
            <a:ext cx="5370826" cy="590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9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567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>
            <a:spLocks noGrp="1"/>
          </p:cNvSpPr>
          <p:nvPr>
            <p:ph type="pic" idx="2"/>
          </p:nvPr>
        </p:nvSpPr>
        <p:spPr>
          <a:xfrm>
            <a:off x="-845344" y="-89297"/>
            <a:ext cx="13323094" cy="702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R="0" lvl="1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R="0" lvl="2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R="0" lvl="3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R="0" lvl="4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R="0" lvl="5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R="0" lvl="6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R="0" lvl="7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R="0" lvl="8" algn="l" rtl="0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2531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>
                <a:solidFill>
                  <a:srgbClr val="4C4946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1_Title &amp; Bulle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30"/>
          <p:cNvCxnSpPr/>
          <p:nvPr/>
        </p:nvCxnSpPr>
        <p:spPr>
          <a:xfrm>
            <a:off x="1881187" y="2002482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2" name="Google Shape;72;p30"/>
          <p:cNvCxnSpPr/>
          <p:nvPr/>
        </p:nvCxnSpPr>
        <p:spPr>
          <a:xfrm>
            <a:off x="1881187" y="1192113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1881187" y="1279177"/>
            <a:ext cx="8429627" cy="642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6800"/>
              <a:buFont typeface="Bodoni"/>
              <a:buNone/>
              <a:defRPr sz="4781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>
            <a:off x="1881187" y="2243583"/>
            <a:ext cx="8429627" cy="321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rmAutofit/>
          </a:bodyPr>
          <a:lstStyle>
            <a:lvl1pPr marL="321457" lvl="0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1pPr>
            <a:lvl2pPr marL="642915" lvl="1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2pPr>
            <a:lvl3pPr marL="964372" lvl="2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3pPr>
            <a:lvl4pPr marL="1285829" lvl="3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4pPr>
            <a:lvl5pPr marL="1607287" lvl="4" indent="-251808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2040"/>
              <a:buChar char="●"/>
              <a:defRPr sz="2391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5954613" y="5739557"/>
            <a:ext cx="273845" cy="25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0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1_Title &amp; Bulle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Google Shape;77;p31"/>
          <p:cNvCxnSpPr/>
          <p:nvPr/>
        </p:nvCxnSpPr>
        <p:spPr>
          <a:xfrm>
            <a:off x="1881187" y="2002483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8" name="Google Shape;78;p31"/>
          <p:cNvCxnSpPr/>
          <p:nvPr/>
        </p:nvCxnSpPr>
        <p:spPr>
          <a:xfrm>
            <a:off x="1881187" y="1192113"/>
            <a:ext cx="8435598" cy="1"/>
          </a:xfrm>
          <a:prstGeom prst="straightConnector1">
            <a:avLst/>
          </a:prstGeom>
          <a:noFill/>
          <a:ln w="9525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1881187" y="1279177"/>
            <a:ext cx="8429627" cy="64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5"/>
              </a:spcBef>
              <a:spcAft>
                <a:spcPts val="0"/>
              </a:spcAft>
              <a:buClr>
                <a:srgbClr val="D93E2B"/>
              </a:buClr>
              <a:buSzPts val="6800"/>
              <a:buFont typeface="Bodoni"/>
              <a:buNone/>
              <a:defRPr sz="4781"/>
            </a:lvl1pPr>
            <a:lvl2pPr lvl="1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rgbClr val="D93E2B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1881187" y="2243583"/>
            <a:ext cx="8429627" cy="3214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ctr" anchorCtr="0">
            <a:normAutofit/>
          </a:bodyPr>
          <a:lstStyle>
            <a:lvl1pPr marL="321457" lvl="0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1pPr>
            <a:lvl2pPr marL="642915" lvl="1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2pPr>
            <a:lvl3pPr marL="964372" lvl="2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3pPr>
            <a:lvl4pPr marL="1285829" lvl="3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4pPr>
            <a:lvl5pPr marL="1607287" lvl="4" indent="-251808" algn="l">
              <a:lnSpc>
                <a:spcPct val="100000"/>
              </a:lnSpc>
              <a:spcBef>
                <a:spcPts val="1617"/>
              </a:spcBef>
              <a:spcAft>
                <a:spcPts val="0"/>
              </a:spcAft>
              <a:buSzPts val="2040"/>
              <a:buChar char="●"/>
              <a:defRPr sz="2391"/>
            </a:lvl5pPr>
            <a:lvl6pPr marL="1928744" lvl="5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6pPr>
            <a:lvl7pPr marL="2250201" lvl="6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7pPr>
            <a:lvl8pPr marL="2571659" lvl="7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8pPr>
            <a:lvl9pPr marL="2893116" lvl="8" indent="-208947" algn="l">
              <a:lnSpc>
                <a:spcPct val="100000"/>
              </a:lnSpc>
              <a:spcBef>
                <a:spcPts val="1687"/>
              </a:spcBef>
              <a:spcAft>
                <a:spcPts val="0"/>
              </a:spcAft>
              <a:buSzPts val="1080"/>
              <a:buChar char="●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5954613" y="5739557"/>
            <a:ext cx="273845" cy="25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075" tIns="38075" rIns="38075" bIns="380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53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5954613" y="5739557"/>
            <a:ext cx="273845" cy="25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600"/>
              <a:buFont typeface="Palatino"/>
              <a:buNone/>
              <a:defRPr sz="1125"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3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E0F67B-215B-41E5-A442-80C7242B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BA49C2-A2D9-453D-9D4B-807F523B8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80A5B38-19E3-49D2-951D-D23A4D4B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E12D-8352-4A6F-BE09-D1817FC9BD8B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0AC4C6-2905-4414-A572-0664079C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B6F1DA-BCC1-4D3A-93C5-C84EAB40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86FF-626F-4DA2-88FA-D05173DA622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8794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51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176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24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72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980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58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880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61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0D36-E29B-4936-BFE1-1661CEC56FC1}" type="datetimeFigureOut">
              <a:rPr lang="hu-HU" smtClean="0"/>
              <a:t>2023. 06. 02.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0625A-B148-42B2-904F-848070BE13B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53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6"/>
          <p:cNvCxnSpPr/>
          <p:nvPr/>
        </p:nvCxnSpPr>
        <p:spPr>
          <a:xfrm>
            <a:off x="476250" y="1526977"/>
            <a:ext cx="11247461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" name="Google Shape;7;p16"/>
          <p:cNvCxnSpPr/>
          <p:nvPr/>
        </p:nvCxnSpPr>
        <p:spPr>
          <a:xfrm>
            <a:off x="476250" y="446484"/>
            <a:ext cx="11247461" cy="0"/>
          </a:xfrm>
          <a:prstGeom prst="straightConnector1">
            <a:avLst/>
          </a:prstGeom>
          <a:noFill/>
          <a:ln w="12700" cap="flat" cmpd="sng">
            <a:solidFill>
              <a:srgbClr val="444444">
                <a:alpha val="29803"/>
              </a:srgbClr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8" name="Google Shape;8;p16"/>
          <p:cNvSpPr txBox="1">
            <a:spLocks noGrp="1"/>
          </p:cNvSpPr>
          <p:nvPr>
            <p:ph type="title"/>
          </p:nvPr>
        </p:nvSpPr>
        <p:spPr>
          <a:xfrm>
            <a:off x="476250" y="562570"/>
            <a:ext cx="112395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marR="0" lvl="1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marR="0" lvl="2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marR="0" lvl="3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marR="0" lvl="4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marR="0" lvl="5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marR="0" lvl="6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marR="0" lvl="7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marR="0" lvl="8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D93E2B"/>
              </a:buClr>
              <a:buSzPts val="7000"/>
              <a:buFont typeface="Bodoni"/>
              <a:buNone/>
              <a:defRPr sz="7000" b="0" i="0" u="none" strike="noStrike" cap="none">
                <a:solidFill>
                  <a:srgbClr val="D93E2B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body" idx="1"/>
          </p:nvPr>
        </p:nvSpPr>
        <p:spPr>
          <a:xfrm>
            <a:off x="476250" y="1848445"/>
            <a:ext cx="11239500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914400" marR="0" lvl="1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828800" marR="0" lvl="3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286000" marR="0" lvl="4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3200400" marR="0" lvl="6" indent="-36576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3657600" marR="0" lvl="7" indent="-365759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4114800" marR="0" lvl="8" indent="-365759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ts val="2160"/>
              <a:buFont typeface="Arial"/>
              <a:buChar char="●"/>
              <a:defRPr sz="3600" b="0" i="0" u="none" strike="noStrike" cap="none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5929312" y="6509742"/>
            <a:ext cx="321470" cy="297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946"/>
              </a:buClr>
              <a:buSzPts val="1800"/>
              <a:buFont typeface="Palatino"/>
              <a:buNone/>
              <a:defRPr sz="1266" b="0" i="0" u="none" strike="noStrike" cap="none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56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8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070937" y="2387969"/>
            <a:ext cx="5862395" cy="208206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u-HU" sz="3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Jó-e, ha maximalista vagyok? </a:t>
            </a:r>
          </a:p>
          <a:p>
            <a:pPr algn="l">
              <a:lnSpc>
                <a:spcPct val="150000"/>
              </a:lnSpc>
            </a:pPr>
            <a:r>
              <a:rPr lang="hu-HU" sz="2500" dirty="0">
                <a:solidFill>
                  <a:srgbClr val="58CAE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Gerilla Mentor Klub </a:t>
            </a:r>
          </a:p>
          <a:p>
            <a:pPr algn="l">
              <a:lnSpc>
                <a:spcPct val="150000"/>
              </a:lnSpc>
            </a:pPr>
            <a:r>
              <a:rPr lang="hu-HU" sz="2000" dirty="0">
                <a:solidFill>
                  <a:srgbClr val="58CAE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Előadó: Wavrik Gábor</a:t>
            </a:r>
          </a:p>
          <a:p>
            <a:pPr algn="l">
              <a:lnSpc>
                <a:spcPct val="150000"/>
              </a:lnSpc>
            </a:pPr>
            <a:endParaRPr lang="fr-FR" sz="2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F6FD9-D1BA-463E-AE4F-FE485CBAF505}"/>
              </a:ext>
            </a:extLst>
          </p:cNvPr>
          <p:cNvSpPr/>
          <p:nvPr/>
        </p:nvSpPr>
        <p:spPr>
          <a:xfrm>
            <a:off x="127000" y="127000"/>
            <a:ext cx="11938000" cy="6604000"/>
          </a:xfrm>
          <a:prstGeom prst="rect">
            <a:avLst/>
          </a:prstGeom>
          <a:noFill/>
          <a:ln w="57150">
            <a:solidFill>
              <a:srgbClr val="58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434C90-298E-48C6-B3F6-500FC061AE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5" y="1642646"/>
            <a:ext cx="3572707" cy="357270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2C484217-A5D5-96B9-CDA5-C0804C884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5B8AD9B-6839-B423-7672-964930C93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22" y="534105"/>
            <a:ext cx="2267909" cy="981541"/>
          </a:xfrm>
          <a:prstGeom prst="rect">
            <a:avLst/>
          </a:prstGeom>
        </p:spPr>
      </p:pic>
      <p:sp>
        <p:nvSpPr>
          <p:cNvPr id="7" name="Google Shape;89;p1">
            <a:extLst>
              <a:ext uri="{FF2B5EF4-FFF2-40B4-BE49-F238E27FC236}">
                <a16:creationId xmlns:a16="http://schemas.microsoft.com/office/drawing/2014/main" id="{AF59DAF1-19A7-CF87-E472-81D7A9E3D715}"/>
              </a:ext>
            </a:extLst>
          </p:cNvPr>
          <p:cNvSpPr txBox="1">
            <a:spLocks/>
          </p:cNvSpPr>
          <p:nvPr/>
        </p:nvSpPr>
        <p:spPr>
          <a:xfrm>
            <a:off x="4189392" y="2874719"/>
            <a:ext cx="6344138" cy="24676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0800" tIns="50800" rIns="50800" bIns="50800" rtlCol="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5390"/>
            </a:pPr>
            <a:r>
              <a:rPr lang="hu-HU" sz="48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Hogyan érjem el, hogy előléptessenek? </a:t>
            </a:r>
          </a:p>
          <a:p>
            <a:pPr>
              <a:spcBef>
                <a:spcPts val="0"/>
              </a:spcBef>
              <a:buSzPts val="5390"/>
            </a:pPr>
            <a:r>
              <a:rPr lang="hu-HU" sz="25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Wavrik Gábor előadása</a:t>
            </a:r>
            <a:b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hu-HU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91286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5CE3F4-7091-4443-AB74-D36FB0E6F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65" y="132043"/>
            <a:ext cx="10515600" cy="682965"/>
          </a:xfrm>
        </p:spPr>
        <p:txBody>
          <a:bodyPr>
            <a:noAutofit/>
          </a:bodyPr>
          <a:lstStyle/>
          <a:p>
            <a:pPr algn="l"/>
            <a:r>
              <a:rPr lang="hu-HU" sz="3200" dirty="0">
                <a:solidFill>
                  <a:srgbClr val="00B0F0"/>
                </a:solidFill>
              </a:rPr>
              <a:t>Top 7 tanács előléptetéshez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26E238-4DBE-4D7C-AA45-7CF577E9E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34" y="690283"/>
            <a:ext cx="10515600" cy="5593976"/>
          </a:xfrm>
        </p:spPr>
        <p:txBody>
          <a:bodyPr anchor="t">
            <a:normAutofit fontScale="85000" lnSpcReduction="20000"/>
          </a:bodyPr>
          <a:lstStyle/>
          <a:p>
            <a:pPr marL="180000" indent="-180000"/>
            <a:r>
              <a:rPr lang="hu-HU" sz="3200" b="1" dirty="0">
                <a:solidFill>
                  <a:srgbClr val="FF0000"/>
                </a:solidFill>
              </a:rPr>
              <a:t>Jó munka!</a:t>
            </a:r>
          </a:p>
          <a:p>
            <a:pPr marL="180000" indent="-180000"/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Szponzor</a:t>
            </a:r>
            <a:r>
              <a:rPr lang="hu-HU" sz="2400" dirty="0">
                <a:solidFill>
                  <a:srgbClr val="CFCDCE"/>
                </a:solidFill>
              </a:rPr>
              <a:t> találása. Csinálj valami pluszt, ami megoldja a fejfájását.</a:t>
            </a:r>
          </a:p>
          <a:p>
            <a:pPr marL="180000" indent="-180000"/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Kapcsolatépítés </a:t>
            </a:r>
            <a:r>
              <a:rPr lang="hu-HU" sz="2400" dirty="0">
                <a:solidFill>
                  <a:srgbClr val="CFCDCE"/>
                </a:solidFill>
              </a:rPr>
              <a:t>(</a:t>
            </a:r>
            <a:r>
              <a:rPr lang="hu-HU" sz="2400" dirty="0" err="1">
                <a:solidFill>
                  <a:srgbClr val="CFCDCE"/>
                </a:solidFill>
              </a:rPr>
              <a:t>seniorok</a:t>
            </a:r>
            <a:r>
              <a:rPr lang="hu-HU" sz="2400" dirty="0">
                <a:solidFill>
                  <a:srgbClr val="CFCDCE"/>
                </a:solidFill>
              </a:rPr>
              <a:t>, mentorok, </a:t>
            </a:r>
            <a:r>
              <a:rPr lang="hu-HU" sz="2400" dirty="0" err="1">
                <a:solidFill>
                  <a:srgbClr val="CFCDCE"/>
                </a:solidFill>
              </a:rPr>
              <a:t>peerek</a:t>
            </a:r>
            <a:r>
              <a:rPr lang="hu-HU" sz="2400" dirty="0">
                <a:solidFill>
                  <a:srgbClr val="CFCDCE"/>
                </a:solidFill>
              </a:rPr>
              <a:t>, 2 szinttel feljebb, külföldön, </a:t>
            </a:r>
            <a:r>
              <a:rPr lang="hu-HU" sz="2400" dirty="0" err="1">
                <a:solidFill>
                  <a:srgbClr val="CFCDCE"/>
                </a:solidFill>
              </a:rPr>
              <a:t>stb</a:t>
            </a:r>
            <a:r>
              <a:rPr lang="hu-HU" sz="2400" dirty="0">
                <a:solidFill>
                  <a:srgbClr val="CFCDCE"/>
                </a:solidFill>
              </a:rPr>
              <a:t>…) „A kapcsolat majdnem mindig fontosabb, mint a feladat!” Fogadd el a főnöktől, hogy ember és fejlődnie kell. </a:t>
            </a:r>
          </a:p>
          <a:p>
            <a:pPr marL="180000" indent="-180000"/>
            <a:r>
              <a:rPr lang="hu-HU" sz="2400" dirty="0">
                <a:solidFill>
                  <a:srgbClr val="CFCDCE"/>
                </a:solidFill>
              </a:rPr>
              <a:t> </a:t>
            </a:r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Mozogj horizontálisan</a:t>
            </a:r>
            <a:r>
              <a:rPr lang="hu-HU" sz="2400" dirty="0">
                <a:solidFill>
                  <a:srgbClr val="CFCDCE"/>
                </a:solidFill>
              </a:rPr>
              <a:t> új területre (nem kell mindig céget váltani)!</a:t>
            </a:r>
          </a:p>
          <a:p>
            <a:pPr marL="180000" indent="-180000"/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Láttasd magad profinak </a:t>
            </a:r>
            <a:r>
              <a:rPr lang="hu-HU" sz="2400" dirty="0">
                <a:solidFill>
                  <a:srgbClr val="CFCDCE"/>
                </a:solidFill>
              </a:rPr>
              <a:t>(prezentáció, „</a:t>
            </a:r>
            <a:r>
              <a:rPr lang="hu-HU" sz="2400">
                <a:solidFill>
                  <a:srgbClr val="CFCDCE"/>
                </a:solidFill>
              </a:rPr>
              <a:t>lift beszéd”, </a:t>
            </a:r>
            <a:r>
              <a:rPr lang="hu-HU" sz="2400" dirty="0">
                <a:solidFill>
                  <a:srgbClr val="CFCDCE"/>
                </a:solidFill>
              </a:rPr>
              <a:t>profi vezetői kommunikáció, </a:t>
            </a:r>
            <a:r>
              <a:rPr lang="hu-HU" sz="2400">
                <a:solidFill>
                  <a:srgbClr val="CFCDCE"/>
                </a:solidFill>
              </a:rPr>
              <a:t>stb.). </a:t>
            </a:r>
            <a:r>
              <a:rPr lang="hu-HU" sz="2400" dirty="0">
                <a:solidFill>
                  <a:srgbClr val="CFCDCE"/>
                </a:solidFill>
              </a:rPr>
              <a:t>Kevés interakció van a nagyvezetőkkel, jól ki kell használni. „Nincs második esély az első benyomásra.”</a:t>
            </a:r>
          </a:p>
          <a:p>
            <a:pPr marL="180000" indent="-180000"/>
            <a:r>
              <a:rPr lang="hu-HU" sz="2400" b="1" dirty="0">
                <a:solidFill>
                  <a:srgbClr val="FF0000"/>
                </a:solidFill>
              </a:rPr>
              <a:t>Asszertív kommunikáció </a:t>
            </a:r>
            <a:r>
              <a:rPr lang="hu-HU" sz="2400" dirty="0">
                <a:solidFill>
                  <a:srgbClr val="CFCDCE"/>
                </a:solidFill>
              </a:rPr>
              <a:t>(valós nyitottság, 5 lépéses módszer, Mit ne: megítélni, megmondani mit csináljon, negatív érzelmet bevinni).</a:t>
            </a:r>
          </a:p>
          <a:p>
            <a:pPr marL="180000" indent="-180000"/>
            <a:r>
              <a:rPr lang="hu-H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Tudatoság. </a:t>
            </a:r>
            <a:r>
              <a:rPr lang="hu-HU" sz="2400" dirty="0">
                <a:solidFill>
                  <a:srgbClr val="CFCDCE"/>
                </a:solidFill>
              </a:rPr>
              <a:t>(Önismeret, könnyen és nehezen fejleszthető készségek, kitartás, csapat vezetői </a:t>
            </a:r>
            <a:r>
              <a:rPr lang="hu-HU" sz="2400" dirty="0" err="1">
                <a:solidFill>
                  <a:srgbClr val="CFCDCE"/>
                </a:solidFill>
              </a:rPr>
              <a:t>versus</a:t>
            </a:r>
            <a:r>
              <a:rPr lang="hu-HU" sz="2400" dirty="0">
                <a:solidFill>
                  <a:srgbClr val="CFCDCE"/>
                </a:solidFill>
              </a:rPr>
              <a:t> szakértői vezetői pálya, stb.)</a:t>
            </a:r>
          </a:p>
          <a:p>
            <a:pPr marL="180000" indent="-180000"/>
            <a:endParaRPr lang="en-US" sz="2400" dirty="0">
              <a:solidFill>
                <a:srgbClr val="CFCDC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15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C6505F7-0685-44AF-A97D-22CFB74EA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01" y="1000787"/>
            <a:ext cx="7269804" cy="5147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C91FC66-8C7C-4AB3-98CA-DA150680BE94}"/>
              </a:ext>
            </a:extLst>
          </p:cNvPr>
          <p:cNvSpPr txBox="1"/>
          <p:nvPr/>
        </p:nvSpPr>
        <p:spPr>
          <a:xfrm>
            <a:off x="9960950" y="3766373"/>
            <a:ext cx="200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>
                <a:solidFill>
                  <a:srgbClr val="00B0F0"/>
                </a:solidFill>
              </a:rPr>
              <a:t>Purpose</a:t>
            </a:r>
            <a:endParaRPr lang="hu-HU" sz="3600" dirty="0">
              <a:solidFill>
                <a:srgbClr val="00B0F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286C282-B427-4EA4-B4DD-262EC5CE7687}"/>
              </a:ext>
            </a:extLst>
          </p:cNvPr>
          <p:cNvSpPr txBox="1"/>
          <p:nvPr/>
        </p:nvSpPr>
        <p:spPr>
          <a:xfrm>
            <a:off x="414324" y="3827929"/>
            <a:ext cx="125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>
                <a:solidFill>
                  <a:srgbClr val="FF0000"/>
                </a:solidFill>
              </a:rPr>
              <a:t>Ikigai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2CC0DA7-D192-4F19-A3AC-C825632ECDAC}"/>
              </a:ext>
            </a:extLst>
          </p:cNvPr>
          <p:cNvSpPr txBox="1"/>
          <p:nvPr/>
        </p:nvSpPr>
        <p:spPr>
          <a:xfrm>
            <a:off x="5069150" y="2281561"/>
            <a:ext cx="158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Mit szeretek csinálni?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AE2F4A61-F27E-4757-8D9B-D105032F1070}"/>
              </a:ext>
            </a:extLst>
          </p:cNvPr>
          <p:cNvSpPr txBox="1"/>
          <p:nvPr/>
        </p:nvSpPr>
        <p:spPr>
          <a:xfrm>
            <a:off x="6471821" y="4092606"/>
            <a:ext cx="1367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Miben vagyok jó?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FEDAFFF-BD8A-4ACB-8478-3277A087956F}"/>
              </a:ext>
            </a:extLst>
          </p:cNvPr>
          <p:cNvSpPr txBox="1"/>
          <p:nvPr/>
        </p:nvSpPr>
        <p:spPr>
          <a:xfrm>
            <a:off x="3835153" y="4208666"/>
            <a:ext cx="146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Megfizetik? /</a:t>
            </a:r>
          </a:p>
          <a:p>
            <a:r>
              <a:rPr lang="hu-HU" dirty="0">
                <a:solidFill>
                  <a:schemeClr val="bg1"/>
                </a:solidFill>
              </a:rPr>
              <a:t>Megbecsülik?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76AF4CF-976C-4646-A71E-020D11F1F267}"/>
              </a:ext>
            </a:extLst>
          </p:cNvPr>
          <p:cNvSpPr txBox="1"/>
          <p:nvPr/>
        </p:nvSpPr>
        <p:spPr>
          <a:xfrm>
            <a:off x="2227736" y="255232"/>
            <a:ext cx="832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0B050"/>
                </a:solidFill>
              </a:rPr>
              <a:t>Jó helyen vagyok munka szempontjából? </a:t>
            </a:r>
          </a:p>
        </p:txBody>
      </p:sp>
    </p:spTree>
    <p:extLst>
      <p:ext uri="{BB962C8B-B14F-4D97-AF65-F5344CB8AC3E}">
        <p14:creationId xmlns:p14="http://schemas.microsoft.com/office/powerpoint/2010/main" val="1393580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1061"/>
            <a:ext cx="10515600" cy="934639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58CAE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Energia piramis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F256F-B103-4372-8C2B-63934042EB22}"/>
              </a:ext>
            </a:extLst>
          </p:cNvPr>
          <p:cNvSpPr/>
          <p:nvPr/>
        </p:nvSpPr>
        <p:spPr>
          <a:xfrm>
            <a:off x="127000" y="127000"/>
            <a:ext cx="11938000" cy="6604000"/>
          </a:xfrm>
          <a:prstGeom prst="rect">
            <a:avLst/>
          </a:prstGeom>
          <a:noFill/>
          <a:ln w="57150">
            <a:solidFill>
              <a:srgbClr val="58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04E2E-C408-40C4-93F6-9C8AE8C2D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397" y="5499500"/>
            <a:ext cx="1173803" cy="117380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C107F12-D28C-417D-BC18-8F7C29D37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650" y="1526883"/>
            <a:ext cx="8254699" cy="380423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1AD5291-D609-7654-4717-A8B52F804843}"/>
              </a:ext>
            </a:extLst>
          </p:cNvPr>
          <p:cNvSpPr txBox="1"/>
          <p:nvPr/>
        </p:nvSpPr>
        <p:spPr>
          <a:xfrm>
            <a:off x="8059270" y="2510118"/>
            <a:ext cx="329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Fejlődés a munkában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Munkán kívül, ami szellemileg kikapcsol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Purpose</a:t>
            </a:r>
            <a:endParaRPr lang="en-US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E11942D-2CAF-3B62-2397-3685191810EC}"/>
              </a:ext>
            </a:extLst>
          </p:cNvPr>
          <p:cNvSpPr txBox="1"/>
          <p:nvPr/>
        </p:nvSpPr>
        <p:spPr>
          <a:xfrm>
            <a:off x="9078108" y="3300396"/>
            <a:ext cx="288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Család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Munkahelyi kapcsolatok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Barátok munkán és családon kívül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E6F26D8-7F22-3FB8-BED1-B34B1009782E}"/>
              </a:ext>
            </a:extLst>
          </p:cNvPr>
          <p:cNvSpPr txBox="1"/>
          <p:nvPr/>
        </p:nvSpPr>
        <p:spPr>
          <a:xfrm>
            <a:off x="10038154" y="4325718"/>
            <a:ext cx="150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Táplálkozás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Mozgás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Alvás</a:t>
            </a:r>
          </a:p>
        </p:txBody>
      </p:sp>
    </p:spTree>
    <p:extLst>
      <p:ext uri="{BB962C8B-B14F-4D97-AF65-F5344CB8AC3E}">
        <p14:creationId xmlns:p14="http://schemas.microsoft.com/office/powerpoint/2010/main" val="434150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21061"/>
            <a:ext cx="10515600" cy="934639"/>
          </a:xfrm>
        </p:spPr>
        <p:txBody>
          <a:bodyPr>
            <a:normAutofit fontScale="90000"/>
          </a:bodyPr>
          <a:lstStyle/>
          <a:p>
            <a:r>
              <a:rPr lang="hu-HU" sz="3600" b="1" dirty="0">
                <a:solidFill>
                  <a:srgbClr val="58CAE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Nagy amplitúdó </a:t>
            </a:r>
            <a:r>
              <a:rPr lang="hu-HU" sz="3600" b="1" dirty="0" err="1">
                <a:solidFill>
                  <a:srgbClr val="58CAE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vs</a:t>
            </a:r>
            <a:r>
              <a:rPr lang="hu-HU" sz="3600" b="1" dirty="0">
                <a:solidFill>
                  <a:srgbClr val="58CAE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kicsi – </a:t>
            </a:r>
            <a:r>
              <a:rPr lang="hu-HU" sz="3600" b="1" dirty="0" err="1">
                <a:solidFill>
                  <a:srgbClr val="58CAE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Simitsuk</a:t>
            </a:r>
            <a:r>
              <a:rPr lang="hu-HU" sz="3600" b="1" dirty="0">
                <a:solidFill>
                  <a:srgbClr val="58CAE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okosan a kríziseket, karrier-töréseket!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DF256F-B103-4372-8C2B-63934042EB22}"/>
              </a:ext>
            </a:extLst>
          </p:cNvPr>
          <p:cNvSpPr/>
          <p:nvPr/>
        </p:nvSpPr>
        <p:spPr>
          <a:xfrm>
            <a:off x="127000" y="127000"/>
            <a:ext cx="11938000" cy="6604000"/>
          </a:xfrm>
          <a:prstGeom prst="rect">
            <a:avLst/>
          </a:prstGeom>
          <a:noFill/>
          <a:ln w="57150">
            <a:solidFill>
              <a:srgbClr val="58CA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04E2E-C408-40C4-93F6-9C8AE8C2D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397" y="5499500"/>
            <a:ext cx="1173803" cy="117380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DD6027D-3214-4D1B-A43A-59D74DC5D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657" y="1361504"/>
            <a:ext cx="6840285" cy="46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2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229</Words>
  <Application>Microsoft Office PowerPoint</Application>
  <PresentationFormat>Szélesvásznú</PresentationFormat>
  <Paragraphs>31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5</vt:i4>
      </vt:variant>
    </vt:vector>
  </HeadingPairs>
  <TitlesOfParts>
    <vt:vector size="13" baseType="lpstr">
      <vt:lpstr>Arial</vt:lpstr>
      <vt:lpstr>Bodoni</vt:lpstr>
      <vt:lpstr>Calibri</vt:lpstr>
      <vt:lpstr>Calibri Light</vt:lpstr>
      <vt:lpstr>Palatino</vt:lpstr>
      <vt:lpstr>Segoe UI</vt:lpstr>
      <vt:lpstr>Office-téma</vt:lpstr>
      <vt:lpstr>New_Template4</vt:lpstr>
      <vt:lpstr>PowerPoint-bemutató</vt:lpstr>
      <vt:lpstr>Top 7 tanács előléptetéshez</vt:lpstr>
      <vt:lpstr>PowerPoint-bemutató</vt:lpstr>
      <vt:lpstr>Energia piramis</vt:lpstr>
      <vt:lpstr>Nagy amplitúdó vs kicsi – Simitsuk okosan a kríziseket, karrier-töréseket!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Papp Norbert</dc:creator>
  <cp:lastModifiedBy>Gábor Wavrik</cp:lastModifiedBy>
  <cp:revision>91</cp:revision>
  <dcterms:created xsi:type="dcterms:W3CDTF">2016-02-28T22:07:33Z</dcterms:created>
  <dcterms:modified xsi:type="dcterms:W3CDTF">2023-06-02T14:59:59Z</dcterms:modified>
</cp:coreProperties>
</file>