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5" r:id="rId2"/>
    <p:sldId id="453" r:id="rId3"/>
    <p:sldId id="479" r:id="rId4"/>
    <p:sldId id="480" r:id="rId5"/>
    <p:sldId id="276" r:id="rId6"/>
    <p:sldId id="481" r:id="rId7"/>
    <p:sldId id="477" r:id="rId8"/>
    <p:sldId id="433" r:id="rId9"/>
    <p:sldId id="482" r:id="rId10"/>
    <p:sldId id="483" r:id="rId11"/>
    <p:sldId id="484" r:id="rId12"/>
    <p:sldId id="485" r:id="rId13"/>
    <p:sldId id="486" r:id="rId14"/>
    <p:sldId id="487" r:id="rId15"/>
    <p:sldId id="464" r:id="rId16"/>
    <p:sldId id="465" r:id="rId17"/>
    <p:sldId id="489" r:id="rId18"/>
    <p:sldId id="488" r:id="rId19"/>
    <p:sldId id="490" r:id="rId20"/>
    <p:sldId id="449" r:id="rId21"/>
    <p:sldId id="491" r:id="rId22"/>
    <p:sldId id="450" r:id="rId23"/>
    <p:sldId id="361" r:id="rId24"/>
    <p:sldId id="492" r:id="rId25"/>
    <p:sldId id="493" r:id="rId26"/>
    <p:sldId id="494" r:id="rId27"/>
    <p:sldId id="496" r:id="rId28"/>
    <p:sldId id="495" r:id="rId29"/>
    <p:sldId id="469" r:id="rId30"/>
    <p:sldId id="259" r:id="rId31"/>
    <p:sldId id="470" r:id="rId32"/>
    <p:sldId id="455" r:id="rId33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8572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0287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20015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371600" algn="l" defTabSz="17145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7D3A"/>
    <a:srgbClr val="50BD88"/>
    <a:srgbClr val="15B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3457" autoAdjust="0"/>
  </p:normalViewPr>
  <p:slideViewPr>
    <p:cSldViewPr>
      <p:cViewPr varScale="1">
        <p:scale>
          <a:sx n="78" d="100"/>
          <a:sy n="78" d="100"/>
        </p:scale>
        <p:origin x="844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38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1649D-7942-6D44-A605-D8AD3FFC414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A84F7-ED2F-6A49-BFA4-C158FEEE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5A59D-70F8-D247-82DD-BA5A6D366B3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5223-E47F-1946-8A6D-4B121950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2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02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996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2832" y="2062162"/>
            <a:ext cx="3190345" cy="77900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8322" y="4860096"/>
            <a:ext cx="41619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3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7788" y="2947987"/>
            <a:ext cx="1347788" cy="134778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26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8322" y="4860096"/>
            <a:ext cx="41619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7543" y="2112160"/>
            <a:ext cx="5897880" cy="141518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390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95269" cy="51435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24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c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8322" y="4860096"/>
            <a:ext cx="41619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0158" y="627534"/>
            <a:ext cx="5620154" cy="285878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65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33312" y="4860096"/>
            <a:ext cx="38621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10000" y="1824039"/>
            <a:ext cx="1199886" cy="67746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82567" y="1824039"/>
            <a:ext cx="1199886" cy="67746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960158" y="1824039"/>
            <a:ext cx="1199886" cy="67746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34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up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30351" y="839449"/>
            <a:ext cx="2575906" cy="372678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42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ple Img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44367" y="2000250"/>
            <a:ext cx="1651408" cy="16478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44367" y="661392"/>
            <a:ext cx="992386" cy="133776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375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36513" y="699543"/>
            <a:ext cx="3855420" cy="260792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78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ple Mockup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88760" y="1183034"/>
            <a:ext cx="5381469" cy="129127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33312" y="4860096"/>
            <a:ext cx="38621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76538" y="1761343"/>
            <a:ext cx="2449186" cy="185128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29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a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33312" y="4860096"/>
            <a:ext cx="38621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86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35312" y="571804"/>
            <a:ext cx="3357796" cy="276350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33312" y="4860096"/>
            <a:ext cx="38621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24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upl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45770" y="1014413"/>
            <a:ext cx="1961535" cy="110669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434829" y="1689350"/>
            <a:ext cx="1335198" cy="112130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05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g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4031" y="1645694"/>
            <a:ext cx="7166543" cy="171959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8322" y="4860096"/>
            <a:ext cx="41619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245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59424" y="904875"/>
            <a:ext cx="1985554" cy="198073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449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Small Middl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14700" y="1466850"/>
            <a:ext cx="1619250" cy="161531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296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62087" y="1843352"/>
            <a:ext cx="1443633" cy="25664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16364" y="1843352"/>
            <a:ext cx="1443633" cy="25664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783068" y="1843352"/>
            <a:ext cx="1443633" cy="25664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37345" y="1843352"/>
            <a:ext cx="1443633" cy="25664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52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8322" y="4860096"/>
            <a:ext cx="41619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37906" y="1870051"/>
            <a:ext cx="2185459" cy="123091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0831" y="1870051"/>
            <a:ext cx="2185459" cy="123091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24100" y="3252806"/>
            <a:ext cx="2185459" cy="123091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822476" y="3252806"/>
            <a:ext cx="2185459" cy="123091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16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8322" y="4860096"/>
            <a:ext cx="41619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167188" y="1390915"/>
            <a:ext cx="1700808" cy="30236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75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84201" y="2223492"/>
            <a:ext cx="5715389" cy="138598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839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08704" y="2048806"/>
            <a:ext cx="854984" cy="177756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521276" y="2241312"/>
            <a:ext cx="854984" cy="177756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51345" y="2578196"/>
            <a:ext cx="854984" cy="177756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850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03380" y="4881348"/>
            <a:ext cx="3740828" cy="19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alpha val="50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w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8322" y="4860096"/>
            <a:ext cx="41619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3483" y="1514475"/>
            <a:ext cx="7124178" cy="17335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88878" y="1583829"/>
            <a:ext cx="2626598" cy="1975771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518902" y="1583829"/>
            <a:ext cx="2626598" cy="1975771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764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G &amp; Man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7494" y="1839591"/>
            <a:ext cx="9151494" cy="217777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17756" y="472190"/>
            <a:ext cx="2306371" cy="354517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7172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730066" y="2259720"/>
            <a:ext cx="3678293" cy="20687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3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ctor Grou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836279" y="2723525"/>
            <a:ext cx="2996789" cy="1687701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0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641502" y="4243827"/>
            <a:ext cx="1860349" cy="890881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0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753165" y="4146380"/>
            <a:ext cx="1376405" cy="100657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0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31041" y="4469441"/>
            <a:ext cx="595992" cy="6766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84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5459" y="1721679"/>
            <a:ext cx="2792627" cy="267812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951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1369732"/>
            <a:ext cx="9147585" cy="347205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87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896307" y="3413760"/>
            <a:ext cx="1218493" cy="12192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842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76687" y="1682795"/>
            <a:ext cx="1201948" cy="12026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68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830126" y="1855515"/>
            <a:ext cx="1377633" cy="137843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5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a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405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97007" y="2698795"/>
            <a:ext cx="1164274" cy="116494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38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70813"/>
            <a:ext cx="9144000" cy="2271061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731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1560" y="483518"/>
            <a:ext cx="5184576" cy="427199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106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7029" y="230019"/>
            <a:ext cx="4116911" cy="492659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4767" y="1688758"/>
            <a:ext cx="2255459" cy="168052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972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3320" y="1059582"/>
            <a:ext cx="3578626" cy="37749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119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1231" y="2067694"/>
            <a:ext cx="9158817" cy="1706180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72506" y="1059582"/>
            <a:ext cx="5591342" cy="37749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12160" y="627534"/>
            <a:ext cx="4104456" cy="420700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0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7456" y="872878"/>
            <a:ext cx="6098181" cy="340384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42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2249" y="872878"/>
            <a:ext cx="4505325" cy="338658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7633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3029" y="537264"/>
            <a:ext cx="2778838" cy="203739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3029" y="2580248"/>
            <a:ext cx="2778838" cy="203739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399180" y="537264"/>
            <a:ext cx="2778838" cy="203739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99180" y="2580248"/>
            <a:ext cx="2778838" cy="203739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75332" y="537264"/>
            <a:ext cx="2334354" cy="408416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44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33312" y="4860096"/>
            <a:ext cx="38621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82464" y="2917032"/>
            <a:ext cx="2946400" cy="16573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22258" y="3038475"/>
            <a:ext cx="962642" cy="96678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12858" y="3038475"/>
            <a:ext cx="962642" cy="96678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204075" y="3038475"/>
            <a:ext cx="962642" cy="96678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3832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 rot="20733342">
            <a:off x="2741290" y="2848244"/>
            <a:ext cx="1363640" cy="136561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 rot="1224953">
            <a:off x="3906038" y="1725352"/>
            <a:ext cx="1365171" cy="1360494"/>
          </a:xfrm>
          <a:custGeom>
            <a:avLst/>
            <a:gdLst>
              <a:gd name="connsiteX0" fmla="*/ 0 w 1365171"/>
              <a:gd name="connsiteY0" fmla="*/ 0 h 1359755"/>
              <a:gd name="connsiteX1" fmla="*/ 1365171 w 1365171"/>
              <a:gd name="connsiteY1" fmla="*/ 0 h 1359755"/>
              <a:gd name="connsiteX2" fmla="*/ 1365171 w 1365171"/>
              <a:gd name="connsiteY2" fmla="*/ 1359755 h 1359755"/>
              <a:gd name="connsiteX3" fmla="*/ 0 w 1365171"/>
              <a:gd name="connsiteY3" fmla="*/ 1359755 h 1359755"/>
              <a:gd name="connsiteX4" fmla="*/ 0 w 1365171"/>
              <a:gd name="connsiteY4" fmla="*/ 0 h 1359755"/>
              <a:gd name="connsiteX0" fmla="*/ 0 w 1365171"/>
              <a:gd name="connsiteY0" fmla="*/ 0 h 1370217"/>
              <a:gd name="connsiteX1" fmla="*/ 1365171 w 1365171"/>
              <a:gd name="connsiteY1" fmla="*/ 0 h 1370217"/>
              <a:gd name="connsiteX2" fmla="*/ 1365171 w 1365171"/>
              <a:gd name="connsiteY2" fmla="*/ 1359755 h 1370217"/>
              <a:gd name="connsiteX3" fmla="*/ 528825 w 1365171"/>
              <a:gd name="connsiteY3" fmla="*/ 1370139 h 1370217"/>
              <a:gd name="connsiteX4" fmla="*/ 0 w 1365171"/>
              <a:gd name="connsiteY4" fmla="*/ 1359755 h 1370217"/>
              <a:gd name="connsiteX5" fmla="*/ 0 w 1365171"/>
              <a:gd name="connsiteY5" fmla="*/ 0 h 1370217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0 w 1365171"/>
              <a:gd name="connsiteY4" fmla="*/ 1359755 h 1365223"/>
              <a:gd name="connsiteX5" fmla="*/ 0 w 1365171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0 w 1365171"/>
              <a:gd name="connsiteY4" fmla="*/ 1359755 h 1365223"/>
              <a:gd name="connsiteX5" fmla="*/ 0 w 1365171"/>
              <a:gd name="connsiteY5" fmla="*/ 0 h 1365223"/>
              <a:gd name="connsiteX0" fmla="*/ 5469 w 1370640"/>
              <a:gd name="connsiteY0" fmla="*/ 0 h 1365223"/>
              <a:gd name="connsiteX1" fmla="*/ 1370640 w 1370640"/>
              <a:gd name="connsiteY1" fmla="*/ 0 h 1365223"/>
              <a:gd name="connsiteX2" fmla="*/ 1370640 w 1370640"/>
              <a:gd name="connsiteY2" fmla="*/ 1359755 h 1365223"/>
              <a:gd name="connsiteX3" fmla="*/ 513457 w 1370640"/>
              <a:gd name="connsiteY3" fmla="*/ 1365223 h 1365223"/>
              <a:gd name="connsiteX4" fmla="*/ 0 w 1370640"/>
              <a:gd name="connsiteY4" fmla="*/ 1038673 h 1365223"/>
              <a:gd name="connsiteX5" fmla="*/ 5469 w 1370640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745 w 1365171"/>
              <a:gd name="connsiteY4" fmla="*/ 1055367 h 1365223"/>
              <a:gd name="connsiteX5" fmla="*/ 0 w 1365171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745 w 1365171"/>
              <a:gd name="connsiteY4" fmla="*/ 1055367 h 1365223"/>
              <a:gd name="connsiteX5" fmla="*/ 0 w 1365171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33067 w 1365171"/>
              <a:gd name="connsiteY4" fmla="*/ 967039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33067 w 1365171"/>
              <a:gd name="connsiteY4" fmla="*/ 967039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274 w 1365171"/>
              <a:gd name="connsiteY5" fmla="*/ 1041736 h 1365223"/>
              <a:gd name="connsiteX6" fmla="*/ 0 w 1365171"/>
              <a:gd name="connsiteY6" fmla="*/ 0 h 1365223"/>
              <a:gd name="connsiteX0" fmla="*/ 0 w 1365171"/>
              <a:gd name="connsiteY0" fmla="*/ 0 h 1362775"/>
              <a:gd name="connsiteX1" fmla="*/ 1365171 w 1365171"/>
              <a:gd name="connsiteY1" fmla="*/ 0 h 1362775"/>
              <a:gd name="connsiteX2" fmla="*/ 1365171 w 1365171"/>
              <a:gd name="connsiteY2" fmla="*/ 1359755 h 1362775"/>
              <a:gd name="connsiteX3" fmla="*/ 539293 w 1365171"/>
              <a:gd name="connsiteY3" fmla="*/ 1362775 h 1362775"/>
              <a:gd name="connsiteX4" fmla="*/ 203356 w 1365171"/>
              <a:gd name="connsiteY4" fmla="*/ 936676 h 1362775"/>
              <a:gd name="connsiteX5" fmla="*/ 274 w 1365171"/>
              <a:gd name="connsiteY5" fmla="*/ 1041736 h 1362775"/>
              <a:gd name="connsiteX6" fmla="*/ 0 w 1365171"/>
              <a:gd name="connsiteY6" fmla="*/ 0 h 1362775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203356 w 1365171"/>
              <a:gd name="connsiteY4" fmla="*/ 936676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203356 w 1365171"/>
              <a:gd name="connsiteY4" fmla="*/ 936676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192628 w 1365171"/>
              <a:gd name="connsiteY4" fmla="*/ 916955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192628 w 1365171"/>
              <a:gd name="connsiteY4" fmla="*/ 916955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192628 w 1365171"/>
              <a:gd name="connsiteY4" fmla="*/ 916955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171" h="1360494">
                <a:moveTo>
                  <a:pt x="0" y="0"/>
                </a:moveTo>
                <a:lnTo>
                  <a:pt x="1365171" y="0"/>
                </a:lnTo>
                <a:lnTo>
                  <a:pt x="1365171" y="1359755"/>
                </a:lnTo>
                <a:lnTo>
                  <a:pt x="518117" y="1360494"/>
                </a:lnTo>
                <a:cubicBezTo>
                  <a:pt x="301821" y="1058384"/>
                  <a:pt x="252916" y="977626"/>
                  <a:pt x="192628" y="916955"/>
                </a:cubicBezTo>
                <a:cubicBezTo>
                  <a:pt x="165319" y="918093"/>
                  <a:pt x="93864" y="967877"/>
                  <a:pt x="274" y="1041736"/>
                </a:cubicBezTo>
                <a:cubicBezTo>
                  <a:pt x="26" y="689947"/>
                  <a:pt x="248" y="351789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 rot="20952885">
            <a:off x="2395018" y="943429"/>
            <a:ext cx="1363511" cy="1366206"/>
          </a:xfrm>
          <a:custGeom>
            <a:avLst/>
            <a:gdLst>
              <a:gd name="connsiteX0" fmla="*/ 0 w 1358514"/>
              <a:gd name="connsiteY0" fmla="*/ 0 h 1363740"/>
              <a:gd name="connsiteX1" fmla="*/ 1358514 w 1358514"/>
              <a:gd name="connsiteY1" fmla="*/ 0 h 1363740"/>
              <a:gd name="connsiteX2" fmla="*/ 1358514 w 1358514"/>
              <a:gd name="connsiteY2" fmla="*/ 1363740 h 1363740"/>
              <a:gd name="connsiteX3" fmla="*/ 0 w 1358514"/>
              <a:gd name="connsiteY3" fmla="*/ 1363740 h 1363740"/>
              <a:gd name="connsiteX4" fmla="*/ 0 w 1358514"/>
              <a:gd name="connsiteY4" fmla="*/ 0 h 1363740"/>
              <a:gd name="connsiteX0" fmla="*/ 0 w 1358514"/>
              <a:gd name="connsiteY0" fmla="*/ 0 h 1363740"/>
              <a:gd name="connsiteX1" fmla="*/ 1358514 w 1358514"/>
              <a:gd name="connsiteY1" fmla="*/ 0 h 1363740"/>
              <a:gd name="connsiteX2" fmla="*/ 1358514 w 1358514"/>
              <a:gd name="connsiteY2" fmla="*/ 1363740 h 1363740"/>
              <a:gd name="connsiteX3" fmla="*/ 1199144 w 1358514"/>
              <a:gd name="connsiteY3" fmla="*/ 1362684 h 1363740"/>
              <a:gd name="connsiteX4" fmla="*/ 0 w 1358514"/>
              <a:gd name="connsiteY4" fmla="*/ 1363740 h 1363740"/>
              <a:gd name="connsiteX5" fmla="*/ 0 w 1358514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3511"/>
              <a:gd name="connsiteY0" fmla="*/ 0 h 1363740"/>
              <a:gd name="connsiteX1" fmla="*/ 1358514 w 1363511"/>
              <a:gd name="connsiteY1" fmla="*/ 0 h 1363740"/>
              <a:gd name="connsiteX2" fmla="*/ 1363511 w 1363511"/>
              <a:gd name="connsiteY2" fmla="*/ 1094400 h 1363740"/>
              <a:gd name="connsiteX3" fmla="*/ 1199144 w 1363511"/>
              <a:gd name="connsiteY3" fmla="*/ 1362684 h 1363740"/>
              <a:gd name="connsiteX4" fmla="*/ 0 w 1363511"/>
              <a:gd name="connsiteY4" fmla="*/ 1363740 h 1363740"/>
              <a:gd name="connsiteX5" fmla="*/ 0 w 1363511"/>
              <a:gd name="connsiteY5" fmla="*/ 0 h 1363740"/>
              <a:gd name="connsiteX0" fmla="*/ 0 w 1363511"/>
              <a:gd name="connsiteY0" fmla="*/ 0 h 1366206"/>
              <a:gd name="connsiteX1" fmla="*/ 1358514 w 1363511"/>
              <a:gd name="connsiteY1" fmla="*/ 0 h 1366206"/>
              <a:gd name="connsiteX2" fmla="*/ 1363511 w 1363511"/>
              <a:gd name="connsiteY2" fmla="*/ 1094400 h 1366206"/>
              <a:gd name="connsiteX3" fmla="*/ 1198473 w 1363511"/>
              <a:gd name="connsiteY3" fmla="*/ 1366206 h 1366206"/>
              <a:gd name="connsiteX4" fmla="*/ 0 w 1363511"/>
              <a:gd name="connsiteY4" fmla="*/ 1363740 h 1366206"/>
              <a:gd name="connsiteX5" fmla="*/ 0 w 1363511"/>
              <a:gd name="connsiteY5" fmla="*/ 0 h 1366206"/>
              <a:gd name="connsiteX0" fmla="*/ 0 w 1363511"/>
              <a:gd name="connsiteY0" fmla="*/ 0 h 1366206"/>
              <a:gd name="connsiteX1" fmla="*/ 1358514 w 1363511"/>
              <a:gd name="connsiteY1" fmla="*/ 0 h 1366206"/>
              <a:gd name="connsiteX2" fmla="*/ 1363511 w 1363511"/>
              <a:gd name="connsiteY2" fmla="*/ 1094400 h 1366206"/>
              <a:gd name="connsiteX3" fmla="*/ 1198473 w 1363511"/>
              <a:gd name="connsiteY3" fmla="*/ 1366206 h 1366206"/>
              <a:gd name="connsiteX4" fmla="*/ 0 w 1363511"/>
              <a:gd name="connsiteY4" fmla="*/ 1363740 h 1366206"/>
              <a:gd name="connsiteX5" fmla="*/ 0 w 1363511"/>
              <a:gd name="connsiteY5" fmla="*/ 0 h 136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3511" h="1366206">
                <a:moveTo>
                  <a:pt x="0" y="0"/>
                </a:moveTo>
                <a:lnTo>
                  <a:pt x="1358514" y="0"/>
                </a:lnTo>
                <a:cubicBezTo>
                  <a:pt x="1359509" y="368322"/>
                  <a:pt x="1362516" y="726078"/>
                  <a:pt x="1363511" y="1094400"/>
                </a:cubicBezTo>
                <a:cubicBezTo>
                  <a:pt x="1317230" y="1151086"/>
                  <a:pt x="1276460" y="1238901"/>
                  <a:pt x="1198473" y="1366206"/>
                </a:cubicBezTo>
                <a:lnTo>
                  <a:pt x="0" y="136374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 rot="641361">
            <a:off x="1069013" y="1571946"/>
            <a:ext cx="1354280" cy="1367649"/>
          </a:xfrm>
          <a:custGeom>
            <a:avLst/>
            <a:gdLst>
              <a:gd name="connsiteX0" fmla="*/ 0 w 1354082"/>
              <a:gd name="connsiteY0" fmla="*/ 0 h 1362713"/>
              <a:gd name="connsiteX1" fmla="*/ 1354082 w 1354082"/>
              <a:gd name="connsiteY1" fmla="*/ 0 h 1362713"/>
              <a:gd name="connsiteX2" fmla="*/ 1354082 w 1354082"/>
              <a:gd name="connsiteY2" fmla="*/ 1362713 h 1362713"/>
              <a:gd name="connsiteX3" fmla="*/ 0 w 1354082"/>
              <a:gd name="connsiteY3" fmla="*/ 1362713 h 1362713"/>
              <a:gd name="connsiteX4" fmla="*/ 0 w 1354082"/>
              <a:gd name="connsiteY4" fmla="*/ 0 h 1362713"/>
              <a:gd name="connsiteX0" fmla="*/ 0 w 1354082"/>
              <a:gd name="connsiteY0" fmla="*/ 0 h 1362713"/>
              <a:gd name="connsiteX1" fmla="*/ 971109 w 1354082"/>
              <a:gd name="connsiteY1" fmla="*/ 145 h 1362713"/>
              <a:gd name="connsiteX2" fmla="*/ 1354082 w 1354082"/>
              <a:gd name="connsiteY2" fmla="*/ 0 h 1362713"/>
              <a:gd name="connsiteX3" fmla="*/ 1354082 w 1354082"/>
              <a:gd name="connsiteY3" fmla="*/ 1362713 h 1362713"/>
              <a:gd name="connsiteX4" fmla="*/ 0 w 1354082"/>
              <a:gd name="connsiteY4" fmla="*/ 1362713 h 1362713"/>
              <a:gd name="connsiteX5" fmla="*/ 0 w 1354082"/>
              <a:gd name="connsiteY5" fmla="*/ 0 h 1362713"/>
              <a:gd name="connsiteX0" fmla="*/ 0 w 1356793"/>
              <a:gd name="connsiteY0" fmla="*/ 0 h 1362713"/>
              <a:gd name="connsiteX1" fmla="*/ 971109 w 1356793"/>
              <a:gd name="connsiteY1" fmla="*/ 145 h 1362713"/>
              <a:gd name="connsiteX2" fmla="*/ 1356793 w 1356793"/>
              <a:gd name="connsiteY2" fmla="*/ 921257 h 1362713"/>
              <a:gd name="connsiteX3" fmla="*/ 1354082 w 1356793"/>
              <a:gd name="connsiteY3" fmla="*/ 1362713 h 1362713"/>
              <a:gd name="connsiteX4" fmla="*/ 0 w 1356793"/>
              <a:gd name="connsiteY4" fmla="*/ 1362713 h 1362713"/>
              <a:gd name="connsiteX5" fmla="*/ 0 w 1356793"/>
              <a:gd name="connsiteY5" fmla="*/ 0 h 1362713"/>
              <a:gd name="connsiteX0" fmla="*/ 0 w 1356793"/>
              <a:gd name="connsiteY0" fmla="*/ 4936 h 1367649"/>
              <a:gd name="connsiteX1" fmla="*/ 980228 w 1356793"/>
              <a:gd name="connsiteY1" fmla="*/ 0 h 1367649"/>
              <a:gd name="connsiteX2" fmla="*/ 1356793 w 1356793"/>
              <a:gd name="connsiteY2" fmla="*/ 926193 h 1367649"/>
              <a:gd name="connsiteX3" fmla="*/ 1354082 w 1356793"/>
              <a:gd name="connsiteY3" fmla="*/ 1367649 h 1367649"/>
              <a:gd name="connsiteX4" fmla="*/ 0 w 1356793"/>
              <a:gd name="connsiteY4" fmla="*/ 1367649 h 1367649"/>
              <a:gd name="connsiteX5" fmla="*/ 0 w 1356793"/>
              <a:gd name="connsiteY5" fmla="*/ 4936 h 1367649"/>
              <a:gd name="connsiteX0" fmla="*/ 0 w 1354280"/>
              <a:gd name="connsiteY0" fmla="*/ 4936 h 1367649"/>
              <a:gd name="connsiteX1" fmla="*/ 980228 w 1354280"/>
              <a:gd name="connsiteY1" fmla="*/ 0 h 1367649"/>
              <a:gd name="connsiteX2" fmla="*/ 1353367 w 1354280"/>
              <a:gd name="connsiteY2" fmla="*/ 943636 h 1367649"/>
              <a:gd name="connsiteX3" fmla="*/ 1354082 w 1354280"/>
              <a:gd name="connsiteY3" fmla="*/ 1367649 h 1367649"/>
              <a:gd name="connsiteX4" fmla="*/ 0 w 1354280"/>
              <a:gd name="connsiteY4" fmla="*/ 1367649 h 1367649"/>
              <a:gd name="connsiteX5" fmla="*/ 0 w 1354280"/>
              <a:gd name="connsiteY5" fmla="*/ 4936 h 136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280" h="1367649">
                <a:moveTo>
                  <a:pt x="0" y="4936"/>
                </a:moveTo>
                <a:lnTo>
                  <a:pt x="980228" y="0"/>
                </a:lnTo>
                <a:lnTo>
                  <a:pt x="1353367" y="943636"/>
                </a:lnTo>
                <a:cubicBezTo>
                  <a:pt x="1352463" y="1090788"/>
                  <a:pt x="1354986" y="1220497"/>
                  <a:pt x="1354082" y="1367649"/>
                </a:cubicBezTo>
                <a:lnTo>
                  <a:pt x="0" y="1367649"/>
                </a:lnTo>
                <a:lnTo>
                  <a:pt x="0" y="4936"/>
                </a:lnTo>
                <a:close/>
              </a:path>
            </a:pathLst>
          </a:cu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341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8108" y="741682"/>
            <a:ext cx="3656476" cy="366542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98173" y="741682"/>
            <a:ext cx="4653321" cy="115457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498173" y="1948390"/>
            <a:ext cx="4653321" cy="115457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498173" y="3155098"/>
            <a:ext cx="1250555" cy="125200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817307" y="3155098"/>
            <a:ext cx="1250555" cy="125200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128946" y="3155098"/>
            <a:ext cx="2034104" cy="125200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423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3448" y="764380"/>
            <a:ext cx="1924664" cy="344785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59453" y="-14990"/>
            <a:ext cx="1650022" cy="29372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59452" y="2998034"/>
            <a:ext cx="4910383" cy="121420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83322" y="1371600"/>
            <a:ext cx="1552586" cy="155064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83322" y="-14990"/>
            <a:ext cx="1552586" cy="13183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309755" y="1371600"/>
            <a:ext cx="1552586" cy="155064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7033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8596" y="857846"/>
            <a:ext cx="6110394" cy="34242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14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1164" y="592111"/>
            <a:ext cx="3591013" cy="200868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356387" y="592111"/>
            <a:ext cx="2011663" cy="200868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19968" y="592111"/>
            <a:ext cx="2011663" cy="200868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11164" y="2653399"/>
            <a:ext cx="7718174" cy="191110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8650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53384" y="606392"/>
            <a:ext cx="1913803" cy="19146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42082" y="2524569"/>
            <a:ext cx="1913803" cy="19146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82863" y="606392"/>
            <a:ext cx="1913803" cy="19146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71561" y="2524569"/>
            <a:ext cx="1913803" cy="19146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551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7195" y="4860096"/>
            <a:ext cx="418450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79993" y="598755"/>
            <a:ext cx="2506347" cy="25088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330688" y="598755"/>
            <a:ext cx="2506347" cy="25088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881383" y="598755"/>
            <a:ext cx="2506347" cy="25088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31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33312" y="4860096"/>
            <a:ext cx="38621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0257" cy="21931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8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25817" y="4860096"/>
            <a:ext cx="40120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97744" y="1959769"/>
            <a:ext cx="1457325" cy="14573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171" y="1959769"/>
            <a:ext cx="1457325" cy="14573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810620" y="1959769"/>
            <a:ext cx="1457325" cy="14573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715047" y="1959769"/>
            <a:ext cx="1457325" cy="14573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8322" y="4860096"/>
            <a:ext cx="41619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5001" y="1945481"/>
            <a:ext cx="1662113" cy="166211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22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95269" cy="51435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9147586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11968" y="4939155"/>
            <a:ext cx="88586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51520" y="4938304"/>
            <a:ext cx="89266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18322" y="4860096"/>
            <a:ext cx="416196" cy="193041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03380" y="4881348"/>
            <a:ext cx="3740828" cy="19427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57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03380" y="4881348"/>
            <a:ext cx="3740828" cy="19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alpha val="50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Kép helye 33">
            <a:extLst>
              <a:ext uri="{FF2B5EF4-FFF2-40B4-BE49-F238E27FC236}">
                <a16:creationId xmlns:a16="http://schemas.microsoft.com/office/drawing/2014/main" id="{72EFB7D5-0380-F24D-9B27-9FDFB8CD5D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1" name="Kép helye 20" descr="A képen szöveg látható&#10;&#10;Automatikusan generált leírás">
            <a:extLst>
              <a:ext uri="{FF2B5EF4-FFF2-40B4-BE49-F238E27FC236}">
                <a16:creationId xmlns:a16="http://schemas.microsoft.com/office/drawing/2014/main" id="{6F546E29-48D1-E89E-4929-853EBC3FE0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600" r="600"/>
          <a:stretch/>
        </p:blipFill>
        <p:spPr/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3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974118" y="752185"/>
            <a:ext cx="7162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5600">
                <a:solidFill>
                  <a:schemeClr val="bg1"/>
                </a:solidFill>
                <a:latin typeface="Bebas Neue" charset="0"/>
                <a:ea typeface="Bebas Neue Light" charset="0"/>
                <a:cs typeface="Bebas Neue Light" charset="0"/>
                <a:sym typeface="Bebas Neue" charset="0"/>
              </a:rPr>
              <a:t>Fenntartható </a:t>
            </a:r>
            <a:r>
              <a:rPr lang="hu-HU" sz="5600">
                <a:solidFill>
                  <a:schemeClr val="accent3"/>
                </a:solidFill>
                <a:latin typeface="Bebas Neue" charset="0"/>
                <a:ea typeface="Bebas Neue Light" charset="0"/>
                <a:cs typeface="Bebas Neue Light" charset="0"/>
                <a:sym typeface="Bebas Neue" charset="0"/>
              </a:rPr>
              <a:t>Szokások </a:t>
            </a:r>
            <a:r>
              <a:rPr lang="en-US" sz="5600">
                <a:solidFill>
                  <a:schemeClr val="bg1"/>
                </a:solidFill>
                <a:latin typeface="Bebas Neue Light" charset="0"/>
                <a:ea typeface="Bebas Neue Light" charset="0"/>
                <a:cs typeface="Bebas Neue Light" charset="0"/>
                <a:sym typeface="Bebas Neue" charset="0"/>
              </a:rPr>
              <a:t> 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988814" y="2050156"/>
            <a:ext cx="7164586" cy="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D443CDF-0B94-E88C-97E9-B10E2499BDB1}"/>
              </a:ext>
            </a:extLst>
          </p:cNvPr>
          <p:cNvSpPr>
            <a:spLocks/>
          </p:cNvSpPr>
          <p:nvPr/>
        </p:nvSpPr>
        <p:spPr bwMode="auto">
          <a:xfrm>
            <a:off x="1963935" y="1357621"/>
            <a:ext cx="51958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endParaRPr lang="en-US" sz="360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  <a:sym typeface="Bebas Neue" charset="0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9C6FCDC4-3DC8-F540-6EF5-0404249B446D}"/>
              </a:ext>
            </a:extLst>
          </p:cNvPr>
          <p:cNvGrpSpPr>
            <a:grpSpLocks/>
          </p:cNvGrpSpPr>
          <p:nvPr/>
        </p:nvGrpSpPr>
        <p:grpSpPr bwMode="auto">
          <a:xfrm>
            <a:off x="970609" y="2417250"/>
            <a:ext cx="338138" cy="335161"/>
            <a:chOff x="0" y="0"/>
            <a:chExt cx="568" cy="563"/>
          </a:xfrm>
        </p:grpSpPr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403B0DB5-C233-2AA1-D09B-874ADAABE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68" cy="5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100"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55B25831-083D-E07A-B2C8-25A7151F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16"/>
              <a:ext cx="46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100" b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8965389C-1B54-320E-E733-7929E6640264}"/>
              </a:ext>
            </a:extLst>
          </p:cNvPr>
          <p:cNvGrpSpPr>
            <a:grpSpLocks/>
          </p:cNvGrpSpPr>
          <p:nvPr/>
        </p:nvGrpSpPr>
        <p:grpSpPr bwMode="auto">
          <a:xfrm>
            <a:off x="970609" y="2863715"/>
            <a:ext cx="338138" cy="346491"/>
            <a:chOff x="0" y="-18"/>
            <a:chExt cx="568" cy="581"/>
          </a:xfrm>
        </p:grpSpPr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3CB25B65-FAE2-9C14-636E-6AB854B90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68" cy="5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100"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26794C61-0C2C-6186-D4BA-7B6AC80E7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-18"/>
              <a:ext cx="46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100" b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A255CF95-7937-CF73-8622-98C27DB0295F}"/>
              </a:ext>
            </a:extLst>
          </p:cNvPr>
          <p:cNvGrpSpPr>
            <a:grpSpLocks/>
          </p:cNvGrpSpPr>
          <p:nvPr/>
        </p:nvGrpSpPr>
        <p:grpSpPr bwMode="auto">
          <a:xfrm>
            <a:off x="970609" y="3313757"/>
            <a:ext cx="338138" cy="355425"/>
            <a:chOff x="0" y="-33"/>
            <a:chExt cx="568" cy="596"/>
          </a:xfrm>
        </p:grpSpPr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D9B78C8F-BF78-1752-406E-16F969222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68" cy="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100"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9CB602AA-5520-C34D-7EC2-E185500F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-33"/>
              <a:ext cx="46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100" b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3</a:t>
              </a: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854CF444-B8C0-C88F-8578-292B3917BE9E}"/>
              </a:ext>
            </a:extLst>
          </p:cNvPr>
          <p:cNvGrpSpPr>
            <a:grpSpLocks/>
          </p:cNvGrpSpPr>
          <p:nvPr/>
        </p:nvGrpSpPr>
        <p:grpSpPr bwMode="auto">
          <a:xfrm>
            <a:off x="970609" y="3791231"/>
            <a:ext cx="338138" cy="335756"/>
            <a:chOff x="0" y="0"/>
            <a:chExt cx="568" cy="563"/>
          </a:xfrm>
        </p:grpSpPr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F137B3AC-E44B-12BF-694A-99CA71A51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68" cy="5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100"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EB3ECE68-B873-B33B-501B-109CF332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3"/>
              <a:ext cx="46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100" b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4</a:t>
              </a:r>
            </a:p>
          </p:txBody>
        </p:sp>
      </p:grpSp>
      <p:sp>
        <p:nvSpPr>
          <p:cNvPr id="16" name="Rectangle 19">
            <a:extLst>
              <a:ext uri="{FF2B5EF4-FFF2-40B4-BE49-F238E27FC236}">
                <a16:creationId xmlns:a16="http://schemas.microsoft.com/office/drawing/2014/main" id="{57BE65E2-920D-88E5-1E1D-E4CA0C7A05D3}"/>
              </a:ext>
            </a:extLst>
          </p:cNvPr>
          <p:cNvSpPr>
            <a:spLocks/>
          </p:cNvSpPr>
          <p:nvPr/>
        </p:nvSpPr>
        <p:spPr bwMode="auto">
          <a:xfrm>
            <a:off x="1454003" y="2393438"/>
            <a:ext cx="2190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1200"/>
              </a:lnSpc>
            </a:pPr>
            <a:r>
              <a:rPr lang="hu-HU" sz="900">
                <a:solidFill>
                  <a:schemeClr val="bg1"/>
                </a:solidFill>
                <a:latin typeface="Lato Regular" charset="0"/>
                <a:ea typeface="ＭＳ Ｐゴシック" charset="0"/>
                <a:cs typeface="Lato Regular" charset="0"/>
                <a:sym typeface="Lato Regular" charset="0"/>
              </a:rPr>
              <a:t>A szokások tudománya: miért fontosak, és hogyan működnek a szokásaink</a:t>
            </a:r>
            <a:endParaRPr lang="en-US" sz="900">
              <a:solidFill>
                <a:schemeClr val="bg1"/>
              </a:solidFill>
              <a:latin typeface="Lato Regular" charset="0"/>
              <a:ea typeface="ＭＳ Ｐゴシック" charset="0"/>
              <a:cs typeface="Lato Regular" charset="0"/>
              <a:sym typeface="Lato Regular" charset="0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90B1C926-C6B8-C7E3-2167-6F037E846FA2}"/>
              </a:ext>
            </a:extLst>
          </p:cNvPr>
          <p:cNvSpPr>
            <a:spLocks/>
          </p:cNvSpPr>
          <p:nvPr/>
        </p:nvSpPr>
        <p:spPr bwMode="auto">
          <a:xfrm>
            <a:off x="1454002" y="2855399"/>
            <a:ext cx="3123271" cy="46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1200"/>
              </a:lnSpc>
            </a:pPr>
            <a:r>
              <a:rPr lang="hu-HU" sz="900">
                <a:solidFill>
                  <a:schemeClr val="bg1"/>
                </a:solidFill>
                <a:latin typeface="Lato Regular" charset="0"/>
                <a:ea typeface="ＭＳ Ｐゴシック" charset="0"/>
                <a:cs typeface="Lato Regular" charset="0"/>
                <a:sym typeface="Lato Regular" charset="0"/>
              </a:rPr>
              <a:t>Hogyan tedd egyszerűbbé és könnyebbé az új szokások kialakítását</a:t>
            </a:r>
            <a:endParaRPr lang="en-US" sz="900">
              <a:solidFill>
                <a:schemeClr val="bg1"/>
              </a:solidFill>
              <a:latin typeface="Lato Regular" charset="0"/>
              <a:ea typeface="ＭＳ Ｐゴシック" charset="0"/>
              <a:cs typeface="Lato Regular" charset="0"/>
              <a:sym typeface="Lato Regular" charset="0"/>
            </a:endParaRP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633C1F91-04D4-37C9-19F7-3EEA488DE5E2}"/>
              </a:ext>
            </a:extLst>
          </p:cNvPr>
          <p:cNvSpPr>
            <a:spLocks/>
          </p:cNvSpPr>
          <p:nvPr/>
        </p:nvSpPr>
        <p:spPr bwMode="auto">
          <a:xfrm>
            <a:off x="1454002" y="3341175"/>
            <a:ext cx="2497359" cy="27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1200"/>
              </a:lnSpc>
            </a:pPr>
            <a:r>
              <a:rPr lang="en-US" sz="900">
                <a:solidFill>
                  <a:schemeClr val="bg1"/>
                </a:solidFill>
                <a:latin typeface="Lato Regular" charset="0"/>
                <a:ea typeface="ＭＳ Ｐゴシック" charset="0"/>
                <a:cs typeface="Lato Regular" charset="0"/>
                <a:sym typeface="Lato Regular" charset="0"/>
              </a:rPr>
              <a:t>Hogyan </a:t>
            </a:r>
            <a:r>
              <a:rPr lang="hu-HU" sz="900">
                <a:solidFill>
                  <a:schemeClr val="bg1"/>
                </a:solidFill>
                <a:latin typeface="Lato Regular" charset="0"/>
                <a:ea typeface="ＭＳ Ｐゴシック" charset="0"/>
                <a:cs typeface="Lato Regular" charset="0"/>
                <a:sym typeface="Lato Regular" charset="0"/>
              </a:rPr>
              <a:t>alakíts ki olyan nspiráló környezetet, amiben könnyű fenntartani a jó szokásaid</a:t>
            </a:r>
            <a:endParaRPr lang="en-US" sz="900">
              <a:solidFill>
                <a:schemeClr val="bg1"/>
              </a:solidFill>
              <a:latin typeface="Lato Regular" charset="0"/>
              <a:ea typeface="ＭＳ Ｐゴシック" charset="0"/>
              <a:cs typeface="Lato Regular" charset="0"/>
              <a:sym typeface="Lato Regular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C3C7007D-696D-A23B-8708-51405E38958A}"/>
              </a:ext>
            </a:extLst>
          </p:cNvPr>
          <p:cNvSpPr>
            <a:spLocks/>
          </p:cNvSpPr>
          <p:nvPr/>
        </p:nvSpPr>
        <p:spPr bwMode="auto">
          <a:xfrm>
            <a:off x="1454003" y="3855042"/>
            <a:ext cx="2497358" cy="27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1200"/>
              </a:lnSpc>
            </a:pPr>
            <a:r>
              <a:rPr lang="en-US" sz="900">
                <a:solidFill>
                  <a:schemeClr val="bg1"/>
                </a:solidFill>
                <a:latin typeface="Lato Regular" charset="0"/>
                <a:ea typeface="ＭＳ Ｐゴシック" charset="0"/>
                <a:cs typeface="Lato Regular" charset="0"/>
                <a:sym typeface="Lato Regular" charset="0"/>
              </a:rPr>
              <a:t>Hogyan </a:t>
            </a:r>
            <a:r>
              <a:rPr lang="hu-HU" sz="900">
                <a:solidFill>
                  <a:schemeClr val="bg1"/>
                </a:solidFill>
                <a:latin typeface="Lato Regular" charset="0"/>
                <a:ea typeface="ＭＳ Ｐゴシック" charset="0"/>
                <a:cs typeface="Lato Regular" charset="0"/>
                <a:sym typeface="Lato Regular" charset="0"/>
              </a:rPr>
              <a:t>kerekedj felül a mentális akadályokon, és csináld végig azt, amit elterveztél</a:t>
            </a:r>
            <a:endParaRPr lang="en-US" sz="900">
              <a:solidFill>
                <a:schemeClr val="bg1"/>
              </a:solidFill>
              <a:latin typeface="Lato Regular" charset="0"/>
              <a:ea typeface="ＭＳ Ｐゴシック" charset="0"/>
              <a:cs typeface="Lato Regular" charset="0"/>
              <a:sym typeface="Lato Regular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EC8204BF-E502-9E52-4A72-180F97E3B20E}"/>
              </a:ext>
            </a:extLst>
          </p:cNvPr>
          <p:cNvGrpSpPr>
            <a:grpSpLocks/>
          </p:cNvGrpSpPr>
          <p:nvPr/>
        </p:nvGrpSpPr>
        <p:grpSpPr bwMode="auto">
          <a:xfrm>
            <a:off x="970608" y="4272212"/>
            <a:ext cx="338138" cy="335756"/>
            <a:chOff x="0" y="0"/>
            <a:chExt cx="568" cy="5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11EBD9-7340-70EF-0C41-7DB36D6C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68" cy="5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100"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4269C726-AAA5-ED5D-4209-4270F326D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3"/>
              <a:ext cx="46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hu-HU" sz="1100" b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5</a:t>
              </a:r>
              <a:endParaRPr lang="en-US" sz="1100"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Bebas Neue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B996EEF-C7E5-8291-EE64-796A30044214}"/>
              </a:ext>
            </a:extLst>
          </p:cNvPr>
          <p:cNvSpPr>
            <a:spLocks/>
          </p:cNvSpPr>
          <p:nvPr/>
        </p:nvSpPr>
        <p:spPr bwMode="auto">
          <a:xfrm>
            <a:off x="1454002" y="4284119"/>
            <a:ext cx="18430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1200"/>
              </a:lnSpc>
            </a:pPr>
            <a:r>
              <a:rPr lang="hu-HU" sz="900">
                <a:solidFill>
                  <a:schemeClr val="bg1"/>
                </a:solidFill>
                <a:latin typeface="Lato Regular" charset="0"/>
                <a:ea typeface="ＭＳ Ｐゴシック" charset="0"/>
                <a:cs typeface="Lato Regular" charset="0"/>
                <a:sym typeface="Lato Regular" charset="0"/>
              </a:rPr>
              <a:t>Szokásformáló módszerek: Hogyan alakíts ki életreszóló szokásokat</a:t>
            </a:r>
            <a:endParaRPr lang="en-US" sz="900">
              <a:solidFill>
                <a:schemeClr val="bg1"/>
              </a:solidFill>
              <a:latin typeface="Lato Regular" charset="0"/>
              <a:ea typeface="ＭＳ Ｐゴシック" charset="0"/>
              <a:cs typeface="Lato Regular" charset="0"/>
              <a:sym typeface="Lato Regular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16906630-3DE1-BFC3-AE2E-014369C0ACFB}"/>
              </a:ext>
            </a:extLst>
          </p:cNvPr>
          <p:cNvSpPr>
            <a:spLocks/>
          </p:cNvSpPr>
          <p:nvPr/>
        </p:nvSpPr>
        <p:spPr bwMode="auto">
          <a:xfrm>
            <a:off x="1603091" y="1505518"/>
            <a:ext cx="5948363" cy="2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„„Azok vagyunk, amit ismételten teszünk. A kiválóság ezért nem cselekedet, hanem szokás.” </a:t>
            </a:r>
          </a:p>
          <a:p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Arisztotelész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5730" y="1029487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Hideg és </a:t>
            </a: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forró 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jelek 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pic>
        <p:nvPicPr>
          <p:cNvPr id="8" name="Kép helye 7" descr="A képen láng, hő, kandalló, tábortűz látható&#10;&#10;Automatikusan generált leírás">
            <a:extLst>
              <a:ext uri="{FF2B5EF4-FFF2-40B4-BE49-F238E27FC236}">
                <a16:creationId xmlns:a16="http://schemas.microsoft.com/office/drawing/2014/main" id="{7F6A016C-1D24-BDDA-B6F1-468A2ADB753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196" b="2196"/>
          <a:stretch>
            <a:fillRect/>
          </a:stretch>
        </p:blipFill>
        <p:spPr>
          <a:xfrm>
            <a:off x="2430463" y="1495425"/>
            <a:ext cx="4283075" cy="2833688"/>
          </a:xfrm>
        </p:spPr>
      </p:pic>
    </p:spTree>
    <p:extLst>
      <p:ext uri="{BB962C8B-B14F-4D97-AF65-F5344CB8AC3E}">
        <p14:creationId xmlns:p14="http://schemas.microsoft.com/office/powerpoint/2010/main" val="33682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5" y="580953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Az új SZOKÁSok </a:t>
            </a: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Aktiválási energiája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83" name="Rectangle 22"/>
          <p:cNvSpPr>
            <a:spLocks/>
          </p:cNvSpPr>
          <p:nvPr/>
        </p:nvSpPr>
        <p:spPr bwMode="auto">
          <a:xfrm>
            <a:off x="1604962" y="1121190"/>
            <a:ext cx="5948363" cy="2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minél nehezebb az új szokás, vagyis minél nagyobb az előttünk álló feladat, annál több energiára (önfegyelemre, akaraterőre) van szükség ahhoz, hogy megcsinál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juk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és fenntarts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uk 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 folyamatot. Minél könnyebb az adott szokás, annál kevesebb enerigiára van szükség.</a:t>
            </a:r>
          </a:p>
          <a:p>
            <a:endParaRPr lang="en-US" sz="900" i="1">
              <a:solidFill>
                <a:schemeClr val="bg2">
                  <a:lumMod val="60000"/>
                  <a:lumOff val="40000"/>
                </a:schemeClr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</p:txBody>
      </p:sp>
      <p:pic>
        <p:nvPicPr>
          <p:cNvPr id="8" name="Kép helye 7" descr="A képen szöveg, diagram, illusztráció látható&#10;&#10;Automatikusan generált leírás">
            <a:extLst>
              <a:ext uri="{FF2B5EF4-FFF2-40B4-BE49-F238E27FC236}">
                <a16:creationId xmlns:a16="http://schemas.microsoft.com/office/drawing/2014/main" id="{A6F566C0-3EE5-C2C0-B3FC-B83E2B64AB5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5290" b="5290"/>
          <a:stretch>
            <a:fillRect/>
          </a:stretch>
        </p:blipFill>
        <p:spPr>
          <a:xfrm>
            <a:off x="2430463" y="1708150"/>
            <a:ext cx="4283075" cy="2706688"/>
          </a:xfrm>
        </p:spPr>
      </p:pic>
    </p:spTree>
    <p:extLst>
      <p:ext uri="{BB962C8B-B14F-4D97-AF65-F5344CB8AC3E}">
        <p14:creationId xmlns:p14="http://schemas.microsoft.com/office/powerpoint/2010/main" val="41722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5" y="580953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Két perces </a:t>
            </a: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szabály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83" name="Rectangle 22"/>
          <p:cNvSpPr>
            <a:spLocks/>
          </p:cNvSpPr>
          <p:nvPr/>
        </p:nvSpPr>
        <p:spPr bwMode="auto">
          <a:xfrm>
            <a:off x="1604962" y="1121190"/>
            <a:ext cx="5948363" cy="2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Túl gyakran, amikor az új szokásokra gondolunk, csak a feladatokat látjuk magunk előtt. A túl sok vagy túl nagy feladatok pedig gyakran elrettentőek, leküzdhetetlennek tűnhetnek, ami könnyen leblokkol és halogatásra késztet.</a:t>
            </a:r>
            <a:endParaRPr lang="en-US" sz="900" i="1">
              <a:solidFill>
                <a:schemeClr val="bg2">
                  <a:lumMod val="60000"/>
                  <a:lumOff val="40000"/>
                </a:schemeClr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</p:txBody>
      </p:sp>
      <p:pic>
        <p:nvPicPr>
          <p:cNvPr id="12" name="Kép helye 11" descr="A képen szöveg, Betűtípus, tervezés, Grafika látható&#10;&#10;Automatikusan generált leírás">
            <a:extLst>
              <a:ext uri="{FF2B5EF4-FFF2-40B4-BE49-F238E27FC236}">
                <a16:creationId xmlns:a16="http://schemas.microsoft.com/office/drawing/2014/main" id="{48BBE5D2-C346-FED7-8F81-F851528B68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256" r="3256"/>
          <a:stretch>
            <a:fillRect/>
          </a:stretch>
        </p:blipFill>
        <p:spPr>
          <a:xfrm>
            <a:off x="2393950" y="1779588"/>
            <a:ext cx="4356100" cy="2620962"/>
          </a:xfrm>
        </p:spPr>
      </p:pic>
    </p:spTree>
    <p:extLst>
      <p:ext uri="{BB962C8B-B14F-4D97-AF65-F5344CB8AC3E}">
        <p14:creationId xmlns:p14="http://schemas.microsoft.com/office/powerpoint/2010/main" val="37881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5" y="580953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Kulcs</a:t>
            </a: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szokások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pic>
        <p:nvPicPr>
          <p:cNvPr id="11" name="Kép helye 10" descr="A képen szöveg, képernyőkép, Grafikus tervezés, tervezés látható&#10;&#10;Automatikusan generált leírás">
            <a:extLst>
              <a:ext uri="{FF2B5EF4-FFF2-40B4-BE49-F238E27FC236}">
                <a16:creationId xmlns:a16="http://schemas.microsoft.com/office/drawing/2014/main" id="{8E2C0341-4922-5A36-01C7-48A1729900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346" b="2346"/>
          <a:stretch>
            <a:fillRect/>
          </a:stretch>
        </p:blipFill>
        <p:spPr>
          <a:xfrm>
            <a:off x="2484438" y="1030288"/>
            <a:ext cx="3959225" cy="3773487"/>
          </a:xfrm>
        </p:spPr>
      </p:pic>
    </p:spTree>
    <p:extLst>
      <p:ext uri="{BB962C8B-B14F-4D97-AF65-F5344CB8AC3E}">
        <p14:creationId xmlns:p14="http://schemas.microsoft.com/office/powerpoint/2010/main" val="26140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5" y="580953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A láthatalan </a:t>
            </a: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motor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83" name="Rectangle 22"/>
          <p:cNvSpPr>
            <a:spLocks/>
          </p:cNvSpPr>
          <p:nvPr/>
        </p:nvSpPr>
        <p:spPr bwMode="auto">
          <a:xfrm>
            <a:off x="1604962" y="1121190"/>
            <a:ext cx="5948363" cy="2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Az ország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unk, a 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város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unk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,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a 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környék, ahol élünk, 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 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kultúr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ánk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és az emberek, akik körbevesznek, mind-mind jelentősen befolyásolják a döntéseinket, szokásainkat 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, valamint szakmai és személyes életünket.</a:t>
            </a:r>
            <a:endParaRPr lang="en-US" sz="900" i="1">
              <a:solidFill>
                <a:schemeClr val="bg2">
                  <a:lumMod val="60000"/>
                  <a:lumOff val="40000"/>
                </a:schemeClr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</p:txBody>
      </p:sp>
      <p:pic>
        <p:nvPicPr>
          <p:cNvPr id="9" name="Kép helye 8" descr="A képen térkép, szöveg, atlasz látható&#10;&#10;Automatikusan generált leírás">
            <a:extLst>
              <a:ext uri="{FF2B5EF4-FFF2-40B4-BE49-F238E27FC236}">
                <a16:creationId xmlns:a16="http://schemas.microsoft.com/office/drawing/2014/main" id="{46C8D245-9DF9-8185-4487-E5193004C1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4643" b="4643"/>
          <a:stretch>
            <a:fillRect/>
          </a:stretch>
        </p:blipFill>
        <p:spPr>
          <a:xfrm>
            <a:off x="2349500" y="1647825"/>
            <a:ext cx="4445000" cy="3024188"/>
          </a:xfrm>
        </p:spPr>
      </p:pic>
    </p:spTree>
    <p:extLst>
      <p:ext uri="{BB962C8B-B14F-4D97-AF65-F5344CB8AC3E}">
        <p14:creationId xmlns:p14="http://schemas.microsoft.com/office/powerpoint/2010/main" val="6930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D8816CF-10B6-7DD3-4E1F-4930EF2B24BC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9" name="Rectangle 13"/>
          <p:cNvSpPr>
            <a:spLocks/>
          </p:cNvSpPr>
          <p:nvPr/>
        </p:nvSpPr>
        <p:spPr bwMode="auto">
          <a:xfrm>
            <a:off x="1597819" y="659606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hu-HU" sz="280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  <a:sym typeface="Bebas Neue" charset="0"/>
              </a:rPr>
              <a:t>A Szociális Környezet Hatása</a:t>
            </a:r>
            <a:endParaRPr lang="en-US" sz="2800">
              <a:solidFill>
                <a:schemeClr val="bg1"/>
              </a:solidFill>
              <a:latin typeface="Bebas Neue Book" charset="0"/>
              <a:ea typeface="Bebas Neue Book" charset="0"/>
              <a:cs typeface="Bebas Neue Book" charset="0"/>
              <a:sym typeface="Bebas Neue" charset="0"/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998935" y="1681163"/>
            <a:ext cx="7164586" cy="0"/>
          </a:xfrm>
          <a:prstGeom prst="line">
            <a:avLst/>
          </a:prstGeom>
          <a:noFill/>
          <a:ln w="6350" cap="flat">
            <a:solidFill>
              <a:schemeClr val="bg2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75" name="Group 19"/>
          <p:cNvGrpSpPr>
            <a:grpSpLocks/>
          </p:cNvGrpSpPr>
          <p:nvPr/>
        </p:nvGrpSpPr>
        <p:grpSpPr bwMode="auto">
          <a:xfrm>
            <a:off x="4910138" y="2066925"/>
            <a:ext cx="3048000" cy="357188"/>
            <a:chOff x="0" y="0"/>
            <a:chExt cx="5120" cy="600"/>
          </a:xfrm>
        </p:grpSpPr>
        <p:sp>
          <p:nvSpPr>
            <p:cNvPr id="45076" name="Oval 20"/>
            <p:cNvSpPr>
              <a:spLocks/>
            </p:cNvSpPr>
            <p:nvPr/>
          </p:nvSpPr>
          <p:spPr bwMode="auto">
            <a:xfrm>
              <a:off x="5" y="42"/>
              <a:ext cx="552" cy="5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7" name="Rectangle 21"/>
            <p:cNvSpPr>
              <a:spLocks/>
            </p:cNvSpPr>
            <p:nvPr/>
          </p:nvSpPr>
          <p:spPr bwMode="auto">
            <a:xfrm>
              <a:off x="896" y="0"/>
              <a:ext cx="422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Mi</a:t>
              </a:r>
              <a:r>
                <a:rPr lang="en-US" sz="900" b="1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után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a heroin </a:t>
              </a:r>
              <a:r>
                <a:rPr lang="en-US" sz="900" b="1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függő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katonák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hazatértek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Vietnamból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, </a:t>
              </a:r>
              <a:r>
                <a:rPr lang="en-US" sz="900" b="1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csak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5%-</a:t>
              </a:r>
              <a:r>
                <a:rPr lang="en-US" sz="900" b="1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uk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esett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vissza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egy </a:t>
              </a:r>
              <a:r>
                <a:rPr lang="en-US" sz="900" b="1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éven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belül. </a:t>
              </a:r>
            </a:p>
          </p:txBody>
        </p:sp>
        <p:sp>
          <p:nvSpPr>
            <p:cNvPr id="45078" name="Rectangle 22"/>
            <p:cNvSpPr>
              <a:spLocks/>
            </p:cNvSpPr>
            <p:nvPr/>
          </p:nvSpPr>
          <p:spPr bwMode="auto">
            <a:xfrm>
              <a:off x="0" y="56"/>
              <a:ext cx="5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1200" b="1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45079" name="Group 23"/>
          <p:cNvGrpSpPr>
            <a:grpSpLocks/>
          </p:cNvGrpSpPr>
          <p:nvPr/>
        </p:nvGrpSpPr>
        <p:grpSpPr bwMode="auto">
          <a:xfrm>
            <a:off x="4910138" y="2705100"/>
            <a:ext cx="3048000" cy="347663"/>
            <a:chOff x="0" y="0"/>
            <a:chExt cx="5120" cy="584"/>
          </a:xfrm>
        </p:grpSpPr>
        <p:sp>
          <p:nvSpPr>
            <p:cNvPr id="45080" name="Oval 24"/>
            <p:cNvSpPr>
              <a:spLocks/>
            </p:cNvSpPr>
            <p:nvPr/>
          </p:nvSpPr>
          <p:spPr bwMode="auto">
            <a:xfrm>
              <a:off x="9" y="30"/>
              <a:ext cx="544" cy="54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81" name="Rectangle 25"/>
            <p:cNvSpPr>
              <a:spLocks/>
            </p:cNvSpPr>
            <p:nvPr/>
          </p:nvSpPr>
          <p:spPr bwMode="auto">
            <a:xfrm>
              <a:off x="896" y="0"/>
              <a:ext cx="422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Ezzel szemben egy „tipikus” amerikai heroin függő, több mint 90%-ban esik vissza, amint hazatér a rehabilitációról.</a:t>
              </a:r>
              <a:endParaRPr lang="en-US" sz="900">
                <a:solidFill>
                  <a:schemeClr val="bg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45082" name="Rectangle 26"/>
            <p:cNvSpPr>
              <a:spLocks/>
            </p:cNvSpPr>
            <p:nvPr/>
          </p:nvSpPr>
          <p:spPr bwMode="auto">
            <a:xfrm>
              <a:off x="0" y="40"/>
              <a:ext cx="5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1200" b="1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2</a:t>
              </a:r>
            </a:p>
          </p:txBody>
        </p:sp>
      </p:grpSp>
      <p:sp>
        <p:nvSpPr>
          <p:cNvPr id="45086" name="Rectangle 30"/>
          <p:cNvSpPr>
            <a:spLocks/>
          </p:cNvSpPr>
          <p:nvPr/>
        </p:nvSpPr>
        <p:spPr bwMode="auto">
          <a:xfrm>
            <a:off x="2288084" y="1200151"/>
            <a:ext cx="45862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1200"/>
              </a:lnSpc>
            </a:pP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Bármilyen irányba is szeretnénk változtatni a szokásainkon, ennek a sikeressége nagyban attól függ, hogy a környezetünk mennyire támogatja 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 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kívánt viselkedésünket.</a:t>
            </a:r>
          </a:p>
        </p:txBody>
      </p:sp>
      <p:pic>
        <p:nvPicPr>
          <p:cNvPr id="6" name="Kép helye 5" descr="A képen személy, kültéri, főzés látható&#10;&#10;Automatikusan generált leírás">
            <a:extLst>
              <a:ext uri="{FF2B5EF4-FFF2-40B4-BE49-F238E27FC236}">
                <a16:creationId xmlns:a16="http://schemas.microsoft.com/office/drawing/2014/main" id="{7CB179AB-9F84-BCC0-9206-440A50D7BA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647" r="4647"/>
          <a:stretch>
            <a:fillRect/>
          </a:stretch>
        </p:blipFill>
        <p:spPr>
          <a:xfrm>
            <a:off x="1003300" y="2062163"/>
            <a:ext cx="3189288" cy="2309812"/>
          </a:xfr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459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D69B10-54CC-F81F-E878-641E70A25E5F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998934" y="1040606"/>
            <a:ext cx="7164586" cy="3049191"/>
            <a:chOff x="46" y="0"/>
            <a:chExt cx="12035" cy="5122"/>
          </a:xfrm>
        </p:grpSpPr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480" y="3954"/>
              <a:ext cx="111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endParaRPr lang="en-US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2208" y="740"/>
              <a:ext cx="770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Ha új szokásokat szeretnél kialakítani, az egyik legjobb stratégia, ha olyan emberekkel veszed körül magad, akiknél már alapból az általad kívánatosnak tartott viselkedés a normális.</a:t>
              </a:r>
            </a:p>
            <a:p>
              <a:endPara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endParaRP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6" y="1860"/>
              <a:ext cx="12035" cy="0"/>
            </a:xfrm>
            <a:prstGeom prst="line">
              <a:avLst/>
            </a:prstGeom>
            <a:noFill/>
            <a:ln w="6350" cap="flat">
              <a:solidFill>
                <a:schemeClr val="bg2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1935" y="0"/>
              <a:ext cx="8347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28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SZOCIÁLIS környezet</a:t>
              </a:r>
              <a:r>
                <a:rPr lang="hu-HU" sz="2800">
                  <a:solidFill>
                    <a:schemeClr val="accent4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 gravitációs Hatása</a:t>
              </a:r>
              <a:endParaRPr lang="en-US" sz="2800">
                <a:solidFill>
                  <a:schemeClr val="bg1"/>
                </a:solidFill>
                <a:latin typeface="Bebas Neue" panose="020B0606020202050201" pitchFamily="34" charset="-18"/>
                <a:ea typeface="Bebas Neue" charset="0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7" name="Kép helye 6" descr="A képen lábbelik, kültéri, személy, ruházat látható&#10;&#10;Automatikusan generált leírás">
            <a:extLst>
              <a:ext uri="{FF2B5EF4-FFF2-40B4-BE49-F238E27FC236}">
                <a16:creationId xmlns:a16="http://schemas.microsoft.com/office/drawing/2014/main" id="{B8539FC6-7CBA-951F-5D2B-3424875139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906" r="4906"/>
          <a:stretch>
            <a:fillRect/>
          </a:stretch>
        </p:blipFill>
        <p:spPr>
          <a:xfrm>
            <a:off x="2555875" y="1995488"/>
            <a:ext cx="4103688" cy="23812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5" y="580953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Környezet </a:t>
            </a: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Design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pic>
        <p:nvPicPr>
          <p:cNvPr id="16" name="Kép helye 15">
            <a:extLst>
              <a:ext uri="{FF2B5EF4-FFF2-40B4-BE49-F238E27FC236}">
                <a16:creationId xmlns:a16="http://schemas.microsoft.com/office/drawing/2014/main" id="{8E7A5FE2-AC10-A642-D4A4-65C0081263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205" b="1205"/>
          <a:stretch>
            <a:fillRect/>
          </a:stretch>
        </p:blipFill>
        <p:spPr>
          <a:xfrm>
            <a:off x="2141538" y="1276350"/>
            <a:ext cx="4860925" cy="3195638"/>
          </a:xfrm>
        </p:spPr>
      </p:pic>
    </p:spTree>
    <p:extLst>
      <p:ext uri="{BB962C8B-B14F-4D97-AF65-F5344CB8AC3E}">
        <p14:creationId xmlns:p14="http://schemas.microsoft.com/office/powerpoint/2010/main" val="26356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3" y="1203598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Hernyó tanulási </a:t>
            </a: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modell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pic>
        <p:nvPicPr>
          <p:cNvPr id="12" name="Kép helye 11" descr="A képen szöveg, képernyőkép, tervezés látható&#10;&#10;Automatikusan generált leírás">
            <a:extLst>
              <a:ext uri="{FF2B5EF4-FFF2-40B4-BE49-F238E27FC236}">
                <a16:creationId xmlns:a16="http://schemas.microsoft.com/office/drawing/2014/main" id="{3705D860-3121-85AA-216E-82125B0529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53" r="453"/>
          <a:stretch>
            <a:fillRect/>
          </a:stretch>
        </p:blipFill>
        <p:spPr>
          <a:xfrm>
            <a:off x="2189819" y="1852597"/>
            <a:ext cx="4752975" cy="2468563"/>
          </a:xfrm>
        </p:spPr>
      </p:pic>
    </p:spTree>
    <p:extLst>
      <p:ext uri="{BB962C8B-B14F-4D97-AF65-F5344CB8AC3E}">
        <p14:creationId xmlns:p14="http://schemas.microsoft.com/office/powerpoint/2010/main" val="9060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D69B10-54CC-F81F-E878-641E70A25E5F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998934" y="1040606"/>
            <a:ext cx="7164586" cy="3049191"/>
            <a:chOff x="46" y="0"/>
            <a:chExt cx="12035" cy="5122"/>
          </a:xfrm>
        </p:grpSpPr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480" y="3954"/>
              <a:ext cx="111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endParaRPr lang="en-US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2208" y="740"/>
              <a:ext cx="770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hu-HU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Hogyan tedd minél könnyebbé és természetesebbé az új szokásod kialakítását</a:t>
              </a:r>
              <a:endPara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endParaRPr>
            </a:p>
            <a:p>
              <a:endPara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endParaRP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6" y="1860"/>
              <a:ext cx="12035" cy="0"/>
            </a:xfrm>
            <a:prstGeom prst="line">
              <a:avLst/>
            </a:prstGeom>
            <a:noFill/>
            <a:ln w="6350" cap="flat">
              <a:solidFill>
                <a:schemeClr val="bg2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1935" y="0"/>
              <a:ext cx="8347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28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Pet Smart </a:t>
              </a:r>
              <a:r>
                <a:rPr lang="hu-HU" sz="2800">
                  <a:solidFill>
                    <a:schemeClr val="accent4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Story</a:t>
              </a:r>
              <a:endParaRPr lang="en-US" sz="2800">
                <a:solidFill>
                  <a:schemeClr val="bg1"/>
                </a:solidFill>
                <a:latin typeface="Bebas Neue" panose="020B0606020202050201" pitchFamily="34" charset="-18"/>
                <a:ea typeface="Bebas Neue" charset="0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6" name="Kép helye 5" descr="A képen szöveg, Kiskereskedelem, bolt, Vegyesbolt látható&#10;&#10;Automatikusan generált leírás">
            <a:extLst>
              <a:ext uri="{FF2B5EF4-FFF2-40B4-BE49-F238E27FC236}">
                <a16:creationId xmlns:a16="http://schemas.microsoft.com/office/drawing/2014/main" id="{CD74EEAA-331B-99AF-A467-07BEA87936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2" r="122"/>
          <a:stretch>
            <a:fillRect/>
          </a:stretch>
        </p:blipFill>
        <p:spPr>
          <a:xfrm>
            <a:off x="2087563" y="1935163"/>
            <a:ext cx="4968875" cy="2806700"/>
          </a:xfrm>
        </p:spPr>
      </p:pic>
    </p:spTree>
    <p:extLst>
      <p:ext uri="{BB962C8B-B14F-4D97-AF65-F5344CB8AC3E}">
        <p14:creationId xmlns:p14="http://schemas.microsoft.com/office/powerpoint/2010/main" val="42078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0" y="-32353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5" y="580953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1% </a:t>
            </a: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SZABÁLY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83" name="Rectangle 22"/>
          <p:cNvSpPr>
            <a:spLocks/>
          </p:cNvSpPr>
          <p:nvPr/>
        </p:nvSpPr>
        <p:spPr bwMode="auto">
          <a:xfrm>
            <a:off x="1604962" y="1121190"/>
            <a:ext cx="5948363" cy="2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Sokan alulértékelik a mindennapi kis változtatások hatását, viszont ha ezeket a változásokat összeadjuk, és akár csak 1%- ot fejlődünk az életünk különböző területein, akkor ezek a változtatások nemcsak egy aprócska előrelépést fognak jelenteni, hanem összeadódva ez jelentheti a különbséget az átlagos, középszerű és a világszintű teljesítmény között.</a:t>
            </a:r>
          </a:p>
        </p:txBody>
      </p:sp>
      <p:pic>
        <p:nvPicPr>
          <p:cNvPr id="14" name="Kép helye 13" descr="A képen sport, személy, sportfelszerelés, kerékpározás látható&#10;&#10;Automatikusan generált leírás">
            <a:extLst>
              <a:ext uri="{FF2B5EF4-FFF2-40B4-BE49-F238E27FC236}">
                <a16:creationId xmlns:a16="http://schemas.microsoft.com/office/drawing/2014/main" id="{2A630686-9547-16D2-0E26-54D28C2B89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867" r="5867"/>
          <a:stretch>
            <a:fillRect/>
          </a:stretch>
        </p:blipFill>
        <p:spPr>
          <a:xfrm>
            <a:off x="1900238" y="1808163"/>
            <a:ext cx="5343525" cy="2736850"/>
          </a:xfrm>
        </p:spPr>
      </p:pic>
    </p:spTree>
    <p:extLst>
      <p:ext uri="{BB962C8B-B14F-4D97-AF65-F5344CB8AC3E}">
        <p14:creationId xmlns:p14="http://schemas.microsoft.com/office/powerpoint/2010/main" val="41437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891576-E705-ACF8-6276-2AE68A7C3B3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Rectangle 12"/>
          <p:cNvSpPr>
            <a:spLocks/>
          </p:cNvSpPr>
          <p:nvPr/>
        </p:nvSpPr>
        <p:spPr bwMode="auto">
          <a:xfrm>
            <a:off x="1259680" y="959644"/>
            <a:ext cx="576058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A fenntartható szokások titkos összetevője: 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szemléletmód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accent3"/>
              </a:solidFill>
              <a:latin typeface="Bebas Neue" charset="0"/>
              <a:ea typeface="Bebas Neue" charset="0"/>
              <a:cs typeface="Bebas Neue" charset="0"/>
              <a:sym typeface="Bebas Neue" charset="0"/>
            </a:endParaRPr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1264396" y="1851669"/>
            <a:ext cx="5467843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8" name="Rectangle 14"/>
          <p:cNvSpPr>
            <a:spLocks/>
          </p:cNvSpPr>
          <p:nvPr/>
        </p:nvSpPr>
        <p:spPr bwMode="auto">
          <a:xfrm>
            <a:off x="1234071" y="3706130"/>
            <a:ext cx="4930219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1200"/>
              </a:lnSpc>
            </a:pP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Fontos: Mindkét szemléletmóddal rendelkezünk. Például, elképzelhető, hogy a karrieredben nagyon is fejlődésorientált vagy és maximálisan hiszel abban, hogy képes vagy fejlődi, előre lépni (és meg is teszed a szükséges lépéseket); az egészséggel kapcsolatos szokásokkal kapcsolatban viszont úgy gondolod, hogy nem tudsz rajtauk változtatni.</a:t>
            </a:r>
            <a:endParaRPr lang="en-US" sz="900" i="1">
              <a:solidFill>
                <a:schemeClr val="bg2">
                  <a:lumMod val="60000"/>
                  <a:lumOff val="40000"/>
                </a:schemeClr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1259681" y="3654933"/>
            <a:ext cx="5119688" cy="9144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1267212" y="2126393"/>
            <a:ext cx="2371725" cy="1223963"/>
            <a:chOff x="0" y="0"/>
            <a:chExt cx="3984" cy="2056"/>
          </a:xfrm>
        </p:grpSpPr>
        <p:sp>
          <p:nvSpPr>
            <p:cNvPr id="57361" name="Rectangle 17"/>
            <p:cNvSpPr>
              <a:spLocks/>
            </p:cNvSpPr>
            <p:nvPr/>
          </p:nvSpPr>
          <p:spPr bwMode="auto">
            <a:xfrm>
              <a:off x="0" y="1032"/>
              <a:ext cx="360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A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z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emberek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úgy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gondolják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, hogy az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alapvető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képességeik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, mint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például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a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tudásuk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,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intelligenciájuk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,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tehetségük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egyfajta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rögzített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,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megváltoztathatatlan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tulajdonság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.</a:t>
              </a:r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0" y="0"/>
              <a:ext cx="3984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hu-HU" sz="1900" b="1">
                  <a:solidFill>
                    <a:schemeClr val="accent3"/>
                  </a:solidFill>
                  <a:latin typeface="Bebas Neue Book" charset="0"/>
                  <a:ea typeface="Bebas Neue Book" charset="0"/>
                  <a:cs typeface="Bebas Neue Book" charset="0"/>
                  <a:sym typeface="Bebas Neue" charset="0"/>
                </a:rPr>
                <a:t>Rögzült</a:t>
              </a:r>
              <a:r>
                <a:rPr lang="hu-HU" sz="1900">
                  <a:solidFill>
                    <a:schemeClr val="accent3"/>
                  </a:solidFill>
                  <a:latin typeface="Bebas Neue Book" charset="0"/>
                  <a:ea typeface="Bebas Neue Book" charset="0"/>
                  <a:cs typeface="Bebas Neue Book" charset="0"/>
                  <a:sym typeface="Bebas Neue" charset="0"/>
                </a:rPr>
                <a:t> </a:t>
              </a:r>
              <a:r>
                <a:rPr lang="hu-HU" sz="1900">
                  <a:solidFill>
                    <a:schemeClr val="bg1"/>
                  </a:solidFill>
                  <a:latin typeface="Bebas Neue Book" charset="0"/>
                  <a:ea typeface="Bebas Neue Book" charset="0"/>
                  <a:cs typeface="Bebas Neue Book" charset="0"/>
                  <a:sym typeface="Bebas Neue" charset="0"/>
                </a:rPr>
                <a:t>Szemléletmód</a:t>
              </a:r>
              <a:endParaRPr lang="en-US" sz="190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  <a:sym typeface="Bebas Neue" charset="0"/>
              </a:endParaRPr>
            </a:p>
          </p:txBody>
        </p:sp>
      </p:grpSp>
      <p:grpSp>
        <p:nvGrpSpPr>
          <p:cNvPr id="57363" name="Group 19"/>
          <p:cNvGrpSpPr>
            <a:grpSpLocks/>
          </p:cNvGrpSpPr>
          <p:nvPr/>
        </p:nvGrpSpPr>
        <p:grpSpPr bwMode="auto">
          <a:xfrm>
            <a:off x="3719342" y="2126393"/>
            <a:ext cx="2444948" cy="1223963"/>
            <a:chOff x="0" y="0"/>
            <a:chExt cx="4107" cy="2056"/>
          </a:xfrm>
        </p:grpSpPr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1032"/>
              <a:ext cx="3600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A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fejlődési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szemléletmóddal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rendelkező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emberek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megértik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, hogy a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képességeik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, (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erősségeik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és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gyengeségeik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) </a:t>
              </a:r>
              <a:r>
                <a:rPr lang="hu-HU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a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megfelelő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erőfeszítés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, tanulás és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kitartás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</a:t>
              </a:r>
              <a:r>
                <a:rPr lang="en-US" sz="900" err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által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 fejleszt</a:t>
              </a:r>
              <a:r>
                <a:rPr lang="hu-HU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h</a:t>
              </a:r>
              <a:r>
                <a:rPr lang="en-US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etőek.</a:t>
              </a:r>
            </a:p>
          </p:txBody>
        </p:sp>
        <p:sp>
          <p:nvSpPr>
            <p:cNvPr id="57365" name="Rectangle 21"/>
            <p:cNvSpPr>
              <a:spLocks/>
            </p:cNvSpPr>
            <p:nvPr/>
          </p:nvSpPr>
          <p:spPr bwMode="auto">
            <a:xfrm>
              <a:off x="0" y="0"/>
              <a:ext cx="4107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hu-HU" sz="1900" b="1">
                  <a:solidFill>
                    <a:schemeClr val="accent4"/>
                  </a:solidFill>
                  <a:latin typeface="Bebas Neue Book" charset="0"/>
                  <a:ea typeface="Bebas Neue Book" charset="0"/>
                  <a:cs typeface="Bebas Neue Book" charset="0"/>
                  <a:sym typeface="Bebas Neue" charset="0"/>
                </a:rPr>
                <a:t>Fejlődési</a:t>
              </a:r>
              <a:r>
                <a:rPr lang="hu-HU" sz="1900">
                  <a:solidFill>
                    <a:schemeClr val="bg2"/>
                  </a:solidFill>
                  <a:latin typeface="Bebas Neue Book" charset="0"/>
                  <a:ea typeface="Bebas Neue Book" charset="0"/>
                  <a:cs typeface="Bebas Neue Book" charset="0"/>
                  <a:sym typeface="Bebas Neue" charset="0"/>
                </a:rPr>
                <a:t> </a:t>
              </a:r>
              <a:r>
                <a:rPr lang="hu-HU" sz="1900">
                  <a:solidFill>
                    <a:schemeClr val="bg1"/>
                  </a:solidFill>
                  <a:latin typeface="Bebas Neue Book" charset="0"/>
                  <a:ea typeface="Bebas Neue Book" charset="0"/>
                  <a:cs typeface="Bebas Neue Book" charset="0"/>
                  <a:sym typeface="Bebas Neue" charset="0"/>
                </a:rPr>
                <a:t>Szemléletmód</a:t>
              </a:r>
              <a:endParaRPr lang="en-US" sz="1900" b="1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  <a:sym typeface="Bebas Neue" charset="0"/>
              </a:endParaRPr>
            </a:p>
          </p:txBody>
        </p:sp>
      </p:grp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3563888" y="2298462"/>
            <a:ext cx="0" cy="1241822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D69B10-54CC-F81F-E878-641E70A25E5F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998934" y="665559"/>
            <a:ext cx="7164586" cy="3424238"/>
            <a:chOff x="46" y="-630"/>
            <a:chExt cx="12035" cy="5752"/>
          </a:xfrm>
        </p:grpSpPr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480" y="3954"/>
              <a:ext cx="111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endParaRPr lang="en-US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2224" y="90"/>
              <a:ext cx="770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hu-HU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Hogyan tedd minél könnyebbé és természetesebbé az új szokásod kialakítását</a:t>
              </a:r>
              <a:endPara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endParaRPr>
            </a:p>
            <a:p>
              <a:endPara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endParaRP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6" y="1860"/>
              <a:ext cx="12035" cy="0"/>
            </a:xfrm>
            <a:prstGeom prst="line">
              <a:avLst/>
            </a:prstGeom>
            <a:noFill/>
            <a:ln w="6350" cap="flat">
              <a:solidFill>
                <a:schemeClr val="bg2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1903" y="-630"/>
              <a:ext cx="8347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28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Identitás alapú </a:t>
              </a:r>
              <a:r>
                <a:rPr lang="hu-HU" sz="2800">
                  <a:solidFill>
                    <a:schemeClr val="accent4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Szokások</a:t>
              </a:r>
              <a:endParaRPr lang="en-US" sz="2800">
                <a:solidFill>
                  <a:schemeClr val="bg1"/>
                </a:solidFill>
                <a:latin typeface="Bebas Neue" panose="020B0606020202050201" pitchFamily="34" charset="-18"/>
                <a:ea typeface="Bebas Neue" charset="0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15" name="Kép helye 14" descr="A képen szöveg, képernyőkép, kör, diagram látható&#10;&#10;Automatikusan generált leírás">
            <a:extLst>
              <a:ext uri="{FF2B5EF4-FFF2-40B4-BE49-F238E27FC236}">
                <a16:creationId xmlns:a16="http://schemas.microsoft.com/office/drawing/2014/main" id="{69F48F59-889E-2B2A-23A5-DDEC7644BE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289" b="10289"/>
          <a:stretch>
            <a:fillRect/>
          </a:stretch>
        </p:blipFill>
        <p:spPr>
          <a:xfrm>
            <a:off x="1949748" y="1418034"/>
            <a:ext cx="5218112" cy="3384550"/>
          </a:xfrm>
        </p:spPr>
      </p:pic>
    </p:spTree>
    <p:extLst>
      <p:ext uri="{BB962C8B-B14F-4D97-AF65-F5344CB8AC3E}">
        <p14:creationId xmlns:p14="http://schemas.microsoft.com/office/powerpoint/2010/main" val="5542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A6BA8DF-F7B9-0833-4F91-422CC1EF3779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998934" y="1040606"/>
            <a:ext cx="7166372" cy="2971205"/>
            <a:chOff x="46" y="0"/>
            <a:chExt cx="12038" cy="4991"/>
          </a:xfrm>
        </p:grpSpPr>
        <p:sp>
          <p:nvSpPr>
            <p:cNvPr id="27661" name="Rectangle 13"/>
            <p:cNvSpPr>
              <a:spLocks/>
            </p:cNvSpPr>
            <p:nvPr/>
          </p:nvSpPr>
          <p:spPr bwMode="auto">
            <a:xfrm>
              <a:off x="52" y="2354"/>
              <a:ext cx="12032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56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Mindennapi</a:t>
              </a:r>
              <a:r>
                <a:rPr lang="en-US" sz="5600">
                  <a:solidFill>
                    <a:schemeClr val="tx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 </a:t>
              </a:r>
              <a:r>
                <a:rPr lang="hu-HU" sz="5600">
                  <a:solidFill>
                    <a:schemeClr val="accent4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GYŐZELMEK</a:t>
              </a:r>
              <a:endParaRPr lang="en-US" sz="5600">
                <a:solidFill>
                  <a:schemeClr val="accent4"/>
                </a:solidFill>
                <a:latin typeface="Bebas Neue" panose="020B0606020202050201" pitchFamily="34" charset="-18"/>
                <a:ea typeface="Bebas Neue Light" charset="0"/>
                <a:cs typeface="Bebas Neue Light" charset="0"/>
                <a:sym typeface="Bebas Neue" charset="0"/>
              </a:endParaRPr>
            </a:p>
          </p:txBody>
        </p:sp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476" y="3823"/>
              <a:ext cx="111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A legpraktikusabban úgy változtathatunk a szemléletmódunkon, hogy megváltoztatjuk azokat a dolgokat, amiket teszünk.</a:t>
              </a:r>
            </a:p>
            <a:p>
              <a:pPr>
                <a:lnSpc>
                  <a:spcPct val="150000"/>
                </a:lnSpc>
              </a:pP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Vagyis ha szeretnél magabiztosabb lenni és maradandóan változtatni pl. a tanulási szokásaidon, akkor el kell kezdened kis győzelmekkel bizonyítanod magadnak, hogy képes vagy elérni a céljaid. Vagyis ahhoz, hogy megerősítsd a fejlődési szemléletmódod, először is </a:t>
              </a:r>
              <a:r>
                <a:rPr lang="hu-HU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nyitottságra,</a:t>
              </a: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másodszor pedig </a:t>
              </a:r>
              <a:r>
                <a:rPr lang="hu-HU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gyakorlati lépésekre lesz </a:t>
              </a: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szükséged.</a:t>
              </a:r>
              <a:endParaRPr lang="en-US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2208" y="740"/>
              <a:ext cx="770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hu-HU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Még akkor is, ha valaki alapvetően fejlődési szemléletmóddal rendelkezik, i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dőnként </a:t>
              </a:r>
              <a:r>
                <a:rPr lang="hu-HU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megesik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, hogy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elveszti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hitét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és úgy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érzi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, “ez ne</a:t>
              </a:r>
              <a:r>
                <a:rPr lang="hu-HU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kem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nem fog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menni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…”</a:t>
              </a: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6" y="1860"/>
              <a:ext cx="12035" cy="0"/>
            </a:xfrm>
            <a:prstGeom prst="line">
              <a:avLst/>
            </a:prstGeom>
            <a:noFill/>
            <a:ln w="6350" cap="flat">
              <a:solidFill>
                <a:schemeClr val="bg2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2216" y="0"/>
              <a:ext cx="7704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2800">
                  <a:solidFill>
                    <a:schemeClr val="bg1"/>
                  </a:solidFill>
                  <a:latin typeface="Bebas Neue" charset="0"/>
                  <a:ea typeface="Bebas Neue Light" charset="0"/>
                  <a:cs typeface="Bebas Neue Light" charset="0"/>
                  <a:sym typeface="Bebas Neue" charset="0"/>
                </a:rPr>
                <a:t>Identitás megerősítése</a:t>
              </a:r>
              <a:endParaRPr lang="en-US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1A224BC-03C0-F5DA-3B34-E325C1B90D4C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65" name="Rectangle 1"/>
          <p:cNvSpPr>
            <a:spLocks/>
          </p:cNvSpPr>
          <p:nvPr/>
        </p:nvSpPr>
        <p:spPr bwMode="auto">
          <a:xfrm>
            <a:off x="1597819" y="659606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US" sz="2800">
                <a:solidFill>
                  <a:schemeClr val="bg1"/>
                </a:solidFill>
                <a:latin typeface="Bebas Neue" panose="020B0606020202050201" pitchFamily="34" charset="-18"/>
                <a:ea typeface="Bebas Neue Light" charset="0"/>
                <a:cs typeface="Bebas Neue Light" charset="0"/>
                <a:sym typeface="Bebas Neue" charset="0"/>
              </a:rPr>
              <a:t> </a:t>
            </a:r>
            <a:r>
              <a:rPr lang="hu-HU" sz="2800">
                <a:solidFill>
                  <a:schemeClr val="bg1"/>
                </a:solidFill>
                <a:latin typeface="Bebas Neue" panose="020B0606020202050201" pitchFamily="34" charset="-18"/>
                <a:ea typeface="Bebas Neue Light" charset="0"/>
                <a:cs typeface="Bebas Neue Light" charset="0"/>
                <a:sym typeface="Bebas Neue" charset="0"/>
              </a:rPr>
              <a:t>A </a:t>
            </a:r>
            <a:r>
              <a:rPr lang="hu-HU" sz="2800">
                <a:solidFill>
                  <a:schemeClr val="accent4"/>
                </a:solidFill>
                <a:latin typeface="Bebas Neue" panose="020B0606020202050201" pitchFamily="34" charset="-18"/>
                <a:ea typeface="Bebas Neue Light" charset="0"/>
                <a:cs typeface="Bebas Neue Light" charset="0"/>
                <a:sym typeface="Bebas Neue" charset="0"/>
              </a:rPr>
              <a:t>perfekcionizmus </a:t>
            </a:r>
            <a:r>
              <a:rPr lang="hu-HU" sz="2800">
                <a:solidFill>
                  <a:schemeClr val="bg1"/>
                </a:solidFill>
                <a:latin typeface="Bebas Neue" panose="020B0606020202050201" pitchFamily="34" charset="-18"/>
                <a:ea typeface="Bebas Neue Light" charset="0"/>
                <a:cs typeface="Bebas Neue Light" charset="0"/>
                <a:sym typeface="Bebas Neue" charset="0"/>
              </a:rPr>
              <a:t>ÁRNYOLDALA</a:t>
            </a:r>
            <a:endParaRPr lang="en-US" sz="2800">
              <a:solidFill>
                <a:schemeClr val="bg1"/>
              </a:solidFill>
              <a:latin typeface="Bebas Neue" panose="020B0606020202050201" pitchFamily="34" charset="-18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Rectangle 22"/>
          <p:cNvSpPr>
            <a:spLocks/>
          </p:cNvSpPr>
          <p:nvPr/>
        </p:nvSpPr>
        <p:spPr bwMode="auto">
          <a:xfrm>
            <a:off x="1604961" y="1128475"/>
            <a:ext cx="5948363" cy="3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legtöbbször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nem 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az a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gond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, ha 1-2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napra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kiesünk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a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ritmusból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,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hanem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az, ha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ennek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hatására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további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hibákat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követünk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el és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elkezdjük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elhanyagolni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vagy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akár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teljesen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fel is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adjuk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a </a:t>
            </a:r>
            <a:r>
              <a:rPr lang="en-US" sz="900" i="1" err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szokásainkat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.</a:t>
            </a:r>
          </a:p>
        </p:txBody>
      </p:sp>
      <p:sp>
        <p:nvSpPr>
          <p:cNvPr id="20" name="Shape 56"/>
          <p:cNvSpPr/>
          <p:nvPr/>
        </p:nvSpPr>
        <p:spPr>
          <a:xfrm>
            <a:off x="1026090" y="2139666"/>
            <a:ext cx="3800292" cy="1584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algn="l">
              <a:lnSpc>
                <a:spcPct val="130000"/>
              </a:lnSpc>
              <a:spcBef>
                <a:spcPts val="188"/>
              </a:spcBef>
              <a:defRPr sz="1800"/>
            </a:pPr>
            <a:r>
              <a:rPr lang="hu-HU" sz="9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Arimo"/>
              </a:rPr>
              <a:t>Gyakran, ha úgy érezzük, hogy nem tudunk jó szokásaink alapján élni, nem tudunk 100%-os teljesítményt nyújtani vagy nem tudjuk tökéletesen véghezvinni, amit elterveztünk, inkább meggyőzzük magunkat, hogy bele se kezdjünk a dologba vagy feladjuk a kitűzött céljainkat.</a:t>
            </a:r>
            <a:br>
              <a:rPr lang="hu-HU" sz="9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Arimo"/>
              </a:rPr>
            </a:br>
            <a:endParaRPr sz="90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  <a:sym typeface="Arimo"/>
            </a:endParaRPr>
          </a:p>
          <a:p>
            <a:pPr algn="l">
              <a:lnSpc>
                <a:spcPct val="130000"/>
              </a:lnSpc>
              <a:spcBef>
                <a:spcPts val="188"/>
              </a:spcBef>
              <a:defRPr sz="1800"/>
            </a:pPr>
            <a:r>
              <a:rPr lang="hu-HU" sz="900"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mo"/>
              </a:rPr>
              <a:t>Megoldás: </a:t>
            </a:r>
            <a:r>
              <a:rPr lang="hu-HU" sz="9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mo"/>
              </a:rPr>
              <a:t>A rugalmas ragaszkodás segítségével felülkerekedhetünk a „mindent vagy semmit” gondolkodáson és legyőzhetjük a </a:t>
            </a:r>
            <a:r>
              <a:rPr lang="hu-HU" sz="90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mo"/>
              </a:rPr>
              <a:t>percfekcionizmus</a:t>
            </a:r>
            <a:r>
              <a:rPr lang="hu-HU" sz="9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mo"/>
              </a:rPr>
              <a:t> okozta hibákat.</a:t>
            </a:r>
          </a:p>
          <a:p>
            <a:pPr algn="l">
              <a:lnSpc>
                <a:spcPct val="130000"/>
              </a:lnSpc>
              <a:spcBef>
                <a:spcPts val="188"/>
              </a:spcBef>
              <a:defRPr sz="1800"/>
            </a:pPr>
            <a:endParaRPr lang="hu-HU" sz="900" b="1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Arimo"/>
            </a:endParaRPr>
          </a:p>
          <a:p>
            <a:pPr algn="l">
              <a:lnSpc>
                <a:spcPct val="130000"/>
              </a:lnSpc>
              <a:spcBef>
                <a:spcPts val="188"/>
              </a:spcBef>
              <a:defRPr sz="1800"/>
            </a:pPr>
            <a:r>
              <a:rPr lang="hu-HU" sz="900"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mo"/>
              </a:rPr>
              <a:t>A módszer lényege, hogy attól még, hogy nem tudunk valamit 100%-</a:t>
            </a:r>
            <a:r>
              <a:rPr lang="hu-HU" sz="900" b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mo"/>
              </a:rPr>
              <a:t>osan</a:t>
            </a:r>
            <a:r>
              <a:rPr lang="hu-HU" sz="900" b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Arimo"/>
              </a:rPr>
              <a:t> megvalósítani, fontos, hogy tartsuk magunkat a naptárunkhoz. Vagyis megcsináljuk, amit elhatároztunk, még akkor is, ha ez csak kicsiben sikerül és nem tökéletes.</a:t>
            </a:r>
          </a:p>
        </p:txBody>
      </p:sp>
      <p:sp>
        <p:nvSpPr>
          <p:cNvPr id="21" name="Shape 57"/>
          <p:cNvSpPr/>
          <p:nvPr/>
        </p:nvSpPr>
        <p:spPr>
          <a:xfrm>
            <a:off x="1026090" y="2931790"/>
            <a:ext cx="3798272" cy="0"/>
          </a:xfrm>
          <a:prstGeom prst="line">
            <a:avLst/>
          </a:prstGeom>
          <a:ln w="12700" cap="rnd">
            <a:solidFill>
              <a:schemeClr val="bg2">
                <a:lumMod val="60000"/>
                <a:lumOff val="40000"/>
              </a:schemeClr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Rectangle 23"/>
          <p:cNvSpPr/>
          <p:nvPr/>
        </p:nvSpPr>
        <p:spPr bwMode="auto">
          <a:xfrm>
            <a:off x="1035843" y="1544356"/>
            <a:ext cx="7086600" cy="9144"/>
          </a:xfrm>
          <a:prstGeom prst="rect">
            <a:avLst/>
          </a:prstGeom>
          <a:gradFill>
            <a:gsLst>
              <a:gs pos="7000">
                <a:schemeClr val="accent6"/>
              </a:gs>
              <a:gs pos="100000">
                <a:schemeClr val="accent2"/>
              </a:gs>
              <a:gs pos="76000">
                <a:schemeClr val="accent3"/>
              </a:gs>
              <a:gs pos="42000">
                <a:schemeClr val="accent4"/>
              </a:gs>
            </a:gsLst>
            <a:lin ang="192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D69B10-54CC-F81F-E878-641E70A25E5F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998934" y="717351"/>
            <a:ext cx="7164586" cy="3372446"/>
            <a:chOff x="46" y="-543"/>
            <a:chExt cx="12035" cy="5665"/>
          </a:xfrm>
        </p:grpSpPr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480" y="3954"/>
              <a:ext cx="111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endParaRPr lang="en-US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2191" y="511"/>
              <a:ext cx="770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“Miután elültetik a magot, nagyjából öt évig semmi nem látszik – csak egy pici rügy. A növekedés a föld alatt megy végbe: a fejlődő gyökérzet vízszintesen és függőlegesen is birtokba veszi a talajt. És aztán, az ötödik év végén, a kínai bambusz egyszer csak szélsebesen megnő, egészen huszonöt méter magasra.”</a:t>
              </a:r>
            </a:p>
            <a:p>
              <a:endPara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endParaRP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6" y="1860"/>
              <a:ext cx="12035" cy="0"/>
            </a:xfrm>
            <a:prstGeom prst="line">
              <a:avLst/>
            </a:prstGeom>
            <a:noFill/>
            <a:ln w="6350" cap="flat">
              <a:solidFill>
                <a:schemeClr val="bg2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1935" y="-543"/>
              <a:ext cx="8347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28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Folyamatorientált </a:t>
              </a:r>
              <a:r>
                <a:rPr lang="hu-HU" sz="2800">
                  <a:solidFill>
                    <a:schemeClr val="accent4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Szemléletmód</a:t>
              </a:r>
              <a:endParaRPr lang="en-US" sz="2800">
                <a:solidFill>
                  <a:schemeClr val="bg1"/>
                </a:solidFill>
                <a:latin typeface="Bebas Neue" panose="020B0606020202050201" pitchFamily="34" charset="-18"/>
                <a:ea typeface="Bebas Neue" charset="0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6" name="Kép helye 5" descr="A képen zöldség, szöveg látható&#10;&#10;Automatikusan generált leírás">
            <a:extLst>
              <a:ext uri="{FF2B5EF4-FFF2-40B4-BE49-F238E27FC236}">
                <a16:creationId xmlns:a16="http://schemas.microsoft.com/office/drawing/2014/main" id="{96EA9D4C-71F9-71FD-3D94-968FFFE273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854" r="9854"/>
          <a:stretch>
            <a:fillRect/>
          </a:stretch>
        </p:blipFill>
        <p:spPr>
          <a:xfrm>
            <a:off x="2357438" y="1851025"/>
            <a:ext cx="4443412" cy="2767013"/>
          </a:xfrm>
        </p:spPr>
      </p:pic>
    </p:spTree>
    <p:extLst>
      <p:ext uri="{BB962C8B-B14F-4D97-AF65-F5344CB8AC3E}">
        <p14:creationId xmlns:p14="http://schemas.microsoft.com/office/powerpoint/2010/main" val="359454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D69B10-54CC-F81F-E878-641E70A25E5F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998934" y="1040606"/>
            <a:ext cx="7164586" cy="3049191"/>
            <a:chOff x="46" y="0"/>
            <a:chExt cx="12035" cy="5122"/>
          </a:xfrm>
        </p:grpSpPr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480" y="3954"/>
              <a:ext cx="111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endParaRPr lang="en-US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2208" y="740"/>
              <a:ext cx="770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Ha új szokásokat szeretnél kialakítani, az egyik legjobb stratégia, ha olyan emberekkel veszed körül magad, akiknél már alapból az általad kívánatosnak tartott viselkedés a normális.</a:t>
              </a:r>
            </a:p>
            <a:p>
              <a:endPara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endParaRP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6" y="1860"/>
              <a:ext cx="12035" cy="0"/>
            </a:xfrm>
            <a:prstGeom prst="line">
              <a:avLst/>
            </a:prstGeom>
            <a:noFill/>
            <a:ln w="6350" cap="flat">
              <a:solidFill>
                <a:schemeClr val="bg2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1935" y="0"/>
              <a:ext cx="8347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28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Pillecukor </a:t>
              </a:r>
              <a:r>
                <a:rPr lang="hu-HU" sz="2800">
                  <a:solidFill>
                    <a:schemeClr val="accent4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teszt</a:t>
              </a:r>
              <a:endParaRPr lang="en-US" sz="2800">
                <a:solidFill>
                  <a:schemeClr val="bg1"/>
                </a:solidFill>
                <a:latin typeface="Bebas Neue" panose="020B0606020202050201" pitchFamily="34" charset="-18"/>
                <a:ea typeface="Bebas Neue" charset="0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6" name="Kép helye 5" descr="A képen Emberi arc, személy, fiú, ruházat látható&#10;&#10;Automatikusan generált leírás">
            <a:extLst>
              <a:ext uri="{FF2B5EF4-FFF2-40B4-BE49-F238E27FC236}">
                <a16:creationId xmlns:a16="http://schemas.microsoft.com/office/drawing/2014/main" id="{5A7B3563-7C7E-1A05-2874-8576A0ABE7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37" r="2537"/>
          <a:stretch>
            <a:fillRect/>
          </a:stretch>
        </p:blipFill>
        <p:spPr>
          <a:xfrm>
            <a:off x="2087563" y="1844675"/>
            <a:ext cx="4968875" cy="2732088"/>
          </a:xfrm>
        </p:spPr>
      </p:pic>
    </p:spTree>
    <p:extLst>
      <p:ext uri="{BB962C8B-B14F-4D97-AF65-F5344CB8AC3E}">
        <p14:creationId xmlns:p14="http://schemas.microsoft.com/office/powerpoint/2010/main" val="21397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D69B10-54CC-F81F-E878-641E70A25E5F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998934" y="665559"/>
            <a:ext cx="7164586" cy="3424238"/>
            <a:chOff x="46" y="-630"/>
            <a:chExt cx="12035" cy="5752"/>
          </a:xfrm>
        </p:grpSpPr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480" y="3954"/>
              <a:ext cx="111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endParaRPr lang="en-US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6" y="1860"/>
              <a:ext cx="12035" cy="0"/>
            </a:xfrm>
            <a:prstGeom prst="line">
              <a:avLst/>
            </a:prstGeom>
            <a:noFill/>
            <a:ln w="6350" cap="flat">
              <a:solidFill>
                <a:schemeClr val="bg2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1869" y="-630"/>
              <a:ext cx="8347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28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Azonnali vs. késleltetett </a:t>
              </a:r>
              <a:r>
                <a:rPr lang="hu-HU" sz="2800">
                  <a:solidFill>
                    <a:schemeClr val="accent4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Visszacsatolás</a:t>
              </a:r>
              <a:endParaRPr lang="en-US" sz="2800">
                <a:solidFill>
                  <a:schemeClr val="bg1"/>
                </a:solidFill>
                <a:latin typeface="Bebas Neue" panose="020B0606020202050201" pitchFamily="34" charset="-18"/>
                <a:ea typeface="Bebas Neue" charset="0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15" name="Kép helye 14" descr="A képen szöveg, képernyőkép, Betűtípus, tervezés látható&#10;&#10;Automatikusan generált leírás">
            <a:extLst>
              <a:ext uri="{FF2B5EF4-FFF2-40B4-BE49-F238E27FC236}">
                <a16:creationId xmlns:a16="http://schemas.microsoft.com/office/drawing/2014/main" id="{BDE3BDBA-9970-B26C-FA1A-261381ADEE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67" b="367"/>
          <a:stretch>
            <a:fillRect/>
          </a:stretch>
        </p:blipFill>
        <p:spPr>
          <a:xfrm>
            <a:off x="2807804" y="1244383"/>
            <a:ext cx="3528392" cy="3502460"/>
          </a:xfrm>
        </p:spPr>
      </p:pic>
    </p:spTree>
    <p:extLst>
      <p:ext uri="{BB962C8B-B14F-4D97-AF65-F5344CB8AC3E}">
        <p14:creationId xmlns:p14="http://schemas.microsoft.com/office/powerpoint/2010/main" val="16483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D69B10-54CC-F81F-E878-641E70A25E5F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998934" y="665559"/>
            <a:ext cx="7164586" cy="3424238"/>
            <a:chOff x="46" y="-630"/>
            <a:chExt cx="12035" cy="5752"/>
          </a:xfrm>
        </p:grpSpPr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480" y="3954"/>
              <a:ext cx="111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endParaRPr lang="en-US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6" y="1860"/>
              <a:ext cx="12035" cy="0"/>
            </a:xfrm>
            <a:prstGeom prst="line">
              <a:avLst/>
            </a:prstGeom>
            <a:noFill/>
            <a:ln w="6350" cap="flat">
              <a:solidFill>
                <a:schemeClr val="bg2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1869" y="-630"/>
              <a:ext cx="8347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28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VisszAjelZő </a:t>
              </a:r>
              <a:r>
                <a:rPr lang="hu-HU" sz="2800">
                  <a:solidFill>
                    <a:schemeClr val="accent4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VRendszerek</a:t>
              </a:r>
              <a:endParaRPr lang="en-US" sz="2800">
                <a:solidFill>
                  <a:schemeClr val="bg1"/>
                </a:solidFill>
                <a:latin typeface="Bebas Neue" panose="020B0606020202050201" pitchFamily="34" charset="-18"/>
                <a:ea typeface="Bebas Neue" charset="0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6" name="Kép helye 5" descr="A képen Mobiltelefon, szöveg, Hordozható kommunikációs eszköz, Kommunikációs eszköz látható&#10;&#10;Automatikusan generált leírás">
            <a:extLst>
              <a:ext uri="{FF2B5EF4-FFF2-40B4-BE49-F238E27FC236}">
                <a16:creationId xmlns:a16="http://schemas.microsoft.com/office/drawing/2014/main" id="{A78E30BB-6D93-DF12-6650-61210CCF9C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045" r="5045"/>
          <a:stretch>
            <a:fillRect/>
          </a:stretch>
        </p:blipFill>
        <p:spPr>
          <a:xfrm>
            <a:off x="2032000" y="1300163"/>
            <a:ext cx="5080000" cy="3178175"/>
          </a:xfrm>
        </p:spPr>
      </p:pic>
    </p:spTree>
    <p:extLst>
      <p:ext uri="{BB962C8B-B14F-4D97-AF65-F5344CB8AC3E}">
        <p14:creationId xmlns:p14="http://schemas.microsoft.com/office/powerpoint/2010/main" val="13574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D69B10-54CC-F81F-E878-641E70A25E5F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0" y="1016794"/>
            <a:ext cx="8163520" cy="3073003"/>
            <a:chOff x="-1632" y="-40"/>
            <a:chExt cx="13713" cy="5162"/>
          </a:xfrm>
        </p:grpSpPr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480" y="3954"/>
              <a:ext cx="111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endParaRPr lang="en-US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6" y="1860"/>
              <a:ext cx="12035" cy="0"/>
            </a:xfrm>
            <a:prstGeom prst="line">
              <a:avLst/>
            </a:prstGeom>
            <a:noFill/>
            <a:ln w="6350" cap="flat">
              <a:solidFill>
                <a:schemeClr val="bg2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-1632" y="-40"/>
              <a:ext cx="8347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28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Visszajelzési </a:t>
              </a:r>
              <a:r>
                <a:rPr lang="hu-HU" sz="2800">
                  <a:solidFill>
                    <a:schemeClr val="accent4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Rendszerek</a:t>
              </a:r>
              <a:endParaRPr lang="en-US" sz="2800">
                <a:solidFill>
                  <a:schemeClr val="bg1"/>
                </a:solidFill>
                <a:latin typeface="Bebas Neue" panose="020B0606020202050201" pitchFamily="34" charset="-18"/>
                <a:ea typeface="Bebas Neue" charset="0"/>
                <a:cs typeface="Bebas Neue" charset="0"/>
                <a:sym typeface="Bebas Neue" charset="0"/>
              </a:endParaRPr>
            </a:p>
          </p:txBody>
        </p:sp>
      </p:grpSp>
      <p:pic>
        <p:nvPicPr>
          <p:cNvPr id="6" name="Kép helye 5" descr="A képen Repülőgép-fedélzeti műszerek, szöveg, személy, pilótafülke látható&#10;&#10;Automatikusan generált leírás">
            <a:extLst>
              <a:ext uri="{FF2B5EF4-FFF2-40B4-BE49-F238E27FC236}">
                <a16:creationId xmlns:a16="http://schemas.microsoft.com/office/drawing/2014/main" id="{E4CC5FF9-3935-3189-EF50-73BDB5DFA8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352" r="16352"/>
          <a:stretch>
            <a:fillRect/>
          </a:stretch>
        </p:blipFill>
        <p:spPr>
          <a:xfrm>
            <a:off x="989806" y="1812003"/>
            <a:ext cx="2584704" cy="2559533"/>
          </a:xfrm>
        </p:spPr>
      </p:pic>
      <p:pic>
        <p:nvPicPr>
          <p:cNvPr id="12" name="Kép 11" descr="A képen gemkapocs, írószer, Általános készlet látható&#10;&#10;Automatikusan generált leírás">
            <a:extLst>
              <a:ext uri="{FF2B5EF4-FFF2-40B4-BE49-F238E27FC236}">
                <a16:creationId xmlns:a16="http://schemas.microsoft.com/office/drawing/2014/main" id="{18923145-6711-990E-3E55-CE387000E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203" y="1788681"/>
            <a:ext cx="2978427" cy="25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EAD05CB-090C-00AA-706B-6FDD7E273EB5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9" name="Rectangle 13"/>
          <p:cNvSpPr>
            <a:spLocks/>
          </p:cNvSpPr>
          <p:nvPr/>
        </p:nvSpPr>
        <p:spPr bwMode="auto">
          <a:xfrm>
            <a:off x="1597819" y="659606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hu-HU" sz="2800" err="1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  <a:sym typeface="Bebas Neue" charset="0"/>
              </a:rPr>
              <a:t>Seinfeld</a:t>
            </a:r>
            <a:r>
              <a:rPr lang="hu-HU" sz="280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  <a:sym typeface="Bebas Neue" charset="0"/>
              </a:rPr>
              <a:t> Stratégia - Szokáskövető</a:t>
            </a:r>
            <a:endParaRPr lang="en-US" sz="2800">
              <a:solidFill>
                <a:schemeClr val="bg1"/>
              </a:solidFill>
              <a:latin typeface="Bebas Neue Book" charset="0"/>
              <a:ea typeface="Bebas Neue Book" charset="0"/>
              <a:cs typeface="Bebas Neue Book" charset="0"/>
              <a:sym typeface="Bebas Neue" charset="0"/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998935" y="1681163"/>
            <a:ext cx="7164586" cy="0"/>
          </a:xfrm>
          <a:prstGeom prst="line">
            <a:avLst/>
          </a:prstGeom>
          <a:noFill/>
          <a:ln w="6350" cap="flat">
            <a:solidFill>
              <a:schemeClr val="bg2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71" name="Rectangle 15"/>
          <p:cNvSpPr>
            <a:spLocks/>
          </p:cNvSpPr>
          <p:nvPr/>
        </p:nvSpPr>
        <p:spPr bwMode="auto">
          <a:xfrm>
            <a:off x="4951414" y="3162299"/>
            <a:ext cx="25479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40000"/>
              </a:lnSpc>
              <a:buClr>
                <a:schemeClr val="accent6"/>
              </a:buClr>
              <a:buSzPct val="125000"/>
              <a:buFont typeface="Lato Light" charset="0"/>
              <a:buChar char="•"/>
            </a:pPr>
            <a:r>
              <a:rPr lang="en-US" sz="900" i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  </a:t>
            </a:r>
            <a:r>
              <a:rPr lang="hu-HU" sz="900" i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Excel táblázat, Google </a:t>
            </a:r>
            <a:r>
              <a:rPr lang="hu-HU" sz="900" i="1" err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sheet</a:t>
            </a:r>
            <a:endParaRPr lang="en-US" sz="900" i="1">
              <a:solidFill>
                <a:schemeClr val="accent6"/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  <a:p>
            <a:pPr algn="l">
              <a:lnSpc>
                <a:spcPct val="140000"/>
              </a:lnSpc>
              <a:buClr>
                <a:schemeClr val="accent6"/>
              </a:buClr>
              <a:buSzPct val="125000"/>
              <a:buFont typeface="Lato Light" charset="0"/>
              <a:buChar char="•"/>
            </a:pPr>
            <a:r>
              <a:rPr lang="en-US" sz="900" i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  </a:t>
            </a:r>
            <a:r>
              <a:rPr lang="hu-HU" sz="900" i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Szokáskövető applikációk</a:t>
            </a:r>
            <a:endParaRPr lang="en-US" sz="900" i="1">
              <a:solidFill>
                <a:schemeClr val="accent6"/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  <a:p>
            <a:pPr algn="l">
              <a:lnSpc>
                <a:spcPct val="140000"/>
              </a:lnSpc>
              <a:buClr>
                <a:schemeClr val="accent6"/>
              </a:buClr>
              <a:buSzPct val="125000"/>
              <a:buFont typeface="Lato Light" charset="0"/>
              <a:buChar char="•"/>
            </a:pPr>
            <a:r>
              <a:rPr lang="en-US" sz="900" i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  </a:t>
            </a:r>
            <a:r>
              <a:rPr lang="hu-HU" sz="900" i="1" err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Bullet</a:t>
            </a:r>
            <a:r>
              <a:rPr lang="hu-HU" sz="900" i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hu-HU" sz="900" i="1" err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journal</a:t>
            </a:r>
            <a:r>
              <a:rPr lang="hu-HU" sz="900" i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, szokás napló</a:t>
            </a:r>
            <a:endParaRPr lang="en-US" sz="900" i="1">
              <a:solidFill>
                <a:schemeClr val="accent6"/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  <a:p>
            <a:pPr algn="l">
              <a:lnSpc>
                <a:spcPct val="140000"/>
              </a:lnSpc>
              <a:buClr>
                <a:schemeClr val="accent6"/>
              </a:buClr>
              <a:buSzPct val="125000"/>
              <a:buFont typeface="Lato Light" charset="0"/>
              <a:buChar char="•"/>
            </a:pPr>
            <a:r>
              <a:rPr lang="en-US" sz="900" i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  </a:t>
            </a:r>
            <a:r>
              <a:rPr lang="hu-HU" sz="900" i="1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Fali naptár</a:t>
            </a:r>
            <a:endParaRPr lang="en-US" sz="900" i="1">
              <a:solidFill>
                <a:schemeClr val="accent6"/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</p:txBody>
      </p:sp>
      <p:grpSp>
        <p:nvGrpSpPr>
          <p:cNvPr id="45075" name="Group 19"/>
          <p:cNvGrpSpPr>
            <a:grpSpLocks/>
          </p:cNvGrpSpPr>
          <p:nvPr/>
        </p:nvGrpSpPr>
        <p:grpSpPr bwMode="auto">
          <a:xfrm>
            <a:off x="4420396" y="2057399"/>
            <a:ext cx="3048000" cy="357188"/>
            <a:chOff x="0" y="0"/>
            <a:chExt cx="5120" cy="600"/>
          </a:xfrm>
        </p:grpSpPr>
        <p:sp>
          <p:nvSpPr>
            <p:cNvPr id="45076" name="Oval 20"/>
            <p:cNvSpPr>
              <a:spLocks/>
            </p:cNvSpPr>
            <p:nvPr/>
          </p:nvSpPr>
          <p:spPr bwMode="auto">
            <a:xfrm>
              <a:off x="5" y="42"/>
              <a:ext cx="552" cy="5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7" name="Rectangle 21"/>
            <p:cNvSpPr>
              <a:spLocks/>
            </p:cNvSpPr>
            <p:nvPr/>
          </p:nvSpPr>
          <p:spPr bwMode="auto">
            <a:xfrm>
              <a:off x="896" y="0"/>
              <a:ext cx="422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Minél több időt és energiát fektetünk valamibe, annál jobban ragaszkodunk hozzá.</a:t>
              </a:r>
              <a:endParaRPr lang="en-US" sz="900">
                <a:solidFill>
                  <a:schemeClr val="bg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45078" name="Rectangle 22"/>
            <p:cNvSpPr>
              <a:spLocks/>
            </p:cNvSpPr>
            <p:nvPr/>
          </p:nvSpPr>
          <p:spPr bwMode="auto">
            <a:xfrm>
              <a:off x="0" y="56"/>
              <a:ext cx="5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1200" b="1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45079" name="Group 23"/>
          <p:cNvGrpSpPr>
            <a:grpSpLocks/>
          </p:cNvGrpSpPr>
          <p:nvPr/>
        </p:nvGrpSpPr>
        <p:grpSpPr bwMode="auto">
          <a:xfrm>
            <a:off x="4420396" y="2695574"/>
            <a:ext cx="3048000" cy="347663"/>
            <a:chOff x="0" y="0"/>
            <a:chExt cx="5120" cy="584"/>
          </a:xfrm>
        </p:grpSpPr>
        <p:sp>
          <p:nvSpPr>
            <p:cNvPr id="45080" name="Oval 24"/>
            <p:cNvSpPr>
              <a:spLocks/>
            </p:cNvSpPr>
            <p:nvPr/>
          </p:nvSpPr>
          <p:spPr bwMode="auto">
            <a:xfrm>
              <a:off x="9" y="30"/>
              <a:ext cx="544" cy="54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81" name="Rectangle 25"/>
            <p:cNvSpPr>
              <a:spLocks/>
            </p:cNvSpPr>
            <p:nvPr/>
          </p:nvSpPr>
          <p:spPr bwMode="auto">
            <a:xfrm>
              <a:off x="896" y="0"/>
              <a:ext cx="422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A szokáskövető objektív visszajelzést ad a fejlődésről, azonnalivá teszi a haladást és motiváló jelként szolgál, hogy minden nap foglalkozz a tanulással.</a:t>
              </a:r>
              <a:endParaRPr lang="en-US" sz="900">
                <a:solidFill>
                  <a:schemeClr val="bg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45082" name="Rectangle 26"/>
            <p:cNvSpPr>
              <a:spLocks/>
            </p:cNvSpPr>
            <p:nvPr/>
          </p:nvSpPr>
          <p:spPr bwMode="auto">
            <a:xfrm>
              <a:off x="0" y="40"/>
              <a:ext cx="5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1200" b="1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2</a:t>
              </a:r>
            </a:p>
          </p:txBody>
        </p:sp>
      </p:grpSp>
      <p:sp>
        <p:nvSpPr>
          <p:cNvPr id="45086" name="Rectangle 30"/>
          <p:cNvSpPr>
            <a:spLocks/>
          </p:cNvSpPr>
          <p:nvPr/>
        </p:nvSpPr>
        <p:spPr bwMode="auto">
          <a:xfrm>
            <a:off x="2288084" y="1200151"/>
            <a:ext cx="45862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1200"/>
              </a:lnSpc>
            </a:pP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„Ne törd meg a láncot!”</a:t>
            </a:r>
            <a:endParaRPr lang="en-US" sz="900" i="1">
              <a:solidFill>
                <a:schemeClr val="bg2">
                  <a:lumMod val="60000"/>
                  <a:lumOff val="40000"/>
                </a:schemeClr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Kép helye 8" descr="A képen szöveg, személy, ember, esemény látható&#10;&#10;Automatikusan generált leírás">
            <a:extLst>
              <a:ext uri="{FF2B5EF4-FFF2-40B4-BE49-F238E27FC236}">
                <a16:creationId xmlns:a16="http://schemas.microsoft.com/office/drawing/2014/main" id="{6C5EF6BD-243B-A62C-C82C-A1D2B65F55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717" b="1717"/>
          <a:stretch>
            <a:fillRect/>
          </a:stretch>
        </p:blipFill>
        <p:spPr>
          <a:xfrm>
            <a:off x="1003300" y="2062163"/>
            <a:ext cx="3189288" cy="2309812"/>
          </a:xfrm>
        </p:spPr>
      </p:pic>
    </p:spTree>
    <p:extLst>
      <p:ext uri="{BB962C8B-B14F-4D97-AF65-F5344CB8AC3E}">
        <p14:creationId xmlns:p14="http://schemas.microsoft.com/office/powerpoint/2010/main" val="35134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5" y="580953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A szokásaink </a:t>
            </a:r>
            <a:r>
              <a:rPr lang="hu-HU" sz="2800">
                <a:solidFill>
                  <a:schemeClr val="accent3"/>
                </a:solidFill>
                <a:latin typeface="Bebas Neue" charset="0"/>
                <a:sym typeface="Bebas Neue" charset="0"/>
              </a:rPr>
              <a:t>hosszútávú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hatása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83" name="Rectangle 22"/>
          <p:cNvSpPr>
            <a:spLocks/>
          </p:cNvSpPr>
          <p:nvPr/>
        </p:nvSpPr>
        <p:spPr bwMode="auto">
          <a:xfrm>
            <a:off x="1604962" y="1121190"/>
            <a:ext cx="5948363" cy="2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Ha kiemelkedő eredményekről hallunk, gyakran túlértékeljük a tehetség, a szerencse 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és 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 nagy döntések jelentőségét. Ezzel szemben jelentősen alulértékeljük a kis napi döntések és cselekedetek értékét.</a:t>
            </a:r>
          </a:p>
        </p:txBody>
      </p:sp>
      <p:pic>
        <p:nvPicPr>
          <p:cNvPr id="10" name="Kép helye 9" descr="A képen szöveg, diagram, képernyőkép, sor látható&#10;&#10;Automatikusan generált leírás">
            <a:extLst>
              <a:ext uri="{FF2B5EF4-FFF2-40B4-BE49-F238E27FC236}">
                <a16:creationId xmlns:a16="http://schemas.microsoft.com/office/drawing/2014/main" id="{3DEE3A74-36C9-B26C-2EF7-214EBA237B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5812" b="5812"/>
          <a:stretch>
            <a:fillRect/>
          </a:stretch>
        </p:blipFill>
        <p:spPr>
          <a:xfrm>
            <a:off x="2060575" y="1608138"/>
            <a:ext cx="5022850" cy="3138487"/>
          </a:xfrm>
        </p:spPr>
      </p:pic>
    </p:spTree>
    <p:extLst>
      <p:ext uri="{BB962C8B-B14F-4D97-AF65-F5344CB8AC3E}">
        <p14:creationId xmlns:p14="http://schemas.microsoft.com/office/powerpoint/2010/main" val="1605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92408F8-F806-BDDE-57BE-AD60634FE26D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09" name="Rectangle 1"/>
          <p:cNvSpPr>
            <a:spLocks/>
          </p:cNvSpPr>
          <p:nvPr/>
        </p:nvSpPr>
        <p:spPr bwMode="auto">
          <a:xfrm>
            <a:off x="2759869" y="1319213"/>
            <a:ext cx="3581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5600">
                <a:solidFill>
                  <a:schemeClr val="accent2"/>
                </a:solidFill>
                <a:latin typeface="Bebas Neue Light" charset="0"/>
                <a:ea typeface="Bebas Neue Light" charset="0"/>
                <a:cs typeface="Bebas Neue Light" charset="0"/>
                <a:sym typeface="Bebas Neue" charset="0"/>
              </a:rPr>
              <a:t>Szokás</a:t>
            </a:r>
            <a:endParaRPr lang="en-US" sz="5600">
              <a:solidFill>
                <a:schemeClr val="accent2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  <a:p>
            <a:pPr>
              <a:lnSpc>
                <a:spcPct val="70000"/>
              </a:lnSpc>
            </a:pPr>
            <a:r>
              <a:rPr lang="hu-HU" sz="5600" b="1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szerződés</a:t>
            </a:r>
          </a:p>
          <a:p>
            <a:pPr>
              <a:lnSpc>
                <a:spcPct val="70000"/>
              </a:lnSpc>
            </a:pPr>
            <a:r>
              <a:rPr lang="hu-HU" sz="4800">
                <a:solidFill>
                  <a:schemeClr val="accent4"/>
                </a:solidFill>
                <a:latin typeface="Bebas Neue Light" charset="0"/>
                <a:ea typeface="Bebas Neue Light" charset="0"/>
                <a:cs typeface="Bebas Neue Light" charset="0"/>
                <a:sym typeface="Bebas Neue" charset="0"/>
              </a:rPr>
              <a:t>Accountability</a:t>
            </a:r>
            <a:endParaRPr lang="en-US" sz="4800">
              <a:solidFill>
                <a:schemeClr val="accent4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2793206" y="3219822"/>
            <a:ext cx="3548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1200"/>
              </a:lnSpc>
            </a:pP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szokásszerződés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egy olyan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szóbeli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vagy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papírra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vetett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egyezmény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,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amelyben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kifejezed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az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elkötelezettségedet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egy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konkrét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szokás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iránt és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megszabod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a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büntetést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arra az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esetre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, ha azt nem </a:t>
            </a:r>
            <a:r>
              <a:rPr lang="en-US" sz="900" i="1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tartod</a:t>
            </a:r>
            <a:r>
              <a:rPr lang="en-US" sz="90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be.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8BD3B7C-2E02-991C-D10D-8BFCD18F06FC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998934" y="1040606"/>
            <a:ext cx="7166372" cy="3049191"/>
            <a:chOff x="46" y="0"/>
            <a:chExt cx="12038" cy="5122"/>
          </a:xfrm>
        </p:grpSpPr>
        <p:sp>
          <p:nvSpPr>
            <p:cNvPr id="27661" name="Rectangle 13"/>
            <p:cNvSpPr>
              <a:spLocks/>
            </p:cNvSpPr>
            <p:nvPr/>
          </p:nvSpPr>
          <p:spPr bwMode="auto">
            <a:xfrm>
              <a:off x="52" y="2354"/>
              <a:ext cx="12032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44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Ha…</a:t>
              </a:r>
              <a:r>
                <a:rPr lang="en-US" sz="44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 </a:t>
              </a:r>
              <a:r>
                <a:rPr lang="hu-HU" sz="4400">
                  <a:solidFill>
                    <a:schemeClr val="accent4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AKKOR…</a:t>
              </a:r>
              <a:endParaRPr lang="en-US" sz="4400">
                <a:solidFill>
                  <a:schemeClr val="accent4"/>
                </a:solidFill>
                <a:latin typeface="Bebas Neue" panose="020B0606020202050201" pitchFamily="34" charset="-18"/>
                <a:ea typeface="Bebas Neue Light" charset="0"/>
                <a:cs typeface="Bebas Neue Light" charset="0"/>
                <a:sym typeface="Bebas Neue" charset="0"/>
              </a:endParaRPr>
            </a:p>
          </p:txBody>
        </p:sp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480" y="3954"/>
              <a:ext cx="111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50000"/>
                </a:lnSpc>
              </a:pP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Az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ötlet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, hogy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előre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eltervezzük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, hogy ha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véletlenül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elcsúsznánk</a:t>
              </a: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a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tanulási céljainkkal, 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akkor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ezt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felhasználjuk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arra, hogy a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következő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döntésünk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már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a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jó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irányba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vigyen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.</a:t>
              </a:r>
              <a:endParaRPr lang="hu-HU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  <a:p>
              <a:pPr>
                <a:lnSpc>
                  <a:spcPct val="150000"/>
                </a:lnSpc>
              </a:pPr>
              <a:endParaRPr lang="hu-HU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A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valódi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különbség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, a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profik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és az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amatőrök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között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, hogy a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profik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hamarabb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visszatérnek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a helyes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útra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, ha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hibáznak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és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kizökkentek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a </a:t>
              </a:r>
              <a:r>
                <a:rPr lang="en-US" sz="800" b="1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folyamatból</a:t>
              </a:r>
              <a:r>
                <a:rPr lang="en-US" sz="800" b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.</a:t>
              </a:r>
              <a:endParaRPr lang="hu-HU" sz="800" b="1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  <a:p>
              <a:pPr>
                <a:lnSpc>
                  <a:spcPct val="150000"/>
                </a:lnSpc>
              </a:pPr>
              <a:endParaRPr lang="hu-HU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Vagyis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nem az a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cél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, hogy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elkerüljük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a hibáka</a:t>
              </a: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t 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és minde</a:t>
              </a: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n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t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tökéletesen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csináljunk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,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hanem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az, hogy a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hibákat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felhasználva</a:t>
              </a: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visszatérjünk a </a:t>
              </a:r>
              <a:r>
                <a:rPr lang="en-US" sz="800" err="1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normális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kerékvágásba</a:t>
              </a: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 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és </a:t>
              </a: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megpróbáljuk </a:t>
              </a:r>
              <a:r>
                <a:rPr lang="en-US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elkerül</a:t>
              </a:r>
              <a:r>
                <a:rPr lang="hu-HU" sz="800">
                  <a:solidFill>
                    <a:schemeClr val="bg1"/>
                  </a:solidFill>
                  <a:latin typeface="Lato Light" charset="0"/>
                  <a:ea typeface="Lato Light" charset="0"/>
                  <a:cs typeface="Lato Light" charset="0"/>
                  <a:sym typeface="Lato Light" charset="0"/>
                </a:rPr>
                <a:t>ni a további elcsúszásokat. </a:t>
              </a:r>
              <a:endParaRPr lang="en-US" sz="80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2211" y="1014"/>
              <a:ext cx="770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hu-HU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I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dőnként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legjobbakkal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is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megesik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, hogy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kiesnek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ritmusból</a:t>
              </a:r>
              <a:r>
                <a:rPr lang="hu-HU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vagy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elhagyják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szokásaikat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. A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jó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hír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, hogy a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hibáink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és az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elcsúszásaink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akár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még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segíthetnek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is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abban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, hogy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visszatérjünk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helyes </a:t>
              </a:r>
              <a:r>
                <a:rPr lang="en-US" sz="900" i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útra</a:t>
              </a:r>
              <a:r>
                <a:rPr lang="en-US" sz="900" i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.</a:t>
              </a:r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>
              <a:off x="46" y="1860"/>
              <a:ext cx="12035" cy="0"/>
            </a:xfrm>
            <a:prstGeom prst="line">
              <a:avLst/>
            </a:prstGeom>
            <a:noFill/>
            <a:ln w="6350" cap="flat">
              <a:solidFill>
                <a:schemeClr val="bg2">
                  <a:alpha val="2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2216" y="0"/>
              <a:ext cx="7704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hu-HU" sz="2800">
                  <a:solidFill>
                    <a:schemeClr val="bg1"/>
                  </a:solidFill>
                  <a:latin typeface="Bebas Neue" panose="020B0606020202050201" pitchFamily="34" charset="-18"/>
                  <a:ea typeface="Bebas Neue Light" charset="0"/>
                  <a:cs typeface="Bebas Neue Light" charset="0"/>
                  <a:sym typeface="Bebas Neue" charset="0"/>
                </a:rPr>
                <a:t>HOGYAN RÁZÓDJ VISSZA, HA KIESTÉL A ritmusból</a:t>
              </a:r>
              <a:endParaRPr lang="en-US" sz="2800">
                <a:solidFill>
                  <a:schemeClr val="bg1"/>
                </a:solidFill>
                <a:latin typeface="Bebas Neue" panose="020B0606020202050201" pitchFamily="34" charset="-18"/>
                <a:ea typeface="Bebas Neue" charset="0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2BF2ED2-6780-E746-454E-4660CAD44EE3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3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25174A9-7F00-BEB5-95A7-B4BAD3C31A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Kép helye 4" descr="A képen kültéri, ég, ember, levegő látható&#10;&#10;Automatikusan generált leírás">
            <a:extLst>
              <a:ext uri="{FF2B5EF4-FFF2-40B4-BE49-F238E27FC236}">
                <a16:creationId xmlns:a16="http://schemas.microsoft.com/office/drawing/2014/main" id="{50642080-EF27-0C2C-8D4F-48F5AFF7F5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600" r="600"/>
          <a:stretch/>
        </p:blipFill>
        <p:spPr/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-14288" y="-3210"/>
            <a:ext cx="9186863" cy="4847269"/>
          </a:xfrm>
          <a:prstGeom prst="rect">
            <a:avLst/>
          </a:prstGeom>
          <a:blipFill dpi="0" rotWithShape="1">
            <a:blip r:embed="rId3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1000721" y="1934971"/>
            <a:ext cx="7162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5600">
                <a:solidFill>
                  <a:schemeClr val="bg1"/>
                </a:solidFill>
                <a:latin typeface="Bebas Neue" charset="0"/>
                <a:ea typeface="Bebas Neue Light" charset="0"/>
                <a:cs typeface="Bebas Neue Light" charset="0"/>
                <a:sym typeface="Bebas Neue" charset="0"/>
              </a:rPr>
              <a:t>fenntartható </a:t>
            </a:r>
            <a:r>
              <a:rPr lang="hu-HU" sz="5600">
                <a:solidFill>
                  <a:schemeClr val="accent3"/>
                </a:solidFill>
                <a:latin typeface="Bebas Neue" charset="0"/>
                <a:ea typeface="Bebas Neue Light" charset="0"/>
                <a:cs typeface="Bebas Neue Light" charset="0"/>
                <a:sym typeface="Bebas Neue" charset="0"/>
              </a:rPr>
              <a:t>szokások </a:t>
            </a:r>
            <a:r>
              <a:rPr lang="en-US" sz="5600">
                <a:solidFill>
                  <a:schemeClr val="bg1"/>
                </a:solidFill>
                <a:latin typeface="Bebas Neue Light" charset="0"/>
                <a:ea typeface="Bebas Neue Light" charset="0"/>
                <a:cs typeface="Bebas Neue Light" charset="0"/>
                <a:sym typeface="Bebas Neue" charset="0"/>
              </a:rPr>
              <a:t> 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2286000" y="3379403"/>
            <a:ext cx="45862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1200"/>
              </a:lnSpc>
            </a:pPr>
            <a:r>
              <a:rPr lang="hu-HU" sz="1200" b="1" i="1">
                <a:solidFill>
                  <a:srgbClr val="FFFFFF">
                    <a:alpha val="50000"/>
                  </a:srgb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Hogyan vedd rá magad a tanulásra, akkor is, ha nem vagy motivált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998935" y="3176588"/>
            <a:ext cx="7164586" cy="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Shape 29"/>
          <p:cNvSpPr/>
          <p:nvPr/>
        </p:nvSpPr>
        <p:spPr>
          <a:xfrm>
            <a:off x="4174491" y="840395"/>
            <a:ext cx="809303" cy="89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3" h="21516" extrusionOk="0">
                <a:moveTo>
                  <a:pt x="10835" y="22"/>
                </a:moveTo>
                <a:cubicBezTo>
                  <a:pt x="9117" y="-84"/>
                  <a:pt x="7222" y="190"/>
                  <a:pt x="5501" y="840"/>
                </a:cubicBezTo>
                <a:cubicBezTo>
                  <a:pt x="5634" y="1086"/>
                  <a:pt x="6275" y="967"/>
                  <a:pt x="7049" y="908"/>
                </a:cubicBezTo>
                <a:cubicBezTo>
                  <a:pt x="7871" y="846"/>
                  <a:pt x="8149" y="1283"/>
                  <a:pt x="8149" y="1283"/>
                </a:cubicBezTo>
                <a:lnTo>
                  <a:pt x="8765" y="2664"/>
                </a:lnTo>
                <a:cubicBezTo>
                  <a:pt x="10272" y="2601"/>
                  <a:pt x="11984" y="4484"/>
                  <a:pt x="9380" y="6363"/>
                </a:cubicBezTo>
                <a:cubicBezTo>
                  <a:pt x="9654" y="8054"/>
                  <a:pt x="9716" y="8374"/>
                  <a:pt x="9716" y="8374"/>
                </a:cubicBezTo>
                <a:lnTo>
                  <a:pt x="6639" y="9243"/>
                </a:lnTo>
                <a:cubicBezTo>
                  <a:pt x="6228" y="7990"/>
                  <a:pt x="4575" y="8297"/>
                  <a:pt x="4849" y="9550"/>
                </a:cubicBezTo>
                <a:cubicBezTo>
                  <a:pt x="2108" y="10114"/>
                  <a:pt x="1567" y="10113"/>
                  <a:pt x="1567" y="10113"/>
                </a:cubicBezTo>
                <a:lnTo>
                  <a:pt x="75" y="6942"/>
                </a:lnTo>
                <a:cubicBezTo>
                  <a:pt x="24" y="7304"/>
                  <a:pt x="-2" y="7675"/>
                  <a:pt x="0" y="8067"/>
                </a:cubicBezTo>
                <a:cubicBezTo>
                  <a:pt x="29" y="13918"/>
                  <a:pt x="4119" y="16090"/>
                  <a:pt x="3916" y="18738"/>
                </a:cubicBezTo>
                <a:cubicBezTo>
                  <a:pt x="3715" y="21384"/>
                  <a:pt x="3450" y="21516"/>
                  <a:pt x="3450" y="21516"/>
                </a:cubicBezTo>
                <a:lnTo>
                  <a:pt x="14359" y="21516"/>
                </a:lnTo>
                <a:cubicBezTo>
                  <a:pt x="14591" y="20299"/>
                  <a:pt x="14598" y="19908"/>
                  <a:pt x="15236" y="19829"/>
                </a:cubicBezTo>
                <a:cubicBezTo>
                  <a:pt x="15872" y="19750"/>
                  <a:pt x="18776" y="20222"/>
                  <a:pt x="19413" y="18925"/>
                </a:cubicBezTo>
                <a:cubicBezTo>
                  <a:pt x="19760" y="18158"/>
                  <a:pt x="18905" y="17381"/>
                  <a:pt x="19208" y="16777"/>
                </a:cubicBezTo>
                <a:cubicBezTo>
                  <a:pt x="19417" y="16361"/>
                  <a:pt x="19767" y="16165"/>
                  <a:pt x="19525" y="15721"/>
                </a:cubicBezTo>
                <a:cubicBezTo>
                  <a:pt x="19872" y="15527"/>
                  <a:pt x="20044" y="15140"/>
                  <a:pt x="19842" y="14664"/>
                </a:cubicBezTo>
                <a:cubicBezTo>
                  <a:pt x="19639" y="14187"/>
                  <a:pt x="19582" y="13608"/>
                  <a:pt x="20364" y="13556"/>
                </a:cubicBezTo>
                <a:cubicBezTo>
                  <a:pt x="21146" y="13503"/>
                  <a:pt x="21598" y="12873"/>
                  <a:pt x="20960" y="12158"/>
                </a:cubicBezTo>
                <a:cubicBezTo>
                  <a:pt x="20324" y="11443"/>
                  <a:pt x="18915" y="9987"/>
                  <a:pt x="19002" y="9431"/>
                </a:cubicBezTo>
                <a:cubicBezTo>
                  <a:pt x="19090" y="8875"/>
                  <a:pt x="19174" y="8652"/>
                  <a:pt x="18797" y="7010"/>
                </a:cubicBezTo>
                <a:cubicBezTo>
                  <a:pt x="18421" y="5369"/>
                  <a:pt x="18599" y="5607"/>
                  <a:pt x="18107" y="4522"/>
                </a:cubicBezTo>
                <a:cubicBezTo>
                  <a:pt x="17413" y="2298"/>
                  <a:pt x="14230" y="229"/>
                  <a:pt x="10835" y="22"/>
                </a:cubicBezTo>
                <a:close/>
                <a:moveTo>
                  <a:pt x="3711" y="550"/>
                </a:moveTo>
                <a:cubicBezTo>
                  <a:pt x="3672" y="550"/>
                  <a:pt x="3623" y="559"/>
                  <a:pt x="3581" y="567"/>
                </a:cubicBezTo>
                <a:cubicBezTo>
                  <a:pt x="3226" y="634"/>
                  <a:pt x="3025" y="929"/>
                  <a:pt x="2947" y="1181"/>
                </a:cubicBezTo>
                <a:cubicBezTo>
                  <a:pt x="2872" y="1425"/>
                  <a:pt x="2887" y="1757"/>
                  <a:pt x="3133" y="1965"/>
                </a:cubicBezTo>
                <a:lnTo>
                  <a:pt x="3730" y="2476"/>
                </a:lnTo>
                <a:lnTo>
                  <a:pt x="2928" y="2630"/>
                </a:lnTo>
                <a:cubicBezTo>
                  <a:pt x="2928" y="2630"/>
                  <a:pt x="597" y="3073"/>
                  <a:pt x="597" y="3073"/>
                </a:cubicBezTo>
                <a:lnTo>
                  <a:pt x="877" y="4283"/>
                </a:lnTo>
                <a:cubicBezTo>
                  <a:pt x="1096" y="4188"/>
                  <a:pt x="1343" y="4130"/>
                  <a:pt x="1604" y="4130"/>
                </a:cubicBezTo>
                <a:cubicBezTo>
                  <a:pt x="2407" y="4130"/>
                  <a:pt x="3077" y="4595"/>
                  <a:pt x="3226" y="5255"/>
                </a:cubicBezTo>
                <a:cubicBezTo>
                  <a:pt x="3314" y="5638"/>
                  <a:pt x="3207" y="6017"/>
                  <a:pt x="2928" y="6329"/>
                </a:cubicBezTo>
                <a:cubicBezTo>
                  <a:pt x="2610" y="6687"/>
                  <a:pt x="2080" y="6928"/>
                  <a:pt x="1567" y="6942"/>
                </a:cubicBezTo>
                <a:lnTo>
                  <a:pt x="2033" y="9056"/>
                </a:lnTo>
                <a:lnTo>
                  <a:pt x="4028" y="8664"/>
                </a:lnTo>
                <a:cubicBezTo>
                  <a:pt x="3872" y="8341"/>
                  <a:pt x="3843" y="8021"/>
                  <a:pt x="3954" y="7709"/>
                </a:cubicBezTo>
                <a:cubicBezTo>
                  <a:pt x="4126" y="7221"/>
                  <a:pt x="4603" y="6859"/>
                  <a:pt x="5240" y="6738"/>
                </a:cubicBezTo>
                <a:cubicBezTo>
                  <a:pt x="5348" y="6717"/>
                  <a:pt x="5454" y="6704"/>
                  <a:pt x="5557" y="6704"/>
                </a:cubicBezTo>
                <a:cubicBezTo>
                  <a:pt x="6004" y="6704"/>
                  <a:pt x="6421" y="6877"/>
                  <a:pt x="6714" y="7215"/>
                </a:cubicBezTo>
                <a:cubicBezTo>
                  <a:pt x="6930" y="7465"/>
                  <a:pt x="7063" y="7796"/>
                  <a:pt x="7105" y="8118"/>
                </a:cubicBezTo>
                <a:lnTo>
                  <a:pt x="8541" y="7846"/>
                </a:lnTo>
                <a:lnTo>
                  <a:pt x="7944" y="5186"/>
                </a:lnTo>
                <a:lnTo>
                  <a:pt x="7665" y="3993"/>
                </a:lnTo>
                <a:lnTo>
                  <a:pt x="7739" y="4044"/>
                </a:lnTo>
                <a:lnTo>
                  <a:pt x="7665" y="3686"/>
                </a:lnTo>
                <a:lnTo>
                  <a:pt x="7217" y="1794"/>
                </a:lnTo>
                <a:lnTo>
                  <a:pt x="4979" y="2221"/>
                </a:lnTo>
                <a:lnTo>
                  <a:pt x="4140" y="2374"/>
                </a:lnTo>
                <a:lnTo>
                  <a:pt x="4513" y="1658"/>
                </a:lnTo>
                <a:cubicBezTo>
                  <a:pt x="4608" y="1475"/>
                  <a:pt x="4553" y="1188"/>
                  <a:pt x="4383" y="942"/>
                </a:cubicBezTo>
                <a:cubicBezTo>
                  <a:pt x="4209" y="693"/>
                  <a:pt x="3958" y="550"/>
                  <a:pt x="3711" y="550"/>
                </a:cubicBezTo>
                <a:close/>
                <a:moveTo>
                  <a:pt x="9063" y="3550"/>
                </a:moveTo>
                <a:cubicBezTo>
                  <a:pt x="8886" y="3550"/>
                  <a:pt x="8627" y="3607"/>
                  <a:pt x="8410" y="3857"/>
                </a:cubicBezTo>
                <a:lnTo>
                  <a:pt x="8038" y="4300"/>
                </a:lnTo>
                <a:lnTo>
                  <a:pt x="8653" y="4829"/>
                </a:lnTo>
                <a:cubicBezTo>
                  <a:pt x="8728" y="4893"/>
                  <a:pt x="8824" y="4931"/>
                  <a:pt x="8951" y="4931"/>
                </a:cubicBezTo>
                <a:cubicBezTo>
                  <a:pt x="9212" y="4931"/>
                  <a:pt x="9534" y="4777"/>
                  <a:pt x="9716" y="4573"/>
                </a:cubicBezTo>
                <a:cubicBezTo>
                  <a:pt x="9806" y="4473"/>
                  <a:pt x="9889" y="4317"/>
                  <a:pt x="9846" y="4130"/>
                </a:cubicBezTo>
                <a:cubicBezTo>
                  <a:pt x="9760" y="3750"/>
                  <a:pt x="9392" y="3550"/>
                  <a:pt x="9063" y="3550"/>
                </a:cubicBezTo>
                <a:close/>
                <a:moveTo>
                  <a:pt x="12699" y="5476"/>
                </a:moveTo>
                <a:cubicBezTo>
                  <a:pt x="13412" y="5348"/>
                  <a:pt x="13980" y="6314"/>
                  <a:pt x="13520" y="6755"/>
                </a:cubicBezTo>
                <a:lnTo>
                  <a:pt x="15926" y="6311"/>
                </a:lnTo>
                <a:lnTo>
                  <a:pt x="16280" y="7914"/>
                </a:lnTo>
                <a:cubicBezTo>
                  <a:pt x="15718" y="7789"/>
                  <a:pt x="14950" y="8151"/>
                  <a:pt x="15086" y="8783"/>
                </a:cubicBezTo>
                <a:cubicBezTo>
                  <a:pt x="15222" y="9416"/>
                  <a:pt x="15877" y="9720"/>
                  <a:pt x="16522" y="9192"/>
                </a:cubicBezTo>
                <a:lnTo>
                  <a:pt x="16951" y="11204"/>
                </a:lnTo>
                <a:cubicBezTo>
                  <a:pt x="16951" y="11204"/>
                  <a:pt x="14508" y="11647"/>
                  <a:pt x="14508" y="11647"/>
                </a:cubicBezTo>
                <a:cubicBezTo>
                  <a:pt x="14822" y="11196"/>
                  <a:pt x="14363" y="10309"/>
                  <a:pt x="13651" y="10436"/>
                </a:cubicBezTo>
                <a:cubicBezTo>
                  <a:pt x="12940" y="10563"/>
                  <a:pt x="12758" y="11543"/>
                  <a:pt x="13371" y="11902"/>
                </a:cubicBezTo>
                <a:lnTo>
                  <a:pt x="11599" y="12226"/>
                </a:lnTo>
                <a:lnTo>
                  <a:pt x="11208" y="10385"/>
                </a:lnTo>
                <a:cubicBezTo>
                  <a:pt x="10731" y="10846"/>
                  <a:pt x="9705" y="10593"/>
                  <a:pt x="9567" y="9942"/>
                </a:cubicBezTo>
                <a:cubicBezTo>
                  <a:pt x="9427" y="9290"/>
                  <a:pt x="10348" y="8781"/>
                  <a:pt x="10891" y="9022"/>
                </a:cubicBezTo>
                <a:lnTo>
                  <a:pt x="10499" y="7249"/>
                </a:lnTo>
                <a:lnTo>
                  <a:pt x="12327" y="6925"/>
                </a:lnTo>
                <a:cubicBezTo>
                  <a:pt x="11693" y="6456"/>
                  <a:pt x="11986" y="5603"/>
                  <a:pt x="12699" y="547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D443CDF-0B94-E88C-97E9-B10E2499BDB1}"/>
              </a:ext>
            </a:extLst>
          </p:cNvPr>
          <p:cNvSpPr>
            <a:spLocks/>
          </p:cNvSpPr>
          <p:nvPr/>
        </p:nvSpPr>
        <p:spPr bwMode="auto">
          <a:xfrm>
            <a:off x="1974056" y="2484053"/>
            <a:ext cx="51958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36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összefoglalás</a:t>
            </a:r>
            <a:endParaRPr lang="en-US" sz="360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5" y="580953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CÉLok vs. </a:t>
            </a: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Folyamatok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83" name="Rectangle 22"/>
          <p:cNvSpPr>
            <a:spLocks/>
          </p:cNvSpPr>
          <p:nvPr/>
        </p:nvSpPr>
        <p:spPr bwMode="auto">
          <a:xfrm>
            <a:off x="1604962" y="1121190"/>
            <a:ext cx="5948363" cy="2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 célok fontosak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,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mert irányt adnak az életünknek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.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 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V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égső soron azonban a folyamatok, vagyis a mindennapi szokásaink, juttatnak el minket A-ból B-be.</a:t>
            </a:r>
          </a:p>
        </p:txBody>
      </p:sp>
      <p:pic>
        <p:nvPicPr>
          <p:cNvPr id="9" name="Kép helye 8" descr="A képen rajz, vázlat, clipart, Grafika látható&#10;&#10;Automatikusan generált leírás">
            <a:extLst>
              <a:ext uri="{FF2B5EF4-FFF2-40B4-BE49-F238E27FC236}">
                <a16:creationId xmlns:a16="http://schemas.microsoft.com/office/drawing/2014/main" id="{4EDA6FEB-3A30-43A4-D452-07BC8E70715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8321" b="8321"/>
          <a:stretch>
            <a:fillRect/>
          </a:stretch>
        </p:blipFill>
        <p:spPr>
          <a:xfrm>
            <a:off x="2212975" y="1708150"/>
            <a:ext cx="4718050" cy="2620963"/>
          </a:xfrm>
        </p:spPr>
      </p:pic>
    </p:spTree>
    <p:extLst>
      <p:ext uri="{BB962C8B-B14F-4D97-AF65-F5344CB8AC3E}">
        <p14:creationId xmlns:p14="http://schemas.microsoft.com/office/powerpoint/2010/main" val="2304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57118B-388F-B21D-039E-23DA22DB8A9F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900" name="Rectangle 12"/>
          <p:cNvSpPr>
            <a:spLocks/>
          </p:cNvSpPr>
          <p:nvPr/>
        </p:nvSpPr>
        <p:spPr bwMode="auto">
          <a:xfrm>
            <a:off x="1597819" y="659606"/>
            <a:ext cx="59483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hu-HU" sz="280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  <a:sym typeface="Bebas Neue" charset="0"/>
              </a:rPr>
              <a:t>A Szokások Tudománya</a:t>
            </a:r>
            <a:endParaRPr lang="en-US" sz="2800">
              <a:solidFill>
                <a:schemeClr val="bg1"/>
              </a:solidFill>
              <a:latin typeface="Bebas Neue Book" charset="0"/>
              <a:ea typeface="Bebas Neue Book" charset="0"/>
              <a:cs typeface="Bebas Neue Book" charset="0"/>
              <a:sym typeface="Bebas Neue" charset="0"/>
            </a:endParaRPr>
          </a:p>
        </p:txBody>
      </p:sp>
      <p:sp>
        <p:nvSpPr>
          <p:cNvPr id="37901" name="Rectangle 13"/>
          <p:cNvSpPr>
            <a:spLocks/>
          </p:cNvSpPr>
          <p:nvPr/>
        </p:nvSpPr>
        <p:spPr bwMode="auto">
          <a:xfrm>
            <a:off x="1597819" y="1220095"/>
            <a:ext cx="45862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ts val="1200"/>
              </a:lnSpc>
            </a:pP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 szokáshurok segítségével megérthetjük, hogyan működnek a szokásaink és hogyan változtathatunk rajtuk.</a:t>
            </a:r>
          </a:p>
          <a:p>
            <a:pPr>
              <a:lnSpc>
                <a:spcPts val="1200"/>
              </a:lnSpc>
            </a:pPr>
            <a:endParaRPr lang="en-US" sz="900" i="1">
              <a:solidFill>
                <a:schemeClr val="bg2">
                  <a:lumMod val="60000"/>
                  <a:lumOff val="40000"/>
                </a:schemeClr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206847" y="1553557"/>
            <a:ext cx="7164586" cy="0"/>
          </a:xfrm>
          <a:prstGeom prst="line">
            <a:avLst/>
          </a:prstGeom>
          <a:noFill/>
          <a:ln w="6350" cap="flat">
            <a:solidFill>
              <a:schemeClr val="bg2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5023520" y="1952425"/>
            <a:ext cx="2371725" cy="357188"/>
            <a:chOff x="0" y="0"/>
            <a:chExt cx="3984" cy="600"/>
          </a:xfrm>
        </p:grpSpPr>
        <p:sp>
          <p:nvSpPr>
            <p:cNvPr id="37905" name="Rectangle 17"/>
            <p:cNvSpPr>
              <a:spLocks/>
            </p:cNvSpPr>
            <p:nvPr/>
          </p:nvSpPr>
          <p:spPr bwMode="auto">
            <a:xfrm>
              <a:off x="896" y="0"/>
              <a:ext cx="308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9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Az </a:t>
              </a:r>
              <a:r>
                <a:rPr lang="en-US" sz="900" b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első</a:t>
              </a:r>
              <a:r>
                <a:rPr lang="en-US" sz="9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lépés</a:t>
              </a:r>
              <a:r>
                <a:rPr lang="en-US" sz="9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</a:t>
              </a:r>
              <a:r>
                <a:rPr lang="en-US" sz="900" b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jel</a:t>
              </a:r>
              <a:r>
                <a:rPr lang="en-US" sz="9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, </a:t>
              </a:r>
              <a:r>
                <a:rPr lang="en-US" sz="900" b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ami</a:t>
              </a:r>
              <a:r>
                <a:rPr lang="en-US" sz="9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</a:t>
              </a:r>
              <a:r>
                <a:rPr lang="en-US" sz="900" b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kiváltó</a:t>
              </a:r>
              <a:r>
                <a:rPr lang="en-US" sz="9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oka</a:t>
              </a:r>
              <a:r>
                <a:rPr lang="en-US" sz="9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</a:t>
              </a:r>
              <a:r>
                <a:rPr lang="en-US" sz="900" b="1" err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szokásoknak</a:t>
              </a:r>
              <a:r>
                <a:rPr lang="en-US" sz="900" b="1">
                  <a:solidFill>
                    <a:schemeClr val="bg2">
                      <a:lumMod val="60000"/>
                      <a:lumOff val="40000"/>
                    </a:schemeClr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. </a:t>
              </a:r>
            </a:p>
          </p:txBody>
        </p:sp>
        <p:grpSp>
          <p:nvGrpSpPr>
            <p:cNvPr id="37906" name="Group 18"/>
            <p:cNvGrpSpPr>
              <a:grpSpLocks/>
            </p:cNvGrpSpPr>
            <p:nvPr/>
          </p:nvGrpSpPr>
          <p:grpSpPr bwMode="auto">
            <a:xfrm>
              <a:off x="0" y="42"/>
              <a:ext cx="557" cy="558"/>
              <a:chOff x="0" y="0"/>
              <a:chExt cx="557" cy="557"/>
            </a:xfrm>
          </p:grpSpPr>
          <p:sp>
            <p:nvSpPr>
              <p:cNvPr id="37907" name="Oval 19"/>
              <p:cNvSpPr>
                <a:spLocks/>
              </p:cNvSpPr>
              <p:nvPr/>
            </p:nvSpPr>
            <p:spPr bwMode="auto">
              <a:xfrm>
                <a:off x="5" y="0"/>
                <a:ext cx="552" cy="5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8" name="Rectangle 20"/>
              <p:cNvSpPr>
                <a:spLocks/>
              </p:cNvSpPr>
              <p:nvPr/>
            </p:nvSpPr>
            <p:spPr bwMode="auto">
              <a:xfrm>
                <a:off x="0" y="13"/>
                <a:ext cx="55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70000"/>
                  </a:lnSpc>
                </a:pPr>
                <a:r>
                  <a:rPr lang="en-US" sz="1200" b="1">
                    <a:solidFill>
                      <a:srgbClr val="FFFFFF"/>
                    </a:solidFill>
                    <a:latin typeface="Lato" charset="0"/>
                    <a:ea typeface="Lato" charset="0"/>
                    <a:cs typeface="Lato" charset="0"/>
                    <a:sym typeface="Bebas Neue" charset="0"/>
                  </a:rPr>
                  <a:t>1</a:t>
                </a:r>
              </a:p>
            </p:txBody>
          </p:sp>
        </p:grpSp>
      </p:grpSp>
      <p:grpSp>
        <p:nvGrpSpPr>
          <p:cNvPr id="37909" name="Group 21"/>
          <p:cNvGrpSpPr>
            <a:grpSpLocks/>
          </p:cNvGrpSpPr>
          <p:nvPr/>
        </p:nvGrpSpPr>
        <p:grpSpPr bwMode="auto">
          <a:xfrm>
            <a:off x="5023520" y="2462012"/>
            <a:ext cx="2371725" cy="347663"/>
            <a:chOff x="0" y="0"/>
            <a:chExt cx="3984" cy="584"/>
          </a:xfrm>
        </p:grpSpPr>
        <p:sp>
          <p:nvSpPr>
            <p:cNvPr id="37910" name="Rectangle 22"/>
            <p:cNvSpPr>
              <a:spLocks/>
            </p:cNvSpPr>
            <p:nvPr/>
          </p:nvSpPr>
          <p:spPr bwMode="auto">
            <a:xfrm>
              <a:off x="896" y="0"/>
              <a:ext cx="308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900" b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 </a:t>
              </a:r>
              <a:r>
                <a:rPr lang="en-US" sz="900" b="1" err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sóvárgás</a:t>
              </a:r>
              <a:r>
                <a:rPr lang="en-US" sz="900" b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minden</a:t>
              </a:r>
              <a:r>
                <a:rPr lang="en-US" sz="900" b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szokás</a:t>
              </a:r>
              <a:r>
                <a:rPr lang="en-US" sz="900" b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mögött</a:t>
              </a:r>
              <a:r>
                <a:rPr lang="hu-HU" sz="900" b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meghúzódó</a:t>
              </a:r>
              <a:r>
                <a:rPr lang="en-US" sz="900" b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motiváló</a:t>
              </a:r>
              <a:r>
                <a:rPr lang="en-US" sz="900" b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erő</a:t>
              </a:r>
              <a:r>
                <a:rPr lang="en-US" sz="900" b="1">
                  <a:solidFill>
                    <a:schemeClr val="accent6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.</a:t>
              </a:r>
            </a:p>
          </p:txBody>
        </p:sp>
        <p:grpSp>
          <p:nvGrpSpPr>
            <p:cNvPr id="37911" name="Group 23"/>
            <p:cNvGrpSpPr>
              <a:grpSpLocks/>
            </p:cNvGrpSpPr>
            <p:nvPr/>
          </p:nvGrpSpPr>
          <p:grpSpPr bwMode="auto">
            <a:xfrm>
              <a:off x="0" y="30"/>
              <a:ext cx="553" cy="554"/>
              <a:chOff x="0" y="0"/>
              <a:chExt cx="553" cy="553"/>
            </a:xfrm>
          </p:grpSpPr>
          <p:sp>
            <p:nvSpPr>
              <p:cNvPr id="37912" name="Oval 24"/>
              <p:cNvSpPr>
                <a:spLocks/>
              </p:cNvSpPr>
              <p:nvPr/>
            </p:nvSpPr>
            <p:spPr bwMode="auto">
              <a:xfrm>
                <a:off x="9" y="0"/>
                <a:ext cx="544" cy="54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3" name="Rectangle 25"/>
              <p:cNvSpPr>
                <a:spLocks/>
              </p:cNvSpPr>
              <p:nvPr/>
            </p:nvSpPr>
            <p:spPr bwMode="auto">
              <a:xfrm>
                <a:off x="0" y="9"/>
                <a:ext cx="55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70000"/>
                  </a:lnSpc>
                </a:pPr>
                <a:r>
                  <a:rPr lang="en-US" sz="1200" b="1">
                    <a:solidFill>
                      <a:srgbClr val="FFFFFF"/>
                    </a:solidFill>
                    <a:latin typeface="Lato" charset="0"/>
                    <a:ea typeface="Lato" charset="0"/>
                    <a:cs typeface="Lato" charset="0"/>
                    <a:sym typeface="Bebas Neue" charset="0"/>
                  </a:rPr>
                  <a:t>2</a:t>
                </a:r>
              </a:p>
            </p:txBody>
          </p:sp>
        </p:grpSp>
      </p:grp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5023520" y="2938262"/>
            <a:ext cx="2371725" cy="347663"/>
            <a:chOff x="0" y="0"/>
            <a:chExt cx="3984" cy="584"/>
          </a:xfrm>
        </p:grpSpPr>
        <p:sp>
          <p:nvSpPr>
            <p:cNvPr id="37915" name="Rectangle 27"/>
            <p:cNvSpPr>
              <a:spLocks/>
            </p:cNvSpPr>
            <p:nvPr/>
          </p:nvSpPr>
          <p:spPr bwMode="auto">
            <a:xfrm>
              <a:off x="896" y="0"/>
              <a:ext cx="308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pl-PL" sz="900" b="1">
                  <a:solidFill>
                    <a:schemeClr val="accent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 reakció,  maga a konkrét szokás, amit csinálsz</a:t>
              </a:r>
              <a:r>
                <a:rPr lang="en-US" sz="900" b="1">
                  <a:solidFill>
                    <a:schemeClr val="accent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.</a:t>
              </a:r>
            </a:p>
          </p:txBody>
        </p:sp>
        <p:grpSp>
          <p:nvGrpSpPr>
            <p:cNvPr id="37916" name="Group 28"/>
            <p:cNvGrpSpPr>
              <a:grpSpLocks/>
            </p:cNvGrpSpPr>
            <p:nvPr/>
          </p:nvGrpSpPr>
          <p:grpSpPr bwMode="auto">
            <a:xfrm>
              <a:off x="0" y="30"/>
              <a:ext cx="553" cy="554"/>
              <a:chOff x="0" y="0"/>
              <a:chExt cx="553" cy="553"/>
            </a:xfrm>
          </p:grpSpPr>
          <p:sp>
            <p:nvSpPr>
              <p:cNvPr id="37917" name="Oval 29"/>
              <p:cNvSpPr>
                <a:spLocks/>
              </p:cNvSpPr>
              <p:nvPr/>
            </p:nvSpPr>
            <p:spPr bwMode="auto">
              <a:xfrm>
                <a:off x="9" y="0"/>
                <a:ext cx="544" cy="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8" name="Rectangle 30"/>
              <p:cNvSpPr>
                <a:spLocks/>
              </p:cNvSpPr>
              <p:nvPr/>
            </p:nvSpPr>
            <p:spPr bwMode="auto">
              <a:xfrm>
                <a:off x="0" y="9"/>
                <a:ext cx="55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70000"/>
                  </a:lnSpc>
                </a:pPr>
                <a:r>
                  <a:rPr lang="en-US" sz="1200" b="1">
                    <a:solidFill>
                      <a:srgbClr val="FFFFFF"/>
                    </a:solidFill>
                    <a:latin typeface="Lato" charset="0"/>
                    <a:ea typeface="Lato" charset="0"/>
                    <a:cs typeface="Lato" charset="0"/>
                    <a:sym typeface="Bebas Neue" charset="0"/>
                  </a:rPr>
                  <a:t>3</a:t>
                </a:r>
              </a:p>
            </p:txBody>
          </p:sp>
        </p:grpSp>
      </p:grpSp>
      <p:grpSp>
        <p:nvGrpSpPr>
          <p:cNvPr id="37919" name="Group 31"/>
          <p:cNvGrpSpPr>
            <a:grpSpLocks/>
          </p:cNvGrpSpPr>
          <p:nvPr/>
        </p:nvGrpSpPr>
        <p:grpSpPr bwMode="auto">
          <a:xfrm>
            <a:off x="5023520" y="3438325"/>
            <a:ext cx="2371725" cy="347663"/>
            <a:chOff x="0" y="0"/>
            <a:chExt cx="3984" cy="584"/>
          </a:xfrm>
        </p:grpSpPr>
        <p:sp>
          <p:nvSpPr>
            <p:cNvPr id="37920" name="Rectangle 32"/>
            <p:cNvSpPr>
              <a:spLocks/>
            </p:cNvSpPr>
            <p:nvPr/>
          </p:nvSpPr>
          <p:spPr bwMode="auto">
            <a:xfrm>
              <a:off x="896" y="0"/>
              <a:ext cx="308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 </a:t>
              </a:r>
              <a:r>
                <a:rPr lang="en-US" sz="900" b="1" err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jutalom</a:t>
              </a:r>
              <a:r>
                <a:rPr lang="hu-HU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 </a:t>
              </a:r>
              <a:r>
                <a:rPr lang="en-US" sz="900" b="1" err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szokás</a:t>
              </a:r>
              <a:r>
                <a:rPr lang="en-US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haszna</a:t>
              </a:r>
              <a:r>
                <a:rPr lang="hu-HU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, vagyis</a:t>
              </a:r>
              <a:r>
                <a:rPr lang="en-US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ez</a:t>
              </a:r>
              <a:r>
                <a:rPr lang="en-US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az</a:t>
              </a:r>
              <a:r>
                <a:rPr lang="hu-HU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,</a:t>
              </a:r>
              <a:r>
                <a:rPr lang="en-US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amiért</a:t>
              </a:r>
              <a:r>
                <a:rPr lang="en-US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</a:t>
              </a:r>
              <a:r>
                <a:rPr lang="en-US" sz="900" b="1" err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szokást</a:t>
              </a:r>
              <a:r>
                <a:rPr lang="en-US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b="1" err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csináljuk</a:t>
              </a:r>
              <a:r>
                <a:rPr lang="en-US" sz="900" b="1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.</a:t>
              </a:r>
            </a:p>
          </p:txBody>
        </p:sp>
        <p:grpSp>
          <p:nvGrpSpPr>
            <p:cNvPr id="37921" name="Group 33"/>
            <p:cNvGrpSpPr>
              <a:grpSpLocks/>
            </p:cNvGrpSpPr>
            <p:nvPr/>
          </p:nvGrpSpPr>
          <p:grpSpPr bwMode="auto">
            <a:xfrm>
              <a:off x="0" y="30"/>
              <a:ext cx="553" cy="554"/>
              <a:chOff x="0" y="0"/>
              <a:chExt cx="553" cy="553"/>
            </a:xfrm>
          </p:grpSpPr>
          <p:sp>
            <p:nvSpPr>
              <p:cNvPr id="37922" name="Oval 34"/>
              <p:cNvSpPr>
                <a:spLocks/>
              </p:cNvSpPr>
              <p:nvPr/>
            </p:nvSpPr>
            <p:spPr bwMode="auto">
              <a:xfrm>
                <a:off x="9" y="0"/>
                <a:ext cx="544" cy="54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23" name="Rectangle 35"/>
              <p:cNvSpPr>
                <a:spLocks/>
              </p:cNvSpPr>
              <p:nvPr/>
            </p:nvSpPr>
            <p:spPr bwMode="auto">
              <a:xfrm>
                <a:off x="0" y="9"/>
                <a:ext cx="552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70000"/>
                  </a:lnSpc>
                </a:pPr>
                <a:r>
                  <a:rPr lang="en-US" sz="1200" b="1">
                    <a:solidFill>
                      <a:srgbClr val="FFFFFF"/>
                    </a:solidFill>
                    <a:latin typeface="Lato" charset="0"/>
                    <a:ea typeface="Lato" charset="0"/>
                    <a:cs typeface="Lato" charset="0"/>
                    <a:sym typeface="Bebas Neue" charset="0"/>
                  </a:rPr>
                  <a:t>4</a:t>
                </a:r>
              </a:p>
            </p:txBody>
          </p:sp>
        </p:grpSp>
      </p:grpSp>
      <p:grpSp>
        <p:nvGrpSpPr>
          <p:cNvPr id="37924" name="Group 36"/>
          <p:cNvGrpSpPr>
            <a:grpSpLocks/>
          </p:cNvGrpSpPr>
          <p:nvPr/>
        </p:nvGrpSpPr>
        <p:grpSpPr bwMode="auto">
          <a:xfrm>
            <a:off x="2051720" y="4179688"/>
            <a:ext cx="5344121" cy="394099"/>
            <a:chOff x="0" y="0"/>
            <a:chExt cx="8977" cy="662"/>
          </a:xfrm>
        </p:grpSpPr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>
              <a:off x="0" y="0"/>
              <a:ext cx="8977" cy="0"/>
            </a:xfrm>
            <a:prstGeom prst="line">
              <a:avLst/>
            </a:prstGeom>
            <a:noFill/>
            <a:ln w="19050" cap="flat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6" name="Rectangle 38"/>
            <p:cNvSpPr>
              <a:spLocks/>
            </p:cNvSpPr>
            <p:nvPr/>
          </p:nvSpPr>
          <p:spPr bwMode="auto">
            <a:xfrm>
              <a:off x="0" y="274"/>
              <a:ext cx="893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Ez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négy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lépésből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álló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minta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minden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szokás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gerince</a:t>
              </a:r>
              <a:r>
                <a:rPr lang="hu-HU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, 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és az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agyad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minden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alkalommal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ugyanabban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sorrendben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fut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végig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ezeken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a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lépéseken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. </a:t>
              </a:r>
              <a:r>
                <a:rPr lang="hu-HU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Ha a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négy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szakasz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en-US" sz="900" i="1" err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bármelyikében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hu-HU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nagyobb hiányosságok lépnek fel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, </a:t>
              </a:r>
              <a:r>
                <a:rPr lang="hu-HU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az új szokásaink 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nem vál</a:t>
              </a:r>
              <a:r>
                <a:rPr lang="hu-HU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nak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 </a:t>
              </a:r>
              <a:r>
                <a:rPr lang="hu-HU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maradandóvá</a:t>
              </a:r>
              <a:r>
                <a:rPr lang="en-US" sz="900" i="1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  <a:sym typeface="Lato Light" charset="0"/>
                </a:rPr>
                <a:t>.</a:t>
              </a:r>
            </a:p>
          </p:txBody>
        </p:sp>
      </p:grp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237207" y="3019225"/>
            <a:ext cx="1319213" cy="1352550"/>
            <a:chOff x="0" y="0"/>
            <a:chExt cx="2216" cy="2272"/>
          </a:xfrm>
        </p:grpSpPr>
        <p:sp>
          <p:nvSpPr>
            <p:cNvPr id="37928" name="AutoShape 40"/>
            <p:cNvSpPr>
              <a:spLocks/>
            </p:cNvSpPr>
            <p:nvPr/>
          </p:nvSpPr>
          <p:spPr bwMode="auto">
            <a:xfrm>
              <a:off x="0" y="0"/>
              <a:ext cx="2216" cy="2272"/>
            </a:xfrm>
            <a:prstGeom prst="roundRect">
              <a:avLst>
                <a:gd name="adj" fmla="val 3528"/>
              </a:avLst>
            </a:prstGeom>
            <a:noFill/>
            <a:ln w="9525" cap="flat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9" name="Rectangle 41"/>
            <p:cNvSpPr>
              <a:spLocks/>
            </p:cNvSpPr>
            <p:nvPr/>
          </p:nvSpPr>
          <p:spPr bwMode="auto">
            <a:xfrm>
              <a:off x="280" y="272"/>
              <a:ext cx="1680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hu-HU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Minden szokás kialakításának folyamata négy egyszerű lépésre osztható: jel, sóvárgás, reakció és jutalom.</a:t>
              </a:r>
              <a:endParaRPr lang="en-US" sz="900">
                <a:solidFill>
                  <a:schemeClr val="bg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37930" name="Group 42"/>
          <p:cNvGrpSpPr>
            <a:grpSpLocks/>
          </p:cNvGrpSpPr>
          <p:nvPr/>
        </p:nvGrpSpPr>
        <p:grpSpPr bwMode="auto">
          <a:xfrm>
            <a:off x="237207" y="2009575"/>
            <a:ext cx="1319213" cy="914400"/>
            <a:chOff x="0" y="0"/>
            <a:chExt cx="2216" cy="1536"/>
          </a:xfrm>
        </p:grpSpPr>
        <p:sp>
          <p:nvSpPr>
            <p:cNvPr id="37931" name="AutoShape 43"/>
            <p:cNvSpPr>
              <a:spLocks/>
            </p:cNvSpPr>
            <p:nvPr/>
          </p:nvSpPr>
          <p:spPr bwMode="auto">
            <a:xfrm>
              <a:off x="0" y="0"/>
              <a:ext cx="2216" cy="1536"/>
            </a:xfrm>
            <a:prstGeom prst="roundRect">
              <a:avLst>
                <a:gd name="adj" fmla="val 5019"/>
              </a:avLst>
            </a:pr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2" name="Rectangle 44"/>
            <p:cNvSpPr>
              <a:spLocks/>
            </p:cNvSpPr>
            <p:nvPr/>
          </p:nvSpPr>
          <p:spPr bwMode="auto">
            <a:xfrm>
              <a:off x="168" y="352"/>
              <a:ext cx="1896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hu-HU" sz="1600">
                  <a:solidFill>
                    <a:srgbClr val="FFFFFF"/>
                  </a:solidFill>
                  <a:latin typeface="Bebas Neue Book" charset="0"/>
                  <a:ea typeface="Bebas Neue Book" charset="0"/>
                  <a:cs typeface="Bebas Neue Book" charset="0"/>
                  <a:sym typeface="Bebas Neue" charset="0"/>
                </a:rPr>
                <a:t>Szokáshurok</a:t>
              </a:r>
              <a:endParaRPr lang="en-US" sz="1600">
                <a:solidFill>
                  <a:srgbClr val="FFFFFF"/>
                </a:solidFill>
                <a:latin typeface="Bebas Neue Book" charset="0"/>
                <a:ea typeface="Bebas Neue Book" charset="0"/>
                <a:cs typeface="Bebas Neue Book" charset="0"/>
                <a:sym typeface="Bebas Neue" charset="0"/>
              </a:endParaRPr>
            </a:p>
          </p:txBody>
        </p:sp>
      </p:grpSp>
      <p:pic>
        <p:nvPicPr>
          <p:cNvPr id="6" name="Kép helye 5" descr="A képen diagram látható&#10;&#10;Automatikusan generált leírás">
            <a:extLst>
              <a:ext uri="{FF2B5EF4-FFF2-40B4-BE49-F238E27FC236}">
                <a16:creationId xmlns:a16="http://schemas.microsoft.com/office/drawing/2014/main" id="{E750D329-1171-A59D-F688-773FE056CC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727" b="9727"/>
          <a:stretch>
            <a:fillRect/>
          </a:stretch>
        </p:blipFill>
        <p:spPr>
          <a:xfrm>
            <a:off x="1758033" y="2009575"/>
            <a:ext cx="3113087" cy="19589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5" y="580953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A szokásaink </a:t>
            </a:r>
            <a:r>
              <a:rPr lang="hu-HU" sz="2800">
                <a:solidFill>
                  <a:schemeClr val="accent3"/>
                </a:solidFill>
                <a:latin typeface="Bebas Neue" charset="0"/>
                <a:sym typeface="Bebas Neue" charset="0"/>
              </a:rPr>
              <a:t>hosszútávú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hatása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83" name="Rectangle 22"/>
          <p:cNvSpPr>
            <a:spLocks/>
          </p:cNvSpPr>
          <p:nvPr/>
        </p:nvSpPr>
        <p:spPr bwMode="auto">
          <a:xfrm>
            <a:off x="1604962" y="1121190"/>
            <a:ext cx="5948363" cy="2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Ha kiemelkedő eredményekről hallunk, gyakran túlértékeljük a tehetség, a szerencse </a:t>
            </a:r>
            <a:r>
              <a:rPr lang="hu-HU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és </a:t>
            </a:r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a nagy döntések jelentőségét. Ezzel szemben jelentősen alulértékeljük a kis napi döntések és cselekedetek értékét.</a:t>
            </a:r>
          </a:p>
        </p:txBody>
      </p:sp>
      <p:pic>
        <p:nvPicPr>
          <p:cNvPr id="9" name="Kép helye 8" descr="A képen szöveg, diagram, sor, Diagram látható&#10;&#10;Automatikusan generált leírás">
            <a:extLst>
              <a:ext uri="{FF2B5EF4-FFF2-40B4-BE49-F238E27FC236}">
                <a16:creationId xmlns:a16="http://schemas.microsoft.com/office/drawing/2014/main" id="{39571822-371E-8D4C-4C98-E9F71C66DDD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703" r="4703"/>
          <a:stretch>
            <a:fillRect/>
          </a:stretch>
        </p:blipFill>
        <p:spPr>
          <a:xfrm>
            <a:off x="2681288" y="1779588"/>
            <a:ext cx="3781425" cy="2951162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7B5520-51FC-ADFF-5A2F-FA40714C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7814"/>
            <a:ext cx="833671" cy="9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169F527-9B41-9B48-1EA5-3B6A6E1A4719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0" name="Rectangle 12"/>
          <p:cNvSpPr>
            <a:spLocks/>
          </p:cNvSpPr>
          <p:nvPr/>
        </p:nvSpPr>
        <p:spPr bwMode="auto">
          <a:xfrm>
            <a:off x="2286000" y="1002506"/>
            <a:ext cx="451824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accent5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A szokások</a:t>
            </a:r>
            <a:r>
              <a:rPr lang="hu-HU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r>
              <a:rPr lang="hu-HU" sz="2800">
                <a:solidFill>
                  <a:schemeClr val="accent5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ösztönzői</a:t>
            </a:r>
            <a:endParaRPr lang="en-US" sz="2800">
              <a:solidFill>
                <a:schemeClr val="bg2"/>
              </a:solidFill>
              <a:latin typeface="Bebas Neue Book" charset="0"/>
              <a:ea typeface="Bebas Neue Book" charset="0"/>
              <a:cs typeface="Bebas Neue Book" charset="0"/>
              <a:sym typeface="Bebas Neue" charset="0"/>
            </a:endParaRPr>
          </a:p>
        </p:txBody>
      </p:sp>
      <p:sp>
        <p:nvSpPr>
          <p:cNvPr id="43021" name="Rectangle 13"/>
          <p:cNvSpPr>
            <a:spLocks/>
          </p:cNvSpPr>
          <p:nvPr/>
        </p:nvSpPr>
        <p:spPr bwMode="auto">
          <a:xfrm>
            <a:off x="2286000" y="1781175"/>
            <a:ext cx="45862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1200"/>
              </a:lnSpc>
            </a:pPr>
            <a:r>
              <a:rPr lang="hu-HU" sz="900" b="1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Ha megválaszolod a következő kérdéseket, akkor rájöhetsz arra, hogy miért működnek vagy miért nem működik az új szokásaid.</a:t>
            </a:r>
            <a:endParaRPr lang="en-US" sz="900" b="1" i="1">
              <a:solidFill>
                <a:schemeClr val="bg1"/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998935" y="2390775"/>
            <a:ext cx="7164586" cy="0"/>
          </a:xfrm>
          <a:prstGeom prst="line">
            <a:avLst/>
          </a:prstGeom>
          <a:noFill/>
          <a:ln w="6350" cap="flat">
            <a:solidFill>
              <a:schemeClr val="bg2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857906" y="2799404"/>
            <a:ext cx="2705100" cy="357188"/>
            <a:chOff x="0" y="0"/>
            <a:chExt cx="4544" cy="600"/>
          </a:xfrm>
        </p:grpSpPr>
        <p:sp>
          <p:nvSpPr>
            <p:cNvPr id="43024" name="Oval 16"/>
            <p:cNvSpPr>
              <a:spLocks/>
            </p:cNvSpPr>
            <p:nvPr/>
          </p:nvSpPr>
          <p:spPr bwMode="auto">
            <a:xfrm>
              <a:off x="5" y="42"/>
              <a:ext cx="552" cy="55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200">
                <a:solidFill>
                  <a:schemeClr val="accent6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43025" name="Rectangle 17"/>
            <p:cNvSpPr>
              <a:spLocks/>
            </p:cNvSpPr>
            <p:nvPr/>
          </p:nvSpPr>
          <p:spPr bwMode="auto">
            <a:xfrm>
              <a:off x="896" y="0"/>
              <a:ext cx="364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Képesség: Elérhető, megvalósítható az új szokás? Meg tudod egyáltalán csinálni? </a:t>
              </a:r>
              <a:endParaRPr lang="en-US" sz="900" b="1">
                <a:solidFill>
                  <a:schemeClr val="bg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43026" name="Rectangle 18"/>
            <p:cNvSpPr>
              <a:spLocks/>
            </p:cNvSpPr>
            <p:nvPr/>
          </p:nvSpPr>
          <p:spPr bwMode="auto">
            <a:xfrm>
              <a:off x="0" y="56"/>
              <a:ext cx="5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1200" b="1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43027" name="Group 19"/>
          <p:cNvGrpSpPr>
            <a:grpSpLocks/>
          </p:cNvGrpSpPr>
          <p:nvPr/>
        </p:nvGrpSpPr>
        <p:grpSpPr bwMode="auto">
          <a:xfrm>
            <a:off x="857906" y="3261367"/>
            <a:ext cx="2371725" cy="347663"/>
            <a:chOff x="0" y="0"/>
            <a:chExt cx="3984" cy="584"/>
          </a:xfrm>
        </p:grpSpPr>
        <p:sp>
          <p:nvSpPr>
            <p:cNvPr id="43028" name="Oval 20"/>
            <p:cNvSpPr>
              <a:spLocks/>
            </p:cNvSpPr>
            <p:nvPr/>
          </p:nvSpPr>
          <p:spPr bwMode="auto">
            <a:xfrm>
              <a:off x="9" y="30"/>
              <a:ext cx="544" cy="5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9" name="Rectangle 21"/>
            <p:cNvSpPr>
              <a:spLocks/>
            </p:cNvSpPr>
            <p:nvPr/>
          </p:nvSpPr>
          <p:spPr bwMode="auto">
            <a:xfrm>
              <a:off x="896" y="0"/>
              <a:ext cx="308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Motiváció: Elég vonzó az új szokás? Elég motivál</a:t>
              </a:r>
              <a:r>
                <a:rPr lang="hu-HU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ó </a:t>
              </a:r>
              <a:r>
                <a:rPr lang="en-US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ahhoz, hogy csináljam?</a:t>
              </a:r>
            </a:p>
          </p:txBody>
        </p:sp>
        <p:sp>
          <p:nvSpPr>
            <p:cNvPr id="43030" name="Rectangle 22"/>
            <p:cNvSpPr>
              <a:spLocks/>
            </p:cNvSpPr>
            <p:nvPr/>
          </p:nvSpPr>
          <p:spPr bwMode="auto">
            <a:xfrm>
              <a:off x="0" y="40"/>
              <a:ext cx="5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1200" b="1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43031" name="Group 23"/>
          <p:cNvGrpSpPr>
            <a:grpSpLocks/>
          </p:cNvGrpSpPr>
          <p:nvPr/>
        </p:nvGrpSpPr>
        <p:grpSpPr bwMode="auto">
          <a:xfrm>
            <a:off x="857906" y="3689992"/>
            <a:ext cx="2371725" cy="347663"/>
            <a:chOff x="0" y="0"/>
            <a:chExt cx="3984" cy="584"/>
          </a:xfrm>
        </p:grpSpPr>
        <p:sp>
          <p:nvSpPr>
            <p:cNvPr id="43032" name="Oval 24"/>
            <p:cNvSpPr>
              <a:spLocks/>
            </p:cNvSpPr>
            <p:nvPr/>
          </p:nvSpPr>
          <p:spPr bwMode="auto">
            <a:xfrm>
              <a:off x="9" y="30"/>
              <a:ext cx="544" cy="5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3" name="Rectangle 25"/>
            <p:cNvSpPr>
              <a:spLocks/>
            </p:cNvSpPr>
            <p:nvPr/>
          </p:nvSpPr>
          <p:spPr bwMode="auto">
            <a:xfrm>
              <a:off x="896" y="0"/>
              <a:ext cx="308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Emlékeztető: Van olyan jel ami beindítja a kívánt viselkedést?</a:t>
              </a:r>
              <a:endParaRPr lang="en-US" sz="900" b="1">
                <a:solidFill>
                  <a:schemeClr val="bg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0" y="40"/>
              <a:ext cx="55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1200" b="1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3</a:t>
              </a:r>
            </a:p>
          </p:txBody>
        </p:sp>
      </p:grpSp>
      <p:grpSp>
        <p:nvGrpSpPr>
          <p:cNvPr id="43039" name="Group 31"/>
          <p:cNvGrpSpPr>
            <a:grpSpLocks/>
          </p:cNvGrpSpPr>
          <p:nvPr/>
        </p:nvGrpSpPr>
        <p:grpSpPr bwMode="auto">
          <a:xfrm>
            <a:off x="-1235163" y="2617589"/>
            <a:ext cx="1926417" cy="1811536"/>
            <a:chOff x="-38" y="-275"/>
            <a:chExt cx="2780" cy="3043"/>
          </a:xfrm>
        </p:grpSpPr>
        <p:sp>
          <p:nvSpPr>
            <p:cNvPr id="43040" name="Rectangle 32"/>
            <p:cNvSpPr>
              <a:spLocks/>
            </p:cNvSpPr>
            <p:nvPr/>
          </p:nvSpPr>
          <p:spPr bwMode="auto">
            <a:xfrm>
              <a:off x="-38" y="-275"/>
              <a:ext cx="2112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endParaRPr lang="en-US" sz="1900">
                <a:solidFill>
                  <a:schemeClr val="accent5"/>
                </a:solidFill>
                <a:latin typeface="Bebas Neue Book" charset="0"/>
                <a:ea typeface="Bebas Neue Book" charset="0"/>
                <a:cs typeface="Bebas Neue Book" charset="0"/>
                <a:sym typeface="Bebas Neue" charset="0"/>
              </a:endParaRPr>
            </a:p>
          </p:txBody>
        </p:sp>
        <p:sp>
          <p:nvSpPr>
            <p:cNvPr id="43041" name="Line 33"/>
            <p:cNvSpPr>
              <a:spLocks noChangeShapeType="1"/>
            </p:cNvSpPr>
            <p:nvPr/>
          </p:nvSpPr>
          <p:spPr bwMode="auto">
            <a:xfrm flipH="1">
              <a:off x="2742" y="0"/>
              <a:ext cx="0" cy="2768"/>
            </a:xfrm>
            <a:prstGeom prst="line">
              <a:avLst/>
            </a:prstGeom>
            <a:noFill/>
            <a:ln w="12700" cap="flat">
              <a:solidFill>
                <a:schemeClr val="bg2">
                  <a:alpha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42" name="Group 34"/>
          <p:cNvGrpSpPr>
            <a:grpSpLocks/>
          </p:cNvGrpSpPr>
          <p:nvPr/>
        </p:nvGrpSpPr>
        <p:grpSpPr bwMode="auto">
          <a:xfrm>
            <a:off x="-1302579" y="2781300"/>
            <a:ext cx="4978196" cy="1735336"/>
            <a:chOff x="-8360" y="0"/>
            <a:chExt cx="8360" cy="2915"/>
          </a:xfrm>
        </p:grpSpPr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 flipH="1">
              <a:off x="0" y="0"/>
              <a:ext cx="0" cy="2768"/>
            </a:xfrm>
            <a:prstGeom prst="line">
              <a:avLst/>
            </a:prstGeom>
            <a:noFill/>
            <a:ln w="12700" cap="flat">
              <a:solidFill>
                <a:schemeClr val="bg2">
                  <a:alpha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4" name="Rectangle 36"/>
            <p:cNvSpPr>
              <a:spLocks/>
            </p:cNvSpPr>
            <p:nvPr/>
          </p:nvSpPr>
          <p:spPr bwMode="auto">
            <a:xfrm>
              <a:off x="-8360" y="931"/>
              <a:ext cx="266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ts val="1200"/>
                </a:lnSpc>
              </a:pPr>
              <a:endParaRPr lang="en-US" sz="900" i="1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9" name="Shape 58"/>
          <p:cNvSpPr/>
          <p:nvPr/>
        </p:nvSpPr>
        <p:spPr>
          <a:xfrm>
            <a:off x="2768600" y="9969500"/>
            <a:ext cx="461031" cy="534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6" h="21332" extrusionOk="0">
                <a:moveTo>
                  <a:pt x="20649" y="20462"/>
                </a:moveTo>
                <a:lnTo>
                  <a:pt x="706" y="20462"/>
                </a:lnTo>
                <a:cubicBezTo>
                  <a:pt x="508" y="20462"/>
                  <a:pt x="348" y="20657"/>
                  <a:pt x="348" y="20897"/>
                </a:cubicBezTo>
                <a:cubicBezTo>
                  <a:pt x="348" y="21138"/>
                  <a:pt x="508" y="21332"/>
                  <a:pt x="706" y="21332"/>
                </a:cubicBezTo>
                <a:lnTo>
                  <a:pt x="20649" y="21332"/>
                </a:lnTo>
                <a:cubicBezTo>
                  <a:pt x="20844" y="21332"/>
                  <a:pt x="21005" y="21138"/>
                  <a:pt x="21005" y="20897"/>
                </a:cubicBezTo>
                <a:cubicBezTo>
                  <a:pt x="21005" y="20657"/>
                  <a:pt x="20844" y="20462"/>
                  <a:pt x="20649" y="20462"/>
                </a:cubicBezTo>
                <a:close/>
                <a:moveTo>
                  <a:pt x="11209" y="17056"/>
                </a:moveTo>
                <a:lnTo>
                  <a:pt x="10380" y="16233"/>
                </a:lnTo>
                <a:lnTo>
                  <a:pt x="10124" y="17300"/>
                </a:lnTo>
                <a:lnTo>
                  <a:pt x="8959" y="17724"/>
                </a:lnTo>
                <a:lnTo>
                  <a:pt x="10058" y="18262"/>
                </a:lnTo>
                <a:lnTo>
                  <a:pt x="10166" y="19348"/>
                </a:lnTo>
                <a:lnTo>
                  <a:pt x="11073" y="18636"/>
                </a:lnTo>
                <a:lnTo>
                  <a:pt x="11102" y="18614"/>
                </a:lnTo>
                <a:lnTo>
                  <a:pt x="12333" y="18861"/>
                </a:lnTo>
                <a:lnTo>
                  <a:pt x="11812" y="17869"/>
                </a:lnTo>
                <a:lnTo>
                  <a:pt x="12464" y="16936"/>
                </a:lnTo>
                <a:cubicBezTo>
                  <a:pt x="12464" y="16936"/>
                  <a:pt x="11209" y="17056"/>
                  <a:pt x="11209" y="17056"/>
                </a:cubicBezTo>
                <a:close/>
                <a:moveTo>
                  <a:pt x="19646" y="17056"/>
                </a:moveTo>
                <a:lnTo>
                  <a:pt x="18818" y="16233"/>
                </a:lnTo>
                <a:lnTo>
                  <a:pt x="18562" y="17300"/>
                </a:lnTo>
                <a:lnTo>
                  <a:pt x="17397" y="17724"/>
                </a:lnTo>
                <a:lnTo>
                  <a:pt x="18497" y="18262"/>
                </a:lnTo>
                <a:lnTo>
                  <a:pt x="18605" y="19348"/>
                </a:lnTo>
                <a:lnTo>
                  <a:pt x="19510" y="18636"/>
                </a:lnTo>
                <a:lnTo>
                  <a:pt x="19540" y="18614"/>
                </a:lnTo>
                <a:lnTo>
                  <a:pt x="20772" y="18861"/>
                </a:lnTo>
                <a:lnTo>
                  <a:pt x="20250" y="17869"/>
                </a:lnTo>
                <a:lnTo>
                  <a:pt x="20903" y="16936"/>
                </a:lnTo>
                <a:cubicBezTo>
                  <a:pt x="20903" y="16936"/>
                  <a:pt x="19646" y="17056"/>
                  <a:pt x="19646" y="17056"/>
                </a:cubicBezTo>
                <a:close/>
                <a:moveTo>
                  <a:pt x="15426" y="17056"/>
                </a:moveTo>
                <a:lnTo>
                  <a:pt x="14599" y="16233"/>
                </a:lnTo>
                <a:lnTo>
                  <a:pt x="14343" y="17300"/>
                </a:lnTo>
                <a:lnTo>
                  <a:pt x="13178" y="17724"/>
                </a:lnTo>
                <a:lnTo>
                  <a:pt x="14277" y="18262"/>
                </a:lnTo>
                <a:lnTo>
                  <a:pt x="14385" y="19348"/>
                </a:lnTo>
                <a:lnTo>
                  <a:pt x="15292" y="18636"/>
                </a:lnTo>
                <a:lnTo>
                  <a:pt x="15320" y="18614"/>
                </a:lnTo>
                <a:lnTo>
                  <a:pt x="16551" y="18861"/>
                </a:lnTo>
                <a:lnTo>
                  <a:pt x="16031" y="17869"/>
                </a:lnTo>
                <a:lnTo>
                  <a:pt x="16683" y="16936"/>
                </a:lnTo>
                <a:cubicBezTo>
                  <a:pt x="16683" y="16936"/>
                  <a:pt x="15426" y="17056"/>
                  <a:pt x="15426" y="17056"/>
                </a:cubicBezTo>
                <a:close/>
                <a:moveTo>
                  <a:pt x="2769" y="17056"/>
                </a:moveTo>
                <a:lnTo>
                  <a:pt x="1942" y="16233"/>
                </a:lnTo>
                <a:lnTo>
                  <a:pt x="1687" y="17300"/>
                </a:lnTo>
                <a:lnTo>
                  <a:pt x="521" y="17724"/>
                </a:lnTo>
                <a:lnTo>
                  <a:pt x="1620" y="18262"/>
                </a:lnTo>
                <a:lnTo>
                  <a:pt x="1728" y="19348"/>
                </a:lnTo>
                <a:lnTo>
                  <a:pt x="2635" y="18636"/>
                </a:lnTo>
                <a:lnTo>
                  <a:pt x="2663" y="18614"/>
                </a:lnTo>
                <a:lnTo>
                  <a:pt x="3895" y="18861"/>
                </a:lnTo>
                <a:lnTo>
                  <a:pt x="3374" y="17869"/>
                </a:lnTo>
                <a:lnTo>
                  <a:pt x="4026" y="16936"/>
                </a:lnTo>
                <a:cubicBezTo>
                  <a:pt x="4026" y="16936"/>
                  <a:pt x="2769" y="17056"/>
                  <a:pt x="2769" y="17056"/>
                </a:cubicBezTo>
                <a:close/>
                <a:moveTo>
                  <a:pt x="6988" y="17056"/>
                </a:moveTo>
                <a:lnTo>
                  <a:pt x="6161" y="16233"/>
                </a:lnTo>
                <a:lnTo>
                  <a:pt x="5906" y="17300"/>
                </a:lnTo>
                <a:lnTo>
                  <a:pt x="4740" y="17724"/>
                </a:lnTo>
                <a:lnTo>
                  <a:pt x="5839" y="18262"/>
                </a:lnTo>
                <a:lnTo>
                  <a:pt x="5947" y="19348"/>
                </a:lnTo>
                <a:lnTo>
                  <a:pt x="6854" y="18636"/>
                </a:lnTo>
                <a:lnTo>
                  <a:pt x="6881" y="18614"/>
                </a:lnTo>
                <a:lnTo>
                  <a:pt x="8114" y="18861"/>
                </a:lnTo>
                <a:lnTo>
                  <a:pt x="7591" y="17869"/>
                </a:lnTo>
                <a:lnTo>
                  <a:pt x="8246" y="16936"/>
                </a:lnTo>
                <a:cubicBezTo>
                  <a:pt x="8246" y="16936"/>
                  <a:pt x="6988" y="17056"/>
                  <a:pt x="6988" y="17056"/>
                </a:cubicBezTo>
                <a:close/>
                <a:moveTo>
                  <a:pt x="4890" y="15084"/>
                </a:moveTo>
                <a:lnTo>
                  <a:pt x="4890" y="10010"/>
                </a:lnTo>
                <a:cubicBezTo>
                  <a:pt x="4890" y="9749"/>
                  <a:pt x="4512" y="9619"/>
                  <a:pt x="3833" y="9619"/>
                </a:cubicBezTo>
                <a:lnTo>
                  <a:pt x="811" y="9619"/>
                </a:lnTo>
                <a:cubicBezTo>
                  <a:pt x="-170" y="9619"/>
                  <a:pt x="-19" y="10075"/>
                  <a:pt x="56" y="10856"/>
                </a:cubicBezTo>
                <a:lnTo>
                  <a:pt x="473" y="15084"/>
                </a:lnTo>
                <a:cubicBezTo>
                  <a:pt x="473" y="15084"/>
                  <a:pt x="4890" y="15084"/>
                  <a:pt x="4890" y="15084"/>
                </a:cubicBezTo>
                <a:close/>
                <a:moveTo>
                  <a:pt x="21354" y="9554"/>
                </a:moveTo>
                <a:cubicBezTo>
                  <a:pt x="21430" y="7472"/>
                  <a:pt x="19014" y="7407"/>
                  <a:pt x="17428" y="7603"/>
                </a:cubicBezTo>
                <a:cubicBezTo>
                  <a:pt x="15841" y="7798"/>
                  <a:pt x="14255" y="7472"/>
                  <a:pt x="13952" y="7343"/>
                </a:cubicBezTo>
                <a:cubicBezTo>
                  <a:pt x="13651" y="7213"/>
                  <a:pt x="13425" y="6562"/>
                  <a:pt x="15011" y="5131"/>
                </a:cubicBezTo>
                <a:cubicBezTo>
                  <a:pt x="16596" y="3700"/>
                  <a:pt x="15389" y="903"/>
                  <a:pt x="14330" y="318"/>
                </a:cubicBezTo>
                <a:cubicBezTo>
                  <a:pt x="13273" y="-268"/>
                  <a:pt x="12895" y="-203"/>
                  <a:pt x="12443" y="1879"/>
                </a:cubicBezTo>
                <a:cubicBezTo>
                  <a:pt x="11990" y="3960"/>
                  <a:pt x="10555" y="4806"/>
                  <a:pt x="9346" y="6107"/>
                </a:cubicBezTo>
                <a:cubicBezTo>
                  <a:pt x="8137" y="7407"/>
                  <a:pt x="7457" y="9684"/>
                  <a:pt x="6929" y="10010"/>
                </a:cubicBezTo>
                <a:cubicBezTo>
                  <a:pt x="6401" y="10335"/>
                  <a:pt x="5720" y="10335"/>
                  <a:pt x="5720" y="10335"/>
                </a:cubicBezTo>
                <a:lnTo>
                  <a:pt x="5720" y="15084"/>
                </a:lnTo>
                <a:lnTo>
                  <a:pt x="20723" y="15084"/>
                </a:lnTo>
                <a:cubicBezTo>
                  <a:pt x="20814" y="14921"/>
                  <a:pt x="20880" y="14737"/>
                  <a:pt x="20901" y="14498"/>
                </a:cubicBezTo>
                <a:cubicBezTo>
                  <a:pt x="20901" y="13977"/>
                  <a:pt x="20222" y="13327"/>
                  <a:pt x="20751" y="12937"/>
                </a:cubicBezTo>
                <a:cubicBezTo>
                  <a:pt x="21279" y="12546"/>
                  <a:pt x="20977" y="11571"/>
                  <a:pt x="20525" y="11051"/>
                </a:cubicBezTo>
                <a:cubicBezTo>
                  <a:pt x="20297" y="10530"/>
                  <a:pt x="21279" y="10399"/>
                  <a:pt x="21354" y="9554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Shape 59"/>
          <p:cNvSpPr/>
          <p:nvPr/>
        </p:nvSpPr>
        <p:spPr>
          <a:xfrm>
            <a:off x="1371600" y="10058400"/>
            <a:ext cx="463625" cy="449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383"/>
                </a:moveTo>
                <a:lnTo>
                  <a:pt x="21600" y="21600"/>
                </a:lnTo>
                <a:lnTo>
                  <a:pt x="5703" y="21600"/>
                </a:lnTo>
                <a:lnTo>
                  <a:pt x="5703" y="16383"/>
                </a:lnTo>
                <a:cubicBezTo>
                  <a:pt x="5703" y="16383"/>
                  <a:pt x="21600" y="16383"/>
                  <a:pt x="21600" y="16383"/>
                </a:cubicBezTo>
                <a:close/>
                <a:moveTo>
                  <a:pt x="21600" y="8180"/>
                </a:moveTo>
                <a:lnTo>
                  <a:pt x="21600" y="13396"/>
                </a:lnTo>
                <a:lnTo>
                  <a:pt x="5703" y="13396"/>
                </a:lnTo>
                <a:lnTo>
                  <a:pt x="5703" y="8180"/>
                </a:lnTo>
                <a:cubicBezTo>
                  <a:pt x="5703" y="8180"/>
                  <a:pt x="21600" y="8180"/>
                  <a:pt x="21600" y="8180"/>
                </a:cubicBezTo>
                <a:close/>
                <a:moveTo>
                  <a:pt x="21600" y="0"/>
                </a:moveTo>
                <a:lnTo>
                  <a:pt x="21600" y="5217"/>
                </a:lnTo>
                <a:lnTo>
                  <a:pt x="5703" y="5217"/>
                </a:lnTo>
                <a:lnTo>
                  <a:pt x="5703" y="0"/>
                </a:lnTo>
                <a:cubicBezTo>
                  <a:pt x="5703" y="0"/>
                  <a:pt x="21600" y="0"/>
                  <a:pt x="21600" y="0"/>
                </a:cubicBezTo>
                <a:close/>
                <a:moveTo>
                  <a:pt x="2496" y="515"/>
                </a:moveTo>
                <a:lnTo>
                  <a:pt x="2496" y="5217"/>
                </a:lnTo>
                <a:lnTo>
                  <a:pt x="1499" y="5217"/>
                </a:lnTo>
                <a:lnTo>
                  <a:pt x="1499" y="2155"/>
                </a:lnTo>
                <a:lnTo>
                  <a:pt x="406" y="2155"/>
                </a:lnTo>
                <a:lnTo>
                  <a:pt x="406" y="1445"/>
                </a:lnTo>
                <a:cubicBezTo>
                  <a:pt x="1180" y="1445"/>
                  <a:pt x="1625" y="1135"/>
                  <a:pt x="1735" y="515"/>
                </a:cubicBezTo>
                <a:cubicBezTo>
                  <a:pt x="1735" y="515"/>
                  <a:pt x="2496" y="515"/>
                  <a:pt x="2496" y="515"/>
                </a:cubicBezTo>
                <a:close/>
                <a:moveTo>
                  <a:pt x="3374" y="19861"/>
                </a:moveTo>
                <a:cubicBezTo>
                  <a:pt x="3374" y="20335"/>
                  <a:pt x="3208" y="20706"/>
                  <a:pt x="2876" y="20975"/>
                </a:cubicBezTo>
                <a:cubicBezTo>
                  <a:pt x="2544" y="21245"/>
                  <a:pt x="2147" y="21380"/>
                  <a:pt x="1687" y="21380"/>
                </a:cubicBezTo>
                <a:cubicBezTo>
                  <a:pt x="1180" y="21380"/>
                  <a:pt x="772" y="21236"/>
                  <a:pt x="466" y="20952"/>
                </a:cubicBezTo>
                <a:cubicBezTo>
                  <a:pt x="155" y="20665"/>
                  <a:pt x="0" y="20269"/>
                  <a:pt x="0" y="19763"/>
                </a:cubicBezTo>
                <a:lnTo>
                  <a:pt x="0" y="19690"/>
                </a:lnTo>
                <a:lnTo>
                  <a:pt x="904" y="19690"/>
                </a:lnTo>
                <a:cubicBezTo>
                  <a:pt x="904" y="20293"/>
                  <a:pt x="1157" y="20596"/>
                  <a:pt x="1663" y="20596"/>
                </a:cubicBezTo>
                <a:cubicBezTo>
                  <a:pt x="1885" y="20596"/>
                  <a:pt x="2069" y="20530"/>
                  <a:pt x="2211" y="20400"/>
                </a:cubicBezTo>
                <a:cubicBezTo>
                  <a:pt x="2353" y="20269"/>
                  <a:pt x="2423" y="20089"/>
                  <a:pt x="2423" y="19861"/>
                </a:cubicBezTo>
                <a:cubicBezTo>
                  <a:pt x="2423" y="19632"/>
                  <a:pt x="2346" y="19457"/>
                  <a:pt x="2188" y="19335"/>
                </a:cubicBezTo>
                <a:cubicBezTo>
                  <a:pt x="2028" y="19213"/>
                  <a:pt x="1831" y="19158"/>
                  <a:pt x="1592" y="19176"/>
                </a:cubicBezTo>
                <a:lnTo>
                  <a:pt x="1379" y="19176"/>
                </a:lnTo>
                <a:lnTo>
                  <a:pt x="1379" y="18515"/>
                </a:lnTo>
                <a:cubicBezTo>
                  <a:pt x="2012" y="18547"/>
                  <a:pt x="2329" y="18351"/>
                  <a:pt x="2329" y="17926"/>
                </a:cubicBezTo>
                <a:cubicBezTo>
                  <a:pt x="2329" y="17747"/>
                  <a:pt x="2270" y="17604"/>
                  <a:pt x="2151" y="17498"/>
                </a:cubicBezTo>
                <a:cubicBezTo>
                  <a:pt x="2033" y="17392"/>
                  <a:pt x="1878" y="17339"/>
                  <a:pt x="1687" y="17339"/>
                </a:cubicBezTo>
                <a:cubicBezTo>
                  <a:pt x="1227" y="17339"/>
                  <a:pt x="998" y="17608"/>
                  <a:pt x="998" y="18147"/>
                </a:cubicBezTo>
                <a:lnTo>
                  <a:pt x="119" y="18147"/>
                </a:lnTo>
                <a:cubicBezTo>
                  <a:pt x="135" y="17658"/>
                  <a:pt x="281" y="17273"/>
                  <a:pt x="559" y="16996"/>
                </a:cubicBezTo>
                <a:cubicBezTo>
                  <a:pt x="837" y="16719"/>
                  <a:pt x="1212" y="16579"/>
                  <a:pt x="1687" y="16579"/>
                </a:cubicBezTo>
                <a:cubicBezTo>
                  <a:pt x="2100" y="16579"/>
                  <a:pt x="2456" y="16690"/>
                  <a:pt x="2757" y="16910"/>
                </a:cubicBezTo>
                <a:cubicBezTo>
                  <a:pt x="3058" y="17131"/>
                  <a:pt x="3208" y="17445"/>
                  <a:pt x="3208" y="17853"/>
                </a:cubicBezTo>
                <a:cubicBezTo>
                  <a:pt x="3208" y="18065"/>
                  <a:pt x="3149" y="18261"/>
                  <a:pt x="3030" y="18441"/>
                </a:cubicBezTo>
                <a:cubicBezTo>
                  <a:pt x="2911" y="18621"/>
                  <a:pt x="2757" y="18734"/>
                  <a:pt x="2567" y="18784"/>
                </a:cubicBezTo>
                <a:cubicBezTo>
                  <a:pt x="3105" y="18914"/>
                  <a:pt x="3374" y="19273"/>
                  <a:pt x="3374" y="19861"/>
                </a:cubicBezTo>
                <a:close/>
                <a:moveTo>
                  <a:pt x="3351" y="12441"/>
                </a:moveTo>
                <a:lnTo>
                  <a:pt x="3351" y="13249"/>
                </a:lnTo>
                <a:lnTo>
                  <a:pt x="0" y="13249"/>
                </a:lnTo>
                <a:cubicBezTo>
                  <a:pt x="16" y="12793"/>
                  <a:pt x="150" y="12396"/>
                  <a:pt x="406" y="12061"/>
                </a:cubicBezTo>
                <a:cubicBezTo>
                  <a:pt x="658" y="11727"/>
                  <a:pt x="931" y="11482"/>
                  <a:pt x="1225" y="11326"/>
                </a:cubicBezTo>
                <a:cubicBezTo>
                  <a:pt x="1519" y="11172"/>
                  <a:pt x="1787" y="10980"/>
                  <a:pt x="2033" y="10751"/>
                </a:cubicBezTo>
                <a:cubicBezTo>
                  <a:pt x="2279" y="10522"/>
                  <a:pt x="2400" y="10278"/>
                  <a:pt x="2400" y="10016"/>
                </a:cubicBezTo>
                <a:cubicBezTo>
                  <a:pt x="2400" y="9820"/>
                  <a:pt x="2340" y="9661"/>
                  <a:pt x="2222" y="9539"/>
                </a:cubicBezTo>
                <a:cubicBezTo>
                  <a:pt x="2106" y="9417"/>
                  <a:pt x="1941" y="9355"/>
                  <a:pt x="1735" y="9355"/>
                </a:cubicBezTo>
                <a:cubicBezTo>
                  <a:pt x="1275" y="9355"/>
                  <a:pt x="1030" y="9691"/>
                  <a:pt x="998" y="10359"/>
                </a:cubicBezTo>
                <a:lnTo>
                  <a:pt x="119" y="10359"/>
                </a:lnTo>
                <a:cubicBezTo>
                  <a:pt x="119" y="9804"/>
                  <a:pt x="262" y="9359"/>
                  <a:pt x="548" y="9025"/>
                </a:cubicBezTo>
                <a:cubicBezTo>
                  <a:pt x="832" y="8690"/>
                  <a:pt x="1245" y="8522"/>
                  <a:pt x="1783" y="8522"/>
                </a:cubicBezTo>
                <a:cubicBezTo>
                  <a:pt x="2227" y="8522"/>
                  <a:pt x="2594" y="8653"/>
                  <a:pt x="2888" y="8915"/>
                </a:cubicBezTo>
                <a:cubicBezTo>
                  <a:pt x="3180" y="9176"/>
                  <a:pt x="3328" y="9527"/>
                  <a:pt x="3328" y="9967"/>
                </a:cubicBezTo>
                <a:cubicBezTo>
                  <a:pt x="3328" y="10376"/>
                  <a:pt x="3196" y="10711"/>
                  <a:pt x="2935" y="10972"/>
                </a:cubicBezTo>
                <a:cubicBezTo>
                  <a:pt x="2674" y="11234"/>
                  <a:pt x="2357" y="11482"/>
                  <a:pt x="1985" y="11718"/>
                </a:cubicBezTo>
                <a:cubicBezTo>
                  <a:pt x="1612" y="11955"/>
                  <a:pt x="1346" y="12196"/>
                  <a:pt x="1189" y="12441"/>
                </a:cubicBezTo>
                <a:cubicBezTo>
                  <a:pt x="1189" y="12441"/>
                  <a:pt x="3351" y="12441"/>
                  <a:pt x="3351" y="12441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3D0AD7-4EC5-30AF-6854-BCCB640659DE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941147" y="3639712"/>
            <a:ext cx="1350170" cy="1350170"/>
          </a:xfrm>
          <a:prstGeom prst="ellipse">
            <a:avLst/>
          </a:prstGeom>
          <a:solidFill>
            <a:schemeClr val="bg2">
              <a:alpha val="1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2476" name="Rectangle 12"/>
          <p:cNvSpPr>
            <a:spLocks/>
          </p:cNvSpPr>
          <p:nvPr/>
        </p:nvSpPr>
        <p:spPr bwMode="auto">
          <a:xfrm>
            <a:off x="683568" y="831484"/>
            <a:ext cx="29622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 Book" charset="0"/>
                <a:ea typeface="Bebas Neue Book" charset="0"/>
                <a:cs typeface="Bebas Neue Book" charset="0"/>
                <a:sym typeface="Bebas Neue" charset="0"/>
              </a:rPr>
              <a:t>Kutatás</a:t>
            </a:r>
            <a:endParaRPr lang="en-US" sz="2800">
              <a:solidFill>
                <a:schemeClr val="bg1"/>
              </a:solidFill>
              <a:latin typeface="Bebas Neue Book" charset="0"/>
              <a:ea typeface="Bebas Neue Book" charset="0"/>
              <a:cs typeface="Bebas Neue Book" charset="0"/>
              <a:sym typeface="Bebas Neue" charset="0"/>
            </a:endParaRPr>
          </a:p>
        </p:txBody>
      </p:sp>
      <p:grpSp>
        <p:nvGrpSpPr>
          <p:cNvPr id="62477" name="Group 13"/>
          <p:cNvGrpSpPr>
            <a:grpSpLocks/>
          </p:cNvGrpSpPr>
          <p:nvPr/>
        </p:nvGrpSpPr>
        <p:grpSpPr bwMode="auto">
          <a:xfrm>
            <a:off x="733574" y="1700640"/>
            <a:ext cx="4600575" cy="652463"/>
            <a:chOff x="0" y="0"/>
            <a:chExt cx="7728" cy="1096"/>
          </a:xfrm>
        </p:grpSpPr>
        <p:sp>
          <p:nvSpPr>
            <p:cNvPr id="62478" name="Rectangle 14"/>
            <p:cNvSpPr>
              <a:spLocks/>
            </p:cNvSpPr>
            <p:nvPr/>
          </p:nvSpPr>
          <p:spPr bwMode="auto">
            <a:xfrm>
              <a:off x="0" y="0"/>
              <a:ext cx="7728" cy="10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79" name="Rectangle 15"/>
            <p:cNvSpPr>
              <a:spLocks/>
            </p:cNvSpPr>
            <p:nvPr/>
          </p:nvSpPr>
          <p:spPr bwMode="auto">
            <a:xfrm>
              <a:off x="392" y="266"/>
              <a:ext cx="6912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10000"/>
                </a:lnSpc>
              </a:pPr>
              <a:r>
                <a:rPr lang="hu-HU" sz="900" i="1">
                  <a:solidFill>
                    <a:srgbClr val="FFFFFF"/>
                  </a:solidFill>
                  <a:latin typeface="Lato" charset="0"/>
                  <a:ea typeface="Lato" charset="0"/>
                  <a:cs typeface="Lato" charset="0"/>
                  <a:sym typeface="Lato Regular" charset="0"/>
                </a:rPr>
                <a:t>Egy 250 fős kutatás során a pszichológusok 3 különböző csoportot vizsgáltak, akik különböző testedzéssel kapcsolatos feladatokat kaptak.</a:t>
              </a:r>
              <a:endParaRPr lang="en-US" sz="900" i="1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Lato Regular" charset="0"/>
              </a:endParaRPr>
            </a:p>
          </p:txBody>
        </p:sp>
      </p:grpSp>
      <p:grpSp>
        <p:nvGrpSpPr>
          <p:cNvPr id="62481" name="Group 17"/>
          <p:cNvGrpSpPr>
            <a:grpSpLocks/>
          </p:cNvGrpSpPr>
          <p:nvPr/>
        </p:nvGrpSpPr>
        <p:grpSpPr bwMode="auto">
          <a:xfrm>
            <a:off x="738197" y="3484742"/>
            <a:ext cx="1295400" cy="964406"/>
            <a:chOff x="0" y="0"/>
            <a:chExt cx="2176" cy="1620"/>
          </a:xfrm>
        </p:grpSpPr>
        <p:sp>
          <p:nvSpPr>
            <p:cNvPr id="62482" name="Rectangle 18"/>
            <p:cNvSpPr>
              <a:spLocks/>
            </p:cNvSpPr>
            <p:nvPr/>
          </p:nvSpPr>
          <p:spPr bwMode="auto">
            <a:xfrm>
              <a:off x="0" y="596"/>
              <a:ext cx="2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Feladat: </a:t>
              </a:r>
              <a:r>
                <a:rPr lang="hu-HU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kezdjék mérni az edzéseket, a kutatók pedig megnézik, mennyit edzettek a csoport tagjai.</a:t>
              </a:r>
              <a:endParaRPr lang="en-US" sz="900">
                <a:solidFill>
                  <a:schemeClr val="bg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62483" name="Rectangle 19"/>
            <p:cNvSpPr>
              <a:spLocks/>
            </p:cNvSpPr>
            <p:nvPr/>
          </p:nvSpPr>
          <p:spPr bwMode="auto">
            <a:xfrm>
              <a:off x="0" y="0"/>
              <a:ext cx="217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hu-HU" sz="1200">
                  <a:solidFill>
                    <a:schemeClr val="accent4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Kontroll csoport</a:t>
              </a:r>
              <a:endParaRPr lang="en-US" sz="1200">
                <a:solidFill>
                  <a:schemeClr val="accent4"/>
                </a:solidFill>
                <a:latin typeface="Lato" charset="0"/>
                <a:ea typeface="Lato" charset="0"/>
                <a:cs typeface="Lato" charset="0"/>
                <a:sym typeface="Bebas Neue" charset="0"/>
              </a:endParaRPr>
            </a:p>
          </p:txBody>
        </p:sp>
      </p:grpSp>
      <p:grpSp>
        <p:nvGrpSpPr>
          <p:cNvPr id="62484" name="Group 20"/>
          <p:cNvGrpSpPr>
            <a:grpSpLocks/>
          </p:cNvGrpSpPr>
          <p:nvPr/>
        </p:nvGrpSpPr>
        <p:grpSpPr bwMode="auto">
          <a:xfrm>
            <a:off x="2376497" y="3484742"/>
            <a:ext cx="1295400" cy="964406"/>
            <a:chOff x="0" y="0"/>
            <a:chExt cx="2176" cy="1620"/>
          </a:xfrm>
        </p:grpSpPr>
        <p:sp>
          <p:nvSpPr>
            <p:cNvPr id="62485" name="Rectangle 21"/>
            <p:cNvSpPr>
              <a:spLocks/>
            </p:cNvSpPr>
            <p:nvPr/>
          </p:nvSpPr>
          <p:spPr bwMode="auto">
            <a:xfrm>
              <a:off x="0" y="596"/>
              <a:ext cx="2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Feladat: </a:t>
              </a:r>
              <a:r>
                <a:rPr lang="hu-HU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edzés mérése mellett motivációs prezentáció az edzés fontosságáról.</a:t>
              </a:r>
              <a:endParaRPr lang="en-US" sz="900">
                <a:solidFill>
                  <a:schemeClr val="bg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62486" name="Rectangle 22"/>
            <p:cNvSpPr>
              <a:spLocks/>
            </p:cNvSpPr>
            <p:nvPr/>
          </p:nvSpPr>
          <p:spPr bwMode="auto">
            <a:xfrm>
              <a:off x="0" y="0"/>
              <a:ext cx="217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hu-HU" sz="1200">
                  <a:solidFill>
                    <a:schemeClr val="accent3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Motivációs csoport</a:t>
              </a:r>
              <a:endParaRPr lang="en-US" sz="1200">
                <a:solidFill>
                  <a:schemeClr val="accent3"/>
                </a:solidFill>
                <a:latin typeface="Lato" charset="0"/>
                <a:ea typeface="Lato" charset="0"/>
                <a:cs typeface="Lato" charset="0"/>
                <a:sym typeface="Bebas Neue" charset="0"/>
              </a:endParaRPr>
            </a:p>
          </p:txBody>
        </p:sp>
      </p:grpSp>
      <p:grpSp>
        <p:nvGrpSpPr>
          <p:cNvPr id="62487" name="Group 23"/>
          <p:cNvGrpSpPr>
            <a:grpSpLocks/>
          </p:cNvGrpSpPr>
          <p:nvPr/>
        </p:nvGrpSpPr>
        <p:grpSpPr bwMode="auto">
          <a:xfrm>
            <a:off x="4040577" y="3484742"/>
            <a:ext cx="1468636" cy="964406"/>
            <a:chOff x="0" y="0"/>
            <a:chExt cx="2467" cy="1620"/>
          </a:xfrm>
        </p:grpSpPr>
        <p:sp>
          <p:nvSpPr>
            <p:cNvPr id="62488" name="Rectangle 24"/>
            <p:cNvSpPr>
              <a:spLocks/>
            </p:cNvSpPr>
            <p:nvPr/>
          </p:nvSpPr>
          <p:spPr bwMode="auto">
            <a:xfrm>
              <a:off x="0" y="596"/>
              <a:ext cx="2467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hu-HU" sz="900" b="1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Feladat: </a:t>
              </a:r>
              <a:r>
                <a:rPr lang="hu-HU" sz="900">
                  <a:solidFill>
                    <a:schemeClr val="bg1"/>
                  </a:solidFill>
                  <a:latin typeface="Lato Light" charset="0"/>
                  <a:ea typeface="ＭＳ Ｐゴシック" charset="0"/>
                  <a:cs typeface="Lato Light" charset="0"/>
                  <a:sym typeface="Lato Light" charset="0"/>
                </a:rPr>
                <a:t>az edzés mérése és a motivációs előadás mellet ki kellett tölteniük egy szándéknyilatkozatot.</a:t>
              </a:r>
              <a:endParaRPr lang="en-US" sz="900">
                <a:solidFill>
                  <a:schemeClr val="bg1"/>
                </a:solidFill>
                <a:latin typeface="Lato Light" charset="0"/>
                <a:ea typeface="ＭＳ Ｐゴシック" charset="0"/>
                <a:cs typeface="Lato Light" charset="0"/>
                <a:sym typeface="Lato Light" charset="0"/>
              </a:endParaRPr>
            </a:p>
          </p:txBody>
        </p:sp>
        <p:sp>
          <p:nvSpPr>
            <p:cNvPr id="62489" name="Rectangle 25"/>
            <p:cNvSpPr>
              <a:spLocks/>
            </p:cNvSpPr>
            <p:nvPr/>
          </p:nvSpPr>
          <p:spPr bwMode="auto">
            <a:xfrm>
              <a:off x="0" y="0"/>
              <a:ext cx="217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hu-HU" sz="1200">
                  <a:solidFill>
                    <a:schemeClr val="accent2"/>
                  </a:solidFill>
                  <a:latin typeface="Lato" charset="0"/>
                  <a:ea typeface="Lato" charset="0"/>
                  <a:cs typeface="Lato" charset="0"/>
                  <a:sym typeface="Bebas Neue" charset="0"/>
                </a:rPr>
                <a:t>Tervezős csoport</a:t>
              </a:r>
              <a:endParaRPr lang="en-US" sz="120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  <a:sym typeface="Bebas Neue" charset="0"/>
              </a:endParaRPr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4" name="Group 3"/>
          <p:cNvGrpSpPr/>
          <p:nvPr/>
        </p:nvGrpSpPr>
        <p:grpSpPr>
          <a:xfrm>
            <a:off x="1005632" y="2699574"/>
            <a:ext cx="561975" cy="561975"/>
            <a:chOff x="3872508" y="2694384"/>
            <a:chExt cx="561975" cy="561975"/>
          </a:xfrm>
        </p:grpSpPr>
        <p:sp>
          <p:nvSpPr>
            <p:cNvPr id="62491" name="Oval 27"/>
            <p:cNvSpPr>
              <a:spLocks/>
            </p:cNvSpPr>
            <p:nvPr/>
          </p:nvSpPr>
          <p:spPr bwMode="auto">
            <a:xfrm>
              <a:off x="3872508" y="2694384"/>
              <a:ext cx="561975" cy="561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Shape 83"/>
            <p:cNvSpPr/>
            <p:nvPr/>
          </p:nvSpPr>
          <p:spPr>
            <a:xfrm>
              <a:off x="4026792" y="2846587"/>
              <a:ext cx="248388" cy="24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27" y="14616"/>
                  </a:moveTo>
                  <a:lnTo>
                    <a:pt x="9302" y="14991"/>
                  </a:lnTo>
                  <a:lnTo>
                    <a:pt x="17750" y="6576"/>
                  </a:lnTo>
                  <a:lnTo>
                    <a:pt x="17750" y="9642"/>
                  </a:lnTo>
                  <a:cubicBezTo>
                    <a:pt x="17750" y="10165"/>
                    <a:pt x="17938" y="10619"/>
                    <a:pt x="18312" y="11005"/>
                  </a:cubicBezTo>
                  <a:cubicBezTo>
                    <a:pt x="18687" y="11391"/>
                    <a:pt x="19142" y="11584"/>
                    <a:pt x="19675" y="11584"/>
                  </a:cubicBezTo>
                  <a:cubicBezTo>
                    <a:pt x="20210" y="11584"/>
                    <a:pt x="20663" y="11391"/>
                    <a:pt x="21038" y="11005"/>
                  </a:cubicBezTo>
                  <a:cubicBezTo>
                    <a:pt x="21413" y="10619"/>
                    <a:pt x="21600" y="10165"/>
                    <a:pt x="21600" y="9642"/>
                  </a:cubicBezTo>
                  <a:lnTo>
                    <a:pt x="21600" y="2419"/>
                  </a:lnTo>
                  <a:cubicBezTo>
                    <a:pt x="21600" y="1760"/>
                    <a:pt x="21362" y="1192"/>
                    <a:pt x="20884" y="716"/>
                  </a:cubicBezTo>
                  <a:cubicBezTo>
                    <a:pt x="20408" y="238"/>
                    <a:pt x="19840" y="0"/>
                    <a:pt x="19182" y="0"/>
                  </a:cubicBezTo>
                  <a:lnTo>
                    <a:pt x="11959" y="0"/>
                  </a:lnTo>
                  <a:cubicBezTo>
                    <a:pt x="11414" y="0"/>
                    <a:pt x="10954" y="187"/>
                    <a:pt x="10579" y="562"/>
                  </a:cubicBezTo>
                  <a:cubicBezTo>
                    <a:pt x="10205" y="937"/>
                    <a:pt x="10017" y="1392"/>
                    <a:pt x="10017" y="1925"/>
                  </a:cubicBezTo>
                  <a:cubicBezTo>
                    <a:pt x="10017" y="2459"/>
                    <a:pt x="10205" y="2913"/>
                    <a:pt x="10579" y="3288"/>
                  </a:cubicBezTo>
                  <a:cubicBezTo>
                    <a:pt x="10954" y="3662"/>
                    <a:pt x="11414" y="3850"/>
                    <a:pt x="11959" y="3850"/>
                  </a:cubicBezTo>
                  <a:lnTo>
                    <a:pt x="15024" y="3850"/>
                  </a:lnTo>
                  <a:lnTo>
                    <a:pt x="8825" y="10051"/>
                  </a:lnTo>
                  <a:cubicBezTo>
                    <a:pt x="8245" y="10676"/>
                    <a:pt x="7955" y="11419"/>
                    <a:pt x="7955" y="12282"/>
                  </a:cubicBezTo>
                  <a:cubicBezTo>
                    <a:pt x="7955" y="13191"/>
                    <a:pt x="8280" y="13969"/>
                    <a:pt x="8927" y="14616"/>
                  </a:cubicBezTo>
                  <a:close/>
                  <a:moveTo>
                    <a:pt x="0" y="20238"/>
                  </a:moveTo>
                  <a:lnTo>
                    <a:pt x="0" y="1363"/>
                  </a:lnTo>
                  <a:cubicBezTo>
                    <a:pt x="0" y="977"/>
                    <a:pt x="131" y="653"/>
                    <a:pt x="391" y="391"/>
                  </a:cubicBezTo>
                  <a:cubicBezTo>
                    <a:pt x="653" y="130"/>
                    <a:pt x="976" y="0"/>
                    <a:pt x="1363" y="0"/>
                  </a:cubicBezTo>
                  <a:lnTo>
                    <a:pt x="3134" y="0"/>
                  </a:lnTo>
                  <a:lnTo>
                    <a:pt x="6984" y="3850"/>
                  </a:lnTo>
                  <a:lnTo>
                    <a:pt x="3850" y="3850"/>
                  </a:lnTo>
                  <a:lnTo>
                    <a:pt x="3850" y="17750"/>
                  </a:lnTo>
                  <a:lnTo>
                    <a:pt x="17750" y="17750"/>
                  </a:lnTo>
                  <a:lnTo>
                    <a:pt x="17750" y="14616"/>
                  </a:lnTo>
                  <a:lnTo>
                    <a:pt x="21600" y="18466"/>
                  </a:lnTo>
                  <a:lnTo>
                    <a:pt x="21600" y="20238"/>
                  </a:lnTo>
                  <a:cubicBezTo>
                    <a:pt x="21600" y="20624"/>
                    <a:pt x="21469" y="20947"/>
                    <a:pt x="21209" y="21209"/>
                  </a:cubicBezTo>
                  <a:cubicBezTo>
                    <a:pt x="20947" y="21471"/>
                    <a:pt x="20624" y="21600"/>
                    <a:pt x="20237" y="21600"/>
                  </a:cubicBezTo>
                  <a:lnTo>
                    <a:pt x="1363" y="21600"/>
                  </a:lnTo>
                  <a:cubicBezTo>
                    <a:pt x="976" y="21600"/>
                    <a:pt x="653" y="21471"/>
                    <a:pt x="391" y="21209"/>
                  </a:cubicBezTo>
                  <a:cubicBezTo>
                    <a:pt x="131" y="20947"/>
                    <a:pt x="0" y="20624"/>
                    <a:pt x="0" y="2023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20332" y="2699574"/>
            <a:ext cx="561975" cy="561975"/>
            <a:chOff x="7187208" y="2694384"/>
            <a:chExt cx="561975" cy="561975"/>
          </a:xfrm>
        </p:grpSpPr>
        <p:sp>
          <p:nvSpPr>
            <p:cNvPr id="62497" name="Oval 33"/>
            <p:cNvSpPr>
              <a:spLocks/>
            </p:cNvSpPr>
            <p:nvPr/>
          </p:nvSpPr>
          <p:spPr bwMode="auto">
            <a:xfrm>
              <a:off x="7187208" y="2694384"/>
              <a:ext cx="561975" cy="561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Shape 84"/>
            <p:cNvSpPr/>
            <p:nvPr/>
          </p:nvSpPr>
          <p:spPr>
            <a:xfrm>
              <a:off x="7344925" y="2816742"/>
              <a:ext cx="296846" cy="30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12" y="0"/>
                  </a:moveTo>
                  <a:cubicBezTo>
                    <a:pt x="7043" y="0"/>
                    <a:pt x="6909" y="53"/>
                    <a:pt x="6786" y="171"/>
                  </a:cubicBezTo>
                  <a:cubicBezTo>
                    <a:pt x="6663" y="289"/>
                    <a:pt x="6590" y="436"/>
                    <a:pt x="6590" y="599"/>
                  </a:cubicBezTo>
                  <a:lnTo>
                    <a:pt x="6590" y="1301"/>
                  </a:lnTo>
                  <a:cubicBezTo>
                    <a:pt x="6167" y="1398"/>
                    <a:pt x="5781" y="1552"/>
                    <a:pt x="5418" y="1763"/>
                  </a:cubicBezTo>
                  <a:lnTo>
                    <a:pt x="4903" y="1267"/>
                  </a:lnTo>
                  <a:cubicBezTo>
                    <a:pt x="4776" y="1153"/>
                    <a:pt x="4627" y="1095"/>
                    <a:pt x="4459" y="1095"/>
                  </a:cubicBezTo>
                  <a:cubicBezTo>
                    <a:pt x="4290" y="1095"/>
                    <a:pt x="4150" y="1153"/>
                    <a:pt x="4032" y="1267"/>
                  </a:cubicBezTo>
                  <a:lnTo>
                    <a:pt x="3588" y="1694"/>
                  </a:lnTo>
                  <a:cubicBezTo>
                    <a:pt x="3469" y="1808"/>
                    <a:pt x="3411" y="1942"/>
                    <a:pt x="3411" y="2105"/>
                  </a:cubicBezTo>
                  <a:cubicBezTo>
                    <a:pt x="3411" y="2268"/>
                    <a:pt x="3469" y="2411"/>
                    <a:pt x="3588" y="2533"/>
                  </a:cubicBezTo>
                  <a:lnTo>
                    <a:pt x="4103" y="3029"/>
                  </a:lnTo>
                  <a:cubicBezTo>
                    <a:pt x="3883" y="3380"/>
                    <a:pt x="3726" y="3752"/>
                    <a:pt x="3624" y="4159"/>
                  </a:cubicBezTo>
                  <a:lnTo>
                    <a:pt x="2895" y="4159"/>
                  </a:lnTo>
                  <a:cubicBezTo>
                    <a:pt x="2727" y="4159"/>
                    <a:pt x="2575" y="4216"/>
                    <a:pt x="2451" y="4330"/>
                  </a:cubicBezTo>
                  <a:cubicBezTo>
                    <a:pt x="2329" y="4444"/>
                    <a:pt x="2274" y="4588"/>
                    <a:pt x="2274" y="4758"/>
                  </a:cubicBezTo>
                  <a:lnTo>
                    <a:pt x="2274" y="5357"/>
                  </a:lnTo>
                  <a:cubicBezTo>
                    <a:pt x="2274" y="5521"/>
                    <a:pt x="2329" y="5650"/>
                    <a:pt x="2451" y="5768"/>
                  </a:cubicBezTo>
                  <a:cubicBezTo>
                    <a:pt x="2575" y="5886"/>
                    <a:pt x="2727" y="5956"/>
                    <a:pt x="2895" y="5956"/>
                  </a:cubicBezTo>
                  <a:lnTo>
                    <a:pt x="3624" y="5956"/>
                  </a:lnTo>
                  <a:cubicBezTo>
                    <a:pt x="3726" y="6363"/>
                    <a:pt x="3883" y="6736"/>
                    <a:pt x="4103" y="7086"/>
                  </a:cubicBezTo>
                  <a:lnTo>
                    <a:pt x="3588" y="7565"/>
                  </a:lnTo>
                  <a:cubicBezTo>
                    <a:pt x="3469" y="7687"/>
                    <a:pt x="3411" y="7830"/>
                    <a:pt x="3411" y="7993"/>
                  </a:cubicBezTo>
                  <a:cubicBezTo>
                    <a:pt x="3411" y="8157"/>
                    <a:pt x="3469" y="8306"/>
                    <a:pt x="3588" y="8421"/>
                  </a:cubicBezTo>
                  <a:lnTo>
                    <a:pt x="4032" y="8849"/>
                  </a:lnTo>
                  <a:cubicBezTo>
                    <a:pt x="4150" y="8963"/>
                    <a:pt x="4290" y="9020"/>
                    <a:pt x="4459" y="9020"/>
                  </a:cubicBezTo>
                  <a:cubicBezTo>
                    <a:pt x="4627" y="9020"/>
                    <a:pt x="4776" y="8963"/>
                    <a:pt x="4903" y="8849"/>
                  </a:cubicBezTo>
                  <a:lnTo>
                    <a:pt x="5418" y="8352"/>
                  </a:lnTo>
                  <a:cubicBezTo>
                    <a:pt x="5781" y="8564"/>
                    <a:pt x="6167" y="8717"/>
                    <a:pt x="6590" y="8815"/>
                  </a:cubicBezTo>
                  <a:lnTo>
                    <a:pt x="6590" y="9516"/>
                  </a:lnTo>
                  <a:cubicBezTo>
                    <a:pt x="6590" y="9679"/>
                    <a:pt x="6663" y="9827"/>
                    <a:pt x="6786" y="9944"/>
                  </a:cubicBezTo>
                  <a:cubicBezTo>
                    <a:pt x="6909" y="10063"/>
                    <a:pt x="7043" y="10115"/>
                    <a:pt x="7212" y="10115"/>
                  </a:cubicBezTo>
                  <a:lnTo>
                    <a:pt x="7834" y="10115"/>
                  </a:lnTo>
                  <a:cubicBezTo>
                    <a:pt x="8003" y="10115"/>
                    <a:pt x="8138" y="10063"/>
                    <a:pt x="8260" y="9944"/>
                  </a:cubicBezTo>
                  <a:cubicBezTo>
                    <a:pt x="8383" y="9827"/>
                    <a:pt x="8455" y="9679"/>
                    <a:pt x="8455" y="9516"/>
                  </a:cubicBezTo>
                  <a:lnTo>
                    <a:pt x="8455" y="8815"/>
                  </a:lnTo>
                  <a:cubicBezTo>
                    <a:pt x="8869" y="8717"/>
                    <a:pt x="9257" y="8564"/>
                    <a:pt x="9628" y="8352"/>
                  </a:cubicBezTo>
                  <a:lnTo>
                    <a:pt x="10125" y="8849"/>
                  </a:lnTo>
                  <a:cubicBezTo>
                    <a:pt x="10253" y="8963"/>
                    <a:pt x="10400" y="9020"/>
                    <a:pt x="10569" y="9020"/>
                  </a:cubicBezTo>
                  <a:cubicBezTo>
                    <a:pt x="10738" y="9020"/>
                    <a:pt x="10895" y="8963"/>
                    <a:pt x="11013" y="8849"/>
                  </a:cubicBezTo>
                  <a:lnTo>
                    <a:pt x="11457" y="8421"/>
                  </a:lnTo>
                  <a:cubicBezTo>
                    <a:pt x="11576" y="8306"/>
                    <a:pt x="11635" y="8157"/>
                    <a:pt x="11635" y="7993"/>
                  </a:cubicBezTo>
                  <a:cubicBezTo>
                    <a:pt x="11635" y="7830"/>
                    <a:pt x="11576" y="7687"/>
                    <a:pt x="11457" y="7565"/>
                  </a:cubicBezTo>
                  <a:lnTo>
                    <a:pt x="10942" y="7086"/>
                  </a:lnTo>
                  <a:cubicBezTo>
                    <a:pt x="11162" y="6728"/>
                    <a:pt x="11321" y="6355"/>
                    <a:pt x="11422" y="5956"/>
                  </a:cubicBezTo>
                  <a:lnTo>
                    <a:pt x="12150" y="5956"/>
                  </a:lnTo>
                  <a:cubicBezTo>
                    <a:pt x="12319" y="5956"/>
                    <a:pt x="12471" y="5899"/>
                    <a:pt x="12594" y="5785"/>
                  </a:cubicBezTo>
                  <a:cubicBezTo>
                    <a:pt x="12717" y="5671"/>
                    <a:pt x="12772" y="5528"/>
                    <a:pt x="12772" y="5357"/>
                  </a:cubicBezTo>
                  <a:lnTo>
                    <a:pt x="12772" y="4758"/>
                  </a:lnTo>
                  <a:cubicBezTo>
                    <a:pt x="12772" y="4596"/>
                    <a:pt x="12717" y="4466"/>
                    <a:pt x="12594" y="4347"/>
                  </a:cubicBezTo>
                  <a:cubicBezTo>
                    <a:pt x="12471" y="4230"/>
                    <a:pt x="12319" y="4159"/>
                    <a:pt x="12150" y="4159"/>
                  </a:cubicBezTo>
                  <a:lnTo>
                    <a:pt x="11422" y="4159"/>
                  </a:lnTo>
                  <a:cubicBezTo>
                    <a:pt x="11321" y="3752"/>
                    <a:pt x="11162" y="3380"/>
                    <a:pt x="10942" y="3029"/>
                  </a:cubicBezTo>
                  <a:lnTo>
                    <a:pt x="11457" y="2533"/>
                  </a:lnTo>
                  <a:cubicBezTo>
                    <a:pt x="11576" y="2411"/>
                    <a:pt x="11635" y="2268"/>
                    <a:pt x="11635" y="2105"/>
                  </a:cubicBezTo>
                  <a:cubicBezTo>
                    <a:pt x="11635" y="1942"/>
                    <a:pt x="11576" y="1808"/>
                    <a:pt x="11457" y="1694"/>
                  </a:cubicBezTo>
                  <a:lnTo>
                    <a:pt x="11013" y="1267"/>
                  </a:lnTo>
                  <a:cubicBezTo>
                    <a:pt x="10895" y="1153"/>
                    <a:pt x="10738" y="1095"/>
                    <a:pt x="10569" y="1095"/>
                  </a:cubicBezTo>
                  <a:cubicBezTo>
                    <a:pt x="10400" y="1095"/>
                    <a:pt x="10253" y="1153"/>
                    <a:pt x="10125" y="1267"/>
                  </a:cubicBezTo>
                  <a:lnTo>
                    <a:pt x="9628" y="1763"/>
                  </a:lnTo>
                  <a:cubicBezTo>
                    <a:pt x="9257" y="1552"/>
                    <a:pt x="8869" y="1398"/>
                    <a:pt x="8455" y="1301"/>
                  </a:cubicBezTo>
                  <a:lnTo>
                    <a:pt x="8455" y="599"/>
                  </a:lnTo>
                  <a:cubicBezTo>
                    <a:pt x="8455" y="436"/>
                    <a:pt x="8383" y="289"/>
                    <a:pt x="8260" y="171"/>
                  </a:cubicBezTo>
                  <a:cubicBezTo>
                    <a:pt x="8138" y="53"/>
                    <a:pt x="8003" y="0"/>
                    <a:pt x="7834" y="0"/>
                  </a:cubicBezTo>
                  <a:lnTo>
                    <a:pt x="7212" y="0"/>
                  </a:lnTo>
                  <a:close/>
                  <a:moveTo>
                    <a:pt x="13784" y="548"/>
                  </a:moveTo>
                  <a:cubicBezTo>
                    <a:pt x="13418" y="548"/>
                    <a:pt x="13067" y="572"/>
                    <a:pt x="12718" y="616"/>
                  </a:cubicBezTo>
                  <a:cubicBezTo>
                    <a:pt x="13030" y="1938"/>
                    <a:pt x="12559" y="3012"/>
                    <a:pt x="12559" y="3012"/>
                  </a:cubicBezTo>
                  <a:cubicBezTo>
                    <a:pt x="12813" y="3124"/>
                    <a:pt x="12980" y="3258"/>
                    <a:pt x="13109" y="3406"/>
                  </a:cubicBezTo>
                  <a:cubicBezTo>
                    <a:pt x="13331" y="3377"/>
                    <a:pt x="13551" y="3355"/>
                    <a:pt x="13784" y="3355"/>
                  </a:cubicBezTo>
                  <a:cubicBezTo>
                    <a:pt x="15113" y="3355"/>
                    <a:pt x="16272" y="3843"/>
                    <a:pt x="17248" y="4792"/>
                  </a:cubicBezTo>
                  <a:cubicBezTo>
                    <a:pt x="18224" y="5742"/>
                    <a:pt x="18705" y="6863"/>
                    <a:pt x="18705" y="8164"/>
                  </a:cubicBezTo>
                  <a:cubicBezTo>
                    <a:pt x="18705" y="9510"/>
                    <a:pt x="18229" y="10666"/>
                    <a:pt x="17266" y="11622"/>
                  </a:cubicBezTo>
                  <a:cubicBezTo>
                    <a:pt x="16301" y="12576"/>
                    <a:pt x="15136" y="13042"/>
                    <a:pt x="13784" y="13042"/>
                  </a:cubicBezTo>
                  <a:cubicBezTo>
                    <a:pt x="12468" y="13042"/>
                    <a:pt x="11314" y="12582"/>
                    <a:pt x="10303" y="11639"/>
                  </a:cubicBezTo>
                  <a:cubicBezTo>
                    <a:pt x="10005" y="11347"/>
                    <a:pt x="9763" y="11030"/>
                    <a:pt x="9557" y="10697"/>
                  </a:cubicBezTo>
                  <a:cubicBezTo>
                    <a:pt x="8765" y="11414"/>
                    <a:pt x="7567" y="11853"/>
                    <a:pt x="6608" y="11399"/>
                  </a:cubicBezTo>
                  <a:cubicBezTo>
                    <a:pt x="6838" y="11924"/>
                    <a:pt x="7127" y="12439"/>
                    <a:pt x="7478" y="12922"/>
                  </a:cubicBezTo>
                  <a:lnTo>
                    <a:pt x="4672" y="14120"/>
                  </a:lnTo>
                  <a:lnTo>
                    <a:pt x="426" y="18228"/>
                  </a:lnTo>
                  <a:cubicBezTo>
                    <a:pt x="144" y="18579"/>
                    <a:pt x="0" y="18991"/>
                    <a:pt x="0" y="19478"/>
                  </a:cubicBezTo>
                  <a:cubicBezTo>
                    <a:pt x="0" y="20032"/>
                    <a:pt x="223" y="20520"/>
                    <a:pt x="657" y="20950"/>
                  </a:cubicBezTo>
                  <a:cubicBezTo>
                    <a:pt x="1091" y="21379"/>
                    <a:pt x="1592" y="21600"/>
                    <a:pt x="2167" y="21600"/>
                  </a:cubicBezTo>
                  <a:cubicBezTo>
                    <a:pt x="2636" y="21600"/>
                    <a:pt x="3065" y="21455"/>
                    <a:pt x="3464" y="21172"/>
                  </a:cubicBezTo>
                  <a:lnTo>
                    <a:pt x="7762" y="17081"/>
                  </a:lnTo>
                  <a:lnTo>
                    <a:pt x="8917" y="14377"/>
                  </a:lnTo>
                  <a:cubicBezTo>
                    <a:pt x="10365" y="15365"/>
                    <a:pt x="11985" y="15866"/>
                    <a:pt x="13784" y="15866"/>
                  </a:cubicBezTo>
                  <a:cubicBezTo>
                    <a:pt x="15946" y="15866"/>
                    <a:pt x="17800" y="15100"/>
                    <a:pt x="19344" y="13590"/>
                  </a:cubicBezTo>
                  <a:cubicBezTo>
                    <a:pt x="20842" y="12125"/>
                    <a:pt x="21600" y="10322"/>
                    <a:pt x="21600" y="8164"/>
                  </a:cubicBezTo>
                  <a:cubicBezTo>
                    <a:pt x="21600" y="6107"/>
                    <a:pt x="20822" y="4316"/>
                    <a:pt x="19273" y="2807"/>
                  </a:cubicBezTo>
                  <a:cubicBezTo>
                    <a:pt x="17723" y="1298"/>
                    <a:pt x="15888" y="548"/>
                    <a:pt x="13784" y="548"/>
                  </a:cubicBezTo>
                  <a:close/>
                  <a:moveTo>
                    <a:pt x="7958" y="3286"/>
                  </a:moveTo>
                  <a:cubicBezTo>
                    <a:pt x="8421" y="3286"/>
                    <a:pt x="8813" y="3443"/>
                    <a:pt x="9148" y="3765"/>
                  </a:cubicBezTo>
                  <a:cubicBezTo>
                    <a:pt x="9482" y="4089"/>
                    <a:pt x="9645" y="4484"/>
                    <a:pt x="9645" y="4929"/>
                  </a:cubicBezTo>
                  <a:cubicBezTo>
                    <a:pt x="9645" y="5375"/>
                    <a:pt x="9482" y="5754"/>
                    <a:pt x="9148" y="6076"/>
                  </a:cubicBezTo>
                  <a:cubicBezTo>
                    <a:pt x="8813" y="6399"/>
                    <a:pt x="8421" y="6555"/>
                    <a:pt x="7958" y="6555"/>
                  </a:cubicBezTo>
                  <a:cubicBezTo>
                    <a:pt x="7496" y="6555"/>
                    <a:pt x="7084" y="6399"/>
                    <a:pt x="6750" y="6076"/>
                  </a:cubicBezTo>
                  <a:cubicBezTo>
                    <a:pt x="6415" y="5754"/>
                    <a:pt x="6253" y="5375"/>
                    <a:pt x="6253" y="4929"/>
                  </a:cubicBezTo>
                  <a:cubicBezTo>
                    <a:pt x="6253" y="4484"/>
                    <a:pt x="6415" y="4089"/>
                    <a:pt x="6750" y="3765"/>
                  </a:cubicBezTo>
                  <a:cubicBezTo>
                    <a:pt x="7084" y="3443"/>
                    <a:pt x="7496" y="3286"/>
                    <a:pt x="7958" y="32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43932" y="2699574"/>
            <a:ext cx="561975" cy="561975"/>
            <a:chOff x="5510808" y="2694384"/>
            <a:chExt cx="561975" cy="561975"/>
          </a:xfrm>
        </p:grpSpPr>
        <p:sp>
          <p:nvSpPr>
            <p:cNvPr id="62494" name="Oval 30"/>
            <p:cNvSpPr>
              <a:spLocks/>
            </p:cNvSpPr>
            <p:nvPr/>
          </p:nvSpPr>
          <p:spPr bwMode="auto">
            <a:xfrm>
              <a:off x="5510808" y="2694384"/>
              <a:ext cx="561975" cy="561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Shape 85"/>
            <p:cNvSpPr/>
            <p:nvPr/>
          </p:nvSpPr>
          <p:spPr>
            <a:xfrm>
              <a:off x="5640269" y="2832592"/>
              <a:ext cx="317640" cy="27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8" y="9327"/>
                  </a:moveTo>
                  <a:lnTo>
                    <a:pt x="9526" y="11794"/>
                  </a:lnTo>
                  <a:lnTo>
                    <a:pt x="14589" y="17575"/>
                  </a:lnTo>
                  <a:lnTo>
                    <a:pt x="21600" y="6185"/>
                  </a:lnTo>
                  <a:lnTo>
                    <a:pt x="20360" y="3295"/>
                  </a:lnTo>
                  <a:lnTo>
                    <a:pt x="14223" y="12814"/>
                  </a:lnTo>
                  <a:cubicBezTo>
                    <a:pt x="14223" y="12814"/>
                    <a:pt x="10968" y="9327"/>
                    <a:pt x="10968" y="9327"/>
                  </a:cubicBezTo>
                  <a:close/>
                  <a:moveTo>
                    <a:pt x="16611" y="19142"/>
                  </a:moveTo>
                  <a:lnTo>
                    <a:pt x="7244" y="19142"/>
                  </a:lnTo>
                  <a:lnTo>
                    <a:pt x="7244" y="8376"/>
                  </a:lnTo>
                  <a:lnTo>
                    <a:pt x="15515" y="8376"/>
                  </a:lnTo>
                  <a:lnTo>
                    <a:pt x="17080" y="6000"/>
                  </a:lnTo>
                  <a:lnTo>
                    <a:pt x="5140" y="6000"/>
                  </a:lnTo>
                  <a:lnTo>
                    <a:pt x="5140" y="21600"/>
                  </a:lnTo>
                  <a:lnTo>
                    <a:pt x="18714" y="21600"/>
                  </a:lnTo>
                  <a:lnTo>
                    <a:pt x="18714" y="13418"/>
                  </a:lnTo>
                  <a:lnTo>
                    <a:pt x="16611" y="16779"/>
                  </a:lnTo>
                  <a:cubicBezTo>
                    <a:pt x="16611" y="16779"/>
                    <a:pt x="16611" y="19142"/>
                    <a:pt x="16611" y="19142"/>
                  </a:cubicBezTo>
                  <a:close/>
                  <a:moveTo>
                    <a:pt x="1526" y="1754"/>
                  </a:moveTo>
                  <a:lnTo>
                    <a:pt x="12047" y="1754"/>
                  </a:lnTo>
                  <a:lnTo>
                    <a:pt x="12047" y="4708"/>
                  </a:lnTo>
                  <a:lnTo>
                    <a:pt x="13573" y="4708"/>
                  </a:lnTo>
                  <a:lnTo>
                    <a:pt x="13573" y="0"/>
                  </a:lnTo>
                  <a:lnTo>
                    <a:pt x="0" y="0"/>
                  </a:lnTo>
                  <a:lnTo>
                    <a:pt x="0" y="15600"/>
                  </a:lnTo>
                  <a:lnTo>
                    <a:pt x="4015" y="15600"/>
                  </a:lnTo>
                  <a:lnTo>
                    <a:pt x="4015" y="13846"/>
                  </a:lnTo>
                  <a:lnTo>
                    <a:pt x="1526" y="13846"/>
                  </a:lnTo>
                  <a:cubicBezTo>
                    <a:pt x="1526" y="13846"/>
                    <a:pt x="1526" y="1754"/>
                    <a:pt x="1526" y="175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50" name="Oval 49"/>
          <p:cNvSpPr/>
          <p:nvPr/>
        </p:nvSpPr>
        <p:spPr bwMode="auto">
          <a:xfrm>
            <a:off x="1835696" y="1001700"/>
            <a:ext cx="217928" cy="217928"/>
          </a:xfrm>
          <a:prstGeom prst="ellipse">
            <a:avLst/>
          </a:prstGeom>
          <a:solidFill>
            <a:schemeClr val="bg2">
              <a:alpha val="1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ADB192-4AD3-C6CE-4095-19CCC60536CB}"/>
              </a:ext>
            </a:extLst>
          </p:cNvPr>
          <p:cNvSpPr>
            <a:spLocks/>
          </p:cNvSpPr>
          <p:nvPr/>
        </p:nvSpPr>
        <p:spPr bwMode="auto">
          <a:xfrm>
            <a:off x="-8798" y="-9397"/>
            <a:ext cx="9155642" cy="5152897"/>
          </a:xfrm>
          <a:prstGeom prst="rect">
            <a:avLst/>
          </a:prstGeom>
          <a:blipFill dpi="0" rotWithShape="1">
            <a:blip r:embed="rId2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1" name="Rectangle 80"/>
          <p:cNvSpPr>
            <a:spLocks/>
          </p:cNvSpPr>
          <p:nvPr/>
        </p:nvSpPr>
        <p:spPr bwMode="auto">
          <a:xfrm>
            <a:off x="903015" y="580953"/>
            <a:ext cx="7326585" cy="4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SZOKÁS </a:t>
            </a:r>
            <a:r>
              <a:rPr lang="hu-HU" sz="2800">
                <a:solidFill>
                  <a:schemeClr val="accent3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ÉPÍTÉSZER</a:t>
            </a:r>
            <a:r>
              <a:rPr lang="hu-HU" sz="2800">
                <a:solidFill>
                  <a:schemeClr val="bg1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r>
              <a:rPr lang="en-US" sz="2800">
                <a:solidFill>
                  <a:schemeClr val="bg2"/>
                </a:solidFill>
                <a:latin typeface="Bebas Neue" charset="0"/>
                <a:ea typeface="Bebas Neue" charset="0"/>
                <a:cs typeface="Bebas Neue" charset="0"/>
                <a:sym typeface="Bebas Neue" charset="0"/>
              </a:rPr>
              <a:t> </a:t>
            </a:r>
            <a:endParaRPr lang="en-US" sz="28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83" name="Rectangle 22"/>
          <p:cNvSpPr>
            <a:spLocks/>
          </p:cNvSpPr>
          <p:nvPr/>
        </p:nvSpPr>
        <p:spPr bwMode="auto">
          <a:xfrm>
            <a:off x="1604962" y="1121190"/>
            <a:ext cx="5948363" cy="2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 i="1">
                <a:solidFill>
                  <a:schemeClr val="bg2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  <a:sym typeface="Lato Light" charset="0"/>
              </a:rPr>
              <a:t>Csak úgy, mint egy ház építésénél, először stabil alapokkal kell rendelkezned ahhoz, hogy elkezdhesd egymásra pakolni a téglákat és felhúzni a falakat.</a:t>
            </a:r>
          </a:p>
          <a:p>
            <a:endParaRPr lang="en-US" sz="900" i="1">
              <a:solidFill>
                <a:schemeClr val="bg2">
                  <a:lumMod val="60000"/>
                  <a:lumOff val="40000"/>
                </a:schemeClr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  <a:p>
            <a:endParaRPr lang="en-US" sz="900" i="1">
              <a:solidFill>
                <a:schemeClr val="bg2">
                  <a:lumMod val="60000"/>
                  <a:lumOff val="40000"/>
                </a:schemeClr>
              </a:solidFill>
              <a:latin typeface="Lato" charset="0"/>
              <a:ea typeface="Lato" charset="0"/>
              <a:cs typeface="Lato" charset="0"/>
              <a:sym typeface="Lato Light" charset="0"/>
            </a:endParaRPr>
          </a:p>
        </p:txBody>
      </p:sp>
      <p:pic>
        <p:nvPicPr>
          <p:cNvPr id="6" name="Kép helye 5" descr="A képen szöveg, képernyőkép, diagram, tervezés látható&#10;&#10;Automatikusan generált leírás">
            <a:extLst>
              <a:ext uri="{FF2B5EF4-FFF2-40B4-BE49-F238E27FC236}">
                <a16:creationId xmlns:a16="http://schemas.microsoft.com/office/drawing/2014/main" id="{C70E7F26-1EED-AEB2-A32D-610210C42F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087" b="2087"/>
          <a:stretch>
            <a:fillRect/>
          </a:stretch>
        </p:blipFill>
        <p:spPr>
          <a:xfrm>
            <a:off x="2573338" y="1854200"/>
            <a:ext cx="3997325" cy="2708275"/>
          </a:xfrm>
        </p:spPr>
      </p:pic>
    </p:spTree>
    <p:extLst>
      <p:ext uri="{BB962C8B-B14F-4D97-AF65-F5344CB8AC3E}">
        <p14:creationId xmlns:p14="http://schemas.microsoft.com/office/powerpoint/2010/main" val="24534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mon Slide">
  <a:themeElements>
    <a:clrScheme name="HappyBiz 2 - Orange">
      <a:dk1>
        <a:srgbClr val="051423"/>
      </a:dk1>
      <a:lt1>
        <a:srgbClr val="FFFFFF"/>
      </a:lt1>
      <a:dk2>
        <a:srgbClr val="0A374B"/>
      </a:dk2>
      <a:lt2>
        <a:srgbClr val="646E78"/>
      </a:lt2>
      <a:accent1>
        <a:srgbClr val="BE6400"/>
      </a:accent1>
      <a:accent2>
        <a:srgbClr val="E17300"/>
      </a:accent2>
      <a:accent3>
        <a:srgbClr val="F08700"/>
      </a:accent3>
      <a:accent4>
        <a:srgbClr val="FF9B00"/>
      </a:accent4>
      <a:accent5>
        <a:srgbClr val="FFB914"/>
      </a:accent5>
      <a:accent6>
        <a:srgbClr val="FFD24B"/>
      </a:accent6>
      <a:hlink>
        <a:srgbClr val="3445A1"/>
      </a:hlink>
      <a:folHlink>
        <a:srgbClr val="3FA7D7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5966</TotalTime>
  <Pages>0</Pages>
  <Words>1545</Words>
  <Characters>0</Characters>
  <Application>Microsoft Office PowerPoint</Application>
  <PresentationFormat>Diavetítés a képernyőre (16:9 oldalarány)</PresentationFormat>
  <Lines>0</Lines>
  <Paragraphs>123</Paragraphs>
  <Slides>32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41" baseType="lpstr">
      <vt:lpstr>Bebas Neue</vt:lpstr>
      <vt:lpstr>Bebas Neue Book</vt:lpstr>
      <vt:lpstr>Bebas Neue Light</vt:lpstr>
      <vt:lpstr>Calibri</vt:lpstr>
      <vt:lpstr>Gill Sans</vt:lpstr>
      <vt:lpstr>Lato</vt:lpstr>
      <vt:lpstr>Lato Light</vt:lpstr>
      <vt:lpstr>Lato Regular</vt:lpstr>
      <vt:lpstr>Common Slide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Felhasználó</dc:creator>
  <cp:keywords/>
  <dc:description/>
  <cp:lastModifiedBy>Mathe Melinda</cp:lastModifiedBy>
  <cp:revision>1726</cp:revision>
  <dcterms:modified xsi:type="dcterms:W3CDTF">2023-05-04T14:30:03Z</dcterms:modified>
</cp:coreProperties>
</file>