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1429" r:id="rId4"/>
    <p:sldId id="265" r:id="rId5"/>
    <p:sldId id="267" r:id="rId6"/>
    <p:sldId id="1432" r:id="rId7"/>
    <p:sldId id="269" r:id="rId8"/>
    <p:sldId id="1169" r:id="rId9"/>
    <p:sldId id="1436" r:id="rId10"/>
    <p:sldId id="1433" r:id="rId11"/>
    <p:sldId id="1437" r:id="rId12"/>
    <p:sldId id="1441" r:id="rId13"/>
    <p:sldId id="1438" r:id="rId14"/>
    <p:sldId id="1439" r:id="rId15"/>
    <p:sldId id="1440" r:id="rId16"/>
    <p:sldId id="1455" r:id="rId17"/>
    <p:sldId id="1442" r:id="rId18"/>
    <p:sldId id="1443" r:id="rId19"/>
    <p:sldId id="1444" r:id="rId20"/>
    <p:sldId id="1445" r:id="rId21"/>
    <p:sldId id="1453" r:id="rId22"/>
    <p:sldId id="1446" r:id="rId23"/>
    <p:sldId id="1447" r:id="rId24"/>
    <p:sldId id="1448" r:id="rId25"/>
    <p:sldId id="1449" r:id="rId26"/>
    <p:sldId id="1450" r:id="rId27"/>
    <p:sldId id="1452" r:id="rId28"/>
    <p:sldId id="1454" r:id="rId29"/>
    <p:sldId id="1451" r:id="rId30"/>
    <p:sldId id="1458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őségmendzsment alapjai" id="{747E8F1B-8CF4-4B45-BFD0-083BFA2199DA}">
          <p14:sldIdLst>
            <p14:sldId id="256"/>
            <p14:sldId id="258"/>
            <p14:sldId id="1429"/>
          </p14:sldIdLst>
        </p14:section>
        <p14:section name="Módszerek" id="{88F49820-4E9D-4D6C-BA7F-6E213BDA5A1A}">
          <p14:sldIdLst>
            <p14:sldId id="265"/>
            <p14:sldId id="267"/>
          </p14:sldIdLst>
        </p14:section>
        <p14:section name="Szerepkörök" id="{39233D2C-6E06-41D1-A4F2-94E3A8D0797E}">
          <p14:sldIdLst>
            <p14:sldId id="1432"/>
            <p14:sldId id="269"/>
            <p14:sldId id="1169"/>
          </p14:sldIdLst>
        </p14:section>
        <p14:section name="Kockázatelemzés" id="{D0AEA3CA-F332-446B-8ECA-649CC73DA87B}">
          <p14:sldIdLst>
            <p14:sldId id="1436"/>
            <p14:sldId id="1433"/>
            <p14:sldId id="1437"/>
          </p14:sldIdLst>
        </p14:section>
        <p14:section name="FMEA használata" id="{0470BCD3-5268-4E5B-91B0-681A9C966065}">
          <p14:sldIdLst>
            <p14:sldId id="1441"/>
            <p14:sldId id="1438"/>
            <p14:sldId id="1439"/>
            <p14:sldId id="1440"/>
          </p14:sldIdLst>
        </p14:section>
        <p14:section name="FMEA lépései" id="{9F97009F-E7C6-4A19-9498-925C75D70264}">
          <p14:sldIdLst>
            <p14:sldId id="1455"/>
            <p14:sldId id="1442"/>
            <p14:sldId id="1443"/>
            <p14:sldId id="1444"/>
          </p14:sldIdLst>
        </p14:section>
        <p14:section name="FMEA lépései2" id="{47F812C4-0256-4D3C-B916-2934790DD153}">
          <p14:sldIdLst>
            <p14:sldId id="1445"/>
            <p14:sldId id="1453"/>
          </p14:sldIdLst>
        </p14:section>
        <p14:section name="FMEA lépései3" id="{1CAD6E3B-64E5-430B-8A6D-8C7C9405E518}">
          <p14:sldIdLst>
            <p14:sldId id="1446"/>
            <p14:sldId id="1447"/>
            <p14:sldId id="1448"/>
            <p14:sldId id="1449"/>
          </p14:sldIdLst>
        </p14:section>
        <p14:section name="FMEA értékelése" id="{3266B599-9120-4431-B79D-A27CBFD4D322}">
          <p14:sldIdLst>
            <p14:sldId id="1450"/>
          </p14:sldIdLst>
        </p14:section>
        <p14:section name="FMEA lépései4" id="{5FE07CD9-3BD0-4052-AA69-982FCE0774FD}">
          <p14:sldIdLst>
            <p14:sldId id="1452"/>
            <p14:sldId id="1454"/>
          </p14:sldIdLst>
        </p14:section>
        <p14:section name="FMEA véleményezés" id="{8EDB983B-E87C-4228-9C42-ADAEA708431B}">
          <p14:sldIdLst>
            <p14:sldId id="1451"/>
            <p14:sldId id="14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B4B3"/>
    <a:srgbClr val="3EB49C"/>
    <a:srgbClr val="5CB780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7979A-49BF-43E1-B765-6D39D45EA110}" v="287" dt="2023-02-26T18:01:07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307" autoAdjust="0"/>
  </p:normalViewPr>
  <p:slideViewPr>
    <p:cSldViewPr snapToGrid="0">
      <p:cViewPr varScale="1">
        <p:scale>
          <a:sx n="72" d="100"/>
          <a:sy n="72" d="100"/>
        </p:scale>
        <p:origin x="302" y="67"/>
      </p:cViewPr>
      <p:guideLst/>
    </p:cSldViewPr>
  </p:slideViewPr>
  <p:outlineViewPr>
    <p:cViewPr>
      <p:scale>
        <a:sx n="33" d="100"/>
        <a:sy n="33" d="100"/>
      </p:scale>
      <p:origin x="0" y="-162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3F538-82E9-4D02-8366-C5DC1F39F337}" type="doc">
      <dgm:prSet loTypeId="urn:microsoft.com/office/officeart/2005/8/layout/pyramid1" loCatId="pyramid" qsTypeId="urn:microsoft.com/office/officeart/2005/8/quickstyle/3d4" qsCatId="3D" csTypeId="urn:microsoft.com/office/officeart/2005/8/colors/colorful5" csCatId="colorful" phldr="1"/>
      <dgm:spPr/>
    </dgm:pt>
    <dgm:pt modelId="{6737FAE9-C9AB-40EA-936A-CE380AAAF62F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 sz="1400" dirty="0"/>
        </a:p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 dirty="0"/>
            <a:t>  Szabvány</a:t>
          </a:r>
          <a:endParaRPr lang="hu-HU" sz="2800" dirty="0"/>
        </a:p>
      </dgm:t>
    </dgm:pt>
    <dgm:pt modelId="{8DDF6228-0415-4D2E-B592-A0B221B51727}" type="parTrans" cxnId="{5E351B59-E1FD-43E4-8145-9552B335FAC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2340E879-3A1B-447A-8B50-0BE3D1CECB69}" type="sibTrans" cxnId="{5E351B59-E1FD-43E4-8145-9552B335FAC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0E381C27-721A-4708-A6ED-448226D5BB4C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 dirty="0"/>
            <a:t>Modell</a:t>
          </a:r>
        </a:p>
      </dgm:t>
    </dgm:pt>
    <dgm:pt modelId="{57D5F192-8101-4344-A6B7-CA4B2E81DD8E}" type="parTrans" cxnId="{B373FD6B-8518-46F9-B722-6A91E3A34944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65BEBCCF-E62A-4B6B-8281-E6BC0F2E769F}" type="sibTrans" cxnId="{B373FD6B-8518-46F9-B722-6A91E3A34944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C657AEBE-0E64-4DF8-B269-ACB726728735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 dirty="0"/>
            <a:t>Módszerek</a:t>
          </a:r>
        </a:p>
      </dgm:t>
    </dgm:pt>
    <dgm:pt modelId="{F3A3AF69-3EB3-4CCD-974F-4A4881667B8C}" type="parTrans" cxnId="{E7D9827D-165D-4DEB-87AF-0161157A31DE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5D5A2846-A868-4E2F-A62F-3BFB93C9A049}" type="sibTrans" cxnId="{E7D9827D-165D-4DEB-87AF-0161157A31DE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68284550-8425-4DB5-9F76-E8434723F372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 dirty="0"/>
            <a:t>Mérőszámok</a:t>
          </a:r>
        </a:p>
      </dgm:t>
    </dgm:pt>
    <dgm:pt modelId="{899D372C-A08D-4716-AB8C-0041FEF0F2BB}" type="parTrans" cxnId="{9DAC6FD1-3504-408B-AE74-A74A54E3C37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94E363F5-B95A-40A8-9FC5-9FFDB134BF99}" type="sibTrans" cxnId="{9DAC6FD1-3504-408B-AE74-A74A54E3C37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3C6ECEF7-088B-4473-8C95-066917AEDB6B}" type="pres">
      <dgm:prSet presAssocID="{A043F538-82E9-4D02-8366-C5DC1F39F337}" presName="Name0" presStyleCnt="0">
        <dgm:presLayoutVars>
          <dgm:dir/>
          <dgm:animLvl val="lvl"/>
          <dgm:resizeHandles val="exact"/>
        </dgm:presLayoutVars>
      </dgm:prSet>
      <dgm:spPr/>
    </dgm:pt>
    <dgm:pt modelId="{29B34F1F-97F0-41AC-B0B6-4D4E38D8B26F}" type="pres">
      <dgm:prSet presAssocID="{6737FAE9-C9AB-40EA-936A-CE380AAAF62F}" presName="Name8" presStyleCnt="0"/>
      <dgm:spPr/>
    </dgm:pt>
    <dgm:pt modelId="{537B2934-994F-43F7-AC4A-CA23C531BF58}" type="pres">
      <dgm:prSet presAssocID="{6737FAE9-C9AB-40EA-936A-CE380AAAF62F}" presName="level" presStyleLbl="node1" presStyleIdx="0" presStyleCnt="4">
        <dgm:presLayoutVars>
          <dgm:chMax val="1"/>
          <dgm:bulletEnabled val="1"/>
        </dgm:presLayoutVars>
      </dgm:prSet>
      <dgm:spPr/>
    </dgm:pt>
    <dgm:pt modelId="{0C133A56-9F09-4B4B-A8BD-D08AB973DAD5}" type="pres">
      <dgm:prSet presAssocID="{6737FAE9-C9AB-40EA-936A-CE380AAAF6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5220AD-122B-4EEC-9C0C-DD47733C14CF}" type="pres">
      <dgm:prSet presAssocID="{0E381C27-721A-4708-A6ED-448226D5BB4C}" presName="Name8" presStyleCnt="0"/>
      <dgm:spPr/>
    </dgm:pt>
    <dgm:pt modelId="{811AECE3-F3FA-45B5-B9DF-E09569787DC7}" type="pres">
      <dgm:prSet presAssocID="{0E381C27-721A-4708-A6ED-448226D5BB4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B752C3C-D292-42A5-935E-EE722A64F7C6}" type="pres">
      <dgm:prSet presAssocID="{0E381C27-721A-4708-A6ED-448226D5BB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A728D0-BFFB-4319-91CF-D6570A58EF70}" type="pres">
      <dgm:prSet presAssocID="{C657AEBE-0E64-4DF8-B269-ACB726728735}" presName="Name8" presStyleCnt="0"/>
      <dgm:spPr/>
    </dgm:pt>
    <dgm:pt modelId="{B62A7F0B-5984-45CD-B0C7-49C14CAF7F9C}" type="pres">
      <dgm:prSet presAssocID="{C657AEBE-0E64-4DF8-B269-ACB726728735}" presName="level" presStyleLbl="node1" presStyleIdx="2" presStyleCnt="4">
        <dgm:presLayoutVars>
          <dgm:chMax val="1"/>
          <dgm:bulletEnabled val="1"/>
        </dgm:presLayoutVars>
      </dgm:prSet>
      <dgm:spPr/>
    </dgm:pt>
    <dgm:pt modelId="{E3D3BD7B-63A8-4CF0-92E0-6DEA2458BC38}" type="pres">
      <dgm:prSet presAssocID="{C657AEBE-0E64-4DF8-B269-ACB7267287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E898A8-1CC0-472C-AB1A-618C86535A92}" type="pres">
      <dgm:prSet presAssocID="{68284550-8425-4DB5-9F76-E8434723F372}" presName="Name8" presStyleCnt="0"/>
      <dgm:spPr/>
    </dgm:pt>
    <dgm:pt modelId="{7F26D8DD-CCCD-42F1-9BAD-EC7DB4F546FC}" type="pres">
      <dgm:prSet presAssocID="{68284550-8425-4DB5-9F76-E8434723F372}" presName="level" presStyleLbl="node1" presStyleIdx="3" presStyleCnt="4" custScaleY="66753">
        <dgm:presLayoutVars>
          <dgm:chMax val="1"/>
          <dgm:bulletEnabled val="1"/>
        </dgm:presLayoutVars>
      </dgm:prSet>
      <dgm:spPr/>
    </dgm:pt>
    <dgm:pt modelId="{6BEF80ED-1FBD-4545-9D85-E0456B4BAF3B}" type="pres">
      <dgm:prSet presAssocID="{68284550-8425-4DB5-9F76-E8434723F3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5BE10B-6D21-4E78-BA5C-366B57B170EE}" type="presOf" srcId="{A043F538-82E9-4D02-8366-C5DC1F39F337}" destId="{3C6ECEF7-088B-4473-8C95-066917AEDB6B}" srcOrd="0" destOrd="0" presId="urn:microsoft.com/office/officeart/2005/8/layout/pyramid1"/>
    <dgm:cxn modelId="{FCF98665-E75C-426D-80EC-5E4A497EFE60}" type="presOf" srcId="{0E381C27-721A-4708-A6ED-448226D5BB4C}" destId="{811AECE3-F3FA-45B5-B9DF-E09569787DC7}" srcOrd="0" destOrd="0" presId="urn:microsoft.com/office/officeart/2005/8/layout/pyramid1"/>
    <dgm:cxn modelId="{DFAC2B4A-84D5-4AEF-87E1-0857B5508E0C}" type="presOf" srcId="{C657AEBE-0E64-4DF8-B269-ACB726728735}" destId="{E3D3BD7B-63A8-4CF0-92E0-6DEA2458BC38}" srcOrd="1" destOrd="0" presId="urn:microsoft.com/office/officeart/2005/8/layout/pyramid1"/>
    <dgm:cxn modelId="{B373FD6B-8518-46F9-B722-6A91E3A34944}" srcId="{A043F538-82E9-4D02-8366-C5DC1F39F337}" destId="{0E381C27-721A-4708-A6ED-448226D5BB4C}" srcOrd="1" destOrd="0" parTransId="{57D5F192-8101-4344-A6B7-CA4B2E81DD8E}" sibTransId="{65BEBCCF-E62A-4B6B-8281-E6BC0F2E769F}"/>
    <dgm:cxn modelId="{5E351B59-E1FD-43E4-8145-9552B335FAC8}" srcId="{A043F538-82E9-4D02-8366-C5DC1F39F337}" destId="{6737FAE9-C9AB-40EA-936A-CE380AAAF62F}" srcOrd="0" destOrd="0" parTransId="{8DDF6228-0415-4D2E-B592-A0B221B51727}" sibTransId="{2340E879-3A1B-447A-8B50-0BE3D1CECB69}"/>
    <dgm:cxn modelId="{D61FE659-315A-47A9-80FF-380F006FC15C}" type="presOf" srcId="{68284550-8425-4DB5-9F76-E8434723F372}" destId="{6BEF80ED-1FBD-4545-9D85-E0456B4BAF3B}" srcOrd="1" destOrd="0" presId="urn:microsoft.com/office/officeart/2005/8/layout/pyramid1"/>
    <dgm:cxn modelId="{E7D9827D-165D-4DEB-87AF-0161157A31DE}" srcId="{A043F538-82E9-4D02-8366-C5DC1F39F337}" destId="{C657AEBE-0E64-4DF8-B269-ACB726728735}" srcOrd="2" destOrd="0" parTransId="{F3A3AF69-3EB3-4CCD-974F-4A4881667B8C}" sibTransId="{5D5A2846-A868-4E2F-A62F-3BFB93C9A049}"/>
    <dgm:cxn modelId="{C85F4BBC-95E1-4781-B2F9-34D3D0A446DA}" type="presOf" srcId="{6737FAE9-C9AB-40EA-936A-CE380AAAF62F}" destId="{0C133A56-9F09-4B4B-A8BD-D08AB973DAD5}" srcOrd="1" destOrd="0" presId="urn:microsoft.com/office/officeart/2005/8/layout/pyramid1"/>
    <dgm:cxn modelId="{487707CD-15FE-4A7B-9E38-BC1DC1EB3DC5}" type="presOf" srcId="{68284550-8425-4DB5-9F76-E8434723F372}" destId="{7F26D8DD-CCCD-42F1-9BAD-EC7DB4F546FC}" srcOrd="0" destOrd="0" presId="urn:microsoft.com/office/officeart/2005/8/layout/pyramid1"/>
    <dgm:cxn modelId="{9DAC6FD1-3504-408B-AE74-A74A54E3C378}" srcId="{A043F538-82E9-4D02-8366-C5DC1F39F337}" destId="{68284550-8425-4DB5-9F76-E8434723F372}" srcOrd="3" destOrd="0" parTransId="{899D372C-A08D-4716-AB8C-0041FEF0F2BB}" sibTransId="{94E363F5-B95A-40A8-9FC5-9FFDB134BF99}"/>
    <dgm:cxn modelId="{41FA46DD-AC45-45B8-813D-B5CF1D14BEA4}" type="presOf" srcId="{0E381C27-721A-4708-A6ED-448226D5BB4C}" destId="{4B752C3C-D292-42A5-935E-EE722A64F7C6}" srcOrd="1" destOrd="0" presId="urn:microsoft.com/office/officeart/2005/8/layout/pyramid1"/>
    <dgm:cxn modelId="{5991EEE4-5856-408E-B54F-3395E4AABAEF}" type="presOf" srcId="{6737FAE9-C9AB-40EA-936A-CE380AAAF62F}" destId="{537B2934-994F-43F7-AC4A-CA23C531BF58}" srcOrd="0" destOrd="0" presId="urn:microsoft.com/office/officeart/2005/8/layout/pyramid1"/>
    <dgm:cxn modelId="{408438F3-B87C-47F8-A81F-A4E28BC331A4}" type="presOf" srcId="{C657AEBE-0E64-4DF8-B269-ACB726728735}" destId="{B62A7F0B-5984-45CD-B0C7-49C14CAF7F9C}" srcOrd="0" destOrd="0" presId="urn:microsoft.com/office/officeart/2005/8/layout/pyramid1"/>
    <dgm:cxn modelId="{404B2C47-9CD3-4537-8A23-1AD750262FEA}" type="presParOf" srcId="{3C6ECEF7-088B-4473-8C95-066917AEDB6B}" destId="{29B34F1F-97F0-41AC-B0B6-4D4E38D8B26F}" srcOrd="0" destOrd="0" presId="urn:microsoft.com/office/officeart/2005/8/layout/pyramid1"/>
    <dgm:cxn modelId="{CEECF4DD-0080-419E-9F4E-083B585D1F8B}" type="presParOf" srcId="{29B34F1F-97F0-41AC-B0B6-4D4E38D8B26F}" destId="{537B2934-994F-43F7-AC4A-CA23C531BF58}" srcOrd="0" destOrd="0" presId="urn:microsoft.com/office/officeart/2005/8/layout/pyramid1"/>
    <dgm:cxn modelId="{1ED37C58-7931-436C-A11B-011B9C39CE24}" type="presParOf" srcId="{29B34F1F-97F0-41AC-B0B6-4D4E38D8B26F}" destId="{0C133A56-9F09-4B4B-A8BD-D08AB973DAD5}" srcOrd="1" destOrd="0" presId="urn:microsoft.com/office/officeart/2005/8/layout/pyramid1"/>
    <dgm:cxn modelId="{3D1B16D9-EA89-4F70-8BE2-3F24B00680B5}" type="presParOf" srcId="{3C6ECEF7-088B-4473-8C95-066917AEDB6B}" destId="{6F5220AD-122B-4EEC-9C0C-DD47733C14CF}" srcOrd="1" destOrd="0" presId="urn:microsoft.com/office/officeart/2005/8/layout/pyramid1"/>
    <dgm:cxn modelId="{3455311C-F0F1-45C8-8320-711C6E029605}" type="presParOf" srcId="{6F5220AD-122B-4EEC-9C0C-DD47733C14CF}" destId="{811AECE3-F3FA-45B5-B9DF-E09569787DC7}" srcOrd="0" destOrd="0" presId="urn:microsoft.com/office/officeart/2005/8/layout/pyramid1"/>
    <dgm:cxn modelId="{3C5C1947-4B2A-4149-BE08-9AD12533BD5C}" type="presParOf" srcId="{6F5220AD-122B-4EEC-9C0C-DD47733C14CF}" destId="{4B752C3C-D292-42A5-935E-EE722A64F7C6}" srcOrd="1" destOrd="0" presId="urn:microsoft.com/office/officeart/2005/8/layout/pyramid1"/>
    <dgm:cxn modelId="{AA82DA05-C70C-41FE-86DF-0B03497A9075}" type="presParOf" srcId="{3C6ECEF7-088B-4473-8C95-066917AEDB6B}" destId="{0AA728D0-BFFB-4319-91CF-D6570A58EF70}" srcOrd="2" destOrd="0" presId="urn:microsoft.com/office/officeart/2005/8/layout/pyramid1"/>
    <dgm:cxn modelId="{4D10DEFB-6FCA-4355-BA4F-A9EB29753F89}" type="presParOf" srcId="{0AA728D0-BFFB-4319-91CF-D6570A58EF70}" destId="{B62A7F0B-5984-45CD-B0C7-49C14CAF7F9C}" srcOrd="0" destOrd="0" presId="urn:microsoft.com/office/officeart/2005/8/layout/pyramid1"/>
    <dgm:cxn modelId="{2EC5F176-0B3F-458A-833C-A86929A1F77A}" type="presParOf" srcId="{0AA728D0-BFFB-4319-91CF-D6570A58EF70}" destId="{E3D3BD7B-63A8-4CF0-92E0-6DEA2458BC38}" srcOrd="1" destOrd="0" presId="urn:microsoft.com/office/officeart/2005/8/layout/pyramid1"/>
    <dgm:cxn modelId="{209DFA91-0B55-42EB-8238-7B338BE9A562}" type="presParOf" srcId="{3C6ECEF7-088B-4473-8C95-066917AEDB6B}" destId="{A5E898A8-1CC0-472C-AB1A-618C86535A92}" srcOrd="3" destOrd="0" presId="urn:microsoft.com/office/officeart/2005/8/layout/pyramid1"/>
    <dgm:cxn modelId="{4B88B044-12B7-4851-8743-D5548E5A7AE2}" type="presParOf" srcId="{A5E898A8-1CC0-472C-AB1A-618C86535A92}" destId="{7F26D8DD-CCCD-42F1-9BAD-EC7DB4F546FC}" srcOrd="0" destOrd="0" presId="urn:microsoft.com/office/officeart/2005/8/layout/pyramid1"/>
    <dgm:cxn modelId="{9C6846B2-FCBF-4B87-8008-4A827E64231D}" type="presParOf" srcId="{A5E898A8-1CC0-472C-AB1A-618C86535A92}" destId="{6BEF80ED-1FBD-4545-9D85-E0456B4BAF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3F538-82E9-4D02-8366-C5DC1F39F337}" type="doc">
      <dgm:prSet loTypeId="urn:microsoft.com/office/officeart/2005/8/layout/pyramid1" loCatId="pyramid" qsTypeId="urn:microsoft.com/office/officeart/2005/8/quickstyle/3d4" qsCatId="3D" csTypeId="urn:microsoft.com/office/officeart/2005/8/colors/colorful5" csCatId="colorful" phldr="1"/>
      <dgm:spPr/>
    </dgm:pt>
    <dgm:pt modelId="{6737FAE9-C9AB-40EA-936A-CE380AAAF62F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 sz="1400" dirty="0"/>
        </a:p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 dirty="0"/>
            <a:t>  Kézikönyv</a:t>
          </a:r>
          <a:endParaRPr lang="hu-HU" sz="2800" dirty="0"/>
        </a:p>
      </dgm:t>
    </dgm:pt>
    <dgm:pt modelId="{8DDF6228-0415-4D2E-B592-A0B221B51727}" type="parTrans" cxnId="{5E351B59-E1FD-43E4-8145-9552B335FAC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2340E879-3A1B-447A-8B50-0BE3D1CECB69}" type="sibTrans" cxnId="{5E351B59-E1FD-43E4-8145-9552B335FAC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0E381C27-721A-4708-A6ED-448226D5BB4C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 dirty="0"/>
            <a:t>Eljárási utasítás</a:t>
          </a:r>
        </a:p>
      </dgm:t>
    </dgm:pt>
    <dgm:pt modelId="{57D5F192-8101-4344-A6B7-CA4B2E81DD8E}" type="parTrans" cxnId="{B373FD6B-8518-46F9-B722-6A91E3A34944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65BEBCCF-E62A-4B6B-8281-E6BC0F2E769F}" type="sibTrans" cxnId="{B373FD6B-8518-46F9-B722-6A91E3A34944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C657AEBE-0E64-4DF8-B269-ACB726728735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 dirty="0"/>
            <a:t>Munkautasítás</a:t>
          </a:r>
        </a:p>
      </dgm:t>
    </dgm:pt>
    <dgm:pt modelId="{F3A3AF69-3EB3-4CCD-974F-4A4881667B8C}" type="parTrans" cxnId="{E7D9827D-165D-4DEB-87AF-0161157A31DE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5D5A2846-A868-4E2F-A62F-3BFB93C9A049}" type="sibTrans" cxnId="{E7D9827D-165D-4DEB-87AF-0161157A31DE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68284550-8425-4DB5-9F76-E8434723F372}">
      <dgm:prSet phldrT="[Szöveg]" custT="1"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r>
            <a:rPr lang="hu-HU" sz="1600"/>
            <a:t>Űrlap, jegyzőkönyv</a:t>
          </a:r>
          <a:endParaRPr lang="hu-HU" sz="1600" dirty="0"/>
        </a:p>
      </dgm:t>
    </dgm:pt>
    <dgm:pt modelId="{899D372C-A08D-4716-AB8C-0041FEF0F2BB}" type="parTrans" cxnId="{9DAC6FD1-3504-408B-AE74-A74A54E3C37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94E363F5-B95A-40A8-9FC5-9FFDB134BF99}" type="sibTrans" cxnId="{9DAC6FD1-3504-408B-AE74-A74A54E3C378}">
      <dgm:prSet/>
      <dgm:spPr/>
      <dgm:t>
        <a:bodyPr/>
        <a:lstStyle/>
        <a:p>
          <a:pPr algn="ctr">
            <a:spcBef>
              <a:spcPts val="900"/>
            </a:spcBef>
            <a:spcAft>
              <a:spcPts val="600"/>
            </a:spcAft>
          </a:pPr>
          <a:endParaRPr lang="hu-HU"/>
        </a:p>
      </dgm:t>
    </dgm:pt>
    <dgm:pt modelId="{3C6ECEF7-088B-4473-8C95-066917AEDB6B}" type="pres">
      <dgm:prSet presAssocID="{A043F538-82E9-4D02-8366-C5DC1F39F337}" presName="Name0" presStyleCnt="0">
        <dgm:presLayoutVars>
          <dgm:dir/>
          <dgm:animLvl val="lvl"/>
          <dgm:resizeHandles val="exact"/>
        </dgm:presLayoutVars>
      </dgm:prSet>
      <dgm:spPr/>
    </dgm:pt>
    <dgm:pt modelId="{29B34F1F-97F0-41AC-B0B6-4D4E38D8B26F}" type="pres">
      <dgm:prSet presAssocID="{6737FAE9-C9AB-40EA-936A-CE380AAAF62F}" presName="Name8" presStyleCnt="0"/>
      <dgm:spPr/>
    </dgm:pt>
    <dgm:pt modelId="{537B2934-994F-43F7-AC4A-CA23C531BF58}" type="pres">
      <dgm:prSet presAssocID="{6737FAE9-C9AB-40EA-936A-CE380AAAF62F}" presName="level" presStyleLbl="node1" presStyleIdx="0" presStyleCnt="4">
        <dgm:presLayoutVars>
          <dgm:chMax val="1"/>
          <dgm:bulletEnabled val="1"/>
        </dgm:presLayoutVars>
      </dgm:prSet>
      <dgm:spPr/>
    </dgm:pt>
    <dgm:pt modelId="{0C133A56-9F09-4B4B-A8BD-D08AB973DAD5}" type="pres">
      <dgm:prSet presAssocID="{6737FAE9-C9AB-40EA-936A-CE380AAAF6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5220AD-122B-4EEC-9C0C-DD47733C14CF}" type="pres">
      <dgm:prSet presAssocID="{0E381C27-721A-4708-A6ED-448226D5BB4C}" presName="Name8" presStyleCnt="0"/>
      <dgm:spPr/>
    </dgm:pt>
    <dgm:pt modelId="{811AECE3-F3FA-45B5-B9DF-E09569787DC7}" type="pres">
      <dgm:prSet presAssocID="{0E381C27-721A-4708-A6ED-448226D5BB4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B752C3C-D292-42A5-935E-EE722A64F7C6}" type="pres">
      <dgm:prSet presAssocID="{0E381C27-721A-4708-A6ED-448226D5BB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A728D0-BFFB-4319-91CF-D6570A58EF70}" type="pres">
      <dgm:prSet presAssocID="{C657AEBE-0E64-4DF8-B269-ACB726728735}" presName="Name8" presStyleCnt="0"/>
      <dgm:spPr/>
    </dgm:pt>
    <dgm:pt modelId="{B62A7F0B-5984-45CD-B0C7-49C14CAF7F9C}" type="pres">
      <dgm:prSet presAssocID="{C657AEBE-0E64-4DF8-B269-ACB726728735}" presName="level" presStyleLbl="node1" presStyleIdx="2" presStyleCnt="4" custLinFactNeighborX="-42" custLinFactNeighborY="0">
        <dgm:presLayoutVars>
          <dgm:chMax val="1"/>
          <dgm:bulletEnabled val="1"/>
        </dgm:presLayoutVars>
      </dgm:prSet>
      <dgm:spPr/>
    </dgm:pt>
    <dgm:pt modelId="{E3D3BD7B-63A8-4CF0-92E0-6DEA2458BC38}" type="pres">
      <dgm:prSet presAssocID="{C657AEBE-0E64-4DF8-B269-ACB7267287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E898A8-1CC0-472C-AB1A-618C86535A92}" type="pres">
      <dgm:prSet presAssocID="{68284550-8425-4DB5-9F76-E8434723F372}" presName="Name8" presStyleCnt="0"/>
      <dgm:spPr/>
    </dgm:pt>
    <dgm:pt modelId="{7F26D8DD-CCCD-42F1-9BAD-EC7DB4F546FC}" type="pres">
      <dgm:prSet presAssocID="{68284550-8425-4DB5-9F76-E8434723F372}" presName="level" presStyleLbl="node1" presStyleIdx="3" presStyleCnt="4">
        <dgm:presLayoutVars>
          <dgm:chMax val="1"/>
          <dgm:bulletEnabled val="1"/>
        </dgm:presLayoutVars>
      </dgm:prSet>
      <dgm:spPr/>
    </dgm:pt>
    <dgm:pt modelId="{6BEF80ED-1FBD-4545-9D85-E0456B4BAF3B}" type="pres">
      <dgm:prSet presAssocID="{68284550-8425-4DB5-9F76-E8434723F3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5BE10B-6D21-4E78-BA5C-366B57B170EE}" type="presOf" srcId="{A043F538-82E9-4D02-8366-C5DC1F39F337}" destId="{3C6ECEF7-088B-4473-8C95-066917AEDB6B}" srcOrd="0" destOrd="0" presId="urn:microsoft.com/office/officeart/2005/8/layout/pyramid1"/>
    <dgm:cxn modelId="{FCF98665-E75C-426D-80EC-5E4A497EFE60}" type="presOf" srcId="{0E381C27-721A-4708-A6ED-448226D5BB4C}" destId="{811AECE3-F3FA-45B5-B9DF-E09569787DC7}" srcOrd="0" destOrd="0" presId="urn:microsoft.com/office/officeart/2005/8/layout/pyramid1"/>
    <dgm:cxn modelId="{DFAC2B4A-84D5-4AEF-87E1-0857B5508E0C}" type="presOf" srcId="{C657AEBE-0E64-4DF8-B269-ACB726728735}" destId="{E3D3BD7B-63A8-4CF0-92E0-6DEA2458BC38}" srcOrd="1" destOrd="0" presId="urn:microsoft.com/office/officeart/2005/8/layout/pyramid1"/>
    <dgm:cxn modelId="{B373FD6B-8518-46F9-B722-6A91E3A34944}" srcId="{A043F538-82E9-4D02-8366-C5DC1F39F337}" destId="{0E381C27-721A-4708-A6ED-448226D5BB4C}" srcOrd="1" destOrd="0" parTransId="{57D5F192-8101-4344-A6B7-CA4B2E81DD8E}" sibTransId="{65BEBCCF-E62A-4B6B-8281-E6BC0F2E769F}"/>
    <dgm:cxn modelId="{5E351B59-E1FD-43E4-8145-9552B335FAC8}" srcId="{A043F538-82E9-4D02-8366-C5DC1F39F337}" destId="{6737FAE9-C9AB-40EA-936A-CE380AAAF62F}" srcOrd="0" destOrd="0" parTransId="{8DDF6228-0415-4D2E-B592-A0B221B51727}" sibTransId="{2340E879-3A1B-447A-8B50-0BE3D1CECB69}"/>
    <dgm:cxn modelId="{D61FE659-315A-47A9-80FF-380F006FC15C}" type="presOf" srcId="{68284550-8425-4DB5-9F76-E8434723F372}" destId="{6BEF80ED-1FBD-4545-9D85-E0456B4BAF3B}" srcOrd="1" destOrd="0" presId="urn:microsoft.com/office/officeart/2005/8/layout/pyramid1"/>
    <dgm:cxn modelId="{E7D9827D-165D-4DEB-87AF-0161157A31DE}" srcId="{A043F538-82E9-4D02-8366-C5DC1F39F337}" destId="{C657AEBE-0E64-4DF8-B269-ACB726728735}" srcOrd="2" destOrd="0" parTransId="{F3A3AF69-3EB3-4CCD-974F-4A4881667B8C}" sibTransId="{5D5A2846-A868-4E2F-A62F-3BFB93C9A049}"/>
    <dgm:cxn modelId="{C85F4BBC-95E1-4781-B2F9-34D3D0A446DA}" type="presOf" srcId="{6737FAE9-C9AB-40EA-936A-CE380AAAF62F}" destId="{0C133A56-9F09-4B4B-A8BD-D08AB973DAD5}" srcOrd="1" destOrd="0" presId="urn:microsoft.com/office/officeart/2005/8/layout/pyramid1"/>
    <dgm:cxn modelId="{487707CD-15FE-4A7B-9E38-BC1DC1EB3DC5}" type="presOf" srcId="{68284550-8425-4DB5-9F76-E8434723F372}" destId="{7F26D8DD-CCCD-42F1-9BAD-EC7DB4F546FC}" srcOrd="0" destOrd="0" presId="urn:microsoft.com/office/officeart/2005/8/layout/pyramid1"/>
    <dgm:cxn modelId="{9DAC6FD1-3504-408B-AE74-A74A54E3C378}" srcId="{A043F538-82E9-4D02-8366-C5DC1F39F337}" destId="{68284550-8425-4DB5-9F76-E8434723F372}" srcOrd="3" destOrd="0" parTransId="{899D372C-A08D-4716-AB8C-0041FEF0F2BB}" sibTransId="{94E363F5-B95A-40A8-9FC5-9FFDB134BF99}"/>
    <dgm:cxn modelId="{41FA46DD-AC45-45B8-813D-B5CF1D14BEA4}" type="presOf" srcId="{0E381C27-721A-4708-A6ED-448226D5BB4C}" destId="{4B752C3C-D292-42A5-935E-EE722A64F7C6}" srcOrd="1" destOrd="0" presId="urn:microsoft.com/office/officeart/2005/8/layout/pyramid1"/>
    <dgm:cxn modelId="{5991EEE4-5856-408E-B54F-3395E4AABAEF}" type="presOf" srcId="{6737FAE9-C9AB-40EA-936A-CE380AAAF62F}" destId="{537B2934-994F-43F7-AC4A-CA23C531BF58}" srcOrd="0" destOrd="0" presId="urn:microsoft.com/office/officeart/2005/8/layout/pyramid1"/>
    <dgm:cxn modelId="{408438F3-B87C-47F8-A81F-A4E28BC331A4}" type="presOf" srcId="{C657AEBE-0E64-4DF8-B269-ACB726728735}" destId="{B62A7F0B-5984-45CD-B0C7-49C14CAF7F9C}" srcOrd="0" destOrd="0" presId="urn:microsoft.com/office/officeart/2005/8/layout/pyramid1"/>
    <dgm:cxn modelId="{404B2C47-9CD3-4537-8A23-1AD750262FEA}" type="presParOf" srcId="{3C6ECEF7-088B-4473-8C95-066917AEDB6B}" destId="{29B34F1F-97F0-41AC-B0B6-4D4E38D8B26F}" srcOrd="0" destOrd="0" presId="urn:microsoft.com/office/officeart/2005/8/layout/pyramid1"/>
    <dgm:cxn modelId="{CEECF4DD-0080-419E-9F4E-083B585D1F8B}" type="presParOf" srcId="{29B34F1F-97F0-41AC-B0B6-4D4E38D8B26F}" destId="{537B2934-994F-43F7-AC4A-CA23C531BF58}" srcOrd="0" destOrd="0" presId="urn:microsoft.com/office/officeart/2005/8/layout/pyramid1"/>
    <dgm:cxn modelId="{1ED37C58-7931-436C-A11B-011B9C39CE24}" type="presParOf" srcId="{29B34F1F-97F0-41AC-B0B6-4D4E38D8B26F}" destId="{0C133A56-9F09-4B4B-A8BD-D08AB973DAD5}" srcOrd="1" destOrd="0" presId="urn:microsoft.com/office/officeart/2005/8/layout/pyramid1"/>
    <dgm:cxn modelId="{3D1B16D9-EA89-4F70-8BE2-3F24B00680B5}" type="presParOf" srcId="{3C6ECEF7-088B-4473-8C95-066917AEDB6B}" destId="{6F5220AD-122B-4EEC-9C0C-DD47733C14CF}" srcOrd="1" destOrd="0" presId="urn:microsoft.com/office/officeart/2005/8/layout/pyramid1"/>
    <dgm:cxn modelId="{3455311C-F0F1-45C8-8320-711C6E029605}" type="presParOf" srcId="{6F5220AD-122B-4EEC-9C0C-DD47733C14CF}" destId="{811AECE3-F3FA-45B5-B9DF-E09569787DC7}" srcOrd="0" destOrd="0" presId="urn:microsoft.com/office/officeart/2005/8/layout/pyramid1"/>
    <dgm:cxn modelId="{3C5C1947-4B2A-4149-BE08-9AD12533BD5C}" type="presParOf" srcId="{6F5220AD-122B-4EEC-9C0C-DD47733C14CF}" destId="{4B752C3C-D292-42A5-935E-EE722A64F7C6}" srcOrd="1" destOrd="0" presId="urn:microsoft.com/office/officeart/2005/8/layout/pyramid1"/>
    <dgm:cxn modelId="{AA82DA05-C70C-41FE-86DF-0B03497A9075}" type="presParOf" srcId="{3C6ECEF7-088B-4473-8C95-066917AEDB6B}" destId="{0AA728D0-BFFB-4319-91CF-D6570A58EF70}" srcOrd="2" destOrd="0" presId="urn:microsoft.com/office/officeart/2005/8/layout/pyramid1"/>
    <dgm:cxn modelId="{4D10DEFB-6FCA-4355-BA4F-A9EB29753F89}" type="presParOf" srcId="{0AA728D0-BFFB-4319-91CF-D6570A58EF70}" destId="{B62A7F0B-5984-45CD-B0C7-49C14CAF7F9C}" srcOrd="0" destOrd="0" presId="urn:microsoft.com/office/officeart/2005/8/layout/pyramid1"/>
    <dgm:cxn modelId="{2EC5F176-0B3F-458A-833C-A86929A1F77A}" type="presParOf" srcId="{0AA728D0-BFFB-4319-91CF-D6570A58EF70}" destId="{E3D3BD7B-63A8-4CF0-92E0-6DEA2458BC38}" srcOrd="1" destOrd="0" presId="urn:microsoft.com/office/officeart/2005/8/layout/pyramid1"/>
    <dgm:cxn modelId="{209DFA91-0B55-42EB-8238-7B338BE9A562}" type="presParOf" srcId="{3C6ECEF7-088B-4473-8C95-066917AEDB6B}" destId="{A5E898A8-1CC0-472C-AB1A-618C86535A92}" srcOrd="3" destOrd="0" presId="urn:microsoft.com/office/officeart/2005/8/layout/pyramid1"/>
    <dgm:cxn modelId="{4B88B044-12B7-4851-8743-D5548E5A7AE2}" type="presParOf" srcId="{A5E898A8-1CC0-472C-AB1A-618C86535A92}" destId="{7F26D8DD-CCCD-42F1-9BAD-EC7DB4F546FC}" srcOrd="0" destOrd="0" presId="urn:microsoft.com/office/officeart/2005/8/layout/pyramid1"/>
    <dgm:cxn modelId="{9C6846B2-FCBF-4B87-8008-4A827E64231D}" type="presParOf" srcId="{A5E898A8-1CC0-472C-AB1A-618C86535A92}" destId="{6BEF80ED-1FBD-4545-9D85-E0456B4BAF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E7A18-3900-4B92-ADFC-73639FC0E9C0}" type="doc">
      <dgm:prSet loTypeId="urn:microsoft.com/office/officeart/2009/3/layout/PlusandMinus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1AD718DF-1BA9-4AD7-8D56-D2ADA539DC71}">
      <dgm:prSet phldrT="[Szöveg]" custT="1"/>
      <dgm:spPr/>
      <dgm:t>
        <a:bodyPr/>
        <a:lstStyle/>
        <a:p>
          <a:pPr algn="ctr"/>
          <a:r>
            <a:rPr lang="hu-HU" sz="2100" spc="5" dirty="0">
              <a:latin typeface="Garamond"/>
              <a:cs typeface="Garamond"/>
            </a:rPr>
            <a:t>- </a:t>
          </a:r>
          <a:r>
            <a:rPr lang="hu-HU" sz="2200" spc="5" dirty="0">
              <a:latin typeface="+mn-lt"/>
              <a:cs typeface="Garamond"/>
            </a:rPr>
            <a:t>Karbantartás </a:t>
          </a:r>
          <a:r>
            <a:rPr lang="hu-HU" sz="2200" dirty="0">
              <a:latin typeface="+mn-lt"/>
              <a:cs typeface="Garamond"/>
            </a:rPr>
            <a:t>és </a:t>
          </a:r>
          <a:r>
            <a:rPr lang="hu-HU" sz="2200" spc="-9" dirty="0">
              <a:latin typeface="+mn-lt"/>
              <a:cs typeface="Garamond"/>
            </a:rPr>
            <a:t>folyamat </a:t>
          </a:r>
          <a:r>
            <a:rPr lang="hu-HU" sz="2200" spc="-530" dirty="0">
              <a:latin typeface="+mn-lt"/>
              <a:cs typeface="Garamond"/>
            </a:rPr>
            <a:t> </a:t>
          </a:r>
          <a:r>
            <a:rPr lang="hu-HU" sz="2200" spc="5" dirty="0">
              <a:latin typeface="+mn-lt"/>
              <a:cs typeface="Garamond"/>
            </a:rPr>
            <a:t>felügyelet</a:t>
          </a:r>
          <a:endParaRPr lang="hu-HU" sz="2200" dirty="0">
            <a:latin typeface="+mn-lt"/>
            <a:cs typeface="Garamond"/>
          </a:endParaRPr>
        </a:p>
        <a:p>
          <a:pPr algn="ctr"/>
          <a:r>
            <a:rPr lang="hu-HU" sz="2200" dirty="0">
              <a:latin typeface="+mn-lt"/>
              <a:cs typeface="Garamond"/>
            </a:rPr>
            <a:t>- Megelőző </a:t>
          </a:r>
          <a:r>
            <a:rPr lang="hu-HU" sz="2200" spc="-9" dirty="0">
              <a:latin typeface="+mn-lt"/>
              <a:cs typeface="Garamond"/>
            </a:rPr>
            <a:t>intézkedés </a:t>
          </a:r>
          <a:r>
            <a:rPr lang="hu-HU" sz="2200" spc="-530" dirty="0">
              <a:latin typeface="+mn-lt"/>
              <a:cs typeface="Garamond"/>
            </a:rPr>
            <a:t> </a:t>
          </a:r>
          <a:r>
            <a:rPr lang="hu-HU" sz="2200" spc="-9" dirty="0">
              <a:latin typeface="+mn-lt"/>
              <a:cs typeface="Garamond"/>
            </a:rPr>
            <a:t>hatékonyság</a:t>
          </a:r>
          <a:endParaRPr lang="hu-HU" sz="2200" dirty="0">
            <a:latin typeface="+mn-lt"/>
            <a:cs typeface="Garamond"/>
          </a:endParaRPr>
        </a:p>
        <a:p>
          <a:pPr algn="ctr"/>
          <a:r>
            <a:rPr lang="hu-HU" sz="2200" i="1" dirty="0">
              <a:latin typeface="+mn-lt"/>
              <a:cs typeface="Garamond"/>
            </a:rPr>
            <a:t>-</a:t>
          </a:r>
          <a:r>
            <a:rPr lang="hu-HU" sz="2200" i="1" spc="-18" dirty="0">
              <a:latin typeface="+mn-lt"/>
              <a:cs typeface="Times New Roman"/>
            </a:rPr>
            <a:t> </a:t>
          </a:r>
          <a:r>
            <a:rPr lang="hu-HU" sz="2200" dirty="0">
              <a:latin typeface="+mn-lt"/>
              <a:cs typeface="Garamond"/>
            </a:rPr>
            <a:t>Több</a:t>
          </a:r>
          <a:r>
            <a:rPr lang="hu-HU" sz="2200" spc="-14" dirty="0">
              <a:latin typeface="+mn-lt"/>
              <a:cs typeface="Garamond"/>
            </a:rPr>
            <a:t> </a:t>
          </a:r>
          <a:r>
            <a:rPr lang="hu-HU" sz="2200" spc="-9" dirty="0">
              <a:latin typeface="+mn-lt"/>
              <a:cs typeface="Garamond"/>
            </a:rPr>
            <a:t>elemet</a:t>
          </a:r>
          <a:r>
            <a:rPr lang="hu-HU" sz="2200" spc="9" dirty="0">
              <a:latin typeface="+mn-lt"/>
              <a:cs typeface="Garamond"/>
            </a:rPr>
            <a:t> egyszerre</a:t>
          </a:r>
          <a:r>
            <a:rPr lang="hu-HU" sz="2200" spc="-5" dirty="0">
              <a:latin typeface="+mn-lt"/>
              <a:cs typeface="Garamond"/>
            </a:rPr>
            <a:t> szemléltet</a:t>
          </a:r>
          <a:endParaRPr lang="hu-HU" sz="2200" dirty="0">
            <a:latin typeface="+mn-lt"/>
            <a:cs typeface="Garamond"/>
          </a:endParaRPr>
        </a:p>
        <a:p>
          <a:pPr algn="ctr"/>
          <a:r>
            <a:rPr lang="hu-HU" sz="2200" dirty="0">
              <a:latin typeface="+mn-lt"/>
              <a:cs typeface="Garamond"/>
            </a:rPr>
            <a:t>-</a:t>
          </a:r>
          <a:r>
            <a:rPr lang="hu-HU" sz="2200" spc="-27" dirty="0">
              <a:latin typeface="+mn-lt"/>
              <a:cs typeface="Garamond"/>
            </a:rPr>
            <a:t> </a:t>
          </a:r>
          <a:r>
            <a:rPr lang="hu-HU" sz="2200" spc="-9" dirty="0">
              <a:latin typeface="+mn-lt"/>
              <a:cs typeface="Garamond"/>
            </a:rPr>
            <a:t>Széleskörű</a:t>
          </a:r>
          <a:r>
            <a:rPr lang="hu-HU" sz="2200" spc="5" dirty="0">
              <a:latin typeface="+mn-lt"/>
              <a:cs typeface="Garamond"/>
            </a:rPr>
            <a:t> </a:t>
          </a:r>
          <a:r>
            <a:rPr lang="hu-HU" sz="2200" spc="-5" dirty="0">
              <a:latin typeface="+mn-lt"/>
              <a:cs typeface="Garamond"/>
            </a:rPr>
            <a:t>alkalmazhatóság</a:t>
          </a:r>
          <a:endParaRPr lang="hu-HU" sz="2200" dirty="0">
            <a:latin typeface="+mn-lt"/>
          </a:endParaRPr>
        </a:p>
      </dgm:t>
    </dgm:pt>
    <dgm:pt modelId="{99701E7F-865F-4ABE-A5F5-D845431E24CA}" type="parTrans" cxnId="{31B8C2F9-DEA2-4E8F-BFC3-C9019E1C5519}">
      <dgm:prSet/>
      <dgm:spPr/>
      <dgm:t>
        <a:bodyPr/>
        <a:lstStyle/>
        <a:p>
          <a:endParaRPr lang="hu-HU"/>
        </a:p>
      </dgm:t>
    </dgm:pt>
    <dgm:pt modelId="{58BF0049-24C6-49D4-A108-8989A3468183}" type="sibTrans" cxnId="{31B8C2F9-DEA2-4E8F-BFC3-C9019E1C5519}">
      <dgm:prSet/>
      <dgm:spPr/>
      <dgm:t>
        <a:bodyPr/>
        <a:lstStyle/>
        <a:p>
          <a:endParaRPr lang="hu-HU"/>
        </a:p>
      </dgm:t>
    </dgm:pt>
    <dgm:pt modelId="{A0329094-C21E-45A7-9667-076D1DBCE3DE}">
      <dgm:prSet phldrT="[Szöveg]" custT="1"/>
      <dgm:spPr/>
      <dgm:t>
        <a:bodyPr/>
        <a:lstStyle/>
        <a:p>
          <a:pPr algn="ctr"/>
          <a:r>
            <a:rPr lang="hu-HU" sz="2200" spc="-9" dirty="0">
              <a:latin typeface="Garamond"/>
              <a:cs typeface="Garamond"/>
            </a:rPr>
            <a:t>- </a:t>
          </a:r>
          <a:r>
            <a:rPr lang="hu-HU" sz="2200" spc="-9" dirty="0">
              <a:latin typeface="+mn-lt"/>
              <a:cs typeface="Garamond"/>
            </a:rPr>
            <a:t>Bonyolult</a:t>
          </a:r>
          <a:r>
            <a:rPr lang="hu-HU" sz="2200" spc="23" dirty="0">
              <a:latin typeface="+mn-lt"/>
              <a:cs typeface="Garamond"/>
            </a:rPr>
            <a:t> </a:t>
          </a:r>
          <a:r>
            <a:rPr lang="hu-HU" sz="2200" spc="-9" dirty="0">
              <a:latin typeface="+mn-lt"/>
              <a:cs typeface="Garamond"/>
            </a:rPr>
            <a:t>rendszereket</a:t>
          </a:r>
          <a:r>
            <a:rPr lang="hu-HU" sz="2200" spc="-5" dirty="0">
              <a:latin typeface="+mn-lt"/>
              <a:cs typeface="Garamond"/>
            </a:rPr>
            <a:t> </a:t>
          </a:r>
          <a:r>
            <a:rPr lang="hu-HU" sz="2200" spc="-9" dirty="0">
              <a:latin typeface="+mn-lt"/>
              <a:cs typeface="Garamond"/>
            </a:rPr>
            <a:t>nehezen </a:t>
          </a:r>
          <a:r>
            <a:rPr lang="hu-HU" sz="2200" spc="-14" dirty="0">
              <a:latin typeface="+mn-lt"/>
              <a:cs typeface="Garamond"/>
            </a:rPr>
            <a:t>kezel</a:t>
          </a:r>
          <a:endParaRPr lang="hu-HU" sz="2200" dirty="0">
            <a:latin typeface="+mn-lt"/>
            <a:cs typeface="Garamond"/>
          </a:endParaRPr>
        </a:p>
        <a:p>
          <a:pPr algn="ctr"/>
          <a:r>
            <a:rPr lang="hu-HU" sz="2200" dirty="0">
              <a:latin typeface="+mn-lt"/>
              <a:cs typeface="Garamond"/>
            </a:rPr>
            <a:t>-</a:t>
          </a:r>
          <a:r>
            <a:rPr lang="hu-HU" sz="2200" spc="-45" dirty="0">
              <a:latin typeface="+mn-lt"/>
              <a:cs typeface="Garamond"/>
            </a:rPr>
            <a:t> </a:t>
          </a:r>
          <a:r>
            <a:rPr lang="hu-HU" sz="2200" spc="-5" dirty="0">
              <a:latin typeface="+mn-lt"/>
              <a:cs typeface="Garamond"/>
            </a:rPr>
            <a:t>Időmenedzsment</a:t>
          </a:r>
          <a:endParaRPr lang="hu-HU" sz="2200" dirty="0">
            <a:latin typeface="+mn-lt"/>
            <a:cs typeface="Garamond"/>
          </a:endParaRPr>
        </a:p>
        <a:p>
          <a:pPr algn="ctr"/>
          <a:r>
            <a:rPr lang="hu-HU" sz="2200" dirty="0">
              <a:latin typeface="+mn-lt"/>
              <a:cs typeface="Garamond"/>
            </a:rPr>
            <a:t>- </a:t>
          </a:r>
          <a:r>
            <a:rPr lang="hu-HU" sz="2200" spc="-5" dirty="0">
              <a:latin typeface="+mn-lt"/>
              <a:cs typeface="Garamond"/>
            </a:rPr>
            <a:t>Hibamód </a:t>
          </a:r>
          <a:r>
            <a:rPr lang="hu-HU" sz="2200" spc="-9" dirty="0">
              <a:latin typeface="+mn-lt"/>
              <a:cs typeface="Garamond"/>
            </a:rPr>
            <a:t>kombinációk </a:t>
          </a:r>
          <a:r>
            <a:rPr lang="hu-HU" sz="2200" spc="-5" dirty="0">
              <a:latin typeface="+mn-lt"/>
              <a:cs typeface="Garamond"/>
            </a:rPr>
            <a:t> megjelenítésére</a:t>
          </a:r>
          <a:r>
            <a:rPr lang="hu-HU" sz="2200" spc="-18" dirty="0">
              <a:latin typeface="+mn-lt"/>
              <a:cs typeface="Garamond"/>
            </a:rPr>
            <a:t> </a:t>
          </a:r>
          <a:r>
            <a:rPr lang="hu-HU" sz="2200" dirty="0">
              <a:latin typeface="+mn-lt"/>
              <a:cs typeface="Garamond"/>
            </a:rPr>
            <a:t>nem</a:t>
          </a:r>
          <a:r>
            <a:rPr lang="hu-HU" sz="2200" spc="-27" dirty="0">
              <a:latin typeface="+mn-lt"/>
              <a:cs typeface="Garamond"/>
            </a:rPr>
            <a:t> </a:t>
          </a:r>
          <a:r>
            <a:rPr lang="hu-HU" sz="2200" spc="-5" dirty="0">
              <a:latin typeface="+mn-lt"/>
              <a:cs typeface="Garamond"/>
            </a:rPr>
            <a:t>alkalmas</a:t>
          </a:r>
          <a:endParaRPr lang="hu-HU" sz="2200" dirty="0">
            <a:latin typeface="+mn-lt"/>
          </a:endParaRPr>
        </a:p>
      </dgm:t>
    </dgm:pt>
    <dgm:pt modelId="{C756EF81-1CB7-4691-B127-E086792E0B5F}" type="parTrans" cxnId="{93D06070-FD8B-4D7A-AD63-655EE4E1B979}">
      <dgm:prSet/>
      <dgm:spPr/>
      <dgm:t>
        <a:bodyPr/>
        <a:lstStyle/>
        <a:p>
          <a:endParaRPr lang="hu-HU"/>
        </a:p>
      </dgm:t>
    </dgm:pt>
    <dgm:pt modelId="{63BA083F-4390-47CD-B8F9-CADEC25DB9D7}" type="sibTrans" cxnId="{93D06070-FD8B-4D7A-AD63-655EE4E1B979}">
      <dgm:prSet/>
      <dgm:spPr/>
      <dgm:t>
        <a:bodyPr/>
        <a:lstStyle/>
        <a:p>
          <a:endParaRPr lang="hu-HU"/>
        </a:p>
      </dgm:t>
    </dgm:pt>
    <dgm:pt modelId="{C6F18BB8-04D9-4A97-A2BF-ADE0397CD91E}" type="pres">
      <dgm:prSet presAssocID="{DDCE7A18-3900-4B92-ADFC-73639FC0E9C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5AD7258-336C-46C9-B083-7587345C0D47}" type="pres">
      <dgm:prSet presAssocID="{DDCE7A18-3900-4B92-ADFC-73639FC0E9C0}" presName="Background" presStyleLbl="bgImgPlace1" presStyleIdx="0" presStyleCnt="1" custScaleY="106877"/>
      <dgm:spPr/>
    </dgm:pt>
    <dgm:pt modelId="{007353CE-A6F9-4A04-AC03-FBA654592236}" type="pres">
      <dgm:prSet presAssocID="{DDCE7A18-3900-4B92-ADFC-73639FC0E9C0}" presName="ParentText1" presStyleLbl="revTx" presStyleIdx="0" presStyleCnt="2" custScaleX="103326">
        <dgm:presLayoutVars>
          <dgm:chMax val="0"/>
          <dgm:chPref val="0"/>
          <dgm:bulletEnabled val="1"/>
        </dgm:presLayoutVars>
      </dgm:prSet>
      <dgm:spPr/>
    </dgm:pt>
    <dgm:pt modelId="{E2364A4B-EEDB-4742-9A31-58436E1D8A0F}" type="pres">
      <dgm:prSet presAssocID="{DDCE7A18-3900-4B92-ADFC-73639FC0E9C0}" presName="ParentText2" presStyleLbl="revTx" presStyleIdx="1" presStyleCnt="2" custScaleX="92312">
        <dgm:presLayoutVars>
          <dgm:chMax val="0"/>
          <dgm:chPref val="0"/>
          <dgm:bulletEnabled val="1"/>
        </dgm:presLayoutVars>
      </dgm:prSet>
      <dgm:spPr/>
    </dgm:pt>
    <dgm:pt modelId="{8B5EF4F0-ECD7-41BE-8C57-D5E8BE995864}" type="pres">
      <dgm:prSet presAssocID="{DDCE7A18-3900-4B92-ADFC-73639FC0E9C0}" presName="Plus" presStyleLbl="alignNode1" presStyleIdx="0" presStyleCnt="2" custLinFactNeighborX="747" custLinFactNeighborY="10464"/>
      <dgm:spPr>
        <a:solidFill>
          <a:srgbClr val="3EB49C"/>
        </a:solidFill>
      </dgm:spPr>
    </dgm:pt>
    <dgm:pt modelId="{492B8E9F-7365-4B2A-B9F8-2F26D5A23F53}" type="pres">
      <dgm:prSet presAssocID="{DDCE7A18-3900-4B92-ADFC-73639FC0E9C0}" presName="Minus" presStyleLbl="alignNode1" presStyleIdx="1" presStyleCnt="2" custLinFactNeighborX="-3971" custLinFactNeighborY="32444"/>
      <dgm:spPr>
        <a:solidFill>
          <a:srgbClr val="24B4B3"/>
        </a:solidFill>
      </dgm:spPr>
    </dgm:pt>
    <dgm:pt modelId="{9120B0D9-4753-40EE-AC79-96DA8C59C86F}" type="pres">
      <dgm:prSet presAssocID="{DDCE7A18-3900-4B92-ADFC-73639FC0E9C0}" presName="Divider" presStyleLbl="parChTrans1D1" presStyleIdx="0" presStyleCnt="1"/>
      <dgm:spPr/>
    </dgm:pt>
  </dgm:ptLst>
  <dgm:cxnLst>
    <dgm:cxn modelId="{93D06070-FD8B-4D7A-AD63-655EE4E1B979}" srcId="{DDCE7A18-3900-4B92-ADFC-73639FC0E9C0}" destId="{A0329094-C21E-45A7-9667-076D1DBCE3DE}" srcOrd="1" destOrd="0" parTransId="{C756EF81-1CB7-4691-B127-E086792E0B5F}" sibTransId="{63BA083F-4390-47CD-B8F9-CADEC25DB9D7}"/>
    <dgm:cxn modelId="{773E4A84-23FA-4201-8FBF-E92F95DF8E3A}" type="presOf" srcId="{A0329094-C21E-45A7-9667-076D1DBCE3DE}" destId="{E2364A4B-EEDB-4742-9A31-58436E1D8A0F}" srcOrd="0" destOrd="0" presId="urn:microsoft.com/office/officeart/2009/3/layout/PlusandMinus"/>
    <dgm:cxn modelId="{DDECFE90-704C-4D60-ACAA-6E8D7AF6A28B}" type="presOf" srcId="{1AD718DF-1BA9-4AD7-8D56-D2ADA539DC71}" destId="{007353CE-A6F9-4A04-AC03-FBA654592236}" srcOrd="0" destOrd="0" presId="urn:microsoft.com/office/officeart/2009/3/layout/PlusandMinus"/>
    <dgm:cxn modelId="{AFBE01AE-AEB4-470C-909C-F1E866E8FE2B}" type="presOf" srcId="{DDCE7A18-3900-4B92-ADFC-73639FC0E9C0}" destId="{C6F18BB8-04D9-4A97-A2BF-ADE0397CD91E}" srcOrd="0" destOrd="0" presId="urn:microsoft.com/office/officeart/2009/3/layout/PlusandMinus"/>
    <dgm:cxn modelId="{31B8C2F9-DEA2-4E8F-BFC3-C9019E1C5519}" srcId="{DDCE7A18-3900-4B92-ADFC-73639FC0E9C0}" destId="{1AD718DF-1BA9-4AD7-8D56-D2ADA539DC71}" srcOrd="0" destOrd="0" parTransId="{99701E7F-865F-4ABE-A5F5-D845431E24CA}" sibTransId="{58BF0049-24C6-49D4-A108-8989A3468183}"/>
    <dgm:cxn modelId="{E660B1BD-34A5-4282-A8AE-941FD54EE1A6}" type="presParOf" srcId="{C6F18BB8-04D9-4A97-A2BF-ADE0397CD91E}" destId="{D5AD7258-336C-46C9-B083-7587345C0D47}" srcOrd="0" destOrd="0" presId="urn:microsoft.com/office/officeart/2009/3/layout/PlusandMinus"/>
    <dgm:cxn modelId="{F1C9B8A8-4849-4789-B2C2-DD5BEEAEFFF3}" type="presParOf" srcId="{C6F18BB8-04D9-4A97-A2BF-ADE0397CD91E}" destId="{007353CE-A6F9-4A04-AC03-FBA654592236}" srcOrd="1" destOrd="0" presId="urn:microsoft.com/office/officeart/2009/3/layout/PlusandMinus"/>
    <dgm:cxn modelId="{FA9CCED4-4695-4778-9C01-432DD56A0231}" type="presParOf" srcId="{C6F18BB8-04D9-4A97-A2BF-ADE0397CD91E}" destId="{E2364A4B-EEDB-4742-9A31-58436E1D8A0F}" srcOrd="2" destOrd="0" presId="urn:microsoft.com/office/officeart/2009/3/layout/PlusandMinus"/>
    <dgm:cxn modelId="{022DF045-8447-4BC0-BBD1-EB4ADF53385D}" type="presParOf" srcId="{C6F18BB8-04D9-4A97-A2BF-ADE0397CD91E}" destId="{8B5EF4F0-ECD7-41BE-8C57-D5E8BE995864}" srcOrd="3" destOrd="0" presId="urn:microsoft.com/office/officeart/2009/3/layout/PlusandMinus"/>
    <dgm:cxn modelId="{B38577DD-357C-4AFF-9F6A-C555D6CEDC1F}" type="presParOf" srcId="{C6F18BB8-04D9-4A97-A2BF-ADE0397CD91E}" destId="{492B8E9F-7365-4B2A-B9F8-2F26D5A23F53}" srcOrd="4" destOrd="0" presId="urn:microsoft.com/office/officeart/2009/3/layout/PlusandMinus"/>
    <dgm:cxn modelId="{9231AA11-6AE2-4755-8A0A-2A06563BC25F}" type="presParOf" srcId="{C6F18BB8-04D9-4A97-A2BF-ADE0397CD91E}" destId="{9120B0D9-4753-40EE-AC79-96DA8C59C86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E7A18-3900-4B92-ADFC-73639FC0E9C0}" type="doc">
      <dgm:prSet loTypeId="urn:microsoft.com/office/officeart/2009/3/layout/PlusandMinus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1AD718DF-1BA9-4AD7-8D56-D2ADA539DC71}">
      <dgm:prSet phldrT="[Szöveg]" custT="1"/>
      <dgm:spPr/>
      <dgm:t>
        <a:bodyPr/>
        <a:lstStyle/>
        <a:p>
          <a:pPr algn="ctr"/>
          <a:r>
            <a:rPr lang="hu-HU" sz="2100" i="1" spc="-5" dirty="0">
              <a:latin typeface="Garamond"/>
              <a:cs typeface="Garamond"/>
            </a:rPr>
            <a:t>-</a:t>
          </a:r>
          <a:r>
            <a:rPr lang="hu-HU" sz="2100" i="1" spc="-5" dirty="0">
              <a:latin typeface="Times New Roman"/>
              <a:cs typeface="Times New Roman"/>
            </a:rPr>
            <a:t> </a:t>
          </a:r>
          <a:r>
            <a:rPr lang="hu-HU" sz="2000" dirty="0">
              <a:latin typeface="+mn-lt"/>
              <a:cs typeface="Garamond"/>
            </a:rPr>
            <a:t>Lehetséges </a:t>
          </a:r>
          <a:r>
            <a:rPr lang="hu-HU" sz="2000" spc="-5" dirty="0">
              <a:latin typeface="+mn-lt"/>
              <a:cs typeface="Garamond"/>
            </a:rPr>
            <a:t>problémák </a:t>
          </a:r>
          <a:r>
            <a:rPr lang="hu-HU" sz="2000" spc="-530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megakadályozása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</a:t>
          </a:r>
          <a:r>
            <a:rPr lang="hu-HU" sz="2000" spc="-23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Akciókra</a:t>
          </a:r>
          <a:r>
            <a:rPr lang="hu-HU" sz="2000" spc="-9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törekszik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 </a:t>
          </a:r>
          <a:r>
            <a:rPr lang="hu-HU" sz="2000" spc="-5" dirty="0">
              <a:latin typeface="+mn-lt"/>
              <a:cs typeface="Garamond"/>
            </a:rPr>
            <a:t>Alap </a:t>
          </a:r>
          <a:r>
            <a:rPr lang="hu-HU" sz="2000" dirty="0">
              <a:latin typeface="+mn-lt"/>
              <a:cs typeface="Garamond"/>
            </a:rPr>
            <a:t>lehet </a:t>
          </a:r>
          <a:r>
            <a:rPr lang="hu-HU" sz="2000" spc="9" dirty="0">
              <a:latin typeface="+mn-lt"/>
              <a:cs typeface="Garamond"/>
            </a:rPr>
            <a:t>egyéb </a:t>
          </a:r>
          <a:r>
            <a:rPr lang="hu-HU" sz="2000" spc="-9" dirty="0">
              <a:latin typeface="+mn-lt"/>
              <a:cs typeface="Garamond"/>
            </a:rPr>
            <a:t>elemzésekhez, </a:t>
          </a:r>
          <a:r>
            <a:rPr lang="hu-HU" sz="2000" spc="-530" dirty="0">
              <a:latin typeface="+mn-lt"/>
              <a:cs typeface="Garamond"/>
            </a:rPr>
            <a:t> </a:t>
          </a:r>
          <a:r>
            <a:rPr lang="hu-HU" sz="2000" spc="-9" dirty="0">
              <a:latin typeface="+mn-lt"/>
              <a:cs typeface="Garamond"/>
            </a:rPr>
            <a:t>kimutatásokhoz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</a:t>
          </a:r>
          <a:r>
            <a:rPr lang="hu-HU" sz="2000" spc="-23" dirty="0">
              <a:latin typeface="+mn-lt"/>
              <a:cs typeface="Garamond"/>
            </a:rPr>
            <a:t> </a:t>
          </a:r>
          <a:r>
            <a:rPr lang="hu-HU" sz="2000" dirty="0">
              <a:latin typeface="+mn-lt"/>
              <a:cs typeface="Garamond"/>
            </a:rPr>
            <a:t>Fókusz</a:t>
          </a:r>
          <a:r>
            <a:rPr lang="hu-HU" sz="2000" spc="-27" dirty="0">
              <a:latin typeface="+mn-lt"/>
              <a:cs typeface="Garamond"/>
            </a:rPr>
            <a:t> </a:t>
          </a:r>
          <a:r>
            <a:rPr lang="hu-HU" sz="2000" dirty="0">
              <a:latin typeface="+mn-lt"/>
              <a:cs typeface="Garamond"/>
            </a:rPr>
            <a:t>a</a:t>
          </a:r>
          <a:r>
            <a:rPr lang="hu-HU" sz="2000" spc="-9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megelőzésen</a:t>
          </a:r>
          <a:r>
            <a:rPr lang="hu-HU" sz="2000" spc="9" dirty="0">
              <a:latin typeface="+mn-lt"/>
              <a:cs typeface="Garamond"/>
            </a:rPr>
            <a:t> </a:t>
          </a:r>
          <a:r>
            <a:rPr lang="hu-HU" sz="2000" spc="-14" dirty="0">
              <a:latin typeface="+mn-lt"/>
              <a:cs typeface="Garamond"/>
            </a:rPr>
            <a:t>van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</a:t>
          </a:r>
          <a:r>
            <a:rPr lang="hu-HU" sz="2000" spc="-36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Priorizálás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</a:t>
          </a:r>
          <a:r>
            <a:rPr lang="hu-HU" sz="2000" spc="-41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Többféle</a:t>
          </a:r>
          <a:r>
            <a:rPr lang="hu-HU" sz="2000" spc="-27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hibatípusokra </a:t>
          </a:r>
          <a:r>
            <a:rPr lang="hu-HU" sz="2000" spc="-530" dirty="0">
              <a:latin typeface="+mn-lt"/>
              <a:cs typeface="Garamond"/>
            </a:rPr>
            <a:t> </a:t>
          </a:r>
          <a:r>
            <a:rPr lang="hu-HU" sz="2000" spc="-9" dirty="0">
              <a:latin typeface="+mn-lt"/>
              <a:cs typeface="Garamond"/>
            </a:rPr>
            <a:t>koncentrál</a:t>
          </a:r>
          <a:endParaRPr lang="hu-HU" sz="2000" dirty="0">
            <a:latin typeface="+mn-lt"/>
          </a:endParaRPr>
        </a:p>
      </dgm:t>
    </dgm:pt>
    <dgm:pt modelId="{99701E7F-865F-4ABE-A5F5-D845431E24CA}" type="parTrans" cxnId="{31B8C2F9-DEA2-4E8F-BFC3-C9019E1C5519}">
      <dgm:prSet/>
      <dgm:spPr/>
      <dgm:t>
        <a:bodyPr/>
        <a:lstStyle/>
        <a:p>
          <a:endParaRPr lang="hu-HU"/>
        </a:p>
      </dgm:t>
    </dgm:pt>
    <dgm:pt modelId="{58BF0049-24C6-49D4-A108-8989A3468183}" type="sibTrans" cxnId="{31B8C2F9-DEA2-4E8F-BFC3-C9019E1C5519}">
      <dgm:prSet/>
      <dgm:spPr/>
      <dgm:t>
        <a:bodyPr/>
        <a:lstStyle/>
        <a:p>
          <a:endParaRPr lang="hu-HU"/>
        </a:p>
      </dgm:t>
    </dgm:pt>
    <dgm:pt modelId="{A0329094-C21E-45A7-9667-076D1DBCE3DE}">
      <dgm:prSet phldrT="[Szöveg]" custT="1"/>
      <dgm:spPr/>
      <dgm:t>
        <a:bodyPr/>
        <a:lstStyle/>
        <a:p>
          <a:pPr algn="ctr"/>
          <a:r>
            <a:rPr lang="hu-HU" sz="2000" spc="-5" dirty="0">
              <a:latin typeface="+mn-lt"/>
              <a:cs typeface="Garamond"/>
            </a:rPr>
            <a:t>-</a:t>
          </a:r>
          <a:r>
            <a:rPr lang="hu-HU" sz="2000" spc="-32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Időigényes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</a:t>
          </a:r>
          <a:r>
            <a:rPr lang="hu-HU" sz="2000" spc="-23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Szubjektív</a:t>
          </a:r>
          <a:r>
            <a:rPr lang="hu-HU" sz="2000" spc="-18" dirty="0">
              <a:latin typeface="+mn-lt"/>
              <a:cs typeface="Garamond"/>
            </a:rPr>
            <a:t> </a:t>
          </a:r>
          <a:r>
            <a:rPr lang="hu-HU" sz="2000" dirty="0">
              <a:latin typeface="+mn-lt"/>
              <a:cs typeface="Garamond"/>
            </a:rPr>
            <a:t>az</a:t>
          </a:r>
          <a:r>
            <a:rPr lang="hu-HU" sz="2000" spc="-27" dirty="0">
              <a:latin typeface="+mn-lt"/>
              <a:cs typeface="Garamond"/>
            </a:rPr>
            <a:t> </a:t>
          </a:r>
          <a:r>
            <a:rPr lang="hu-HU" sz="2000" dirty="0">
              <a:latin typeface="+mn-lt"/>
              <a:cs typeface="Garamond"/>
            </a:rPr>
            <a:t>értékelés</a:t>
          </a:r>
        </a:p>
        <a:p>
          <a:pPr algn="ctr">
            <a:buChar char="-"/>
          </a:pPr>
          <a:r>
            <a:rPr lang="hu-HU" sz="2000" spc="-5" dirty="0">
              <a:latin typeface="+mn-lt"/>
              <a:cs typeface="Garamond"/>
            </a:rPr>
            <a:t>- Befolyásolja </a:t>
          </a:r>
          <a:r>
            <a:rPr lang="hu-HU" sz="2000" dirty="0">
              <a:latin typeface="+mn-lt"/>
              <a:cs typeface="Garamond"/>
            </a:rPr>
            <a:t>az </a:t>
          </a:r>
          <a:r>
            <a:rPr lang="hu-HU" sz="2000" spc="-5" dirty="0">
              <a:latin typeface="+mn-lt"/>
              <a:cs typeface="Garamond"/>
            </a:rPr>
            <a:t>eredményt </a:t>
          </a:r>
          <a:r>
            <a:rPr lang="hu-HU" sz="2000" dirty="0">
              <a:latin typeface="+mn-lt"/>
              <a:cs typeface="Garamond"/>
            </a:rPr>
            <a:t>a </a:t>
          </a:r>
          <a:r>
            <a:rPr lang="hu-HU" sz="2000" spc="-530" dirty="0">
              <a:latin typeface="+mn-lt"/>
              <a:cs typeface="Garamond"/>
            </a:rPr>
            <a:t> </a:t>
          </a:r>
          <a:r>
            <a:rPr lang="hu-HU" sz="2000" dirty="0">
              <a:latin typeface="+mn-lt"/>
              <a:cs typeface="Garamond"/>
            </a:rPr>
            <a:t>csapattagok </a:t>
          </a:r>
          <a:r>
            <a:rPr lang="hu-HU" sz="2000" spc="-9" dirty="0">
              <a:latin typeface="+mn-lt"/>
              <a:cs typeface="Garamond"/>
            </a:rPr>
            <a:t>kompetenciája, </a:t>
          </a:r>
          <a:r>
            <a:rPr lang="hu-HU" sz="2000" spc="-5" dirty="0">
              <a:latin typeface="+mn-lt"/>
              <a:cs typeface="Garamond"/>
            </a:rPr>
            <a:t> tapasztalata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 </a:t>
          </a:r>
          <a:r>
            <a:rPr lang="hu-HU" sz="2000" spc="-5" dirty="0">
              <a:latin typeface="+mn-lt"/>
              <a:cs typeface="Garamond"/>
            </a:rPr>
            <a:t>Erős </a:t>
          </a:r>
          <a:r>
            <a:rPr lang="hu-HU" sz="2000" dirty="0">
              <a:latin typeface="+mn-lt"/>
              <a:cs typeface="Garamond"/>
            </a:rPr>
            <a:t>módszertani </a:t>
          </a:r>
          <a:r>
            <a:rPr lang="hu-HU" sz="2000" spc="-5" dirty="0">
              <a:latin typeface="+mn-lt"/>
              <a:cs typeface="Garamond"/>
            </a:rPr>
            <a:t>tudást </a:t>
          </a:r>
          <a:r>
            <a:rPr lang="hu-HU" sz="2000" spc="-530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igényel</a:t>
          </a:r>
          <a:endParaRPr lang="hu-HU" sz="2000" dirty="0">
            <a:latin typeface="+mn-lt"/>
            <a:cs typeface="Garamond"/>
          </a:endParaRPr>
        </a:p>
        <a:p>
          <a:pPr algn="ctr"/>
          <a:r>
            <a:rPr lang="hu-HU" sz="2000" dirty="0">
              <a:latin typeface="+mn-lt"/>
              <a:cs typeface="Garamond"/>
            </a:rPr>
            <a:t>-</a:t>
          </a:r>
          <a:r>
            <a:rPr lang="hu-HU" sz="2000" spc="-27" dirty="0">
              <a:latin typeface="+mn-lt"/>
              <a:cs typeface="Garamond"/>
            </a:rPr>
            <a:t> </a:t>
          </a:r>
          <a:r>
            <a:rPr lang="hu-HU" sz="2000" dirty="0">
              <a:latin typeface="+mn-lt"/>
              <a:cs typeface="Garamond"/>
            </a:rPr>
            <a:t>Túl</a:t>
          </a:r>
          <a:r>
            <a:rPr lang="hu-HU" sz="2000" spc="-18" dirty="0">
              <a:latin typeface="+mn-lt"/>
              <a:cs typeface="Garamond"/>
            </a:rPr>
            <a:t> </a:t>
          </a:r>
          <a:r>
            <a:rPr lang="hu-HU" sz="2000" spc="-9" dirty="0">
              <a:latin typeface="+mn-lt"/>
              <a:cs typeface="Garamond"/>
            </a:rPr>
            <a:t>mély</a:t>
          </a:r>
          <a:r>
            <a:rPr lang="hu-HU" sz="2000" spc="-14" dirty="0">
              <a:latin typeface="+mn-lt"/>
              <a:cs typeface="Garamond"/>
            </a:rPr>
            <a:t> </a:t>
          </a:r>
          <a:r>
            <a:rPr lang="hu-HU" sz="2000" spc="-5" dirty="0">
              <a:latin typeface="+mn-lt"/>
              <a:cs typeface="Garamond"/>
            </a:rPr>
            <a:t>elemzés</a:t>
          </a:r>
          <a:endParaRPr lang="hu-HU" sz="2000" dirty="0">
            <a:latin typeface="+mn-lt"/>
            <a:cs typeface="Garamond"/>
          </a:endParaRPr>
        </a:p>
        <a:p>
          <a:pPr algn="ctr">
            <a:buChar char="-"/>
          </a:pPr>
          <a:r>
            <a:rPr lang="hu-HU" sz="2000" dirty="0">
              <a:latin typeface="+mn-lt"/>
              <a:cs typeface="Garamond"/>
            </a:rPr>
            <a:t>RPN</a:t>
          </a:r>
          <a:r>
            <a:rPr lang="hu-HU" sz="2000" spc="-23" dirty="0">
              <a:latin typeface="+mn-lt"/>
              <a:cs typeface="Garamond"/>
            </a:rPr>
            <a:t> </a:t>
          </a:r>
          <a:r>
            <a:rPr lang="hu-HU" sz="2000" spc="5" dirty="0">
              <a:latin typeface="+mn-lt"/>
              <a:cs typeface="Garamond"/>
            </a:rPr>
            <a:t>egyedül</a:t>
          </a:r>
          <a:r>
            <a:rPr lang="hu-HU" sz="2000" spc="9" dirty="0">
              <a:latin typeface="+mn-lt"/>
              <a:cs typeface="Garamond"/>
            </a:rPr>
            <a:t> </a:t>
          </a:r>
          <a:r>
            <a:rPr lang="hu-HU" sz="2000" spc="-9" dirty="0">
              <a:latin typeface="+mn-lt"/>
              <a:cs typeface="Garamond"/>
            </a:rPr>
            <a:t>nem</a:t>
          </a:r>
          <a:r>
            <a:rPr lang="hu-HU" sz="2000" spc="-18" dirty="0">
              <a:latin typeface="+mn-lt"/>
              <a:cs typeface="Garamond"/>
            </a:rPr>
            <a:t> </a:t>
          </a:r>
          <a:r>
            <a:rPr lang="hu-HU" sz="2000" dirty="0">
              <a:latin typeface="+mn-lt"/>
              <a:cs typeface="Garamond"/>
            </a:rPr>
            <a:t>elegendő</a:t>
          </a:r>
          <a:endParaRPr lang="hu-HU" sz="2000" dirty="0">
            <a:latin typeface="+mn-lt"/>
          </a:endParaRPr>
        </a:p>
      </dgm:t>
    </dgm:pt>
    <dgm:pt modelId="{C756EF81-1CB7-4691-B127-E086792E0B5F}" type="parTrans" cxnId="{93D06070-FD8B-4D7A-AD63-655EE4E1B979}">
      <dgm:prSet/>
      <dgm:spPr/>
      <dgm:t>
        <a:bodyPr/>
        <a:lstStyle/>
        <a:p>
          <a:endParaRPr lang="hu-HU"/>
        </a:p>
      </dgm:t>
    </dgm:pt>
    <dgm:pt modelId="{63BA083F-4390-47CD-B8F9-CADEC25DB9D7}" type="sibTrans" cxnId="{93D06070-FD8B-4D7A-AD63-655EE4E1B979}">
      <dgm:prSet/>
      <dgm:spPr/>
      <dgm:t>
        <a:bodyPr/>
        <a:lstStyle/>
        <a:p>
          <a:endParaRPr lang="hu-HU"/>
        </a:p>
      </dgm:t>
    </dgm:pt>
    <dgm:pt modelId="{C6F18BB8-04D9-4A97-A2BF-ADE0397CD91E}" type="pres">
      <dgm:prSet presAssocID="{DDCE7A18-3900-4B92-ADFC-73639FC0E9C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5AD7258-336C-46C9-B083-7587345C0D47}" type="pres">
      <dgm:prSet presAssocID="{DDCE7A18-3900-4B92-ADFC-73639FC0E9C0}" presName="Background" presStyleLbl="bgImgPlace1" presStyleIdx="0" presStyleCnt="1" custScaleX="104624" custScaleY="115466"/>
      <dgm:spPr/>
    </dgm:pt>
    <dgm:pt modelId="{007353CE-A6F9-4A04-AC03-FBA654592236}" type="pres">
      <dgm:prSet presAssocID="{DDCE7A18-3900-4B92-ADFC-73639FC0E9C0}" presName="ParentText1" presStyleLbl="revTx" presStyleIdx="0" presStyleCnt="2" custScaleX="105511" custLinFactNeighborX="3145" custLinFactNeighborY="-4625">
        <dgm:presLayoutVars>
          <dgm:chMax val="0"/>
          <dgm:chPref val="0"/>
          <dgm:bulletEnabled val="1"/>
        </dgm:presLayoutVars>
      </dgm:prSet>
      <dgm:spPr/>
    </dgm:pt>
    <dgm:pt modelId="{E2364A4B-EEDB-4742-9A31-58436E1D8A0F}" type="pres">
      <dgm:prSet presAssocID="{DDCE7A18-3900-4B92-ADFC-73639FC0E9C0}" presName="ParentText2" presStyleLbl="revTx" presStyleIdx="1" presStyleCnt="2" custScaleX="99575" custLinFactNeighborX="1573" custLinFactNeighborY="-4294">
        <dgm:presLayoutVars>
          <dgm:chMax val="0"/>
          <dgm:chPref val="0"/>
          <dgm:bulletEnabled val="1"/>
        </dgm:presLayoutVars>
      </dgm:prSet>
      <dgm:spPr/>
    </dgm:pt>
    <dgm:pt modelId="{8B5EF4F0-ECD7-41BE-8C57-D5E8BE995864}" type="pres">
      <dgm:prSet presAssocID="{DDCE7A18-3900-4B92-ADFC-73639FC0E9C0}" presName="Plus" presStyleLbl="alignNode1" presStyleIdx="0" presStyleCnt="2"/>
      <dgm:spPr>
        <a:solidFill>
          <a:srgbClr val="3EB49C"/>
        </a:solidFill>
      </dgm:spPr>
    </dgm:pt>
    <dgm:pt modelId="{492B8E9F-7365-4B2A-B9F8-2F26D5A23F53}" type="pres">
      <dgm:prSet presAssocID="{DDCE7A18-3900-4B92-ADFC-73639FC0E9C0}" presName="Minus" presStyleLbl="alignNode1" presStyleIdx="1" presStyleCnt="2"/>
      <dgm:spPr>
        <a:solidFill>
          <a:srgbClr val="24B4B3"/>
        </a:solidFill>
      </dgm:spPr>
    </dgm:pt>
    <dgm:pt modelId="{9120B0D9-4753-40EE-AC79-96DA8C59C86F}" type="pres">
      <dgm:prSet presAssocID="{DDCE7A18-3900-4B92-ADFC-73639FC0E9C0}" presName="Divider" presStyleLbl="parChTrans1D1" presStyleIdx="0" presStyleCnt="1" custLinFactX="5065184" custLinFactNeighborX="5100000"/>
      <dgm:spPr/>
    </dgm:pt>
  </dgm:ptLst>
  <dgm:cxnLst>
    <dgm:cxn modelId="{93D06070-FD8B-4D7A-AD63-655EE4E1B979}" srcId="{DDCE7A18-3900-4B92-ADFC-73639FC0E9C0}" destId="{A0329094-C21E-45A7-9667-076D1DBCE3DE}" srcOrd="1" destOrd="0" parTransId="{C756EF81-1CB7-4691-B127-E086792E0B5F}" sibTransId="{63BA083F-4390-47CD-B8F9-CADEC25DB9D7}"/>
    <dgm:cxn modelId="{773E4A84-23FA-4201-8FBF-E92F95DF8E3A}" type="presOf" srcId="{A0329094-C21E-45A7-9667-076D1DBCE3DE}" destId="{E2364A4B-EEDB-4742-9A31-58436E1D8A0F}" srcOrd="0" destOrd="0" presId="urn:microsoft.com/office/officeart/2009/3/layout/PlusandMinus"/>
    <dgm:cxn modelId="{DDECFE90-704C-4D60-ACAA-6E8D7AF6A28B}" type="presOf" srcId="{1AD718DF-1BA9-4AD7-8D56-D2ADA539DC71}" destId="{007353CE-A6F9-4A04-AC03-FBA654592236}" srcOrd="0" destOrd="0" presId="urn:microsoft.com/office/officeart/2009/3/layout/PlusandMinus"/>
    <dgm:cxn modelId="{AFBE01AE-AEB4-470C-909C-F1E866E8FE2B}" type="presOf" srcId="{DDCE7A18-3900-4B92-ADFC-73639FC0E9C0}" destId="{C6F18BB8-04D9-4A97-A2BF-ADE0397CD91E}" srcOrd="0" destOrd="0" presId="urn:microsoft.com/office/officeart/2009/3/layout/PlusandMinus"/>
    <dgm:cxn modelId="{31B8C2F9-DEA2-4E8F-BFC3-C9019E1C5519}" srcId="{DDCE7A18-3900-4B92-ADFC-73639FC0E9C0}" destId="{1AD718DF-1BA9-4AD7-8D56-D2ADA539DC71}" srcOrd="0" destOrd="0" parTransId="{99701E7F-865F-4ABE-A5F5-D845431E24CA}" sibTransId="{58BF0049-24C6-49D4-A108-8989A3468183}"/>
    <dgm:cxn modelId="{E660B1BD-34A5-4282-A8AE-941FD54EE1A6}" type="presParOf" srcId="{C6F18BB8-04D9-4A97-A2BF-ADE0397CD91E}" destId="{D5AD7258-336C-46C9-B083-7587345C0D47}" srcOrd="0" destOrd="0" presId="urn:microsoft.com/office/officeart/2009/3/layout/PlusandMinus"/>
    <dgm:cxn modelId="{F1C9B8A8-4849-4789-B2C2-DD5BEEAEFFF3}" type="presParOf" srcId="{C6F18BB8-04D9-4A97-A2BF-ADE0397CD91E}" destId="{007353CE-A6F9-4A04-AC03-FBA654592236}" srcOrd="1" destOrd="0" presId="urn:microsoft.com/office/officeart/2009/3/layout/PlusandMinus"/>
    <dgm:cxn modelId="{FA9CCED4-4695-4778-9C01-432DD56A0231}" type="presParOf" srcId="{C6F18BB8-04D9-4A97-A2BF-ADE0397CD91E}" destId="{E2364A4B-EEDB-4742-9A31-58436E1D8A0F}" srcOrd="2" destOrd="0" presId="urn:microsoft.com/office/officeart/2009/3/layout/PlusandMinus"/>
    <dgm:cxn modelId="{022DF045-8447-4BC0-BBD1-EB4ADF53385D}" type="presParOf" srcId="{C6F18BB8-04D9-4A97-A2BF-ADE0397CD91E}" destId="{8B5EF4F0-ECD7-41BE-8C57-D5E8BE995864}" srcOrd="3" destOrd="0" presId="urn:microsoft.com/office/officeart/2009/3/layout/PlusandMinus"/>
    <dgm:cxn modelId="{B38577DD-357C-4AFF-9F6A-C555D6CEDC1F}" type="presParOf" srcId="{C6F18BB8-04D9-4A97-A2BF-ADE0397CD91E}" destId="{492B8E9F-7365-4B2A-B9F8-2F26D5A23F53}" srcOrd="4" destOrd="0" presId="urn:microsoft.com/office/officeart/2009/3/layout/PlusandMinus"/>
    <dgm:cxn modelId="{9231AA11-6AE2-4755-8A0A-2A06563BC25F}" type="presParOf" srcId="{C6F18BB8-04D9-4A97-A2BF-ADE0397CD91E}" destId="{9120B0D9-4753-40EE-AC79-96DA8C59C86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CE7A18-3900-4B92-ADFC-73639FC0E9C0}" type="doc">
      <dgm:prSet loTypeId="urn:microsoft.com/office/officeart/2009/3/layout/PlusandMinus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1AD718DF-1BA9-4AD7-8D56-D2ADA539DC71}">
      <dgm:prSet phldrT="[Szöveg]" custT="1"/>
      <dgm:spPr/>
      <dgm:t>
        <a:bodyPr/>
        <a:lstStyle/>
        <a:p>
          <a:pPr algn="ctr"/>
          <a:r>
            <a:rPr lang="nl-NL" sz="1800" spc="-5" dirty="0">
              <a:latin typeface="+mn-lt"/>
              <a:cs typeface="Garamond"/>
            </a:rPr>
            <a:t>-</a:t>
          </a:r>
          <a:r>
            <a:rPr lang="nl-NL" sz="1800" spc="-14" dirty="0">
              <a:latin typeface="+mn-lt"/>
              <a:cs typeface="Garamond"/>
            </a:rPr>
            <a:t> </a:t>
          </a:r>
          <a:r>
            <a:rPr lang="nl-NL" sz="1800" spc="-9" dirty="0">
              <a:latin typeface="+mn-lt"/>
              <a:cs typeface="Garamond"/>
            </a:rPr>
            <a:t>Korábban nem</a:t>
          </a:r>
          <a:r>
            <a:rPr lang="nl-NL" sz="1800" spc="-14" dirty="0">
              <a:latin typeface="+mn-lt"/>
              <a:cs typeface="Garamond"/>
            </a:rPr>
            <a:t> </a:t>
          </a:r>
          <a:r>
            <a:rPr lang="nl-NL" sz="1800" spc="5" dirty="0">
              <a:latin typeface="+mn-lt"/>
              <a:cs typeface="Garamond"/>
            </a:rPr>
            <a:t>ismert</a:t>
          </a:r>
          <a:r>
            <a:rPr lang="nl-NL" sz="1800" spc="-14" dirty="0">
              <a:latin typeface="+mn-lt"/>
              <a:cs typeface="Garamond"/>
            </a:rPr>
            <a:t> </a:t>
          </a:r>
          <a:r>
            <a:rPr lang="nl-NL" sz="1800" spc="-5" dirty="0">
              <a:latin typeface="+mn-lt"/>
              <a:cs typeface="Garamond"/>
            </a:rPr>
            <a:t>hibákra</a:t>
          </a:r>
          <a:r>
            <a:rPr lang="nl-NL" sz="1800" dirty="0">
              <a:latin typeface="+mn-lt"/>
              <a:cs typeface="Garamond"/>
            </a:rPr>
            <a:t> is</a:t>
          </a:r>
          <a:r>
            <a:rPr lang="hu-HU" sz="1800" dirty="0">
              <a:latin typeface="+mn-lt"/>
              <a:cs typeface="Garamond"/>
            </a:rPr>
            <a:t> </a:t>
          </a:r>
          <a:r>
            <a:rPr lang="hu-HU" sz="1800" spc="-9" dirty="0">
              <a:latin typeface="+mn-lt"/>
              <a:cs typeface="Garamond"/>
            </a:rPr>
            <a:t>rámutat</a:t>
          </a:r>
          <a:endParaRPr lang="hu-HU" sz="1800" dirty="0">
            <a:latin typeface="+mn-lt"/>
            <a:cs typeface="Garamond"/>
          </a:endParaRP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Akciókra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törekszik</a:t>
          </a: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32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Statisztikai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elemzések</a:t>
          </a:r>
          <a:r>
            <a:rPr lang="hu-HU" sz="1800" spc="-18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alapja</a:t>
          </a: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Jól</a:t>
          </a:r>
          <a:r>
            <a:rPr lang="hu-HU" sz="1800" dirty="0">
              <a:latin typeface="+mn-lt"/>
              <a:cs typeface="Garamond"/>
            </a:rPr>
            <a:t> riportálható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</a:t>
          </a:r>
          <a:r>
            <a:rPr lang="hu-HU" sz="1800" spc="27" dirty="0">
              <a:latin typeface="+mn-lt"/>
              <a:cs typeface="Garamond"/>
            </a:rPr>
            <a:t> </a:t>
          </a:r>
          <a:r>
            <a:rPr lang="hu-HU" sz="1800" spc="-9" dirty="0">
              <a:latin typeface="+mn-lt"/>
              <a:cs typeface="Garamond"/>
            </a:rPr>
            <a:t>menedzsment</a:t>
          </a:r>
        </a:p>
        <a:p>
          <a:pPr algn="ctr"/>
          <a:r>
            <a:rPr lang="hu-HU" sz="1800" spc="-5" dirty="0">
              <a:latin typeface="+mn-lt"/>
              <a:cs typeface="Garamond"/>
            </a:rPr>
            <a:t>- Látható válik </a:t>
          </a:r>
          <a:r>
            <a:rPr lang="hu-HU" sz="1800" dirty="0">
              <a:latin typeface="+mn-lt"/>
              <a:cs typeface="Garamond"/>
            </a:rPr>
            <a:t>a </a:t>
          </a:r>
          <a:r>
            <a:rPr lang="hu-HU" sz="1800" spc="-5" dirty="0">
              <a:latin typeface="+mn-lt"/>
              <a:cs typeface="Garamond"/>
            </a:rPr>
            <a:t>kisebb </a:t>
          </a:r>
          <a:r>
            <a:rPr lang="hu-HU" sz="1800" spc="-9" dirty="0">
              <a:latin typeface="+mn-lt"/>
              <a:cs typeface="Garamond"/>
            </a:rPr>
            <a:t>elemek </a:t>
          </a:r>
          <a:r>
            <a:rPr lang="hu-HU" sz="1800" spc="-530" dirty="0">
              <a:latin typeface="+mn-lt"/>
              <a:cs typeface="Garamond"/>
            </a:rPr>
            <a:t> </a:t>
          </a:r>
          <a:r>
            <a:rPr lang="hu-HU" sz="1800" spc="-9" dirty="0">
              <a:latin typeface="+mn-lt"/>
              <a:cs typeface="Garamond"/>
            </a:rPr>
            <a:t>hatása</a:t>
          </a:r>
          <a:r>
            <a:rPr lang="hu-HU" sz="1800" dirty="0">
              <a:latin typeface="+mn-lt"/>
              <a:cs typeface="Garamond"/>
            </a:rPr>
            <a:t> a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teljes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rendszerre</a:t>
          </a:r>
        </a:p>
        <a:p>
          <a:pPr algn="ctr">
            <a:buChar char="-"/>
          </a:pPr>
          <a:r>
            <a:rPr lang="hu-HU" sz="1800" spc="23" dirty="0">
              <a:latin typeface="+mn-lt"/>
              <a:cs typeface="Garamond"/>
            </a:rPr>
            <a:t>- Egy </a:t>
          </a:r>
          <a:r>
            <a:rPr lang="hu-HU" sz="1800" spc="-5" dirty="0">
              <a:latin typeface="+mn-lt"/>
              <a:cs typeface="Garamond"/>
            </a:rPr>
            <a:t>átlátható </a:t>
          </a:r>
          <a:r>
            <a:rPr lang="hu-HU" sz="1800" dirty="0">
              <a:latin typeface="+mn-lt"/>
              <a:cs typeface="Garamond"/>
            </a:rPr>
            <a:t>rendszert </a:t>
          </a:r>
          <a:r>
            <a:rPr lang="hu-HU" sz="1800" spc="-530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eredményez</a:t>
          </a:r>
          <a:endParaRPr lang="hu-HU" sz="1800" dirty="0">
            <a:latin typeface="+mn-lt"/>
            <a:cs typeface="Garamond"/>
          </a:endParaRPr>
        </a:p>
        <a:p>
          <a:pPr algn="ctr">
            <a:buChar char="-"/>
          </a:pPr>
          <a:r>
            <a:rPr lang="hu-HU" sz="1800" spc="-14" dirty="0">
              <a:latin typeface="+mn-lt"/>
              <a:cs typeface="Garamond"/>
            </a:rPr>
            <a:t>- Közös</a:t>
          </a:r>
          <a:r>
            <a:rPr lang="hu-HU" sz="1800" spc="-5" dirty="0">
              <a:latin typeface="+mn-lt"/>
              <a:cs typeface="Garamond"/>
            </a:rPr>
            <a:t> </a:t>
          </a:r>
          <a:r>
            <a:rPr lang="hu-HU" sz="1800" spc="-14" dirty="0">
              <a:latin typeface="+mn-lt"/>
              <a:cs typeface="Garamond"/>
            </a:rPr>
            <a:t>nevezőt</a:t>
          </a:r>
          <a:r>
            <a:rPr lang="hu-HU" sz="1800" spc="9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biztosít</a:t>
          </a:r>
          <a:endParaRPr lang="hu-HU" sz="1800" dirty="0">
            <a:latin typeface="+mn-lt"/>
          </a:endParaRPr>
        </a:p>
      </dgm:t>
    </dgm:pt>
    <dgm:pt modelId="{99701E7F-865F-4ABE-A5F5-D845431E24CA}" type="parTrans" cxnId="{31B8C2F9-DEA2-4E8F-BFC3-C9019E1C5519}">
      <dgm:prSet/>
      <dgm:spPr/>
      <dgm:t>
        <a:bodyPr/>
        <a:lstStyle/>
        <a:p>
          <a:endParaRPr lang="hu-HU"/>
        </a:p>
      </dgm:t>
    </dgm:pt>
    <dgm:pt modelId="{58BF0049-24C6-49D4-A108-8989A3468183}" type="sibTrans" cxnId="{31B8C2F9-DEA2-4E8F-BFC3-C9019E1C5519}">
      <dgm:prSet/>
      <dgm:spPr/>
      <dgm:t>
        <a:bodyPr/>
        <a:lstStyle/>
        <a:p>
          <a:endParaRPr lang="hu-HU"/>
        </a:p>
      </dgm:t>
    </dgm:pt>
    <dgm:pt modelId="{A0329094-C21E-45A7-9667-076D1DBCE3DE}">
      <dgm:prSet phldrT="[Szöveg]" custT="1"/>
      <dgm:spPr/>
      <dgm:t>
        <a:bodyPr/>
        <a:lstStyle/>
        <a:p>
          <a:pPr algn="ctr"/>
          <a:r>
            <a:rPr lang="hu-HU" sz="1800" spc="-5" dirty="0">
              <a:latin typeface="+mn-lt"/>
              <a:cs typeface="Garamond"/>
            </a:rPr>
            <a:t>-</a:t>
          </a:r>
          <a:r>
            <a:rPr lang="hu-HU" sz="1800" spc="-18" dirty="0">
              <a:latin typeface="+mn-lt"/>
              <a:cs typeface="Garamond"/>
            </a:rPr>
            <a:t> </a:t>
          </a:r>
          <a:r>
            <a:rPr lang="hu-HU" sz="1800" spc="5" dirty="0">
              <a:latin typeface="+mn-lt"/>
              <a:cs typeface="Garamond"/>
            </a:rPr>
            <a:t>Erőforrás</a:t>
          </a:r>
          <a:r>
            <a:rPr lang="hu-HU" sz="1800" spc="-45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igényes</a:t>
          </a:r>
          <a:r>
            <a:rPr lang="hu-HU" sz="1800" dirty="0">
              <a:latin typeface="+mn-lt"/>
              <a:cs typeface="Garamond"/>
            </a:rPr>
            <a:t> –</a:t>
          </a:r>
          <a:r>
            <a:rPr lang="hu-HU" sz="1800" spc="-9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idő, </a:t>
          </a:r>
          <a:r>
            <a:rPr lang="hu-HU" sz="1800" spc="-530" dirty="0">
              <a:latin typeface="+mn-lt"/>
              <a:cs typeface="Garamond"/>
            </a:rPr>
            <a:t> </a:t>
          </a:r>
          <a:r>
            <a:rPr lang="hu-HU" sz="1800" spc="-9" dirty="0">
              <a:latin typeface="+mn-lt"/>
              <a:cs typeface="Garamond"/>
            </a:rPr>
            <a:t>eszköz, </a:t>
          </a:r>
          <a:r>
            <a:rPr lang="hu-HU" sz="1800" spc="-5" dirty="0">
              <a:latin typeface="+mn-lt"/>
              <a:cs typeface="Garamond"/>
            </a:rPr>
            <a:t>ember</a:t>
          </a:r>
          <a:endParaRPr lang="hu-HU" sz="1800" dirty="0">
            <a:latin typeface="+mn-lt"/>
            <a:cs typeface="Garamond"/>
          </a:endParaRP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Szubjektív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9" dirty="0">
              <a:latin typeface="+mn-lt"/>
              <a:cs typeface="Garamond"/>
            </a:rPr>
            <a:t>az </a:t>
          </a:r>
          <a:r>
            <a:rPr lang="hu-HU" sz="1800" dirty="0">
              <a:latin typeface="+mn-lt"/>
              <a:cs typeface="Garamond"/>
            </a:rPr>
            <a:t>értékelés</a:t>
          </a: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Befolyásolja </a:t>
          </a:r>
          <a:r>
            <a:rPr lang="hu-HU" sz="1800" dirty="0">
              <a:latin typeface="+mn-lt"/>
              <a:cs typeface="Garamond"/>
            </a:rPr>
            <a:t>az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eredményt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 csapattagok </a:t>
          </a:r>
          <a:r>
            <a:rPr lang="hu-HU" sz="1800" spc="-9" dirty="0">
              <a:latin typeface="+mn-lt"/>
              <a:cs typeface="Garamond"/>
            </a:rPr>
            <a:t>kompetenciája, </a:t>
          </a:r>
          <a:r>
            <a:rPr lang="hu-HU" sz="1800" spc="-530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tapasztalata</a:t>
          </a:r>
          <a:endParaRPr lang="hu-HU" sz="1800" dirty="0">
            <a:latin typeface="+mn-lt"/>
            <a:cs typeface="Garamond"/>
          </a:endParaRPr>
        </a:p>
        <a:p>
          <a:pPr algn="ctr"/>
          <a:r>
            <a:rPr lang="hu-HU" sz="1800" dirty="0">
              <a:latin typeface="+mn-lt"/>
              <a:cs typeface="Garamond"/>
            </a:rPr>
            <a:t>- </a:t>
          </a:r>
          <a:r>
            <a:rPr lang="hu-HU" sz="1800" spc="-9" dirty="0">
              <a:latin typeface="+mn-lt"/>
              <a:cs typeface="Garamond"/>
            </a:rPr>
            <a:t>Komplex, többtényezős </a:t>
          </a:r>
          <a:r>
            <a:rPr lang="hu-HU" sz="1800" spc="-530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módszer</a:t>
          </a:r>
          <a:endParaRPr lang="hu-HU" sz="1800" dirty="0">
            <a:latin typeface="+mn-lt"/>
            <a:cs typeface="Garamond"/>
          </a:endParaRP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Nehéz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moderálni </a:t>
          </a: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Nem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lehet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definiálni,</a:t>
          </a:r>
          <a:r>
            <a:rPr lang="hu-HU" sz="1800" spc="-9" dirty="0">
              <a:latin typeface="+mn-lt"/>
              <a:cs typeface="Garamond"/>
            </a:rPr>
            <a:t> </a:t>
          </a:r>
          <a:r>
            <a:rPr lang="hu-HU" sz="1800" spc="-14" dirty="0">
              <a:latin typeface="+mn-lt"/>
              <a:cs typeface="Garamond"/>
            </a:rPr>
            <a:t>mikor </a:t>
          </a:r>
          <a:r>
            <a:rPr lang="hu-HU" sz="1800" spc="-18" dirty="0">
              <a:latin typeface="+mn-lt"/>
              <a:cs typeface="Garamond"/>
            </a:rPr>
            <a:t>van</a:t>
          </a:r>
          <a:r>
            <a:rPr lang="hu-HU" sz="1800" spc="-9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készen</a:t>
          </a:r>
          <a:r>
            <a:rPr lang="hu-HU" sz="1800" spc="-32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–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„élő” </a:t>
          </a:r>
          <a:r>
            <a:rPr lang="hu-HU" sz="1800" spc="-530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dokumentum</a:t>
          </a:r>
          <a:endParaRPr lang="hu-HU" sz="1800" dirty="0">
            <a:latin typeface="+mn-lt"/>
          </a:endParaRPr>
        </a:p>
      </dgm:t>
    </dgm:pt>
    <dgm:pt modelId="{C756EF81-1CB7-4691-B127-E086792E0B5F}" type="parTrans" cxnId="{93D06070-FD8B-4D7A-AD63-655EE4E1B979}">
      <dgm:prSet/>
      <dgm:spPr/>
      <dgm:t>
        <a:bodyPr/>
        <a:lstStyle/>
        <a:p>
          <a:endParaRPr lang="hu-HU"/>
        </a:p>
      </dgm:t>
    </dgm:pt>
    <dgm:pt modelId="{63BA083F-4390-47CD-B8F9-CADEC25DB9D7}" type="sibTrans" cxnId="{93D06070-FD8B-4D7A-AD63-655EE4E1B979}">
      <dgm:prSet/>
      <dgm:spPr/>
      <dgm:t>
        <a:bodyPr/>
        <a:lstStyle/>
        <a:p>
          <a:endParaRPr lang="hu-HU"/>
        </a:p>
      </dgm:t>
    </dgm:pt>
    <dgm:pt modelId="{C6F18BB8-04D9-4A97-A2BF-ADE0397CD91E}" type="pres">
      <dgm:prSet presAssocID="{DDCE7A18-3900-4B92-ADFC-73639FC0E9C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5AD7258-336C-46C9-B083-7587345C0D47}" type="pres">
      <dgm:prSet presAssocID="{DDCE7A18-3900-4B92-ADFC-73639FC0E9C0}" presName="Background" presStyleLbl="bgImgPlace1" presStyleIdx="0" presStyleCnt="1" custScaleX="104624" custScaleY="115466"/>
      <dgm:spPr/>
    </dgm:pt>
    <dgm:pt modelId="{007353CE-A6F9-4A04-AC03-FBA654592236}" type="pres">
      <dgm:prSet presAssocID="{DDCE7A18-3900-4B92-ADFC-73639FC0E9C0}" presName="ParentText1" presStyleLbl="revTx" presStyleIdx="0" presStyleCnt="2" custScaleX="105511" custLinFactNeighborX="-1269" custLinFactNeighborY="-3631">
        <dgm:presLayoutVars>
          <dgm:chMax val="0"/>
          <dgm:chPref val="0"/>
          <dgm:bulletEnabled val="1"/>
        </dgm:presLayoutVars>
      </dgm:prSet>
      <dgm:spPr/>
    </dgm:pt>
    <dgm:pt modelId="{E2364A4B-EEDB-4742-9A31-58436E1D8A0F}" type="pres">
      <dgm:prSet presAssocID="{DDCE7A18-3900-4B92-ADFC-73639FC0E9C0}" presName="ParentText2" presStyleLbl="revTx" presStyleIdx="1" presStyleCnt="2" custScaleX="112995" custLinFactNeighborX="6674" custLinFactNeighborY="-3963">
        <dgm:presLayoutVars>
          <dgm:chMax val="0"/>
          <dgm:chPref val="0"/>
          <dgm:bulletEnabled val="1"/>
        </dgm:presLayoutVars>
      </dgm:prSet>
      <dgm:spPr/>
    </dgm:pt>
    <dgm:pt modelId="{8B5EF4F0-ECD7-41BE-8C57-D5E8BE995864}" type="pres">
      <dgm:prSet presAssocID="{DDCE7A18-3900-4B92-ADFC-73639FC0E9C0}" presName="Plus" presStyleLbl="alignNode1" presStyleIdx="0" presStyleCnt="2"/>
      <dgm:spPr>
        <a:solidFill>
          <a:srgbClr val="3EB49C"/>
        </a:solidFill>
      </dgm:spPr>
    </dgm:pt>
    <dgm:pt modelId="{492B8E9F-7365-4B2A-B9F8-2F26D5A23F53}" type="pres">
      <dgm:prSet presAssocID="{DDCE7A18-3900-4B92-ADFC-73639FC0E9C0}" presName="Minus" presStyleLbl="alignNode1" presStyleIdx="1" presStyleCnt="2"/>
      <dgm:spPr>
        <a:solidFill>
          <a:srgbClr val="24B4B3"/>
        </a:solidFill>
      </dgm:spPr>
    </dgm:pt>
    <dgm:pt modelId="{9120B0D9-4753-40EE-AC79-96DA8C59C86F}" type="pres">
      <dgm:prSet presAssocID="{DDCE7A18-3900-4B92-ADFC-73639FC0E9C0}" presName="Divider" presStyleLbl="parChTrans1D1" presStyleIdx="0" presStyleCnt="1" custLinFactX="5065184" custLinFactNeighborX="5100000"/>
      <dgm:spPr/>
    </dgm:pt>
  </dgm:ptLst>
  <dgm:cxnLst>
    <dgm:cxn modelId="{93D06070-FD8B-4D7A-AD63-655EE4E1B979}" srcId="{DDCE7A18-3900-4B92-ADFC-73639FC0E9C0}" destId="{A0329094-C21E-45A7-9667-076D1DBCE3DE}" srcOrd="1" destOrd="0" parTransId="{C756EF81-1CB7-4691-B127-E086792E0B5F}" sibTransId="{63BA083F-4390-47CD-B8F9-CADEC25DB9D7}"/>
    <dgm:cxn modelId="{773E4A84-23FA-4201-8FBF-E92F95DF8E3A}" type="presOf" srcId="{A0329094-C21E-45A7-9667-076D1DBCE3DE}" destId="{E2364A4B-EEDB-4742-9A31-58436E1D8A0F}" srcOrd="0" destOrd="0" presId="urn:microsoft.com/office/officeart/2009/3/layout/PlusandMinus"/>
    <dgm:cxn modelId="{DDECFE90-704C-4D60-ACAA-6E8D7AF6A28B}" type="presOf" srcId="{1AD718DF-1BA9-4AD7-8D56-D2ADA539DC71}" destId="{007353CE-A6F9-4A04-AC03-FBA654592236}" srcOrd="0" destOrd="0" presId="urn:microsoft.com/office/officeart/2009/3/layout/PlusandMinus"/>
    <dgm:cxn modelId="{AFBE01AE-AEB4-470C-909C-F1E866E8FE2B}" type="presOf" srcId="{DDCE7A18-3900-4B92-ADFC-73639FC0E9C0}" destId="{C6F18BB8-04D9-4A97-A2BF-ADE0397CD91E}" srcOrd="0" destOrd="0" presId="urn:microsoft.com/office/officeart/2009/3/layout/PlusandMinus"/>
    <dgm:cxn modelId="{31B8C2F9-DEA2-4E8F-BFC3-C9019E1C5519}" srcId="{DDCE7A18-3900-4B92-ADFC-73639FC0E9C0}" destId="{1AD718DF-1BA9-4AD7-8D56-D2ADA539DC71}" srcOrd="0" destOrd="0" parTransId="{99701E7F-865F-4ABE-A5F5-D845431E24CA}" sibTransId="{58BF0049-24C6-49D4-A108-8989A3468183}"/>
    <dgm:cxn modelId="{E660B1BD-34A5-4282-A8AE-941FD54EE1A6}" type="presParOf" srcId="{C6F18BB8-04D9-4A97-A2BF-ADE0397CD91E}" destId="{D5AD7258-336C-46C9-B083-7587345C0D47}" srcOrd="0" destOrd="0" presId="urn:microsoft.com/office/officeart/2009/3/layout/PlusandMinus"/>
    <dgm:cxn modelId="{F1C9B8A8-4849-4789-B2C2-DD5BEEAEFFF3}" type="presParOf" srcId="{C6F18BB8-04D9-4A97-A2BF-ADE0397CD91E}" destId="{007353CE-A6F9-4A04-AC03-FBA654592236}" srcOrd="1" destOrd="0" presId="urn:microsoft.com/office/officeart/2009/3/layout/PlusandMinus"/>
    <dgm:cxn modelId="{FA9CCED4-4695-4778-9C01-432DD56A0231}" type="presParOf" srcId="{C6F18BB8-04D9-4A97-A2BF-ADE0397CD91E}" destId="{E2364A4B-EEDB-4742-9A31-58436E1D8A0F}" srcOrd="2" destOrd="0" presId="urn:microsoft.com/office/officeart/2009/3/layout/PlusandMinus"/>
    <dgm:cxn modelId="{022DF045-8447-4BC0-BBD1-EB4ADF53385D}" type="presParOf" srcId="{C6F18BB8-04D9-4A97-A2BF-ADE0397CD91E}" destId="{8B5EF4F0-ECD7-41BE-8C57-D5E8BE995864}" srcOrd="3" destOrd="0" presId="urn:microsoft.com/office/officeart/2009/3/layout/PlusandMinus"/>
    <dgm:cxn modelId="{B38577DD-357C-4AFF-9F6A-C555D6CEDC1F}" type="presParOf" srcId="{C6F18BB8-04D9-4A97-A2BF-ADE0397CD91E}" destId="{492B8E9F-7365-4B2A-B9F8-2F26D5A23F53}" srcOrd="4" destOrd="0" presId="urn:microsoft.com/office/officeart/2009/3/layout/PlusandMinus"/>
    <dgm:cxn modelId="{9231AA11-6AE2-4755-8A0A-2A06563BC25F}" type="presParOf" srcId="{C6F18BB8-04D9-4A97-A2BF-ADE0397CD91E}" destId="{9120B0D9-4753-40EE-AC79-96DA8C59C86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636B6-8E28-43B1-854A-7C7B05C21050}" type="doc">
      <dgm:prSet loTypeId="urn:microsoft.com/office/officeart/2005/8/layout/StepDownProcess" loCatId="process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hu-HU"/>
        </a:p>
      </dgm:t>
    </dgm:pt>
    <dgm:pt modelId="{B1FCC419-7A3A-46CE-912A-D31282C8D228}">
      <dgm:prSet phldrT="[Szöveg]"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Probléma</a:t>
          </a:r>
        </a:p>
      </dgm:t>
    </dgm:pt>
    <dgm:pt modelId="{B59D8358-4069-4D8B-8019-6385E0A1122C}" type="parTrans" cxnId="{85F2D81F-0078-4F60-816B-69F27FBE7210}">
      <dgm:prSet/>
      <dgm:spPr/>
      <dgm:t>
        <a:bodyPr/>
        <a:lstStyle/>
        <a:p>
          <a:endParaRPr lang="hu-HU"/>
        </a:p>
      </dgm:t>
    </dgm:pt>
    <dgm:pt modelId="{6B43E8B1-6BA8-4E6C-A426-207007F5DC80}" type="sibTrans" cxnId="{85F2D81F-0078-4F60-816B-69F27FBE7210}">
      <dgm:prSet/>
      <dgm:spPr/>
      <dgm:t>
        <a:bodyPr/>
        <a:lstStyle/>
        <a:p>
          <a:endParaRPr lang="hu-HU"/>
        </a:p>
      </dgm:t>
    </dgm:pt>
    <dgm:pt modelId="{C78D905F-1824-437B-BBE8-F10BE2AF3AEF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33480363-304C-433D-AEC3-33B74A5ED6A8}" type="parTrans" cxnId="{2E8D5F47-DAEB-4B87-9194-68E4AFAC339A}">
      <dgm:prSet/>
      <dgm:spPr/>
      <dgm:t>
        <a:bodyPr/>
        <a:lstStyle/>
        <a:p>
          <a:endParaRPr lang="hu-HU"/>
        </a:p>
      </dgm:t>
    </dgm:pt>
    <dgm:pt modelId="{048BBDB2-27DD-4A19-8282-B64EAF52492D}" type="sibTrans" cxnId="{2E8D5F47-DAEB-4B87-9194-68E4AFAC339A}">
      <dgm:prSet/>
      <dgm:spPr/>
      <dgm:t>
        <a:bodyPr/>
        <a:lstStyle/>
        <a:p>
          <a:endParaRPr lang="hu-HU"/>
        </a:p>
      </dgm:t>
    </dgm:pt>
    <dgm:pt modelId="{FDA287E7-C1BA-49C0-9D5A-3D79E5AC4CB4}">
      <dgm:prSet phldrT="[Szöveg]"/>
      <dgm:spPr/>
      <dgm:t>
        <a:bodyPr/>
        <a:lstStyle/>
        <a:p>
          <a:r>
            <a:rPr lang="hu-HU" dirty="0"/>
            <a:t> </a:t>
          </a:r>
        </a:p>
      </dgm:t>
    </dgm:pt>
    <dgm:pt modelId="{9421B468-6506-45B2-937C-38ECEF05EA4C}" type="parTrans" cxnId="{E8D8D440-9D41-4632-90C5-4F1066F40A2A}">
      <dgm:prSet/>
      <dgm:spPr/>
      <dgm:t>
        <a:bodyPr/>
        <a:lstStyle/>
        <a:p>
          <a:endParaRPr lang="hu-HU"/>
        </a:p>
      </dgm:t>
    </dgm:pt>
    <dgm:pt modelId="{B981FCC2-BD64-45EB-87A3-4457CE8BDFCA}" type="sibTrans" cxnId="{E8D8D440-9D41-4632-90C5-4F1066F40A2A}">
      <dgm:prSet/>
      <dgm:spPr/>
      <dgm:t>
        <a:bodyPr/>
        <a:lstStyle/>
        <a:p>
          <a:endParaRPr lang="hu-HU"/>
        </a:p>
      </dgm:t>
    </dgm:pt>
    <dgm:pt modelId="{38E8F301-A7F6-4479-9499-201A65C1A310}">
      <dgm:prSet/>
      <dgm:spPr/>
      <dgm:t>
        <a:bodyPr/>
        <a:lstStyle/>
        <a:p>
          <a:r>
            <a:rPr lang="hu-HU" dirty="0">
              <a:solidFill>
                <a:schemeClr val="tx1"/>
              </a:solidFill>
            </a:rPr>
            <a:t>Gyökérok</a:t>
          </a:r>
        </a:p>
      </dgm:t>
    </dgm:pt>
    <dgm:pt modelId="{D543618F-E1F8-4E07-BB5F-B8E813E49A8C}" type="parTrans" cxnId="{A79CE98D-AB21-48F6-8B50-41FE68AE5353}">
      <dgm:prSet/>
      <dgm:spPr/>
      <dgm:t>
        <a:bodyPr/>
        <a:lstStyle/>
        <a:p>
          <a:endParaRPr lang="hu-HU"/>
        </a:p>
      </dgm:t>
    </dgm:pt>
    <dgm:pt modelId="{3F4B02A5-DF61-4B72-9F87-794A9CDB878B}" type="sibTrans" cxnId="{A79CE98D-AB21-48F6-8B50-41FE68AE5353}">
      <dgm:prSet/>
      <dgm:spPr/>
      <dgm:t>
        <a:bodyPr/>
        <a:lstStyle/>
        <a:p>
          <a:endParaRPr lang="hu-HU"/>
        </a:p>
      </dgm:t>
    </dgm:pt>
    <dgm:pt modelId="{51AFDC8D-7D42-4721-8D9F-9DBFF482DF98}">
      <dgm:prSet/>
      <dgm:spPr/>
      <dgm:t>
        <a:bodyPr/>
        <a:lstStyle/>
        <a:p>
          <a:endParaRPr lang="hu-HU"/>
        </a:p>
      </dgm:t>
    </dgm:pt>
    <dgm:pt modelId="{D1B7D853-B1A7-44F8-863A-08C3DF89F9A4}" type="parTrans" cxnId="{033BD081-C8A2-4B5E-A3A6-D048541BA58B}">
      <dgm:prSet/>
      <dgm:spPr/>
      <dgm:t>
        <a:bodyPr/>
        <a:lstStyle/>
        <a:p>
          <a:endParaRPr lang="hu-HU"/>
        </a:p>
      </dgm:t>
    </dgm:pt>
    <dgm:pt modelId="{89C2C256-5CD6-4C96-A37B-46AB7AA232DD}" type="sibTrans" cxnId="{033BD081-C8A2-4B5E-A3A6-D048541BA58B}">
      <dgm:prSet/>
      <dgm:spPr/>
      <dgm:t>
        <a:bodyPr/>
        <a:lstStyle/>
        <a:p>
          <a:endParaRPr lang="hu-HU"/>
        </a:p>
      </dgm:t>
    </dgm:pt>
    <dgm:pt modelId="{DED0E240-63F4-450F-8697-F9B6CE5E5A99}">
      <dgm:prSet/>
      <dgm:spPr/>
      <dgm:t>
        <a:bodyPr/>
        <a:lstStyle/>
        <a:p>
          <a:endParaRPr lang="hu-HU"/>
        </a:p>
      </dgm:t>
    </dgm:pt>
    <dgm:pt modelId="{5D7B1498-E0CF-47C3-BB5D-3E6F0353059D}" type="parTrans" cxnId="{E72AF148-147C-4F2E-A326-C741C4EDC869}">
      <dgm:prSet/>
      <dgm:spPr/>
      <dgm:t>
        <a:bodyPr/>
        <a:lstStyle/>
        <a:p>
          <a:endParaRPr lang="hu-HU"/>
        </a:p>
      </dgm:t>
    </dgm:pt>
    <dgm:pt modelId="{BAD14B9D-058C-40BC-BFCC-860C24039F7E}" type="sibTrans" cxnId="{E72AF148-147C-4F2E-A326-C741C4EDC869}">
      <dgm:prSet/>
      <dgm:spPr/>
      <dgm:t>
        <a:bodyPr/>
        <a:lstStyle/>
        <a:p>
          <a:endParaRPr lang="hu-HU"/>
        </a:p>
      </dgm:t>
    </dgm:pt>
    <dgm:pt modelId="{210DF631-0A9F-409E-9B46-EAD0CCD96B0E}" type="pres">
      <dgm:prSet presAssocID="{F90636B6-8E28-43B1-854A-7C7B05C21050}" presName="rootnode" presStyleCnt="0">
        <dgm:presLayoutVars>
          <dgm:chMax/>
          <dgm:chPref/>
          <dgm:dir/>
          <dgm:animLvl val="lvl"/>
        </dgm:presLayoutVars>
      </dgm:prSet>
      <dgm:spPr/>
    </dgm:pt>
    <dgm:pt modelId="{E90AC1CE-8368-458B-9FD0-98FF5303400D}" type="pres">
      <dgm:prSet presAssocID="{B1FCC419-7A3A-46CE-912A-D31282C8D228}" presName="composite" presStyleCnt="0"/>
      <dgm:spPr/>
    </dgm:pt>
    <dgm:pt modelId="{D003611E-1891-4751-A913-0CD5AEF523E6}" type="pres">
      <dgm:prSet presAssocID="{B1FCC419-7A3A-46CE-912A-D31282C8D228}" presName="bentUpArrow1" presStyleLbl="alignImgPlace1" presStyleIdx="0" presStyleCnt="5"/>
      <dgm:spPr/>
    </dgm:pt>
    <dgm:pt modelId="{814B5073-680C-4139-95AB-DA82EB9002EC}" type="pres">
      <dgm:prSet presAssocID="{B1FCC419-7A3A-46CE-912A-D31282C8D228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F25670A-B512-43A9-ACCB-5BC821F4DF26}" type="pres">
      <dgm:prSet presAssocID="{B1FCC419-7A3A-46CE-912A-D31282C8D228}" presName="ChildText" presStyleLbl="revTx" presStyleIdx="0" presStyleCnt="5" custLinFactX="-100000" custLinFactY="11049" custLinFactNeighborX="-125670" custLinFactNeighborY="100000">
        <dgm:presLayoutVars>
          <dgm:chMax val="0"/>
          <dgm:chPref val="0"/>
          <dgm:bulletEnabled val="1"/>
        </dgm:presLayoutVars>
      </dgm:prSet>
      <dgm:spPr/>
    </dgm:pt>
    <dgm:pt modelId="{F674DFB5-AF56-444C-9909-17DBAA28A383}" type="pres">
      <dgm:prSet presAssocID="{6B43E8B1-6BA8-4E6C-A426-207007F5DC80}" presName="sibTrans" presStyleCnt="0"/>
      <dgm:spPr/>
    </dgm:pt>
    <dgm:pt modelId="{E128241F-954B-4DB4-BF6E-57E851E63BA7}" type="pres">
      <dgm:prSet presAssocID="{C78D905F-1824-437B-BBE8-F10BE2AF3AEF}" presName="composite" presStyleCnt="0"/>
      <dgm:spPr/>
    </dgm:pt>
    <dgm:pt modelId="{3ED201B6-DCE7-41F3-A006-264BE3917F7A}" type="pres">
      <dgm:prSet presAssocID="{C78D905F-1824-437B-BBE8-F10BE2AF3AEF}" presName="bentUpArrow1" presStyleLbl="alignImgPlace1" presStyleIdx="1" presStyleCnt="5"/>
      <dgm:spPr/>
    </dgm:pt>
    <dgm:pt modelId="{B1C0BEDB-878A-4767-9DDB-037F250FCE46}" type="pres">
      <dgm:prSet presAssocID="{C78D905F-1824-437B-BBE8-F10BE2AF3AEF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913CA91D-0620-4FAE-BE7F-64BC45BC3AF7}" type="pres">
      <dgm:prSet presAssocID="{C78D905F-1824-437B-BBE8-F10BE2AF3AEF}" presName="ChildText" presStyleLbl="revTx" presStyleIdx="1" presStyleCnt="5" custLinFactX="-100000" custLinFactY="12845" custLinFactNeighborX="-126685" custLinFactNeighborY="100000">
        <dgm:presLayoutVars>
          <dgm:chMax val="0"/>
          <dgm:chPref val="0"/>
          <dgm:bulletEnabled val="1"/>
        </dgm:presLayoutVars>
      </dgm:prSet>
      <dgm:spPr/>
    </dgm:pt>
    <dgm:pt modelId="{4A0988ED-DE9E-4665-BA9E-33F892075D47}" type="pres">
      <dgm:prSet presAssocID="{048BBDB2-27DD-4A19-8282-B64EAF52492D}" presName="sibTrans" presStyleCnt="0"/>
      <dgm:spPr/>
    </dgm:pt>
    <dgm:pt modelId="{CC095EE2-45F8-4A81-821B-70ABFAD5F880}" type="pres">
      <dgm:prSet presAssocID="{FDA287E7-C1BA-49C0-9D5A-3D79E5AC4CB4}" presName="composite" presStyleCnt="0"/>
      <dgm:spPr/>
    </dgm:pt>
    <dgm:pt modelId="{7BDCCB8F-DBB9-4A33-AA6F-117EC295B943}" type="pres">
      <dgm:prSet presAssocID="{FDA287E7-C1BA-49C0-9D5A-3D79E5AC4CB4}" presName="bentUpArrow1" presStyleLbl="alignImgPlace1" presStyleIdx="2" presStyleCnt="5"/>
      <dgm:spPr/>
    </dgm:pt>
    <dgm:pt modelId="{7D20C754-7E6A-4781-AB82-F002D5D5D963}" type="pres">
      <dgm:prSet presAssocID="{FDA287E7-C1BA-49C0-9D5A-3D79E5AC4CB4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2984AF8-FEF5-408A-9836-490FA1DE5FB2}" type="pres">
      <dgm:prSet presAssocID="{FDA287E7-C1BA-49C0-9D5A-3D79E5AC4CB4}" presName="ChildText" presStyleLbl="revTx" presStyleIdx="2" presStyleCnt="5" custLinFactX="-100000" custLinFactY="11049" custLinFactNeighborX="-125670" custLinFactNeighborY="100000">
        <dgm:presLayoutVars>
          <dgm:chMax val="0"/>
          <dgm:chPref val="0"/>
          <dgm:bulletEnabled val="1"/>
        </dgm:presLayoutVars>
      </dgm:prSet>
      <dgm:spPr/>
    </dgm:pt>
    <dgm:pt modelId="{FDD7F047-E64B-46DF-A5D6-6A99C572EF6F}" type="pres">
      <dgm:prSet presAssocID="{B981FCC2-BD64-45EB-87A3-4457CE8BDFCA}" presName="sibTrans" presStyleCnt="0"/>
      <dgm:spPr/>
    </dgm:pt>
    <dgm:pt modelId="{E1F40942-39E2-4092-B8E9-7F3A71F5B328}" type="pres">
      <dgm:prSet presAssocID="{51AFDC8D-7D42-4721-8D9F-9DBFF482DF98}" presName="composite" presStyleCnt="0"/>
      <dgm:spPr/>
    </dgm:pt>
    <dgm:pt modelId="{EE9A858E-FCAA-411D-A0DB-696179082D97}" type="pres">
      <dgm:prSet presAssocID="{51AFDC8D-7D42-4721-8D9F-9DBFF482DF98}" presName="bentUpArrow1" presStyleLbl="alignImgPlace1" presStyleIdx="3" presStyleCnt="5"/>
      <dgm:spPr/>
    </dgm:pt>
    <dgm:pt modelId="{60F20C78-945D-442E-AFF9-CAE105F3ABEB}" type="pres">
      <dgm:prSet presAssocID="{51AFDC8D-7D42-4721-8D9F-9DBFF482DF9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01076AB1-D3A7-4AE4-803D-995B6643A995}" type="pres">
      <dgm:prSet presAssocID="{51AFDC8D-7D42-4721-8D9F-9DBFF482DF98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9406069-9E79-4BB5-AD3D-ECA0793BD53E}" type="pres">
      <dgm:prSet presAssocID="{89C2C256-5CD6-4C96-A37B-46AB7AA232DD}" presName="sibTrans" presStyleCnt="0"/>
      <dgm:spPr/>
    </dgm:pt>
    <dgm:pt modelId="{2A991598-F769-4614-AA84-457B47AD614B}" type="pres">
      <dgm:prSet presAssocID="{DED0E240-63F4-450F-8697-F9B6CE5E5A99}" presName="composite" presStyleCnt="0"/>
      <dgm:spPr/>
    </dgm:pt>
    <dgm:pt modelId="{43102798-60F5-446C-86EC-3528DDB29321}" type="pres">
      <dgm:prSet presAssocID="{DED0E240-63F4-450F-8697-F9B6CE5E5A99}" presName="bentUpArrow1" presStyleLbl="alignImgPlace1" presStyleIdx="4" presStyleCnt="5"/>
      <dgm:spPr/>
    </dgm:pt>
    <dgm:pt modelId="{1E93FAE1-9FDF-4693-8624-629BB005ED65}" type="pres">
      <dgm:prSet presAssocID="{DED0E240-63F4-450F-8697-F9B6CE5E5A99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CD95E74-E9C5-4F54-8D70-FAFFD01961CA}" type="pres">
      <dgm:prSet presAssocID="{DED0E240-63F4-450F-8697-F9B6CE5E5A99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CC858C8-5DEA-4B24-B6DC-EC6D63235995}" type="pres">
      <dgm:prSet presAssocID="{BAD14B9D-058C-40BC-BFCC-860C24039F7E}" presName="sibTrans" presStyleCnt="0"/>
      <dgm:spPr/>
    </dgm:pt>
    <dgm:pt modelId="{27CB5004-91CF-44C2-A5A5-750182D919B0}" type="pres">
      <dgm:prSet presAssocID="{38E8F301-A7F6-4479-9499-201A65C1A310}" presName="composite" presStyleCnt="0"/>
      <dgm:spPr/>
    </dgm:pt>
    <dgm:pt modelId="{98EF147E-CEA6-4A57-AA22-BE43999086A1}" type="pres">
      <dgm:prSet presAssocID="{38E8F301-A7F6-4479-9499-201A65C1A310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5F2D81F-0078-4F60-816B-69F27FBE7210}" srcId="{F90636B6-8E28-43B1-854A-7C7B05C21050}" destId="{B1FCC419-7A3A-46CE-912A-D31282C8D228}" srcOrd="0" destOrd="0" parTransId="{B59D8358-4069-4D8B-8019-6385E0A1122C}" sibTransId="{6B43E8B1-6BA8-4E6C-A426-207007F5DC80}"/>
    <dgm:cxn modelId="{19BBA32C-514C-4B6C-90AA-7E985370EA1F}" type="presOf" srcId="{FDA287E7-C1BA-49C0-9D5A-3D79E5AC4CB4}" destId="{7D20C754-7E6A-4781-AB82-F002D5D5D963}" srcOrd="0" destOrd="0" presId="urn:microsoft.com/office/officeart/2005/8/layout/StepDownProcess"/>
    <dgm:cxn modelId="{E8D8D440-9D41-4632-90C5-4F1066F40A2A}" srcId="{F90636B6-8E28-43B1-854A-7C7B05C21050}" destId="{FDA287E7-C1BA-49C0-9D5A-3D79E5AC4CB4}" srcOrd="2" destOrd="0" parTransId="{9421B468-6506-45B2-937C-38ECEF05EA4C}" sibTransId="{B981FCC2-BD64-45EB-87A3-4457CE8BDFCA}"/>
    <dgm:cxn modelId="{2E8D5F47-DAEB-4B87-9194-68E4AFAC339A}" srcId="{F90636B6-8E28-43B1-854A-7C7B05C21050}" destId="{C78D905F-1824-437B-BBE8-F10BE2AF3AEF}" srcOrd="1" destOrd="0" parTransId="{33480363-304C-433D-AEC3-33B74A5ED6A8}" sibTransId="{048BBDB2-27DD-4A19-8282-B64EAF52492D}"/>
    <dgm:cxn modelId="{E72AF148-147C-4F2E-A326-C741C4EDC869}" srcId="{F90636B6-8E28-43B1-854A-7C7B05C21050}" destId="{DED0E240-63F4-450F-8697-F9B6CE5E5A99}" srcOrd="4" destOrd="0" parTransId="{5D7B1498-E0CF-47C3-BB5D-3E6F0353059D}" sibTransId="{BAD14B9D-058C-40BC-BFCC-860C24039F7E}"/>
    <dgm:cxn modelId="{A5497849-2508-4240-89A7-A1257DF1E41F}" type="presOf" srcId="{F90636B6-8E28-43B1-854A-7C7B05C21050}" destId="{210DF631-0A9F-409E-9B46-EAD0CCD96B0E}" srcOrd="0" destOrd="0" presId="urn:microsoft.com/office/officeart/2005/8/layout/StepDownProcess"/>
    <dgm:cxn modelId="{3E1A5656-EE6D-43F4-8196-C39565D1A57F}" type="presOf" srcId="{38E8F301-A7F6-4479-9499-201A65C1A310}" destId="{98EF147E-CEA6-4A57-AA22-BE43999086A1}" srcOrd="0" destOrd="0" presId="urn:microsoft.com/office/officeart/2005/8/layout/StepDownProcess"/>
    <dgm:cxn modelId="{033BD081-C8A2-4B5E-A3A6-D048541BA58B}" srcId="{F90636B6-8E28-43B1-854A-7C7B05C21050}" destId="{51AFDC8D-7D42-4721-8D9F-9DBFF482DF98}" srcOrd="3" destOrd="0" parTransId="{D1B7D853-B1A7-44F8-863A-08C3DF89F9A4}" sibTransId="{89C2C256-5CD6-4C96-A37B-46AB7AA232DD}"/>
    <dgm:cxn modelId="{30E6498C-3D1E-4309-8429-A5206C4585D1}" type="presOf" srcId="{51AFDC8D-7D42-4721-8D9F-9DBFF482DF98}" destId="{60F20C78-945D-442E-AFF9-CAE105F3ABEB}" srcOrd="0" destOrd="0" presId="urn:microsoft.com/office/officeart/2005/8/layout/StepDownProcess"/>
    <dgm:cxn modelId="{A79CE98D-AB21-48F6-8B50-41FE68AE5353}" srcId="{F90636B6-8E28-43B1-854A-7C7B05C21050}" destId="{38E8F301-A7F6-4479-9499-201A65C1A310}" srcOrd="5" destOrd="0" parTransId="{D543618F-E1F8-4E07-BB5F-B8E813E49A8C}" sibTransId="{3F4B02A5-DF61-4B72-9F87-794A9CDB878B}"/>
    <dgm:cxn modelId="{04CCE39F-5759-4531-A919-AAD9AAF16E64}" type="presOf" srcId="{C78D905F-1824-437B-BBE8-F10BE2AF3AEF}" destId="{B1C0BEDB-878A-4767-9DDB-037F250FCE46}" srcOrd="0" destOrd="0" presId="urn:microsoft.com/office/officeart/2005/8/layout/StepDownProcess"/>
    <dgm:cxn modelId="{78E45CB7-34D7-4712-A436-D301DDD44E30}" type="presOf" srcId="{DED0E240-63F4-450F-8697-F9B6CE5E5A99}" destId="{1E93FAE1-9FDF-4693-8624-629BB005ED65}" srcOrd="0" destOrd="0" presId="urn:microsoft.com/office/officeart/2005/8/layout/StepDownProcess"/>
    <dgm:cxn modelId="{EF1D52FB-6ED4-40CE-A3F0-02CF96821582}" type="presOf" srcId="{B1FCC419-7A3A-46CE-912A-D31282C8D228}" destId="{814B5073-680C-4139-95AB-DA82EB9002EC}" srcOrd="0" destOrd="0" presId="urn:microsoft.com/office/officeart/2005/8/layout/StepDownProcess"/>
    <dgm:cxn modelId="{8AF3097B-C854-4E8A-B7A5-D8D0E47147CC}" type="presParOf" srcId="{210DF631-0A9F-409E-9B46-EAD0CCD96B0E}" destId="{E90AC1CE-8368-458B-9FD0-98FF5303400D}" srcOrd="0" destOrd="0" presId="urn:microsoft.com/office/officeart/2005/8/layout/StepDownProcess"/>
    <dgm:cxn modelId="{288AE658-90E0-40F5-8217-7875D5ECBBDC}" type="presParOf" srcId="{E90AC1CE-8368-458B-9FD0-98FF5303400D}" destId="{D003611E-1891-4751-A913-0CD5AEF523E6}" srcOrd="0" destOrd="0" presId="urn:microsoft.com/office/officeart/2005/8/layout/StepDownProcess"/>
    <dgm:cxn modelId="{9A0589E5-66DF-4C8A-82D8-08D802A7A467}" type="presParOf" srcId="{E90AC1CE-8368-458B-9FD0-98FF5303400D}" destId="{814B5073-680C-4139-95AB-DA82EB9002EC}" srcOrd="1" destOrd="0" presId="urn:microsoft.com/office/officeart/2005/8/layout/StepDownProcess"/>
    <dgm:cxn modelId="{460C96B7-1571-4363-B2FF-DA5A6B422A34}" type="presParOf" srcId="{E90AC1CE-8368-458B-9FD0-98FF5303400D}" destId="{CF25670A-B512-43A9-ACCB-5BC821F4DF26}" srcOrd="2" destOrd="0" presId="urn:microsoft.com/office/officeart/2005/8/layout/StepDownProcess"/>
    <dgm:cxn modelId="{E8E6068D-0F34-47E2-87D8-504719EBB7B8}" type="presParOf" srcId="{210DF631-0A9F-409E-9B46-EAD0CCD96B0E}" destId="{F674DFB5-AF56-444C-9909-17DBAA28A383}" srcOrd="1" destOrd="0" presId="urn:microsoft.com/office/officeart/2005/8/layout/StepDownProcess"/>
    <dgm:cxn modelId="{13F0583C-9229-45AF-A66B-24F5AD5176FC}" type="presParOf" srcId="{210DF631-0A9F-409E-9B46-EAD0CCD96B0E}" destId="{E128241F-954B-4DB4-BF6E-57E851E63BA7}" srcOrd="2" destOrd="0" presId="urn:microsoft.com/office/officeart/2005/8/layout/StepDownProcess"/>
    <dgm:cxn modelId="{33A4EC12-3F54-4468-AE73-D8FBA839974E}" type="presParOf" srcId="{E128241F-954B-4DB4-BF6E-57E851E63BA7}" destId="{3ED201B6-DCE7-41F3-A006-264BE3917F7A}" srcOrd="0" destOrd="0" presId="urn:microsoft.com/office/officeart/2005/8/layout/StepDownProcess"/>
    <dgm:cxn modelId="{95661EB5-6C92-436C-8F38-1BC00481C5B6}" type="presParOf" srcId="{E128241F-954B-4DB4-BF6E-57E851E63BA7}" destId="{B1C0BEDB-878A-4767-9DDB-037F250FCE46}" srcOrd="1" destOrd="0" presId="urn:microsoft.com/office/officeart/2005/8/layout/StepDownProcess"/>
    <dgm:cxn modelId="{0C19B1F3-8C72-48B6-84E9-00E454D1104A}" type="presParOf" srcId="{E128241F-954B-4DB4-BF6E-57E851E63BA7}" destId="{913CA91D-0620-4FAE-BE7F-64BC45BC3AF7}" srcOrd="2" destOrd="0" presId="urn:microsoft.com/office/officeart/2005/8/layout/StepDownProcess"/>
    <dgm:cxn modelId="{9E99EB9B-5E48-4E94-ABD9-CB06C8F2E1BF}" type="presParOf" srcId="{210DF631-0A9F-409E-9B46-EAD0CCD96B0E}" destId="{4A0988ED-DE9E-4665-BA9E-33F892075D47}" srcOrd="3" destOrd="0" presId="urn:microsoft.com/office/officeart/2005/8/layout/StepDownProcess"/>
    <dgm:cxn modelId="{A8C05CCF-3E97-43EC-BA92-E204C0006FAF}" type="presParOf" srcId="{210DF631-0A9F-409E-9B46-EAD0CCD96B0E}" destId="{CC095EE2-45F8-4A81-821B-70ABFAD5F880}" srcOrd="4" destOrd="0" presId="urn:microsoft.com/office/officeart/2005/8/layout/StepDownProcess"/>
    <dgm:cxn modelId="{BC43BC31-F19E-4FC7-915B-137E91723282}" type="presParOf" srcId="{CC095EE2-45F8-4A81-821B-70ABFAD5F880}" destId="{7BDCCB8F-DBB9-4A33-AA6F-117EC295B943}" srcOrd="0" destOrd="0" presId="urn:microsoft.com/office/officeart/2005/8/layout/StepDownProcess"/>
    <dgm:cxn modelId="{56047FEB-3CB3-4E41-BA78-4B9F080BD358}" type="presParOf" srcId="{CC095EE2-45F8-4A81-821B-70ABFAD5F880}" destId="{7D20C754-7E6A-4781-AB82-F002D5D5D963}" srcOrd="1" destOrd="0" presId="urn:microsoft.com/office/officeart/2005/8/layout/StepDownProcess"/>
    <dgm:cxn modelId="{C1946BBE-F463-4A82-8B12-3779EB21D107}" type="presParOf" srcId="{CC095EE2-45F8-4A81-821B-70ABFAD5F880}" destId="{E2984AF8-FEF5-408A-9836-490FA1DE5FB2}" srcOrd="2" destOrd="0" presId="urn:microsoft.com/office/officeart/2005/8/layout/StepDownProcess"/>
    <dgm:cxn modelId="{E05B0667-E6D1-4A59-8F6D-2D85E5C259E8}" type="presParOf" srcId="{210DF631-0A9F-409E-9B46-EAD0CCD96B0E}" destId="{FDD7F047-E64B-46DF-A5D6-6A99C572EF6F}" srcOrd="5" destOrd="0" presId="urn:microsoft.com/office/officeart/2005/8/layout/StepDownProcess"/>
    <dgm:cxn modelId="{3C2179D2-2E35-4D52-8AB1-FDC099AA5110}" type="presParOf" srcId="{210DF631-0A9F-409E-9B46-EAD0CCD96B0E}" destId="{E1F40942-39E2-4092-B8E9-7F3A71F5B328}" srcOrd="6" destOrd="0" presId="urn:microsoft.com/office/officeart/2005/8/layout/StepDownProcess"/>
    <dgm:cxn modelId="{9028A20B-334D-4ADB-BFF5-818CBFC5D230}" type="presParOf" srcId="{E1F40942-39E2-4092-B8E9-7F3A71F5B328}" destId="{EE9A858E-FCAA-411D-A0DB-696179082D97}" srcOrd="0" destOrd="0" presId="urn:microsoft.com/office/officeart/2005/8/layout/StepDownProcess"/>
    <dgm:cxn modelId="{1703EB57-240B-4647-976D-92A1415523FE}" type="presParOf" srcId="{E1F40942-39E2-4092-B8E9-7F3A71F5B328}" destId="{60F20C78-945D-442E-AFF9-CAE105F3ABEB}" srcOrd="1" destOrd="0" presId="urn:microsoft.com/office/officeart/2005/8/layout/StepDownProcess"/>
    <dgm:cxn modelId="{1062D953-CD06-473A-8F00-64EE9ADF5A05}" type="presParOf" srcId="{E1F40942-39E2-4092-B8E9-7F3A71F5B328}" destId="{01076AB1-D3A7-4AE4-803D-995B6643A995}" srcOrd="2" destOrd="0" presId="urn:microsoft.com/office/officeart/2005/8/layout/StepDownProcess"/>
    <dgm:cxn modelId="{F931F727-6CF0-4516-83E6-6DE9B854478E}" type="presParOf" srcId="{210DF631-0A9F-409E-9B46-EAD0CCD96B0E}" destId="{D9406069-9E79-4BB5-AD3D-ECA0793BD53E}" srcOrd="7" destOrd="0" presId="urn:microsoft.com/office/officeart/2005/8/layout/StepDownProcess"/>
    <dgm:cxn modelId="{10E63A10-53F7-45E2-8AE5-FE3A5719BA4D}" type="presParOf" srcId="{210DF631-0A9F-409E-9B46-EAD0CCD96B0E}" destId="{2A991598-F769-4614-AA84-457B47AD614B}" srcOrd="8" destOrd="0" presId="urn:microsoft.com/office/officeart/2005/8/layout/StepDownProcess"/>
    <dgm:cxn modelId="{540B952D-3028-4A89-9FBC-6A0EBE59DD9F}" type="presParOf" srcId="{2A991598-F769-4614-AA84-457B47AD614B}" destId="{43102798-60F5-446C-86EC-3528DDB29321}" srcOrd="0" destOrd="0" presId="urn:microsoft.com/office/officeart/2005/8/layout/StepDownProcess"/>
    <dgm:cxn modelId="{BBF85240-E1D2-4152-8E45-7C54A98B93D4}" type="presParOf" srcId="{2A991598-F769-4614-AA84-457B47AD614B}" destId="{1E93FAE1-9FDF-4693-8624-629BB005ED65}" srcOrd="1" destOrd="0" presId="urn:microsoft.com/office/officeart/2005/8/layout/StepDownProcess"/>
    <dgm:cxn modelId="{33C10A89-143E-4847-B27D-08756503DA1F}" type="presParOf" srcId="{2A991598-F769-4614-AA84-457B47AD614B}" destId="{7CD95E74-E9C5-4F54-8D70-FAFFD01961CA}" srcOrd="2" destOrd="0" presId="urn:microsoft.com/office/officeart/2005/8/layout/StepDownProcess"/>
    <dgm:cxn modelId="{8B1AFA7F-081B-475E-912C-A82C7600B34C}" type="presParOf" srcId="{210DF631-0A9F-409E-9B46-EAD0CCD96B0E}" destId="{BCC858C8-5DEA-4B24-B6DC-EC6D63235995}" srcOrd="9" destOrd="0" presId="urn:microsoft.com/office/officeart/2005/8/layout/StepDownProcess"/>
    <dgm:cxn modelId="{3CD266C1-5170-459D-B984-01670DEF0D71}" type="presParOf" srcId="{210DF631-0A9F-409E-9B46-EAD0CCD96B0E}" destId="{27CB5004-91CF-44C2-A5A5-750182D919B0}" srcOrd="10" destOrd="0" presId="urn:microsoft.com/office/officeart/2005/8/layout/StepDownProcess"/>
    <dgm:cxn modelId="{6DDE75ED-5E6B-4BDE-AED3-E00C6FEFF224}" type="presParOf" srcId="{27CB5004-91CF-44C2-A5A5-750182D919B0}" destId="{98EF147E-CEA6-4A57-AA22-BE43999086A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CE7A18-3900-4B92-ADFC-73639FC0E9C0}" type="doc">
      <dgm:prSet loTypeId="urn:microsoft.com/office/officeart/2009/3/layout/PlusandMinus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1AD718DF-1BA9-4AD7-8D56-D2ADA539DC71}">
      <dgm:prSet phldrT="[Szöveg]" custT="1"/>
      <dgm:spPr/>
      <dgm:t>
        <a:bodyPr/>
        <a:lstStyle/>
        <a:p>
          <a:pPr algn="ctr"/>
          <a:r>
            <a:rPr lang="hu-HU" sz="1800" dirty="0">
              <a:latin typeface="+mn-lt"/>
              <a:cs typeface="Garamond"/>
            </a:rPr>
            <a:t>- </a:t>
          </a:r>
          <a:r>
            <a:rPr lang="hu-HU" sz="1800" spc="5" dirty="0">
              <a:latin typeface="+mn-lt"/>
              <a:cs typeface="Garamond"/>
            </a:rPr>
            <a:t>Harmonizáltan </a:t>
          </a:r>
          <a:r>
            <a:rPr lang="hu-HU" sz="1800" spc="-9" dirty="0">
              <a:latin typeface="+mn-lt"/>
              <a:cs typeface="Garamond"/>
            </a:rPr>
            <a:t>és </a:t>
          </a:r>
          <a:r>
            <a:rPr lang="hu-HU" sz="1800" spc="9" dirty="0">
              <a:latin typeface="+mn-lt"/>
              <a:cs typeface="Garamond"/>
            </a:rPr>
            <a:t>együtt </a:t>
          </a:r>
          <a:r>
            <a:rPr lang="hu-HU" sz="1800" spc="-5" dirty="0">
              <a:latin typeface="+mn-lt"/>
              <a:cs typeface="Garamond"/>
            </a:rPr>
            <a:t>kezelhető </a:t>
          </a:r>
          <a:r>
            <a:rPr lang="hu-HU" sz="1800" dirty="0">
              <a:latin typeface="+mn-lt"/>
              <a:cs typeface="Garamond"/>
            </a:rPr>
            <a:t>a 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spc="-32" dirty="0">
              <a:latin typeface="+mn-lt"/>
              <a:cs typeface="Garamond"/>
            </a:rPr>
            <a:t>VDA </a:t>
          </a:r>
          <a:r>
            <a:rPr lang="hu-HU" sz="1800" dirty="0">
              <a:latin typeface="+mn-lt"/>
              <a:cs typeface="Garamond"/>
            </a:rPr>
            <a:t>és </a:t>
          </a:r>
          <a:r>
            <a:rPr lang="hu-HU" sz="1800" spc="-9" dirty="0">
              <a:latin typeface="+mn-lt"/>
              <a:cs typeface="Garamond"/>
            </a:rPr>
            <a:t>az </a:t>
          </a:r>
          <a:r>
            <a:rPr lang="hu-HU" sz="1800" spc="-18" dirty="0">
              <a:latin typeface="+mn-lt"/>
              <a:cs typeface="Garamond"/>
            </a:rPr>
            <a:t>AIAG </a:t>
          </a:r>
          <a:r>
            <a:rPr lang="hu-HU" sz="1800" dirty="0">
              <a:latin typeface="+mn-lt"/>
              <a:cs typeface="Garamond"/>
            </a:rPr>
            <a:t>csoportokhoz </a:t>
          </a:r>
          <a:r>
            <a:rPr lang="hu-HU" sz="1800" spc="5" dirty="0">
              <a:latin typeface="+mn-lt"/>
              <a:cs typeface="Garamond"/>
            </a:rPr>
            <a:t>tartozó </a:t>
          </a:r>
          <a:r>
            <a:rPr lang="hu-HU" sz="1800" spc="-439" dirty="0">
              <a:latin typeface="+mn-lt"/>
              <a:cs typeface="Garamond"/>
            </a:rPr>
            <a:t> </a:t>
          </a:r>
          <a:r>
            <a:rPr lang="hu-HU" sz="1800" spc="-14" dirty="0">
              <a:latin typeface="+mn-lt"/>
              <a:cs typeface="Garamond"/>
            </a:rPr>
            <a:t>vevők</a:t>
          </a:r>
          <a:r>
            <a:rPr lang="hu-HU" sz="1800" spc="-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dokumentumai</a:t>
          </a:r>
        </a:p>
        <a:p>
          <a:pPr algn="ctr"/>
          <a:r>
            <a:rPr lang="hu-HU" sz="1800" dirty="0">
              <a:latin typeface="+mn-lt"/>
            </a:rPr>
            <a:t>-</a:t>
          </a:r>
          <a:r>
            <a:rPr lang="hu-HU" sz="1800" dirty="0">
              <a:latin typeface="+mn-lt"/>
              <a:cs typeface="Garamond"/>
            </a:rPr>
            <a:t>Nem</a:t>
          </a:r>
          <a:r>
            <a:rPr lang="hu-HU" sz="1800" spc="-18" dirty="0">
              <a:latin typeface="+mn-lt"/>
              <a:cs typeface="Garamond"/>
            </a:rPr>
            <a:t> </a:t>
          </a:r>
          <a:r>
            <a:rPr lang="hu-HU" sz="1800" spc="5" dirty="0">
              <a:latin typeface="+mn-lt"/>
              <a:cs typeface="Garamond"/>
            </a:rPr>
            <a:t>szükséges</a:t>
          </a:r>
          <a:r>
            <a:rPr lang="hu-HU" sz="1800" spc="-59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</a:t>
          </a:r>
          <a:r>
            <a:rPr lang="hu-HU" sz="1800" spc="-9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korábban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már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5" dirty="0">
              <a:latin typeface="+mn-lt"/>
              <a:cs typeface="Garamond"/>
            </a:rPr>
            <a:t>megírt </a:t>
          </a:r>
          <a:r>
            <a:rPr lang="hu-HU" sz="1800" spc="-439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FMEA-</a:t>
          </a:r>
          <a:r>
            <a:rPr lang="hu-HU" sz="1800" dirty="0" err="1">
              <a:latin typeface="+mn-lt"/>
              <a:cs typeface="Garamond"/>
            </a:rPr>
            <a:t>kat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felülírni</a:t>
          </a:r>
        </a:p>
        <a:p>
          <a:pPr algn="ctr">
            <a:buChar char="-"/>
          </a:pPr>
          <a:r>
            <a:rPr lang="hu-HU" sz="1800" spc="-5" dirty="0">
              <a:latin typeface="+mn-lt"/>
              <a:cs typeface="Garamond"/>
            </a:rPr>
            <a:t>Minimális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átalakítást</a:t>
          </a:r>
          <a:r>
            <a:rPr lang="hu-HU" sz="1800" spc="-32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igényel</a:t>
          </a:r>
          <a:r>
            <a:rPr lang="hu-HU" sz="1800" spc="-50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</a:t>
          </a:r>
          <a:r>
            <a:rPr lang="hu-HU" sz="1800" spc="-5" dirty="0">
              <a:latin typeface="+mn-lt"/>
              <a:cs typeface="Garamond"/>
            </a:rPr>
            <a:t> korábbi </a:t>
          </a:r>
          <a:r>
            <a:rPr lang="hu-HU" sz="1800" spc="-439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formátum/szoftver</a:t>
          </a: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Az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5" dirty="0">
              <a:latin typeface="+mn-lt"/>
              <a:cs typeface="Garamond"/>
            </a:rPr>
            <a:t>AP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számítás</a:t>
          </a:r>
          <a:r>
            <a:rPr lang="hu-HU" sz="1800" spc="-32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kiegészíti</a:t>
          </a:r>
          <a:r>
            <a:rPr lang="hu-HU" sz="1800" spc="-4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az </a:t>
          </a:r>
          <a:r>
            <a:rPr lang="hu-HU" sz="1800" spc="-5" dirty="0">
              <a:latin typeface="+mn-lt"/>
              <a:cs typeface="Garamond"/>
            </a:rPr>
            <a:t>RPN </a:t>
          </a:r>
          <a:r>
            <a:rPr lang="hu-HU" sz="1800" spc="-439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számítást</a:t>
          </a:r>
          <a:endParaRPr lang="hu-HU" sz="1800" dirty="0">
            <a:latin typeface="+mn-lt"/>
            <a:cs typeface="Garamond"/>
          </a:endParaRPr>
        </a:p>
        <a:p>
          <a:pPr algn="ctr">
            <a:buChar char="-"/>
          </a:pPr>
          <a:r>
            <a:rPr lang="hu-HU" sz="1800" dirty="0">
              <a:latin typeface="+mn-lt"/>
              <a:cs typeface="Garamond"/>
            </a:rPr>
            <a:t>Nem</a:t>
          </a:r>
          <a:r>
            <a:rPr lang="hu-HU" sz="1800" spc="-5" dirty="0">
              <a:latin typeface="+mn-lt"/>
              <a:cs typeface="Garamond"/>
            </a:rPr>
            <a:t> </a:t>
          </a:r>
          <a:r>
            <a:rPr lang="hu-HU" sz="1800" spc="-9" dirty="0">
              <a:latin typeface="+mn-lt"/>
              <a:cs typeface="Garamond"/>
            </a:rPr>
            <a:t>kell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új </a:t>
          </a:r>
          <a:r>
            <a:rPr lang="hu-HU" sz="1800" spc="-5" dirty="0">
              <a:latin typeface="+mn-lt"/>
              <a:cs typeface="Garamond"/>
            </a:rPr>
            <a:t>számítási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elvet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elsajátítani</a:t>
          </a:r>
          <a:endParaRPr lang="hu-HU" sz="1800" dirty="0">
            <a:latin typeface="+mn-lt"/>
            <a:cs typeface="Garamond"/>
          </a:endParaRPr>
        </a:p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Könnyen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kezelhető</a:t>
          </a:r>
          <a:r>
            <a:rPr lang="hu-HU" sz="1800" spc="-4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</a:t>
          </a:r>
          <a:r>
            <a:rPr lang="hu-HU" sz="1800" spc="-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segédtáblázat,</a:t>
          </a:r>
          <a:r>
            <a:rPr lang="hu-HU" sz="1800" spc="-4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nem </a:t>
          </a:r>
          <a:r>
            <a:rPr lang="hu-HU" sz="1800" spc="-439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igényel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speciális</a:t>
          </a:r>
          <a:r>
            <a:rPr lang="hu-HU" sz="1800" spc="-9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tudást</a:t>
          </a:r>
          <a:endParaRPr lang="hu-HU" sz="1800" dirty="0">
            <a:latin typeface="+mn-lt"/>
          </a:endParaRPr>
        </a:p>
      </dgm:t>
    </dgm:pt>
    <dgm:pt modelId="{99701E7F-865F-4ABE-A5F5-D845431E24CA}" type="parTrans" cxnId="{31B8C2F9-DEA2-4E8F-BFC3-C9019E1C5519}">
      <dgm:prSet/>
      <dgm:spPr/>
      <dgm:t>
        <a:bodyPr/>
        <a:lstStyle/>
        <a:p>
          <a:endParaRPr lang="hu-HU"/>
        </a:p>
      </dgm:t>
    </dgm:pt>
    <dgm:pt modelId="{58BF0049-24C6-49D4-A108-8989A3468183}" type="sibTrans" cxnId="{31B8C2F9-DEA2-4E8F-BFC3-C9019E1C5519}">
      <dgm:prSet/>
      <dgm:spPr/>
      <dgm:t>
        <a:bodyPr/>
        <a:lstStyle/>
        <a:p>
          <a:endParaRPr lang="hu-HU"/>
        </a:p>
      </dgm:t>
    </dgm:pt>
    <dgm:pt modelId="{A0329094-C21E-45A7-9667-076D1DBCE3DE}">
      <dgm:prSet phldrT="[Szöveg]" custT="1"/>
      <dgm:spPr/>
      <dgm:t>
        <a:bodyPr/>
        <a:lstStyle/>
        <a:p>
          <a:pPr algn="ctr"/>
          <a:r>
            <a:rPr lang="hu-HU" sz="1800" dirty="0">
              <a:latin typeface="+mn-lt"/>
              <a:cs typeface="Garamond"/>
            </a:rPr>
            <a:t>-</a:t>
          </a:r>
          <a:r>
            <a:rPr lang="hu-HU" sz="1800" spc="-14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Bonyolultabbá</a:t>
          </a:r>
          <a:r>
            <a:rPr lang="hu-HU" sz="1800" spc="-36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vált</a:t>
          </a:r>
          <a:r>
            <a:rPr lang="hu-HU" sz="1800" spc="-9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a számolás</a:t>
          </a:r>
          <a:r>
            <a:rPr lang="hu-HU" sz="1800" spc="-32" dirty="0">
              <a:latin typeface="+mn-lt"/>
              <a:cs typeface="Garamond"/>
            </a:rPr>
            <a:t> </a:t>
          </a:r>
          <a:r>
            <a:rPr lang="hu-HU" sz="1800" spc="18" dirty="0">
              <a:latin typeface="+mn-lt"/>
              <a:cs typeface="Garamond"/>
            </a:rPr>
            <a:t>egy </a:t>
          </a:r>
          <a:r>
            <a:rPr lang="hu-HU" sz="1800" dirty="0">
              <a:latin typeface="+mn-lt"/>
              <a:cs typeface="Garamond"/>
            </a:rPr>
            <a:t>új</a:t>
          </a:r>
          <a:r>
            <a:rPr lang="hu-HU" sz="1800" spc="-45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változó</a:t>
          </a:r>
          <a:r>
            <a:rPr lang="hu-HU" sz="1800" spc="-32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bevezetésével</a:t>
          </a:r>
        </a:p>
        <a:p>
          <a:pPr algn="ctr"/>
          <a:r>
            <a:rPr lang="pt-BR" sz="1800" dirty="0">
              <a:latin typeface="+mn-lt"/>
              <a:cs typeface="Garamond"/>
            </a:rPr>
            <a:t>-</a:t>
          </a:r>
          <a:r>
            <a:rPr lang="pt-BR" sz="1800" spc="-14" dirty="0">
              <a:latin typeface="+mn-lt"/>
              <a:cs typeface="Garamond"/>
            </a:rPr>
            <a:t> </a:t>
          </a:r>
          <a:r>
            <a:rPr lang="pt-BR" sz="1800" dirty="0">
              <a:latin typeface="+mn-lt"/>
              <a:cs typeface="Garamond"/>
            </a:rPr>
            <a:t>Az</a:t>
          </a:r>
          <a:r>
            <a:rPr lang="pt-BR" sz="1800" spc="-18" dirty="0">
              <a:latin typeface="+mn-lt"/>
              <a:cs typeface="Garamond"/>
            </a:rPr>
            <a:t> </a:t>
          </a:r>
          <a:r>
            <a:rPr lang="pt-BR" sz="1800" dirty="0">
              <a:latin typeface="+mn-lt"/>
              <a:cs typeface="Garamond"/>
            </a:rPr>
            <a:t>elv</a:t>
          </a:r>
          <a:r>
            <a:rPr lang="pt-BR" sz="1800" spc="-9" dirty="0">
              <a:latin typeface="+mn-lt"/>
              <a:cs typeface="Garamond"/>
            </a:rPr>
            <a:t> </a:t>
          </a:r>
          <a:r>
            <a:rPr lang="pt-BR" sz="1800" spc="-5" dirty="0">
              <a:latin typeface="+mn-lt"/>
              <a:cs typeface="Garamond"/>
            </a:rPr>
            <a:t>nem</a:t>
          </a:r>
          <a:r>
            <a:rPr lang="pt-BR" sz="1800" spc="-9" dirty="0">
              <a:latin typeface="+mn-lt"/>
              <a:cs typeface="Garamond"/>
            </a:rPr>
            <a:t> </a:t>
          </a:r>
          <a:r>
            <a:rPr lang="pt-BR" sz="1800" spc="-5" dirty="0">
              <a:latin typeface="+mn-lt"/>
              <a:cs typeface="Garamond"/>
            </a:rPr>
            <a:t>változott, </a:t>
          </a:r>
          <a:r>
            <a:rPr lang="pt-BR" sz="1800" spc="18" dirty="0">
              <a:latin typeface="+mn-lt"/>
              <a:cs typeface="Garamond"/>
            </a:rPr>
            <a:t>így</a:t>
          </a:r>
          <a:r>
            <a:rPr lang="pt-BR" sz="1800" spc="-23" dirty="0">
              <a:latin typeface="+mn-lt"/>
              <a:cs typeface="Garamond"/>
            </a:rPr>
            <a:t> </a:t>
          </a:r>
          <a:r>
            <a:rPr lang="pt-BR" sz="1800" dirty="0">
              <a:latin typeface="+mn-lt"/>
              <a:cs typeface="Garamond"/>
            </a:rPr>
            <a:t>a</a:t>
          </a:r>
          <a:r>
            <a:rPr lang="hu-HU" sz="1800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szubjektivitás</a:t>
          </a:r>
          <a:r>
            <a:rPr lang="hu-HU" sz="1800" spc="-32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még</a:t>
          </a:r>
          <a:r>
            <a:rPr lang="hu-HU" sz="1800" spc="-18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mindig </a:t>
          </a:r>
          <a:r>
            <a:rPr lang="hu-HU" sz="1800" spc="-5" dirty="0">
              <a:latin typeface="+mn-lt"/>
              <a:cs typeface="Garamond"/>
            </a:rPr>
            <a:t>jelen </a:t>
          </a:r>
          <a:r>
            <a:rPr lang="hu-HU" sz="1800" spc="-18" dirty="0">
              <a:latin typeface="+mn-lt"/>
              <a:cs typeface="Garamond"/>
            </a:rPr>
            <a:t>van</a:t>
          </a:r>
        </a:p>
        <a:p>
          <a:pPr algn="ctr"/>
          <a:r>
            <a:rPr lang="hu-HU" sz="1800" dirty="0">
              <a:latin typeface="+mn-lt"/>
              <a:cs typeface="Garamond"/>
            </a:rPr>
            <a:t>- A </a:t>
          </a:r>
          <a:r>
            <a:rPr lang="hu-HU" sz="1800" spc="-5" dirty="0">
              <a:latin typeface="+mn-lt"/>
              <a:cs typeface="Garamond"/>
            </a:rPr>
            <a:t>vizsgálandó </a:t>
          </a:r>
          <a:r>
            <a:rPr lang="hu-HU" sz="1800" dirty="0">
              <a:latin typeface="+mn-lt"/>
              <a:cs typeface="Garamond"/>
            </a:rPr>
            <a:t>elemek és 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folyamatok </a:t>
          </a:r>
          <a:r>
            <a:rPr lang="hu-HU" sz="1800" spc="-5" dirty="0">
              <a:latin typeface="+mn-lt"/>
              <a:cs typeface="Garamond"/>
            </a:rPr>
            <a:t>kiválasztása </a:t>
          </a:r>
          <a:r>
            <a:rPr lang="hu-HU" sz="1800" dirty="0">
              <a:latin typeface="+mn-lt"/>
              <a:cs typeface="Garamond"/>
            </a:rPr>
            <a:t>és 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megkeresése </a:t>
          </a:r>
          <a:r>
            <a:rPr lang="hu-HU" sz="1800" dirty="0">
              <a:latin typeface="+mn-lt"/>
              <a:cs typeface="Garamond"/>
            </a:rPr>
            <a:t>még mindig a 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spc="-5" dirty="0">
              <a:latin typeface="+mn-lt"/>
              <a:cs typeface="Garamond"/>
            </a:rPr>
            <a:t>csapattól</a:t>
          </a:r>
          <a:r>
            <a:rPr lang="hu-HU" sz="1800" spc="-27" dirty="0">
              <a:latin typeface="+mn-lt"/>
              <a:cs typeface="Garamond"/>
            </a:rPr>
            <a:t> </a:t>
          </a:r>
          <a:r>
            <a:rPr lang="hu-HU" sz="1800" spc="14" dirty="0">
              <a:latin typeface="+mn-lt"/>
              <a:cs typeface="Garamond"/>
            </a:rPr>
            <a:t>függ,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18" dirty="0">
              <a:latin typeface="+mn-lt"/>
              <a:cs typeface="Garamond"/>
            </a:rPr>
            <a:t>így</a:t>
          </a:r>
          <a:r>
            <a:rPr lang="hu-HU" sz="1800" dirty="0">
              <a:latin typeface="+mn-lt"/>
              <a:cs typeface="Garamond"/>
            </a:rPr>
            <a:t> ez</a:t>
          </a:r>
          <a:r>
            <a:rPr lang="hu-HU" sz="1800" spc="-23" dirty="0">
              <a:latin typeface="+mn-lt"/>
              <a:cs typeface="Garamond"/>
            </a:rPr>
            <a:t> </a:t>
          </a:r>
          <a:r>
            <a:rPr lang="hu-HU" sz="1800" spc="-9" dirty="0">
              <a:latin typeface="+mn-lt"/>
              <a:cs typeface="Garamond"/>
            </a:rPr>
            <a:t>is</a:t>
          </a:r>
          <a:r>
            <a:rPr lang="hu-HU" sz="1800" spc="5" dirty="0">
              <a:latin typeface="+mn-lt"/>
              <a:cs typeface="Garamond"/>
            </a:rPr>
            <a:t> </a:t>
          </a:r>
          <a:r>
            <a:rPr lang="hu-HU" sz="1800" dirty="0">
              <a:latin typeface="+mn-lt"/>
              <a:cs typeface="Garamond"/>
            </a:rPr>
            <a:t>szubjektív</a:t>
          </a:r>
          <a:endParaRPr lang="hu-HU" sz="1800" dirty="0">
            <a:latin typeface="+mn-lt"/>
          </a:endParaRPr>
        </a:p>
      </dgm:t>
    </dgm:pt>
    <dgm:pt modelId="{C756EF81-1CB7-4691-B127-E086792E0B5F}" type="parTrans" cxnId="{93D06070-FD8B-4D7A-AD63-655EE4E1B979}">
      <dgm:prSet/>
      <dgm:spPr/>
      <dgm:t>
        <a:bodyPr/>
        <a:lstStyle/>
        <a:p>
          <a:endParaRPr lang="hu-HU"/>
        </a:p>
      </dgm:t>
    </dgm:pt>
    <dgm:pt modelId="{63BA083F-4390-47CD-B8F9-CADEC25DB9D7}" type="sibTrans" cxnId="{93D06070-FD8B-4D7A-AD63-655EE4E1B979}">
      <dgm:prSet/>
      <dgm:spPr/>
      <dgm:t>
        <a:bodyPr/>
        <a:lstStyle/>
        <a:p>
          <a:endParaRPr lang="hu-HU"/>
        </a:p>
      </dgm:t>
    </dgm:pt>
    <dgm:pt modelId="{C6F18BB8-04D9-4A97-A2BF-ADE0397CD91E}" type="pres">
      <dgm:prSet presAssocID="{DDCE7A18-3900-4B92-ADFC-73639FC0E9C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5AD7258-336C-46C9-B083-7587345C0D47}" type="pres">
      <dgm:prSet presAssocID="{DDCE7A18-3900-4B92-ADFC-73639FC0E9C0}" presName="Background" presStyleLbl="bgImgPlace1" presStyleIdx="0" presStyleCnt="1" custScaleX="104624" custScaleY="132716" custLinFactNeighborX="146" custLinFactNeighborY="567"/>
      <dgm:spPr/>
    </dgm:pt>
    <dgm:pt modelId="{007353CE-A6F9-4A04-AC03-FBA654592236}" type="pres">
      <dgm:prSet presAssocID="{DDCE7A18-3900-4B92-ADFC-73639FC0E9C0}" presName="ParentText1" presStyleLbl="revTx" presStyleIdx="0" presStyleCnt="2" custScaleX="116917" custLinFactNeighborX="7244" custLinFactNeighborY="-15555">
        <dgm:presLayoutVars>
          <dgm:chMax val="0"/>
          <dgm:chPref val="0"/>
          <dgm:bulletEnabled val="1"/>
        </dgm:presLayoutVars>
      </dgm:prSet>
      <dgm:spPr/>
    </dgm:pt>
    <dgm:pt modelId="{E2364A4B-EEDB-4742-9A31-58436E1D8A0F}" type="pres">
      <dgm:prSet presAssocID="{DDCE7A18-3900-4B92-ADFC-73639FC0E9C0}" presName="ParentText2" presStyleLbl="revTx" presStyleIdx="1" presStyleCnt="2" custScaleX="92073" custLinFactNeighborX="12665" custLinFactNeighborY="-16218">
        <dgm:presLayoutVars>
          <dgm:chMax val="0"/>
          <dgm:chPref val="0"/>
          <dgm:bulletEnabled val="1"/>
        </dgm:presLayoutVars>
      </dgm:prSet>
      <dgm:spPr/>
    </dgm:pt>
    <dgm:pt modelId="{8B5EF4F0-ECD7-41BE-8C57-D5E8BE995864}" type="pres">
      <dgm:prSet presAssocID="{DDCE7A18-3900-4B92-ADFC-73639FC0E9C0}" presName="Plus" presStyleLbl="alignNode1" presStyleIdx="0" presStyleCnt="2" custLinFactNeighborX="2248" custLinFactNeighborY="-18398"/>
      <dgm:spPr>
        <a:solidFill>
          <a:srgbClr val="3EB49C"/>
        </a:solidFill>
      </dgm:spPr>
    </dgm:pt>
    <dgm:pt modelId="{492B8E9F-7365-4B2A-B9F8-2F26D5A23F53}" type="pres">
      <dgm:prSet presAssocID="{DDCE7A18-3900-4B92-ADFC-73639FC0E9C0}" presName="Minus" presStyleLbl="alignNode1" presStyleIdx="1" presStyleCnt="2" custLinFactNeighborX="-7166" custLinFactNeighborY="-69699"/>
      <dgm:spPr>
        <a:solidFill>
          <a:srgbClr val="24B4B3"/>
        </a:solidFill>
      </dgm:spPr>
    </dgm:pt>
    <dgm:pt modelId="{9120B0D9-4753-40EE-AC79-96DA8C59C86F}" type="pres">
      <dgm:prSet presAssocID="{DDCE7A18-3900-4B92-ADFC-73639FC0E9C0}" presName="Divider" presStyleLbl="parChTrans1D1" presStyleIdx="0" presStyleCnt="1" custLinFactX="20338428" custLinFactNeighborX="20400000"/>
      <dgm:spPr/>
    </dgm:pt>
  </dgm:ptLst>
  <dgm:cxnLst>
    <dgm:cxn modelId="{93D06070-FD8B-4D7A-AD63-655EE4E1B979}" srcId="{DDCE7A18-3900-4B92-ADFC-73639FC0E9C0}" destId="{A0329094-C21E-45A7-9667-076D1DBCE3DE}" srcOrd="1" destOrd="0" parTransId="{C756EF81-1CB7-4691-B127-E086792E0B5F}" sibTransId="{63BA083F-4390-47CD-B8F9-CADEC25DB9D7}"/>
    <dgm:cxn modelId="{773E4A84-23FA-4201-8FBF-E92F95DF8E3A}" type="presOf" srcId="{A0329094-C21E-45A7-9667-076D1DBCE3DE}" destId="{E2364A4B-EEDB-4742-9A31-58436E1D8A0F}" srcOrd="0" destOrd="0" presId="urn:microsoft.com/office/officeart/2009/3/layout/PlusandMinus"/>
    <dgm:cxn modelId="{DDECFE90-704C-4D60-ACAA-6E8D7AF6A28B}" type="presOf" srcId="{1AD718DF-1BA9-4AD7-8D56-D2ADA539DC71}" destId="{007353CE-A6F9-4A04-AC03-FBA654592236}" srcOrd="0" destOrd="0" presId="urn:microsoft.com/office/officeart/2009/3/layout/PlusandMinus"/>
    <dgm:cxn modelId="{AFBE01AE-AEB4-470C-909C-F1E866E8FE2B}" type="presOf" srcId="{DDCE7A18-3900-4B92-ADFC-73639FC0E9C0}" destId="{C6F18BB8-04D9-4A97-A2BF-ADE0397CD91E}" srcOrd="0" destOrd="0" presId="urn:microsoft.com/office/officeart/2009/3/layout/PlusandMinus"/>
    <dgm:cxn modelId="{31B8C2F9-DEA2-4E8F-BFC3-C9019E1C5519}" srcId="{DDCE7A18-3900-4B92-ADFC-73639FC0E9C0}" destId="{1AD718DF-1BA9-4AD7-8D56-D2ADA539DC71}" srcOrd="0" destOrd="0" parTransId="{99701E7F-865F-4ABE-A5F5-D845431E24CA}" sibTransId="{58BF0049-24C6-49D4-A108-8989A3468183}"/>
    <dgm:cxn modelId="{E660B1BD-34A5-4282-A8AE-941FD54EE1A6}" type="presParOf" srcId="{C6F18BB8-04D9-4A97-A2BF-ADE0397CD91E}" destId="{D5AD7258-336C-46C9-B083-7587345C0D47}" srcOrd="0" destOrd="0" presId="urn:microsoft.com/office/officeart/2009/3/layout/PlusandMinus"/>
    <dgm:cxn modelId="{F1C9B8A8-4849-4789-B2C2-DD5BEEAEFFF3}" type="presParOf" srcId="{C6F18BB8-04D9-4A97-A2BF-ADE0397CD91E}" destId="{007353CE-A6F9-4A04-AC03-FBA654592236}" srcOrd="1" destOrd="0" presId="urn:microsoft.com/office/officeart/2009/3/layout/PlusandMinus"/>
    <dgm:cxn modelId="{FA9CCED4-4695-4778-9C01-432DD56A0231}" type="presParOf" srcId="{C6F18BB8-04D9-4A97-A2BF-ADE0397CD91E}" destId="{E2364A4B-EEDB-4742-9A31-58436E1D8A0F}" srcOrd="2" destOrd="0" presId="urn:microsoft.com/office/officeart/2009/3/layout/PlusandMinus"/>
    <dgm:cxn modelId="{022DF045-8447-4BC0-BBD1-EB4ADF53385D}" type="presParOf" srcId="{C6F18BB8-04D9-4A97-A2BF-ADE0397CD91E}" destId="{8B5EF4F0-ECD7-41BE-8C57-D5E8BE995864}" srcOrd="3" destOrd="0" presId="urn:microsoft.com/office/officeart/2009/3/layout/PlusandMinus"/>
    <dgm:cxn modelId="{B38577DD-357C-4AFF-9F6A-C555D6CEDC1F}" type="presParOf" srcId="{C6F18BB8-04D9-4A97-A2BF-ADE0397CD91E}" destId="{492B8E9F-7365-4B2A-B9F8-2F26D5A23F53}" srcOrd="4" destOrd="0" presId="urn:microsoft.com/office/officeart/2009/3/layout/PlusandMinus"/>
    <dgm:cxn modelId="{9231AA11-6AE2-4755-8A0A-2A06563BC25F}" type="presParOf" srcId="{C6F18BB8-04D9-4A97-A2BF-ADE0397CD91E}" destId="{9120B0D9-4753-40EE-AC79-96DA8C59C86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B2934-994F-43F7-AC4A-CA23C531BF58}">
      <dsp:nvSpPr>
        <dsp:cNvPr id="0" name=""/>
        <dsp:cNvSpPr/>
      </dsp:nvSpPr>
      <dsp:spPr>
        <a:xfrm>
          <a:off x="1988506" y="0"/>
          <a:ext cx="1490897" cy="753163"/>
        </a:xfrm>
        <a:prstGeom prst="trapezoid">
          <a:avLst>
            <a:gd name="adj" fmla="val 9897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hu-H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 dirty="0"/>
            <a:t>  Szabvány</a:t>
          </a:r>
          <a:endParaRPr lang="hu-HU" sz="2800" kern="1200" dirty="0"/>
        </a:p>
      </dsp:txBody>
      <dsp:txXfrm>
        <a:off x="1988506" y="0"/>
        <a:ext cx="1490897" cy="753163"/>
      </dsp:txXfrm>
    </dsp:sp>
    <dsp:sp modelId="{811AECE3-F3FA-45B5-B9DF-E09569787DC7}">
      <dsp:nvSpPr>
        <dsp:cNvPr id="0" name=""/>
        <dsp:cNvSpPr/>
      </dsp:nvSpPr>
      <dsp:spPr>
        <a:xfrm>
          <a:off x="1243058" y="753163"/>
          <a:ext cx="2981794" cy="753163"/>
        </a:xfrm>
        <a:prstGeom prst="trapezoid">
          <a:avLst>
            <a:gd name="adj" fmla="val 98976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 dirty="0"/>
            <a:t>Modell</a:t>
          </a:r>
        </a:p>
      </dsp:txBody>
      <dsp:txXfrm>
        <a:off x="1764872" y="753163"/>
        <a:ext cx="1938166" cy="753163"/>
      </dsp:txXfrm>
    </dsp:sp>
    <dsp:sp modelId="{B62A7F0B-5984-45CD-B0C7-49C14CAF7F9C}">
      <dsp:nvSpPr>
        <dsp:cNvPr id="0" name=""/>
        <dsp:cNvSpPr/>
      </dsp:nvSpPr>
      <dsp:spPr>
        <a:xfrm>
          <a:off x="497609" y="1506327"/>
          <a:ext cx="4472692" cy="753163"/>
        </a:xfrm>
        <a:prstGeom prst="trapezoid">
          <a:avLst>
            <a:gd name="adj" fmla="val 98976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 dirty="0"/>
            <a:t>Módszerek</a:t>
          </a:r>
        </a:p>
      </dsp:txBody>
      <dsp:txXfrm>
        <a:off x="1280330" y="1506327"/>
        <a:ext cx="2907249" cy="753163"/>
      </dsp:txXfrm>
    </dsp:sp>
    <dsp:sp modelId="{7F26D8DD-CCCD-42F1-9BAD-EC7DB4F546FC}">
      <dsp:nvSpPr>
        <dsp:cNvPr id="0" name=""/>
        <dsp:cNvSpPr/>
      </dsp:nvSpPr>
      <dsp:spPr>
        <a:xfrm>
          <a:off x="0" y="2259490"/>
          <a:ext cx="5467911" cy="502759"/>
        </a:xfrm>
        <a:prstGeom prst="trapezoid">
          <a:avLst>
            <a:gd name="adj" fmla="val 98976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 dirty="0"/>
            <a:t>Mérőszámok</a:t>
          </a:r>
        </a:p>
      </dsp:txBody>
      <dsp:txXfrm>
        <a:off x="956884" y="2259490"/>
        <a:ext cx="3554142" cy="502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B2934-994F-43F7-AC4A-CA23C531BF58}">
      <dsp:nvSpPr>
        <dsp:cNvPr id="0" name=""/>
        <dsp:cNvSpPr/>
      </dsp:nvSpPr>
      <dsp:spPr>
        <a:xfrm>
          <a:off x="2077086" y="0"/>
          <a:ext cx="1384724" cy="690562"/>
        </a:xfrm>
        <a:prstGeom prst="trapezoid">
          <a:avLst>
            <a:gd name="adj" fmla="val 1002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hu-H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 dirty="0"/>
            <a:t>  Kézikönyv</a:t>
          </a:r>
          <a:endParaRPr lang="hu-HU" sz="2800" kern="1200" dirty="0"/>
        </a:p>
      </dsp:txBody>
      <dsp:txXfrm>
        <a:off x="2077086" y="0"/>
        <a:ext cx="1384724" cy="690562"/>
      </dsp:txXfrm>
    </dsp:sp>
    <dsp:sp modelId="{811AECE3-F3FA-45B5-B9DF-E09569787DC7}">
      <dsp:nvSpPr>
        <dsp:cNvPr id="0" name=""/>
        <dsp:cNvSpPr/>
      </dsp:nvSpPr>
      <dsp:spPr>
        <a:xfrm>
          <a:off x="1384724" y="690562"/>
          <a:ext cx="2769449" cy="690562"/>
        </a:xfrm>
        <a:prstGeom prst="trapezoid">
          <a:avLst>
            <a:gd name="adj" fmla="val 100261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 dirty="0"/>
            <a:t>Eljárási utasítás</a:t>
          </a:r>
        </a:p>
      </dsp:txBody>
      <dsp:txXfrm>
        <a:off x="1869378" y="690562"/>
        <a:ext cx="1800141" cy="690562"/>
      </dsp:txXfrm>
    </dsp:sp>
    <dsp:sp modelId="{B62A7F0B-5984-45CD-B0C7-49C14CAF7F9C}">
      <dsp:nvSpPr>
        <dsp:cNvPr id="0" name=""/>
        <dsp:cNvSpPr/>
      </dsp:nvSpPr>
      <dsp:spPr>
        <a:xfrm>
          <a:off x="690617" y="1381124"/>
          <a:ext cx="4154173" cy="690562"/>
        </a:xfrm>
        <a:prstGeom prst="trapezoid">
          <a:avLst>
            <a:gd name="adj" fmla="val 100261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 dirty="0"/>
            <a:t>Munkautasítás</a:t>
          </a:r>
        </a:p>
      </dsp:txBody>
      <dsp:txXfrm>
        <a:off x="1417597" y="1381124"/>
        <a:ext cx="2700212" cy="690562"/>
      </dsp:txXfrm>
    </dsp:sp>
    <dsp:sp modelId="{7F26D8DD-CCCD-42F1-9BAD-EC7DB4F546FC}">
      <dsp:nvSpPr>
        <dsp:cNvPr id="0" name=""/>
        <dsp:cNvSpPr/>
      </dsp:nvSpPr>
      <dsp:spPr>
        <a:xfrm>
          <a:off x="0" y="2071687"/>
          <a:ext cx="5538898" cy="690562"/>
        </a:xfrm>
        <a:prstGeom prst="trapezoid">
          <a:avLst>
            <a:gd name="adj" fmla="val 10026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u-HU" sz="1600" kern="1200"/>
            <a:t>Űrlap, jegyzőkönyv</a:t>
          </a:r>
          <a:endParaRPr lang="hu-HU" sz="1600" kern="1200" dirty="0"/>
        </a:p>
      </dsp:txBody>
      <dsp:txXfrm>
        <a:off x="969307" y="2071687"/>
        <a:ext cx="3600283" cy="690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D7258-336C-46C9-B083-7587345C0D47}">
      <dsp:nvSpPr>
        <dsp:cNvPr id="0" name=""/>
        <dsp:cNvSpPr/>
      </dsp:nvSpPr>
      <dsp:spPr>
        <a:xfrm>
          <a:off x="674655" y="1013861"/>
          <a:ext cx="6521672" cy="3602140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7353CE-A6F9-4A04-AC03-FBA654592236}">
      <dsp:nvSpPr>
        <dsp:cNvPr id="0" name=""/>
        <dsp:cNvSpPr/>
      </dsp:nvSpPr>
      <dsp:spPr>
        <a:xfrm>
          <a:off x="819193" y="1523918"/>
          <a:ext cx="3129181" cy="288330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spc="5" dirty="0">
              <a:latin typeface="Garamond"/>
              <a:cs typeface="Garamond"/>
            </a:rPr>
            <a:t>- </a:t>
          </a:r>
          <a:r>
            <a:rPr lang="hu-HU" sz="2200" kern="1200" spc="5" dirty="0">
              <a:latin typeface="+mn-lt"/>
              <a:cs typeface="Garamond"/>
            </a:rPr>
            <a:t>Karbantartás </a:t>
          </a:r>
          <a:r>
            <a:rPr lang="hu-HU" sz="2200" kern="1200" dirty="0">
              <a:latin typeface="+mn-lt"/>
              <a:cs typeface="Garamond"/>
            </a:rPr>
            <a:t>és </a:t>
          </a:r>
          <a:r>
            <a:rPr lang="hu-HU" sz="2200" kern="1200" spc="-9" dirty="0">
              <a:latin typeface="+mn-lt"/>
              <a:cs typeface="Garamond"/>
            </a:rPr>
            <a:t>folyamat </a:t>
          </a:r>
          <a:r>
            <a:rPr lang="hu-HU" sz="2200" kern="1200" spc="-530" dirty="0">
              <a:latin typeface="+mn-lt"/>
              <a:cs typeface="Garamond"/>
            </a:rPr>
            <a:t> </a:t>
          </a:r>
          <a:r>
            <a:rPr lang="hu-HU" sz="2200" kern="1200" spc="5" dirty="0">
              <a:latin typeface="+mn-lt"/>
              <a:cs typeface="Garamond"/>
            </a:rPr>
            <a:t>felügyelet</a:t>
          </a:r>
          <a:endParaRPr lang="hu-HU" sz="22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latin typeface="+mn-lt"/>
              <a:cs typeface="Garamond"/>
            </a:rPr>
            <a:t>- Megelőző </a:t>
          </a:r>
          <a:r>
            <a:rPr lang="hu-HU" sz="2200" kern="1200" spc="-9" dirty="0">
              <a:latin typeface="+mn-lt"/>
              <a:cs typeface="Garamond"/>
            </a:rPr>
            <a:t>intézkedés </a:t>
          </a:r>
          <a:r>
            <a:rPr lang="hu-HU" sz="2200" kern="1200" spc="-530" dirty="0">
              <a:latin typeface="+mn-lt"/>
              <a:cs typeface="Garamond"/>
            </a:rPr>
            <a:t> </a:t>
          </a:r>
          <a:r>
            <a:rPr lang="hu-HU" sz="2200" kern="1200" spc="-9" dirty="0">
              <a:latin typeface="+mn-lt"/>
              <a:cs typeface="Garamond"/>
            </a:rPr>
            <a:t>hatékonyság</a:t>
          </a:r>
          <a:endParaRPr lang="hu-HU" sz="22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i="1" kern="1200" dirty="0">
              <a:latin typeface="+mn-lt"/>
              <a:cs typeface="Garamond"/>
            </a:rPr>
            <a:t>-</a:t>
          </a:r>
          <a:r>
            <a:rPr lang="hu-HU" sz="2200" i="1" kern="1200" spc="-18" dirty="0">
              <a:latin typeface="+mn-lt"/>
              <a:cs typeface="Times New Roman"/>
            </a:rPr>
            <a:t> </a:t>
          </a:r>
          <a:r>
            <a:rPr lang="hu-HU" sz="2200" kern="1200" dirty="0">
              <a:latin typeface="+mn-lt"/>
              <a:cs typeface="Garamond"/>
            </a:rPr>
            <a:t>Több</a:t>
          </a:r>
          <a:r>
            <a:rPr lang="hu-HU" sz="2200" kern="1200" spc="-14" dirty="0">
              <a:latin typeface="+mn-lt"/>
              <a:cs typeface="Garamond"/>
            </a:rPr>
            <a:t> </a:t>
          </a:r>
          <a:r>
            <a:rPr lang="hu-HU" sz="2200" kern="1200" spc="-9" dirty="0">
              <a:latin typeface="+mn-lt"/>
              <a:cs typeface="Garamond"/>
            </a:rPr>
            <a:t>elemet</a:t>
          </a:r>
          <a:r>
            <a:rPr lang="hu-HU" sz="2200" kern="1200" spc="9" dirty="0">
              <a:latin typeface="+mn-lt"/>
              <a:cs typeface="Garamond"/>
            </a:rPr>
            <a:t> egyszerre</a:t>
          </a:r>
          <a:r>
            <a:rPr lang="hu-HU" sz="2200" kern="1200" spc="-5" dirty="0">
              <a:latin typeface="+mn-lt"/>
              <a:cs typeface="Garamond"/>
            </a:rPr>
            <a:t> szemléltet</a:t>
          </a:r>
          <a:endParaRPr lang="hu-HU" sz="22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latin typeface="+mn-lt"/>
              <a:cs typeface="Garamond"/>
            </a:rPr>
            <a:t>-</a:t>
          </a:r>
          <a:r>
            <a:rPr lang="hu-HU" sz="2200" kern="1200" spc="-27" dirty="0">
              <a:latin typeface="+mn-lt"/>
              <a:cs typeface="Garamond"/>
            </a:rPr>
            <a:t> </a:t>
          </a:r>
          <a:r>
            <a:rPr lang="hu-HU" sz="2200" kern="1200" spc="-9" dirty="0">
              <a:latin typeface="+mn-lt"/>
              <a:cs typeface="Garamond"/>
            </a:rPr>
            <a:t>Széleskörű</a:t>
          </a:r>
          <a:r>
            <a:rPr lang="hu-HU" sz="2200" kern="1200" spc="5" dirty="0">
              <a:latin typeface="+mn-lt"/>
              <a:cs typeface="Garamond"/>
            </a:rPr>
            <a:t> </a:t>
          </a:r>
          <a:r>
            <a:rPr lang="hu-HU" sz="2200" kern="1200" spc="-5" dirty="0">
              <a:latin typeface="+mn-lt"/>
              <a:cs typeface="Garamond"/>
            </a:rPr>
            <a:t>alkalmazhatóság</a:t>
          </a:r>
          <a:endParaRPr lang="hu-HU" sz="2200" kern="1200" dirty="0">
            <a:latin typeface="+mn-lt"/>
          </a:endParaRPr>
        </a:p>
      </dsp:txBody>
      <dsp:txXfrm>
        <a:off x="819193" y="1523918"/>
        <a:ext cx="3129181" cy="2883302"/>
      </dsp:txXfrm>
    </dsp:sp>
    <dsp:sp modelId="{E2364A4B-EEDB-4742-9A31-58436E1D8A0F}">
      <dsp:nvSpPr>
        <dsp:cNvPr id="0" name=""/>
        <dsp:cNvSpPr/>
      </dsp:nvSpPr>
      <dsp:spPr>
        <a:xfrm>
          <a:off x="4081890" y="1523918"/>
          <a:ext cx="2795627" cy="288330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spc="-9" dirty="0">
              <a:latin typeface="Garamond"/>
              <a:cs typeface="Garamond"/>
            </a:rPr>
            <a:t>- </a:t>
          </a:r>
          <a:r>
            <a:rPr lang="hu-HU" sz="2200" kern="1200" spc="-9" dirty="0">
              <a:latin typeface="+mn-lt"/>
              <a:cs typeface="Garamond"/>
            </a:rPr>
            <a:t>Bonyolult</a:t>
          </a:r>
          <a:r>
            <a:rPr lang="hu-HU" sz="2200" kern="1200" spc="23" dirty="0">
              <a:latin typeface="+mn-lt"/>
              <a:cs typeface="Garamond"/>
            </a:rPr>
            <a:t> </a:t>
          </a:r>
          <a:r>
            <a:rPr lang="hu-HU" sz="2200" kern="1200" spc="-9" dirty="0">
              <a:latin typeface="+mn-lt"/>
              <a:cs typeface="Garamond"/>
            </a:rPr>
            <a:t>rendszereket</a:t>
          </a:r>
          <a:r>
            <a:rPr lang="hu-HU" sz="2200" kern="1200" spc="-5" dirty="0">
              <a:latin typeface="+mn-lt"/>
              <a:cs typeface="Garamond"/>
            </a:rPr>
            <a:t> </a:t>
          </a:r>
          <a:r>
            <a:rPr lang="hu-HU" sz="2200" kern="1200" spc="-9" dirty="0">
              <a:latin typeface="+mn-lt"/>
              <a:cs typeface="Garamond"/>
            </a:rPr>
            <a:t>nehezen </a:t>
          </a:r>
          <a:r>
            <a:rPr lang="hu-HU" sz="2200" kern="1200" spc="-14" dirty="0">
              <a:latin typeface="+mn-lt"/>
              <a:cs typeface="Garamond"/>
            </a:rPr>
            <a:t>kezel</a:t>
          </a:r>
          <a:endParaRPr lang="hu-HU" sz="2200" kern="1200" dirty="0">
            <a:latin typeface="+mn-lt"/>
            <a:cs typeface="Garamond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latin typeface="+mn-lt"/>
              <a:cs typeface="Garamond"/>
            </a:rPr>
            <a:t>-</a:t>
          </a:r>
          <a:r>
            <a:rPr lang="hu-HU" sz="2200" kern="1200" spc="-45" dirty="0">
              <a:latin typeface="+mn-lt"/>
              <a:cs typeface="Garamond"/>
            </a:rPr>
            <a:t> </a:t>
          </a:r>
          <a:r>
            <a:rPr lang="hu-HU" sz="2200" kern="1200" spc="-5" dirty="0">
              <a:latin typeface="+mn-lt"/>
              <a:cs typeface="Garamond"/>
            </a:rPr>
            <a:t>Időmenedzsment</a:t>
          </a:r>
          <a:endParaRPr lang="hu-HU" sz="2200" kern="1200" dirty="0">
            <a:latin typeface="+mn-lt"/>
            <a:cs typeface="Garamond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latin typeface="+mn-lt"/>
              <a:cs typeface="Garamond"/>
            </a:rPr>
            <a:t>- </a:t>
          </a:r>
          <a:r>
            <a:rPr lang="hu-HU" sz="2200" kern="1200" spc="-5" dirty="0">
              <a:latin typeface="+mn-lt"/>
              <a:cs typeface="Garamond"/>
            </a:rPr>
            <a:t>Hibamód </a:t>
          </a:r>
          <a:r>
            <a:rPr lang="hu-HU" sz="2200" kern="1200" spc="-9" dirty="0">
              <a:latin typeface="+mn-lt"/>
              <a:cs typeface="Garamond"/>
            </a:rPr>
            <a:t>kombinációk </a:t>
          </a:r>
          <a:r>
            <a:rPr lang="hu-HU" sz="2200" kern="1200" spc="-5" dirty="0">
              <a:latin typeface="+mn-lt"/>
              <a:cs typeface="Garamond"/>
            </a:rPr>
            <a:t> megjelenítésére</a:t>
          </a:r>
          <a:r>
            <a:rPr lang="hu-HU" sz="2200" kern="1200" spc="-18" dirty="0">
              <a:latin typeface="+mn-lt"/>
              <a:cs typeface="Garamond"/>
            </a:rPr>
            <a:t> </a:t>
          </a:r>
          <a:r>
            <a:rPr lang="hu-HU" sz="2200" kern="1200" dirty="0">
              <a:latin typeface="+mn-lt"/>
              <a:cs typeface="Garamond"/>
            </a:rPr>
            <a:t>nem</a:t>
          </a:r>
          <a:r>
            <a:rPr lang="hu-HU" sz="2200" kern="1200" spc="-27" dirty="0">
              <a:latin typeface="+mn-lt"/>
              <a:cs typeface="Garamond"/>
            </a:rPr>
            <a:t> </a:t>
          </a:r>
          <a:r>
            <a:rPr lang="hu-HU" sz="2200" kern="1200" spc="-5" dirty="0">
              <a:latin typeface="+mn-lt"/>
              <a:cs typeface="Garamond"/>
            </a:rPr>
            <a:t>alkalmas</a:t>
          </a:r>
          <a:endParaRPr lang="hu-HU" sz="2200" kern="1200" dirty="0">
            <a:latin typeface="+mn-lt"/>
          </a:endParaRPr>
        </a:p>
      </dsp:txBody>
      <dsp:txXfrm>
        <a:off x="4081890" y="1523918"/>
        <a:ext cx="2795627" cy="2883302"/>
      </dsp:txXfrm>
    </dsp:sp>
    <dsp:sp modelId="{8B5EF4F0-ECD7-41BE-8C57-D5E8BE995864}">
      <dsp:nvSpPr>
        <dsp:cNvPr id="0" name=""/>
        <dsp:cNvSpPr/>
      </dsp:nvSpPr>
      <dsp:spPr>
        <a:xfrm>
          <a:off x="9519" y="588615"/>
          <a:ext cx="1274349" cy="1274349"/>
        </a:xfrm>
        <a:prstGeom prst="plus">
          <a:avLst>
            <a:gd name="adj" fmla="val 32810"/>
          </a:avLst>
        </a:prstGeom>
        <a:solidFill>
          <a:srgbClr val="3EB49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B8E9F-7365-4B2A-B9F8-2F26D5A23F53}">
      <dsp:nvSpPr>
        <dsp:cNvPr id="0" name=""/>
        <dsp:cNvSpPr/>
      </dsp:nvSpPr>
      <dsp:spPr>
        <a:xfrm>
          <a:off x="6249159" y="1046905"/>
          <a:ext cx="1199388" cy="411019"/>
        </a:xfrm>
        <a:prstGeom prst="rect">
          <a:avLst/>
        </a:prstGeom>
        <a:solidFill>
          <a:srgbClr val="24B4B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0B0D9-4753-40EE-AC79-96DA8C59C86F}">
      <dsp:nvSpPr>
        <dsp:cNvPr id="0" name=""/>
        <dsp:cNvSpPr/>
      </dsp:nvSpPr>
      <dsp:spPr>
        <a:xfrm>
          <a:off x="3935491" y="1530083"/>
          <a:ext cx="749" cy="2753831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D7258-336C-46C9-B083-7587345C0D47}">
      <dsp:nvSpPr>
        <dsp:cNvPr id="0" name=""/>
        <dsp:cNvSpPr/>
      </dsp:nvSpPr>
      <dsp:spPr>
        <a:xfrm>
          <a:off x="522543" y="915470"/>
          <a:ext cx="6805895" cy="388173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7353CE-A6F9-4A04-AC03-FBA654592236}">
      <dsp:nvSpPr>
        <dsp:cNvPr id="0" name=""/>
        <dsp:cNvSpPr/>
      </dsp:nvSpPr>
      <dsp:spPr>
        <a:xfrm>
          <a:off x="879112" y="1435590"/>
          <a:ext cx="3187232" cy="28759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i="1" kern="1200" spc="-5" dirty="0">
              <a:latin typeface="Garamond"/>
              <a:cs typeface="Garamond"/>
            </a:rPr>
            <a:t>-</a:t>
          </a:r>
          <a:r>
            <a:rPr lang="hu-HU" sz="2100" i="1" kern="1200" spc="-5" dirty="0">
              <a:latin typeface="Times New Roman"/>
              <a:cs typeface="Times New Roman"/>
            </a:rPr>
            <a:t> </a:t>
          </a:r>
          <a:r>
            <a:rPr lang="hu-HU" sz="2000" kern="1200" dirty="0">
              <a:latin typeface="+mn-lt"/>
              <a:cs typeface="Garamond"/>
            </a:rPr>
            <a:t>Lehetséges </a:t>
          </a:r>
          <a:r>
            <a:rPr lang="hu-HU" sz="2000" kern="1200" spc="-5" dirty="0">
              <a:latin typeface="+mn-lt"/>
              <a:cs typeface="Garamond"/>
            </a:rPr>
            <a:t>problémák </a:t>
          </a:r>
          <a:r>
            <a:rPr lang="hu-HU" sz="2000" kern="1200" spc="-530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megakadályozása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</a:t>
          </a:r>
          <a:r>
            <a:rPr lang="hu-HU" sz="2000" kern="1200" spc="-23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Akciókra</a:t>
          </a:r>
          <a:r>
            <a:rPr lang="hu-HU" sz="2000" kern="1200" spc="-9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törekszik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 </a:t>
          </a:r>
          <a:r>
            <a:rPr lang="hu-HU" sz="2000" kern="1200" spc="-5" dirty="0">
              <a:latin typeface="+mn-lt"/>
              <a:cs typeface="Garamond"/>
            </a:rPr>
            <a:t>Alap </a:t>
          </a:r>
          <a:r>
            <a:rPr lang="hu-HU" sz="2000" kern="1200" dirty="0">
              <a:latin typeface="+mn-lt"/>
              <a:cs typeface="Garamond"/>
            </a:rPr>
            <a:t>lehet </a:t>
          </a:r>
          <a:r>
            <a:rPr lang="hu-HU" sz="2000" kern="1200" spc="9" dirty="0">
              <a:latin typeface="+mn-lt"/>
              <a:cs typeface="Garamond"/>
            </a:rPr>
            <a:t>egyéb </a:t>
          </a:r>
          <a:r>
            <a:rPr lang="hu-HU" sz="2000" kern="1200" spc="-9" dirty="0">
              <a:latin typeface="+mn-lt"/>
              <a:cs typeface="Garamond"/>
            </a:rPr>
            <a:t>elemzésekhez, </a:t>
          </a:r>
          <a:r>
            <a:rPr lang="hu-HU" sz="2000" kern="1200" spc="-530" dirty="0">
              <a:latin typeface="+mn-lt"/>
              <a:cs typeface="Garamond"/>
            </a:rPr>
            <a:t> </a:t>
          </a:r>
          <a:r>
            <a:rPr lang="hu-HU" sz="2000" kern="1200" spc="-9" dirty="0">
              <a:latin typeface="+mn-lt"/>
              <a:cs typeface="Garamond"/>
            </a:rPr>
            <a:t>kimutatásokhoz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</a:t>
          </a:r>
          <a:r>
            <a:rPr lang="hu-HU" sz="2000" kern="1200" spc="-23" dirty="0">
              <a:latin typeface="+mn-lt"/>
              <a:cs typeface="Garamond"/>
            </a:rPr>
            <a:t> </a:t>
          </a:r>
          <a:r>
            <a:rPr lang="hu-HU" sz="2000" kern="1200" dirty="0">
              <a:latin typeface="+mn-lt"/>
              <a:cs typeface="Garamond"/>
            </a:rPr>
            <a:t>Fókusz</a:t>
          </a:r>
          <a:r>
            <a:rPr lang="hu-HU" sz="2000" kern="1200" spc="-27" dirty="0">
              <a:latin typeface="+mn-lt"/>
              <a:cs typeface="Garamond"/>
            </a:rPr>
            <a:t> </a:t>
          </a:r>
          <a:r>
            <a:rPr lang="hu-HU" sz="2000" kern="1200" dirty="0">
              <a:latin typeface="+mn-lt"/>
              <a:cs typeface="Garamond"/>
            </a:rPr>
            <a:t>a</a:t>
          </a:r>
          <a:r>
            <a:rPr lang="hu-HU" sz="2000" kern="1200" spc="-9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megelőzésen</a:t>
          </a:r>
          <a:r>
            <a:rPr lang="hu-HU" sz="2000" kern="1200" spc="9" dirty="0">
              <a:latin typeface="+mn-lt"/>
              <a:cs typeface="Garamond"/>
            </a:rPr>
            <a:t> </a:t>
          </a:r>
          <a:r>
            <a:rPr lang="hu-HU" sz="2000" kern="1200" spc="-14" dirty="0">
              <a:latin typeface="+mn-lt"/>
              <a:cs typeface="Garamond"/>
            </a:rPr>
            <a:t>van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</a:t>
          </a:r>
          <a:r>
            <a:rPr lang="hu-HU" sz="2000" kern="1200" spc="-36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Priorizálás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</a:t>
          </a:r>
          <a:r>
            <a:rPr lang="hu-HU" sz="2000" kern="1200" spc="-41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Többféle</a:t>
          </a:r>
          <a:r>
            <a:rPr lang="hu-HU" sz="2000" kern="1200" spc="-27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hibatípusokra </a:t>
          </a:r>
          <a:r>
            <a:rPr lang="hu-HU" sz="2000" kern="1200" spc="-530" dirty="0">
              <a:latin typeface="+mn-lt"/>
              <a:cs typeface="Garamond"/>
            </a:rPr>
            <a:t> </a:t>
          </a:r>
          <a:r>
            <a:rPr lang="hu-HU" sz="2000" kern="1200" spc="-9" dirty="0">
              <a:latin typeface="+mn-lt"/>
              <a:cs typeface="Garamond"/>
            </a:rPr>
            <a:t>koncentrál</a:t>
          </a:r>
          <a:endParaRPr lang="hu-HU" sz="2000" kern="1200" dirty="0">
            <a:latin typeface="+mn-lt"/>
          </a:endParaRPr>
        </a:p>
      </dsp:txBody>
      <dsp:txXfrm>
        <a:off x="879112" y="1435590"/>
        <a:ext cx="3187232" cy="2875975"/>
      </dsp:txXfrm>
    </dsp:sp>
    <dsp:sp modelId="{E2364A4B-EEDB-4742-9A31-58436E1D8A0F}">
      <dsp:nvSpPr>
        <dsp:cNvPr id="0" name=""/>
        <dsp:cNvSpPr/>
      </dsp:nvSpPr>
      <dsp:spPr>
        <a:xfrm>
          <a:off x="4009335" y="1445109"/>
          <a:ext cx="3007920" cy="28759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spc="-5" dirty="0">
              <a:latin typeface="+mn-lt"/>
              <a:cs typeface="Garamond"/>
            </a:rPr>
            <a:t>-</a:t>
          </a:r>
          <a:r>
            <a:rPr lang="hu-HU" sz="2000" kern="1200" spc="-32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Időigényes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</a:t>
          </a:r>
          <a:r>
            <a:rPr lang="hu-HU" sz="2000" kern="1200" spc="-23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Szubjektív</a:t>
          </a:r>
          <a:r>
            <a:rPr lang="hu-HU" sz="2000" kern="1200" spc="-18" dirty="0">
              <a:latin typeface="+mn-lt"/>
              <a:cs typeface="Garamond"/>
            </a:rPr>
            <a:t> </a:t>
          </a:r>
          <a:r>
            <a:rPr lang="hu-HU" sz="2000" kern="1200" dirty="0">
              <a:latin typeface="+mn-lt"/>
              <a:cs typeface="Garamond"/>
            </a:rPr>
            <a:t>az</a:t>
          </a:r>
          <a:r>
            <a:rPr lang="hu-HU" sz="2000" kern="1200" spc="-27" dirty="0">
              <a:latin typeface="+mn-lt"/>
              <a:cs typeface="Garamond"/>
            </a:rPr>
            <a:t> </a:t>
          </a:r>
          <a:r>
            <a:rPr lang="hu-HU" sz="2000" kern="1200" dirty="0">
              <a:latin typeface="+mn-lt"/>
              <a:cs typeface="Garamond"/>
            </a:rPr>
            <a:t>értékelés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spc="-5" dirty="0">
              <a:latin typeface="+mn-lt"/>
              <a:cs typeface="Garamond"/>
            </a:rPr>
            <a:t>- Befolyásolja </a:t>
          </a:r>
          <a:r>
            <a:rPr lang="hu-HU" sz="2000" kern="1200" dirty="0">
              <a:latin typeface="+mn-lt"/>
              <a:cs typeface="Garamond"/>
            </a:rPr>
            <a:t>az </a:t>
          </a:r>
          <a:r>
            <a:rPr lang="hu-HU" sz="2000" kern="1200" spc="-5" dirty="0">
              <a:latin typeface="+mn-lt"/>
              <a:cs typeface="Garamond"/>
            </a:rPr>
            <a:t>eredményt </a:t>
          </a:r>
          <a:r>
            <a:rPr lang="hu-HU" sz="2000" kern="1200" dirty="0">
              <a:latin typeface="+mn-lt"/>
              <a:cs typeface="Garamond"/>
            </a:rPr>
            <a:t>a </a:t>
          </a:r>
          <a:r>
            <a:rPr lang="hu-HU" sz="2000" kern="1200" spc="-530" dirty="0">
              <a:latin typeface="+mn-lt"/>
              <a:cs typeface="Garamond"/>
            </a:rPr>
            <a:t> </a:t>
          </a:r>
          <a:r>
            <a:rPr lang="hu-HU" sz="2000" kern="1200" dirty="0">
              <a:latin typeface="+mn-lt"/>
              <a:cs typeface="Garamond"/>
            </a:rPr>
            <a:t>csapattagok </a:t>
          </a:r>
          <a:r>
            <a:rPr lang="hu-HU" sz="2000" kern="1200" spc="-9" dirty="0">
              <a:latin typeface="+mn-lt"/>
              <a:cs typeface="Garamond"/>
            </a:rPr>
            <a:t>kompetenciája, </a:t>
          </a:r>
          <a:r>
            <a:rPr lang="hu-HU" sz="2000" kern="1200" spc="-5" dirty="0">
              <a:latin typeface="+mn-lt"/>
              <a:cs typeface="Garamond"/>
            </a:rPr>
            <a:t> tapasztalata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 </a:t>
          </a:r>
          <a:r>
            <a:rPr lang="hu-HU" sz="2000" kern="1200" spc="-5" dirty="0">
              <a:latin typeface="+mn-lt"/>
              <a:cs typeface="Garamond"/>
            </a:rPr>
            <a:t>Erős </a:t>
          </a:r>
          <a:r>
            <a:rPr lang="hu-HU" sz="2000" kern="1200" dirty="0">
              <a:latin typeface="+mn-lt"/>
              <a:cs typeface="Garamond"/>
            </a:rPr>
            <a:t>módszertani </a:t>
          </a:r>
          <a:r>
            <a:rPr lang="hu-HU" sz="2000" kern="1200" spc="-5" dirty="0">
              <a:latin typeface="+mn-lt"/>
              <a:cs typeface="Garamond"/>
            </a:rPr>
            <a:t>tudást </a:t>
          </a:r>
          <a:r>
            <a:rPr lang="hu-HU" sz="2000" kern="1200" spc="-530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igényel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-</a:t>
          </a:r>
          <a:r>
            <a:rPr lang="hu-HU" sz="2000" kern="1200" spc="-27" dirty="0">
              <a:latin typeface="+mn-lt"/>
              <a:cs typeface="Garamond"/>
            </a:rPr>
            <a:t> </a:t>
          </a:r>
          <a:r>
            <a:rPr lang="hu-HU" sz="2000" kern="1200" dirty="0">
              <a:latin typeface="+mn-lt"/>
              <a:cs typeface="Garamond"/>
            </a:rPr>
            <a:t>Túl</a:t>
          </a:r>
          <a:r>
            <a:rPr lang="hu-HU" sz="2000" kern="1200" spc="-18" dirty="0">
              <a:latin typeface="+mn-lt"/>
              <a:cs typeface="Garamond"/>
            </a:rPr>
            <a:t> </a:t>
          </a:r>
          <a:r>
            <a:rPr lang="hu-HU" sz="2000" kern="1200" spc="-9" dirty="0">
              <a:latin typeface="+mn-lt"/>
              <a:cs typeface="Garamond"/>
            </a:rPr>
            <a:t>mély</a:t>
          </a:r>
          <a:r>
            <a:rPr lang="hu-HU" sz="2000" kern="1200" spc="-14" dirty="0">
              <a:latin typeface="+mn-lt"/>
              <a:cs typeface="Garamond"/>
            </a:rPr>
            <a:t> </a:t>
          </a:r>
          <a:r>
            <a:rPr lang="hu-HU" sz="2000" kern="1200" spc="-5" dirty="0">
              <a:latin typeface="+mn-lt"/>
              <a:cs typeface="Garamond"/>
            </a:rPr>
            <a:t>elemzés</a:t>
          </a:r>
          <a:endParaRPr lang="hu-HU" sz="2000" kern="1200" dirty="0">
            <a:latin typeface="+mn-lt"/>
            <a:cs typeface="Garamond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n-lt"/>
              <a:cs typeface="Garamond"/>
            </a:rPr>
            <a:t>RPN</a:t>
          </a:r>
          <a:r>
            <a:rPr lang="hu-HU" sz="2000" kern="1200" spc="-23" dirty="0">
              <a:latin typeface="+mn-lt"/>
              <a:cs typeface="Garamond"/>
            </a:rPr>
            <a:t> </a:t>
          </a:r>
          <a:r>
            <a:rPr lang="hu-HU" sz="2000" kern="1200" spc="5" dirty="0">
              <a:latin typeface="+mn-lt"/>
              <a:cs typeface="Garamond"/>
            </a:rPr>
            <a:t>egyedül</a:t>
          </a:r>
          <a:r>
            <a:rPr lang="hu-HU" sz="2000" kern="1200" spc="9" dirty="0">
              <a:latin typeface="+mn-lt"/>
              <a:cs typeface="Garamond"/>
            </a:rPr>
            <a:t> </a:t>
          </a:r>
          <a:r>
            <a:rPr lang="hu-HU" sz="2000" kern="1200" spc="-9" dirty="0">
              <a:latin typeface="+mn-lt"/>
              <a:cs typeface="Garamond"/>
            </a:rPr>
            <a:t>nem</a:t>
          </a:r>
          <a:r>
            <a:rPr lang="hu-HU" sz="2000" kern="1200" spc="-18" dirty="0">
              <a:latin typeface="+mn-lt"/>
              <a:cs typeface="Garamond"/>
            </a:rPr>
            <a:t> </a:t>
          </a:r>
          <a:r>
            <a:rPr lang="hu-HU" sz="2000" kern="1200" dirty="0">
              <a:latin typeface="+mn-lt"/>
              <a:cs typeface="Garamond"/>
            </a:rPr>
            <a:t>elegendő</a:t>
          </a:r>
          <a:endParaRPr lang="hu-HU" sz="2000" kern="1200" dirty="0">
            <a:latin typeface="+mn-lt"/>
          </a:endParaRPr>
        </a:p>
      </dsp:txBody>
      <dsp:txXfrm>
        <a:off x="4009335" y="1445109"/>
        <a:ext cx="3007920" cy="2875975"/>
      </dsp:txXfrm>
    </dsp:sp>
    <dsp:sp modelId="{8B5EF4F0-ECD7-41BE-8C57-D5E8BE995864}">
      <dsp:nvSpPr>
        <dsp:cNvPr id="0" name=""/>
        <dsp:cNvSpPr/>
      </dsp:nvSpPr>
      <dsp:spPr>
        <a:xfrm>
          <a:off x="0" y="502668"/>
          <a:ext cx="1271111" cy="1271111"/>
        </a:xfrm>
        <a:prstGeom prst="plus">
          <a:avLst>
            <a:gd name="adj" fmla="val 32810"/>
          </a:avLst>
        </a:prstGeom>
        <a:solidFill>
          <a:srgbClr val="3EB49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B8E9F-7365-4B2A-B9F8-2F26D5A23F53}">
      <dsp:nvSpPr>
        <dsp:cNvPr id="0" name=""/>
        <dsp:cNvSpPr/>
      </dsp:nvSpPr>
      <dsp:spPr>
        <a:xfrm>
          <a:off x="6280785" y="959790"/>
          <a:ext cx="1196340" cy="409975"/>
        </a:xfrm>
        <a:prstGeom prst="rect">
          <a:avLst/>
        </a:prstGeom>
        <a:solidFill>
          <a:srgbClr val="24B4B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0B0D9-4753-40EE-AC79-96DA8C59C86F}">
      <dsp:nvSpPr>
        <dsp:cNvPr id="0" name=""/>
        <dsp:cNvSpPr/>
      </dsp:nvSpPr>
      <dsp:spPr>
        <a:xfrm>
          <a:off x="4001497" y="1574753"/>
          <a:ext cx="747" cy="274683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D7258-336C-46C9-B083-7587345C0D47}">
      <dsp:nvSpPr>
        <dsp:cNvPr id="0" name=""/>
        <dsp:cNvSpPr/>
      </dsp:nvSpPr>
      <dsp:spPr>
        <a:xfrm>
          <a:off x="522543" y="915470"/>
          <a:ext cx="6805895" cy="388173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7353CE-A6F9-4A04-AC03-FBA654592236}">
      <dsp:nvSpPr>
        <dsp:cNvPr id="0" name=""/>
        <dsp:cNvSpPr/>
      </dsp:nvSpPr>
      <dsp:spPr>
        <a:xfrm>
          <a:off x="745776" y="1464177"/>
          <a:ext cx="3187232" cy="28759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spc="-5" dirty="0">
              <a:latin typeface="+mn-lt"/>
              <a:cs typeface="Garamond"/>
            </a:rPr>
            <a:t>-</a:t>
          </a:r>
          <a:r>
            <a:rPr lang="nl-NL" sz="1800" kern="1200" spc="-14" dirty="0">
              <a:latin typeface="+mn-lt"/>
              <a:cs typeface="Garamond"/>
            </a:rPr>
            <a:t> </a:t>
          </a:r>
          <a:r>
            <a:rPr lang="nl-NL" sz="1800" kern="1200" spc="-9" dirty="0">
              <a:latin typeface="+mn-lt"/>
              <a:cs typeface="Garamond"/>
            </a:rPr>
            <a:t>Korábban nem</a:t>
          </a:r>
          <a:r>
            <a:rPr lang="nl-NL" sz="1800" kern="1200" spc="-14" dirty="0">
              <a:latin typeface="+mn-lt"/>
              <a:cs typeface="Garamond"/>
            </a:rPr>
            <a:t> </a:t>
          </a:r>
          <a:r>
            <a:rPr lang="nl-NL" sz="1800" kern="1200" spc="5" dirty="0">
              <a:latin typeface="+mn-lt"/>
              <a:cs typeface="Garamond"/>
            </a:rPr>
            <a:t>ismert</a:t>
          </a:r>
          <a:r>
            <a:rPr lang="nl-NL" sz="1800" kern="1200" spc="-14" dirty="0">
              <a:latin typeface="+mn-lt"/>
              <a:cs typeface="Garamond"/>
            </a:rPr>
            <a:t> </a:t>
          </a:r>
          <a:r>
            <a:rPr lang="nl-NL" sz="1800" kern="1200" spc="-5" dirty="0">
              <a:latin typeface="+mn-lt"/>
              <a:cs typeface="Garamond"/>
            </a:rPr>
            <a:t>hibákra</a:t>
          </a:r>
          <a:r>
            <a:rPr lang="nl-NL" sz="1800" kern="1200" dirty="0">
              <a:latin typeface="+mn-lt"/>
              <a:cs typeface="Garamond"/>
            </a:rPr>
            <a:t> is</a:t>
          </a:r>
          <a:r>
            <a:rPr lang="hu-HU" sz="1800" kern="1200" dirty="0">
              <a:latin typeface="+mn-lt"/>
              <a:cs typeface="Garamond"/>
            </a:rPr>
            <a:t> </a:t>
          </a:r>
          <a:r>
            <a:rPr lang="hu-HU" sz="1800" kern="1200" spc="-9" dirty="0">
              <a:latin typeface="+mn-lt"/>
              <a:cs typeface="Garamond"/>
            </a:rPr>
            <a:t>rámutat</a:t>
          </a:r>
          <a:endParaRPr lang="hu-HU" sz="1800" kern="1200" dirty="0">
            <a:latin typeface="+mn-lt"/>
            <a:cs typeface="Garamond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Akciókra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törekszik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32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Statisztikai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elemzések</a:t>
          </a:r>
          <a:r>
            <a:rPr lang="hu-HU" sz="1800" kern="1200" spc="-18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alapja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Jól</a:t>
          </a:r>
          <a:r>
            <a:rPr lang="hu-HU" sz="1800" kern="1200" dirty="0">
              <a:latin typeface="+mn-lt"/>
              <a:cs typeface="Garamond"/>
            </a:rPr>
            <a:t> riportálható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</a:t>
          </a:r>
          <a:r>
            <a:rPr lang="hu-HU" sz="1800" kern="1200" spc="27" dirty="0">
              <a:latin typeface="+mn-lt"/>
              <a:cs typeface="Garamond"/>
            </a:rPr>
            <a:t> </a:t>
          </a:r>
          <a:r>
            <a:rPr lang="hu-HU" sz="1800" kern="1200" spc="-9" dirty="0">
              <a:latin typeface="+mn-lt"/>
              <a:cs typeface="Garamond"/>
            </a:rPr>
            <a:t>menedzsment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spc="-5" dirty="0">
              <a:latin typeface="+mn-lt"/>
              <a:cs typeface="Garamond"/>
            </a:rPr>
            <a:t>- Látható válik </a:t>
          </a:r>
          <a:r>
            <a:rPr lang="hu-HU" sz="1800" kern="1200" dirty="0">
              <a:latin typeface="+mn-lt"/>
              <a:cs typeface="Garamond"/>
            </a:rPr>
            <a:t>a </a:t>
          </a:r>
          <a:r>
            <a:rPr lang="hu-HU" sz="1800" kern="1200" spc="-5" dirty="0">
              <a:latin typeface="+mn-lt"/>
              <a:cs typeface="Garamond"/>
            </a:rPr>
            <a:t>kisebb </a:t>
          </a:r>
          <a:r>
            <a:rPr lang="hu-HU" sz="1800" kern="1200" spc="-9" dirty="0">
              <a:latin typeface="+mn-lt"/>
              <a:cs typeface="Garamond"/>
            </a:rPr>
            <a:t>elemek </a:t>
          </a:r>
          <a:r>
            <a:rPr lang="hu-HU" sz="1800" kern="1200" spc="-530" dirty="0">
              <a:latin typeface="+mn-lt"/>
              <a:cs typeface="Garamond"/>
            </a:rPr>
            <a:t> </a:t>
          </a:r>
          <a:r>
            <a:rPr lang="hu-HU" sz="1800" kern="1200" spc="-9" dirty="0">
              <a:latin typeface="+mn-lt"/>
              <a:cs typeface="Garamond"/>
            </a:rPr>
            <a:t>hatása</a:t>
          </a:r>
          <a:r>
            <a:rPr lang="hu-HU" sz="1800" kern="1200" dirty="0">
              <a:latin typeface="+mn-lt"/>
              <a:cs typeface="Garamond"/>
            </a:rPr>
            <a:t> a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teljes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rendszerre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spc="23" dirty="0">
              <a:latin typeface="+mn-lt"/>
              <a:cs typeface="Garamond"/>
            </a:rPr>
            <a:t>- Egy </a:t>
          </a:r>
          <a:r>
            <a:rPr lang="hu-HU" sz="1800" kern="1200" spc="-5" dirty="0">
              <a:latin typeface="+mn-lt"/>
              <a:cs typeface="Garamond"/>
            </a:rPr>
            <a:t>átlátható </a:t>
          </a:r>
          <a:r>
            <a:rPr lang="hu-HU" sz="1800" kern="1200" dirty="0">
              <a:latin typeface="+mn-lt"/>
              <a:cs typeface="Garamond"/>
            </a:rPr>
            <a:t>rendszert </a:t>
          </a:r>
          <a:r>
            <a:rPr lang="hu-HU" sz="1800" kern="1200" spc="-530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eredményez</a:t>
          </a:r>
          <a:endParaRPr lang="hu-HU" sz="1800" kern="1200" dirty="0">
            <a:latin typeface="+mn-lt"/>
            <a:cs typeface="Garamond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spc="-14" dirty="0">
              <a:latin typeface="+mn-lt"/>
              <a:cs typeface="Garamond"/>
            </a:rPr>
            <a:t>- Közös</a:t>
          </a:r>
          <a:r>
            <a:rPr lang="hu-HU" sz="1800" kern="1200" spc="-5" dirty="0">
              <a:latin typeface="+mn-lt"/>
              <a:cs typeface="Garamond"/>
            </a:rPr>
            <a:t> </a:t>
          </a:r>
          <a:r>
            <a:rPr lang="hu-HU" sz="1800" kern="1200" spc="-14" dirty="0">
              <a:latin typeface="+mn-lt"/>
              <a:cs typeface="Garamond"/>
            </a:rPr>
            <a:t>nevezőt</a:t>
          </a:r>
          <a:r>
            <a:rPr lang="hu-HU" sz="1800" kern="1200" spc="9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biztosít</a:t>
          </a:r>
          <a:endParaRPr lang="hu-HU" sz="1800" kern="1200" dirty="0">
            <a:latin typeface="+mn-lt"/>
          </a:endParaRPr>
        </a:p>
      </dsp:txBody>
      <dsp:txXfrm>
        <a:off x="745776" y="1464177"/>
        <a:ext cx="3187232" cy="2875975"/>
      </dsp:txXfrm>
    </dsp:sp>
    <dsp:sp modelId="{E2364A4B-EEDB-4742-9A31-58436E1D8A0F}">
      <dsp:nvSpPr>
        <dsp:cNvPr id="0" name=""/>
        <dsp:cNvSpPr/>
      </dsp:nvSpPr>
      <dsp:spPr>
        <a:xfrm>
          <a:off x="3960731" y="1454629"/>
          <a:ext cx="3413306" cy="28759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spc="-5" dirty="0">
              <a:latin typeface="+mn-lt"/>
              <a:cs typeface="Garamond"/>
            </a:rPr>
            <a:t>-</a:t>
          </a:r>
          <a:r>
            <a:rPr lang="hu-HU" sz="1800" kern="1200" spc="-18" dirty="0">
              <a:latin typeface="+mn-lt"/>
              <a:cs typeface="Garamond"/>
            </a:rPr>
            <a:t> </a:t>
          </a:r>
          <a:r>
            <a:rPr lang="hu-HU" sz="1800" kern="1200" spc="5" dirty="0">
              <a:latin typeface="+mn-lt"/>
              <a:cs typeface="Garamond"/>
            </a:rPr>
            <a:t>Erőforrás</a:t>
          </a:r>
          <a:r>
            <a:rPr lang="hu-HU" sz="1800" kern="1200" spc="-45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igényes</a:t>
          </a:r>
          <a:r>
            <a:rPr lang="hu-HU" sz="1800" kern="1200" dirty="0">
              <a:latin typeface="+mn-lt"/>
              <a:cs typeface="Garamond"/>
            </a:rPr>
            <a:t> –</a:t>
          </a:r>
          <a:r>
            <a:rPr lang="hu-HU" sz="1800" kern="1200" spc="-9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idő, </a:t>
          </a:r>
          <a:r>
            <a:rPr lang="hu-HU" sz="1800" kern="1200" spc="-530" dirty="0">
              <a:latin typeface="+mn-lt"/>
              <a:cs typeface="Garamond"/>
            </a:rPr>
            <a:t> </a:t>
          </a:r>
          <a:r>
            <a:rPr lang="hu-HU" sz="1800" kern="1200" spc="-9" dirty="0">
              <a:latin typeface="+mn-lt"/>
              <a:cs typeface="Garamond"/>
            </a:rPr>
            <a:t>eszköz, </a:t>
          </a:r>
          <a:r>
            <a:rPr lang="hu-HU" sz="1800" kern="1200" spc="-5" dirty="0">
              <a:latin typeface="+mn-lt"/>
              <a:cs typeface="Garamond"/>
            </a:rPr>
            <a:t>ember</a:t>
          </a:r>
          <a:endParaRPr lang="hu-HU" sz="1800" kern="1200" dirty="0">
            <a:latin typeface="+mn-lt"/>
            <a:cs typeface="Garamond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Szubjektív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9" dirty="0">
              <a:latin typeface="+mn-lt"/>
              <a:cs typeface="Garamond"/>
            </a:rPr>
            <a:t>az </a:t>
          </a:r>
          <a:r>
            <a:rPr lang="hu-HU" sz="1800" kern="1200" dirty="0">
              <a:latin typeface="+mn-lt"/>
              <a:cs typeface="Garamond"/>
            </a:rPr>
            <a:t>értékelés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Befolyásolja </a:t>
          </a:r>
          <a:r>
            <a:rPr lang="hu-HU" sz="1800" kern="1200" dirty="0">
              <a:latin typeface="+mn-lt"/>
              <a:cs typeface="Garamond"/>
            </a:rPr>
            <a:t>az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eredményt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 csapattagok </a:t>
          </a:r>
          <a:r>
            <a:rPr lang="hu-HU" sz="1800" kern="1200" spc="-9" dirty="0">
              <a:latin typeface="+mn-lt"/>
              <a:cs typeface="Garamond"/>
            </a:rPr>
            <a:t>kompetenciája, </a:t>
          </a:r>
          <a:r>
            <a:rPr lang="hu-HU" sz="1800" kern="1200" spc="-530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tapasztalata</a:t>
          </a:r>
          <a:endParaRPr lang="hu-HU" sz="1800" kern="1200" dirty="0">
            <a:latin typeface="+mn-lt"/>
            <a:cs typeface="Garamond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 </a:t>
          </a:r>
          <a:r>
            <a:rPr lang="hu-HU" sz="1800" kern="1200" spc="-9" dirty="0">
              <a:latin typeface="+mn-lt"/>
              <a:cs typeface="Garamond"/>
            </a:rPr>
            <a:t>Komplex, többtényezős </a:t>
          </a:r>
          <a:r>
            <a:rPr lang="hu-HU" sz="1800" kern="1200" spc="-530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módszer</a:t>
          </a:r>
          <a:endParaRPr lang="hu-HU" sz="1800" kern="1200" dirty="0">
            <a:latin typeface="+mn-lt"/>
            <a:cs typeface="Garamond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Nehéz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moderálni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Nem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lehet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definiálni,</a:t>
          </a:r>
          <a:r>
            <a:rPr lang="hu-HU" sz="1800" kern="1200" spc="-9" dirty="0">
              <a:latin typeface="+mn-lt"/>
              <a:cs typeface="Garamond"/>
            </a:rPr>
            <a:t> </a:t>
          </a:r>
          <a:r>
            <a:rPr lang="hu-HU" sz="1800" kern="1200" spc="-14" dirty="0">
              <a:latin typeface="+mn-lt"/>
              <a:cs typeface="Garamond"/>
            </a:rPr>
            <a:t>mikor </a:t>
          </a:r>
          <a:r>
            <a:rPr lang="hu-HU" sz="1800" kern="1200" spc="-18" dirty="0">
              <a:latin typeface="+mn-lt"/>
              <a:cs typeface="Garamond"/>
            </a:rPr>
            <a:t>van</a:t>
          </a:r>
          <a:r>
            <a:rPr lang="hu-HU" sz="1800" kern="1200" spc="-9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készen</a:t>
          </a:r>
          <a:r>
            <a:rPr lang="hu-HU" sz="1800" kern="1200" spc="-32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–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„élő” </a:t>
          </a:r>
          <a:r>
            <a:rPr lang="hu-HU" sz="1800" kern="1200" spc="-530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dokumentum</a:t>
          </a:r>
          <a:endParaRPr lang="hu-HU" sz="1800" kern="1200" dirty="0">
            <a:latin typeface="+mn-lt"/>
          </a:endParaRPr>
        </a:p>
      </dsp:txBody>
      <dsp:txXfrm>
        <a:off x="3960731" y="1454629"/>
        <a:ext cx="3413306" cy="2875975"/>
      </dsp:txXfrm>
    </dsp:sp>
    <dsp:sp modelId="{8B5EF4F0-ECD7-41BE-8C57-D5E8BE995864}">
      <dsp:nvSpPr>
        <dsp:cNvPr id="0" name=""/>
        <dsp:cNvSpPr/>
      </dsp:nvSpPr>
      <dsp:spPr>
        <a:xfrm>
          <a:off x="0" y="502668"/>
          <a:ext cx="1271111" cy="1271111"/>
        </a:xfrm>
        <a:prstGeom prst="plus">
          <a:avLst>
            <a:gd name="adj" fmla="val 32810"/>
          </a:avLst>
        </a:prstGeom>
        <a:solidFill>
          <a:srgbClr val="3EB49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B8E9F-7365-4B2A-B9F8-2F26D5A23F53}">
      <dsp:nvSpPr>
        <dsp:cNvPr id="0" name=""/>
        <dsp:cNvSpPr/>
      </dsp:nvSpPr>
      <dsp:spPr>
        <a:xfrm>
          <a:off x="6280785" y="959790"/>
          <a:ext cx="1196340" cy="409975"/>
        </a:xfrm>
        <a:prstGeom prst="rect">
          <a:avLst/>
        </a:prstGeom>
        <a:solidFill>
          <a:srgbClr val="24B4B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0B0D9-4753-40EE-AC79-96DA8C59C86F}">
      <dsp:nvSpPr>
        <dsp:cNvPr id="0" name=""/>
        <dsp:cNvSpPr/>
      </dsp:nvSpPr>
      <dsp:spPr>
        <a:xfrm>
          <a:off x="4001497" y="1574753"/>
          <a:ext cx="747" cy="274683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3611E-1891-4751-A913-0CD5AEF523E6}">
      <dsp:nvSpPr>
        <dsp:cNvPr id="0" name=""/>
        <dsp:cNvSpPr/>
      </dsp:nvSpPr>
      <dsp:spPr>
        <a:xfrm rot="5400000">
          <a:off x="121241" y="499663"/>
          <a:ext cx="455090" cy="518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4B5073-680C-4139-95AB-DA82EB9002EC}">
      <dsp:nvSpPr>
        <dsp:cNvPr id="0" name=""/>
        <dsp:cNvSpPr/>
      </dsp:nvSpPr>
      <dsp:spPr>
        <a:xfrm>
          <a:off x="670" y="-4812"/>
          <a:ext cx="766103" cy="536247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</a:rPr>
            <a:t>Probléma</a:t>
          </a:r>
        </a:p>
      </dsp:txBody>
      <dsp:txXfrm>
        <a:off x="26852" y="21370"/>
        <a:ext cx="713739" cy="483883"/>
      </dsp:txXfrm>
    </dsp:sp>
    <dsp:sp modelId="{CF25670A-B512-43A9-ACCB-5BC821F4DF26}">
      <dsp:nvSpPr>
        <dsp:cNvPr id="0" name=""/>
        <dsp:cNvSpPr/>
      </dsp:nvSpPr>
      <dsp:spPr>
        <a:xfrm>
          <a:off x="0" y="527638"/>
          <a:ext cx="557190" cy="4334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201B6-DCE7-41F3-A006-264BE3917F7A}">
      <dsp:nvSpPr>
        <dsp:cNvPr id="0" name=""/>
        <dsp:cNvSpPr/>
      </dsp:nvSpPr>
      <dsp:spPr>
        <a:xfrm rot="5400000">
          <a:off x="756422" y="1102046"/>
          <a:ext cx="455090" cy="518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8084"/>
            <a:satOff val="-695"/>
            <a:lumOff val="24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0BEDB-878A-4767-9DDB-037F250FCE46}">
      <dsp:nvSpPr>
        <dsp:cNvPr id="0" name=""/>
        <dsp:cNvSpPr/>
      </dsp:nvSpPr>
      <dsp:spPr>
        <a:xfrm>
          <a:off x="635851" y="597570"/>
          <a:ext cx="766103" cy="536247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54253"/>
            <a:satOff val="1035"/>
            <a:lumOff val="45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 </a:t>
          </a:r>
        </a:p>
      </dsp:txBody>
      <dsp:txXfrm>
        <a:off x="662033" y="623752"/>
        <a:ext cx="713739" cy="483883"/>
      </dsp:txXfrm>
    </dsp:sp>
    <dsp:sp modelId="{913CA91D-0620-4FAE-BE7F-64BC45BC3AF7}">
      <dsp:nvSpPr>
        <dsp:cNvPr id="0" name=""/>
        <dsp:cNvSpPr/>
      </dsp:nvSpPr>
      <dsp:spPr>
        <a:xfrm>
          <a:off x="138887" y="1137805"/>
          <a:ext cx="557190" cy="4334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CCB8F-DBB9-4A33-AA6F-117EC295B943}">
      <dsp:nvSpPr>
        <dsp:cNvPr id="0" name=""/>
        <dsp:cNvSpPr/>
      </dsp:nvSpPr>
      <dsp:spPr>
        <a:xfrm rot="5400000">
          <a:off x="1391604" y="1704429"/>
          <a:ext cx="455090" cy="518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36168"/>
            <a:satOff val="-1390"/>
            <a:lumOff val="48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20C754-7E6A-4781-AB82-F002D5D5D963}">
      <dsp:nvSpPr>
        <dsp:cNvPr id="0" name=""/>
        <dsp:cNvSpPr/>
      </dsp:nvSpPr>
      <dsp:spPr>
        <a:xfrm>
          <a:off x="1271032" y="1199953"/>
          <a:ext cx="766103" cy="536247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108505"/>
            <a:satOff val="2070"/>
            <a:lumOff val="91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 </a:t>
          </a:r>
        </a:p>
      </dsp:txBody>
      <dsp:txXfrm>
        <a:off x="1297214" y="1226135"/>
        <a:ext cx="713739" cy="483883"/>
      </dsp:txXfrm>
    </dsp:sp>
    <dsp:sp modelId="{E2984AF8-FEF5-408A-9836-490FA1DE5FB2}">
      <dsp:nvSpPr>
        <dsp:cNvPr id="0" name=""/>
        <dsp:cNvSpPr/>
      </dsp:nvSpPr>
      <dsp:spPr>
        <a:xfrm>
          <a:off x="779724" y="1732404"/>
          <a:ext cx="557190" cy="4334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A858E-FCAA-411D-A0DB-696179082D97}">
      <dsp:nvSpPr>
        <dsp:cNvPr id="0" name=""/>
        <dsp:cNvSpPr/>
      </dsp:nvSpPr>
      <dsp:spPr>
        <a:xfrm rot="5400000">
          <a:off x="2026785" y="2306813"/>
          <a:ext cx="455090" cy="518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54253"/>
            <a:satOff val="-2085"/>
            <a:lumOff val="7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F20C78-945D-442E-AFF9-CAE105F3ABEB}">
      <dsp:nvSpPr>
        <dsp:cNvPr id="0" name=""/>
        <dsp:cNvSpPr/>
      </dsp:nvSpPr>
      <dsp:spPr>
        <a:xfrm>
          <a:off x="1906214" y="1802336"/>
          <a:ext cx="766103" cy="536247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162758"/>
            <a:satOff val="3105"/>
            <a:lumOff val="137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1932396" y="1828518"/>
        <a:ext cx="713739" cy="483883"/>
      </dsp:txXfrm>
    </dsp:sp>
    <dsp:sp modelId="{01076AB1-D3A7-4AE4-803D-995B6643A995}">
      <dsp:nvSpPr>
        <dsp:cNvPr id="0" name=""/>
        <dsp:cNvSpPr/>
      </dsp:nvSpPr>
      <dsp:spPr>
        <a:xfrm>
          <a:off x="2672318" y="1853480"/>
          <a:ext cx="557190" cy="4334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2798-60F5-446C-86EC-3528DDB29321}">
      <dsp:nvSpPr>
        <dsp:cNvPr id="0" name=""/>
        <dsp:cNvSpPr/>
      </dsp:nvSpPr>
      <dsp:spPr>
        <a:xfrm rot="5400000">
          <a:off x="2661966" y="2909196"/>
          <a:ext cx="455090" cy="518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72337"/>
            <a:satOff val="-2780"/>
            <a:lumOff val="97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93FAE1-9FDF-4693-8624-629BB005ED65}">
      <dsp:nvSpPr>
        <dsp:cNvPr id="0" name=""/>
        <dsp:cNvSpPr/>
      </dsp:nvSpPr>
      <dsp:spPr>
        <a:xfrm>
          <a:off x="2541395" y="2404719"/>
          <a:ext cx="766103" cy="536247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217011"/>
            <a:satOff val="4140"/>
            <a:lumOff val="182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2567577" y="2430901"/>
        <a:ext cx="713739" cy="483883"/>
      </dsp:txXfrm>
    </dsp:sp>
    <dsp:sp modelId="{7CD95E74-E9C5-4F54-8D70-FAFFD01961CA}">
      <dsp:nvSpPr>
        <dsp:cNvPr id="0" name=""/>
        <dsp:cNvSpPr/>
      </dsp:nvSpPr>
      <dsp:spPr>
        <a:xfrm>
          <a:off x="3307499" y="2455863"/>
          <a:ext cx="557190" cy="43341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F147E-CEA6-4A57-AA22-BE43999086A1}">
      <dsp:nvSpPr>
        <dsp:cNvPr id="0" name=""/>
        <dsp:cNvSpPr/>
      </dsp:nvSpPr>
      <dsp:spPr>
        <a:xfrm>
          <a:off x="3176577" y="3007103"/>
          <a:ext cx="766103" cy="536247"/>
        </a:xfrm>
        <a:prstGeom prst="roundRect">
          <a:avLst>
            <a:gd name="adj" fmla="val 1667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solidFill>
                <a:schemeClr val="tx1"/>
              </a:solidFill>
            </a:rPr>
            <a:t>Gyökérok</a:t>
          </a:r>
        </a:p>
      </dsp:txBody>
      <dsp:txXfrm>
        <a:off x="3202759" y="3033285"/>
        <a:ext cx="713739" cy="483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D7258-336C-46C9-B083-7587345C0D47}">
      <dsp:nvSpPr>
        <dsp:cNvPr id="0" name=""/>
        <dsp:cNvSpPr/>
      </dsp:nvSpPr>
      <dsp:spPr>
        <a:xfrm>
          <a:off x="532040" y="499599"/>
          <a:ext cx="6805895" cy="446164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7353CE-A6F9-4A04-AC03-FBA654592236}">
      <dsp:nvSpPr>
        <dsp:cNvPr id="0" name=""/>
        <dsp:cNvSpPr/>
      </dsp:nvSpPr>
      <dsp:spPr>
        <a:xfrm>
          <a:off x="830659" y="976268"/>
          <a:ext cx="3531780" cy="28759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 </a:t>
          </a:r>
          <a:r>
            <a:rPr lang="hu-HU" sz="1800" kern="1200" spc="5" dirty="0">
              <a:latin typeface="+mn-lt"/>
              <a:cs typeface="Garamond"/>
            </a:rPr>
            <a:t>Harmonizáltan </a:t>
          </a:r>
          <a:r>
            <a:rPr lang="hu-HU" sz="1800" kern="1200" spc="-9" dirty="0">
              <a:latin typeface="+mn-lt"/>
              <a:cs typeface="Garamond"/>
            </a:rPr>
            <a:t>és </a:t>
          </a:r>
          <a:r>
            <a:rPr lang="hu-HU" sz="1800" kern="1200" spc="9" dirty="0">
              <a:latin typeface="+mn-lt"/>
              <a:cs typeface="Garamond"/>
            </a:rPr>
            <a:t>együtt </a:t>
          </a:r>
          <a:r>
            <a:rPr lang="hu-HU" sz="1800" kern="1200" spc="-5" dirty="0">
              <a:latin typeface="+mn-lt"/>
              <a:cs typeface="Garamond"/>
            </a:rPr>
            <a:t>kezelhető </a:t>
          </a:r>
          <a:r>
            <a:rPr lang="hu-HU" sz="1800" kern="1200" dirty="0">
              <a:latin typeface="+mn-lt"/>
              <a:cs typeface="Garamond"/>
            </a:rPr>
            <a:t>a 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spc="-32" dirty="0">
              <a:latin typeface="+mn-lt"/>
              <a:cs typeface="Garamond"/>
            </a:rPr>
            <a:t>VDA </a:t>
          </a:r>
          <a:r>
            <a:rPr lang="hu-HU" sz="1800" kern="1200" dirty="0">
              <a:latin typeface="+mn-lt"/>
              <a:cs typeface="Garamond"/>
            </a:rPr>
            <a:t>és </a:t>
          </a:r>
          <a:r>
            <a:rPr lang="hu-HU" sz="1800" kern="1200" spc="-9" dirty="0">
              <a:latin typeface="+mn-lt"/>
              <a:cs typeface="Garamond"/>
            </a:rPr>
            <a:t>az </a:t>
          </a:r>
          <a:r>
            <a:rPr lang="hu-HU" sz="1800" kern="1200" spc="-18" dirty="0">
              <a:latin typeface="+mn-lt"/>
              <a:cs typeface="Garamond"/>
            </a:rPr>
            <a:t>AIAG </a:t>
          </a:r>
          <a:r>
            <a:rPr lang="hu-HU" sz="1800" kern="1200" dirty="0">
              <a:latin typeface="+mn-lt"/>
              <a:cs typeface="Garamond"/>
            </a:rPr>
            <a:t>csoportokhoz </a:t>
          </a:r>
          <a:r>
            <a:rPr lang="hu-HU" sz="1800" kern="1200" spc="5" dirty="0">
              <a:latin typeface="+mn-lt"/>
              <a:cs typeface="Garamond"/>
            </a:rPr>
            <a:t>tartozó </a:t>
          </a:r>
          <a:r>
            <a:rPr lang="hu-HU" sz="1800" kern="1200" spc="-439" dirty="0">
              <a:latin typeface="+mn-lt"/>
              <a:cs typeface="Garamond"/>
            </a:rPr>
            <a:t> </a:t>
          </a:r>
          <a:r>
            <a:rPr lang="hu-HU" sz="1800" kern="1200" spc="-14" dirty="0">
              <a:latin typeface="+mn-lt"/>
              <a:cs typeface="Garamond"/>
            </a:rPr>
            <a:t>vevők</a:t>
          </a:r>
          <a:r>
            <a:rPr lang="hu-HU" sz="1800" kern="1200" spc="-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dokumentumai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</a:rPr>
            <a:t>-</a:t>
          </a:r>
          <a:r>
            <a:rPr lang="hu-HU" sz="1800" kern="1200" dirty="0">
              <a:latin typeface="+mn-lt"/>
              <a:cs typeface="Garamond"/>
            </a:rPr>
            <a:t>Nem</a:t>
          </a:r>
          <a:r>
            <a:rPr lang="hu-HU" sz="1800" kern="1200" spc="-18" dirty="0">
              <a:latin typeface="+mn-lt"/>
              <a:cs typeface="Garamond"/>
            </a:rPr>
            <a:t> </a:t>
          </a:r>
          <a:r>
            <a:rPr lang="hu-HU" sz="1800" kern="1200" spc="5" dirty="0">
              <a:latin typeface="+mn-lt"/>
              <a:cs typeface="Garamond"/>
            </a:rPr>
            <a:t>szükséges</a:t>
          </a:r>
          <a:r>
            <a:rPr lang="hu-HU" sz="1800" kern="1200" spc="-59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</a:t>
          </a:r>
          <a:r>
            <a:rPr lang="hu-HU" sz="1800" kern="1200" spc="-9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korábban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már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5" dirty="0">
              <a:latin typeface="+mn-lt"/>
              <a:cs typeface="Garamond"/>
            </a:rPr>
            <a:t>megírt </a:t>
          </a:r>
          <a:r>
            <a:rPr lang="hu-HU" sz="1800" kern="1200" spc="-439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FMEA-</a:t>
          </a:r>
          <a:r>
            <a:rPr lang="hu-HU" sz="1800" kern="1200" dirty="0" err="1">
              <a:latin typeface="+mn-lt"/>
              <a:cs typeface="Garamond"/>
            </a:rPr>
            <a:t>kat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felülírni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spc="-5" dirty="0">
              <a:latin typeface="+mn-lt"/>
              <a:cs typeface="Garamond"/>
            </a:rPr>
            <a:t>Minimális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átalakítást</a:t>
          </a:r>
          <a:r>
            <a:rPr lang="hu-HU" sz="1800" kern="1200" spc="-32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igényel</a:t>
          </a:r>
          <a:r>
            <a:rPr lang="hu-HU" sz="1800" kern="1200" spc="-50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</a:t>
          </a:r>
          <a:r>
            <a:rPr lang="hu-HU" sz="1800" kern="1200" spc="-5" dirty="0">
              <a:latin typeface="+mn-lt"/>
              <a:cs typeface="Garamond"/>
            </a:rPr>
            <a:t> korábbi </a:t>
          </a:r>
          <a:r>
            <a:rPr lang="hu-HU" sz="1800" kern="1200" spc="-439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formátum/szoftver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Az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5" dirty="0">
              <a:latin typeface="+mn-lt"/>
              <a:cs typeface="Garamond"/>
            </a:rPr>
            <a:t>AP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számítás</a:t>
          </a:r>
          <a:r>
            <a:rPr lang="hu-HU" sz="1800" kern="1200" spc="-32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kiegészíti</a:t>
          </a:r>
          <a:r>
            <a:rPr lang="hu-HU" sz="1800" kern="1200" spc="-4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az </a:t>
          </a:r>
          <a:r>
            <a:rPr lang="hu-HU" sz="1800" kern="1200" spc="-5" dirty="0">
              <a:latin typeface="+mn-lt"/>
              <a:cs typeface="Garamond"/>
            </a:rPr>
            <a:t>RPN </a:t>
          </a:r>
          <a:r>
            <a:rPr lang="hu-HU" sz="1800" kern="1200" spc="-439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számítást</a:t>
          </a:r>
          <a:endParaRPr lang="hu-HU" sz="1800" kern="1200" dirty="0">
            <a:latin typeface="+mn-lt"/>
            <a:cs typeface="Garamond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Nem</a:t>
          </a:r>
          <a:r>
            <a:rPr lang="hu-HU" sz="1800" kern="1200" spc="-5" dirty="0">
              <a:latin typeface="+mn-lt"/>
              <a:cs typeface="Garamond"/>
            </a:rPr>
            <a:t> </a:t>
          </a:r>
          <a:r>
            <a:rPr lang="hu-HU" sz="1800" kern="1200" spc="-9" dirty="0">
              <a:latin typeface="+mn-lt"/>
              <a:cs typeface="Garamond"/>
            </a:rPr>
            <a:t>kell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új </a:t>
          </a:r>
          <a:r>
            <a:rPr lang="hu-HU" sz="1800" kern="1200" spc="-5" dirty="0">
              <a:latin typeface="+mn-lt"/>
              <a:cs typeface="Garamond"/>
            </a:rPr>
            <a:t>számítási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elvet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elsajátítani</a:t>
          </a:r>
          <a:endParaRPr lang="hu-HU" sz="1800" kern="1200" dirty="0">
            <a:latin typeface="+mn-lt"/>
            <a:cs typeface="Garamond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Könnyen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kezelhető</a:t>
          </a:r>
          <a:r>
            <a:rPr lang="hu-HU" sz="1800" kern="1200" spc="-4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</a:t>
          </a:r>
          <a:r>
            <a:rPr lang="hu-HU" sz="1800" kern="1200" spc="-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segédtáblázat,</a:t>
          </a:r>
          <a:r>
            <a:rPr lang="hu-HU" sz="1800" kern="1200" spc="-4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nem </a:t>
          </a:r>
          <a:r>
            <a:rPr lang="hu-HU" sz="1800" kern="1200" spc="-439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igényel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speciális</a:t>
          </a:r>
          <a:r>
            <a:rPr lang="hu-HU" sz="1800" kern="1200" spc="-9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tudást</a:t>
          </a:r>
          <a:endParaRPr lang="hu-HU" sz="1800" kern="1200" dirty="0">
            <a:latin typeface="+mn-lt"/>
          </a:endParaRPr>
        </a:p>
      </dsp:txBody>
      <dsp:txXfrm>
        <a:off x="830659" y="976268"/>
        <a:ext cx="3531780" cy="2875975"/>
      </dsp:txXfrm>
    </dsp:sp>
    <dsp:sp modelId="{E2364A4B-EEDB-4742-9A31-58436E1D8A0F}">
      <dsp:nvSpPr>
        <dsp:cNvPr id="0" name=""/>
        <dsp:cNvSpPr/>
      </dsp:nvSpPr>
      <dsp:spPr>
        <a:xfrm>
          <a:off x="4457706" y="957200"/>
          <a:ext cx="2781303" cy="287597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</a:t>
          </a:r>
          <a:r>
            <a:rPr lang="hu-HU" sz="1800" kern="1200" spc="-14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Bonyolultabbá</a:t>
          </a:r>
          <a:r>
            <a:rPr lang="hu-HU" sz="1800" kern="1200" spc="-36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vált</a:t>
          </a:r>
          <a:r>
            <a:rPr lang="hu-HU" sz="1800" kern="1200" spc="-9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a számolás</a:t>
          </a:r>
          <a:r>
            <a:rPr lang="hu-HU" sz="1800" kern="1200" spc="-32" dirty="0">
              <a:latin typeface="+mn-lt"/>
              <a:cs typeface="Garamond"/>
            </a:rPr>
            <a:t> </a:t>
          </a:r>
          <a:r>
            <a:rPr lang="hu-HU" sz="1800" kern="1200" spc="18" dirty="0">
              <a:latin typeface="+mn-lt"/>
              <a:cs typeface="Garamond"/>
            </a:rPr>
            <a:t>egy </a:t>
          </a:r>
          <a:r>
            <a:rPr lang="hu-HU" sz="1800" kern="1200" dirty="0">
              <a:latin typeface="+mn-lt"/>
              <a:cs typeface="Garamond"/>
            </a:rPr>
            <a:t>új</a:t>
          </a:r>
          <a:r>
            <a:rPr lang="hu-HU" sz="1800" kern="1200" spc="-45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változó</a:t>
          </a:r>
          <a:r>
            <a:rPr lang="hu-HU" sz="1800" kern="1200" spc="-32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bevezetésével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+mn-lt"/>
              <a:cs typeface="Garamond"/>
            </a:rPr>
            <a:t>-</a:t>
          </a:r>
          <a:r>
            <a:rPr lang="pt-BR" sz="1800" kern="1200" spc="-14" dirty="0">
              <a:latin typeface="+mn-lt"/>
              <a:cs typeface="Garamond"/>
            </a:rPr>
            <a:t> </a:t>
          </a:r>
          <a:r>
            <a:rPr lang="pt-BR" sz="1800" kern="1200" dirty="0">
              <a:latin typeface="+mn-lt"/>
              <a:cs typeface="Garamond"/>
            </a:rPr>
            <a:t>Az</a:t>
          </a:r>
          <a:r>
            <a:rPr lang="pt-BR" sz="1800" kern="1200" spc="-18" dirty="0">
              <a:latin typeface="+mn-lt"/>
              <a:cs typeface="Garamond"/>
            </a:rPr>
            <a:t> </a:t>
          </a:r>
          <a:r>
            <a:rPr lang="pt-BR" sz="1800" kern="1200" dirty="0">
              <a:latin typeface="+mn-lt"/>
              <a:cs typeface="Garamond"/>
            </a:rPr>
            <a:t>elv</a:t>
          </a:r>
          <a:r>
            <a:rPr lang="pt-BR" sz="1800" kern="1200" spc="-9" dirty="0">
              <a:latin typeface="+mn-lt"/>
              <a:cs typeface="Garamond"/>
            </a:rPr>
            <a:t> </a:t>
          </a:r>
          <a:r>
            <a:rPr lang="pt-BR" sz="1800" kern="1200" spc="-5" dirty="0">
              <a:latin typeface="+mn-lt"/>
              <a:cs typeface="Garamond"/>
            </a:rPr>
            <a:t>nem</a:t>
          </a:r>
          <a:r>
            <a:rPr lang="pt-BR" sz="1800" kern="1200" spc="-9" dirty="0">
              <a:latin typeface="+mn-lt"/>
              <a:cs typeface="Garamond"/>
            </a:rPr>
            <a:t> </a:t>
          </a:r>
          <a:r>
            <a:rPr lang="pt-BR" sz="1800" kern="1200" spc="-5" dirty="0">
              <a:latin typeface="+mn-lt"/>
              <a:cs typeface="Garamond"/>
            </a:rPr>
            <a:t>változott, </a:t>
          </a:r>
          <a:r>
            <a:rPr lang="pt-BR" sz="1800" kern="1200" spc="18" dirty="0">
              <a:latin typeface="+mn-lt"/>
              <a:cs typeface="Garamond"/>
            </a:rPr>
            <a:t>így</a:t>
          </a:r>
          <a:r>
            <a:rPr lang="pt-BR" sz="1800" kern="1200" spc="-23" dirty="0">
              <a:latin typeface="+mn-lt"/>
              <a:cs typeface="Garamond"/>
            </a:rPr>
            <a:t> </a:t>
          </a:r>
          <a:r>
            <a:rPr lang="pt-BR" sz="1800" kern="1200" dirty="0">
              <a:latin typeface="+mn-lt"/>
              <a:cs typeface="Garamond"/>
            </a:rPr>
            <a:t>a</a:t>
          </a:r>
          <a:r>
            <a:rPr lang="hu-HU" sz="1800" kern="1200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szubjektivitás</a:t>
          </a:r>
          <a:r>
            <a:rPr lang="hu-HU" sz="1800" kern="1200" spc="-32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még</a:t>
          </a:r>
          <a:r>
            <a:rPr lang="hu-HU" sz="1800" kern="1200" spc="-18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mindig </a:t>
          </a:r>
          <a:r>
            <a:rPr lang="hu-HU" sz="1800" kern="1200" spc="-5" dirty="0">
              <a:latin typeface="+mn-lt"/>
              <a:cs typeface="Garamond"/>
            </a:rPr>
            <a:t>jelen </a:t>
          </a:r>
          <a:r>
            <a:rPr lang="hu-HU" sz="1800" kern="1200" spc="-18" dirty="0">
              <a:latin typeface="+mn-lt"/>
              <a:cs typeface="Garamond"/>
            </a:rPr>
            <a:t>van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n-lt"/>
              <a:cs typeface="Garamond"/>
            </a:rPr>
            <a:t>- A </a:t>
          </a:r>
          <a:r>
            <a:rPr lang="hu-HU" sz="1800" kern="1200" spc="-5" dirty="0">
              <a:latin typeface="+mn-lt"/>
              <a:cs typeface="Garamond"/>
            </a:rPr>
            <a:t>vizsgálandó </a:t>
          </a:r>
          <a:r>
            <a:rPr lang="hu-HU" sz="1800" kern="1200" dirty="0">
              <a:latin typeface="+mn-lt"/>
              <a:cs typeface="Garamond"/>
            </a:rPr>
            <a:t>elemek és 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folyamatok </a:t>
          </a:r>
          <a:r>
            <a:rPr lang="hu-HU" sz="1800" kern="1200" spc="-5" dirty="0">
              <a:latin typeface="+mn-lt"/>
              <a:cs typeface="Garamond"/>
            </a:rPr>
            <a:t>kiválasztása </a:t>
          </a:r>
          <a:r>
            <a:rPr lang="hu-HU" sz="1800" kern="1200" dirty="0">
              <a:latin typeface="+mn-lt"/>
              <a:cs typeface="Garamond"/>
            </a:rPr>
            <a:t>és 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megkeresése </a:t>
          </a:r>
          <a:r>
            <a:rPr lang="hu-HU" sz="1800" kern="1200" dirty="0">
              <a:latin typeface="+mn-lt"/>
              <a:cs typeface="Garamond"/>
            </a:rPr>
            <a:t>még mindig a 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spc="-5" dirty="0">
              <a:latin typeface="+mn-lt"/>
              <a:cs typeface="Garamond"/>
            </a:rPr>
            <a:t>csapattól</a:t>
          </a:r>
          <a:r>
            <a:rPr lang="hu-HU" sz="1800" kern="1200" spc="-27" dirty="0">
              <a:latin typeface="+mn-lt"/>
              <a:cs typeface="Garamond"/>
            </a:rPr>
            <a:t> </a:t>
          </a:r>
          <a:r>
            <a:rPr lang="hu-HU" sz="1800" kern="1200" spc="14" dirty="0">
              <a:latin typeface="+mn-lt"/>
              <a:cs typeface="Garamond"/>
            </a:rPr>
            <a:t>függ,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18" dirty="0">
              <a:latin typeface="+mn-lt"/>
              <a:cs typeface="Garamond"/>
            </a:rPr>
            <a:t>így</a:t>
          </a:r>
          <a:r>
            <a:rPr lang="hu-HU" sz="1800" kern="1200" dirty="0">
              <a:latin typeface="+mn-lt"/>
              <a:cs typeface="Garamond"/>
            </a:rPr>
            <a:t> ez</a:t>
          </a:r>
          <a:r>
            <a:rPr lang="hu-HU" sz="1800" kern="1200" spc="-23" dirty="0">
              <a:latin typeface="+mn-lt"/>
              <a:cs typeface="Garamond"/>
            </a:rPr>
            <a:t> </a:t>
          </a:r>
          <a:r>
            <a:rPr lang="hu-HU" sz="1800" kern="1200" spc="-9" dirty="0">
              <a:latin typeface="+mn-lt"/>
              <a:cs typeface="Garamond"/>
            </a:rPr>
            <a:t>is</a:t>
          </a:r>
          <a:r>
            <a:rPr lang="hu-HU" sz="1800" kern="1200" spc="5" dirty="0">
              <a:latin typeface="+mn-lt"/>
              <a:cs typeface="Garamond"/>
            </a:rPr>
            <a:t> </a:t>
          </a:r>
          <a:r>
            <a:rPr lang="hu-HU" sz="1800" kern="1200" dirty="0">
              <a:latin typeface="+mn-lt"/>
              <a:cs typeface="Garamond"/>
            </a:rPr>
            <a:t>szubjektív</a:t>
          </a:r>
          <a:endParaRPr lang="hu-HU" sz="1800" kern="1200" dirty="0">
            <a:latin typeface="+mn-lt"/>
          </a:endParaRPr>
        </a:p>
      </dsp:txBody>
      <dsp:txXfrm>
        <a:off x="4457706" y="957200"/>
        <a:ext cx="2781303" cy="2875975"/>
      </dsp:txXfrm>
    </dsp:sp>
    <dsp:sp modelId="{8B5EF4F0-ECD7-41BE-8C57-D5E8BE995864}">
      <dsp:nvSpPr>
        <dsp:cNvPr id="0" name=""/>
        <dsp:cNvSpPr/>
      </dsp:nvSpPr>
      <dsp:spPr>
        <a:xfrm>
          <a:off x="28574" y="123832"/>
          <a:ext cx="1271111" cy="1271111"/>
        </a:xfrm>
        <a:prstGeom prst="plus">
          <a:avLst>
            <a:gd name="adj" fmla="val 32810"/>
          </a:avLst>
        </a:prstGeom>
        <a:solidFill>
          <a:srgbClr val="3EB49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B8E9F-7365-4B2A-B9F8-2F26D5A23F53}">
      <dsp:nvSpPr>
        <dsp:cNvPr id="0" name=""/>
        <dsp:cNvSpPr/>
      </dsp:nvSpPr>
      <dsp:spPr>
        <a:xfrm>
          <a:off x="6195056" y="529064"/>
          <a:ext cx="1196340" cy="409975"/>
        </a:xfrm>
        <a:prstGeom prst="rect">
          <a:avLst/>
        </a:prstGeom>
        <a:solidFill>
          <a:srgbClr val="24B4B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0B0D9-4753-40EE-AC79-96DA8C59C86F}">
      <dsp:nvSpPr>
        <dsp:cNvPr id="0" name=""/>
        <dsp:cNvSpPr/>
      </dsp:nvSpPr>
      <dsp:spPr>
        <a:xfrm>
          <a:off x="4230097" y="1429776"/>
          <a:ext cx="747" cy="274683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E82E-1C56-48DF-A1D3-04C93F6D777B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539F1-D5E9-4C95-ADF4-03B6826ED13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19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ISO szabványok fejlődése: 20.sz eleje-közepe (űrhajózás, katonai szabványok)</a:t>
            </a:r>
          </a:p>
          <a:p>
            <a:pPr marL="171450" indent="-171450">
              <a:buFontTx/>
              <a:buChar char="-"/>
            </a:pPr>
            <a:r>
              <a:rPr lang="hu-HU" dirty="0"/>
              <a:t>Földrajzi, kulturális hatások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Japán iskola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Amerikai iskola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Európai iskola</a:t>
            </a:r>
          </a:p>
          <a:p>
            <a:pPr marL="171450" indent="-171450">
              <a:buFontTx/>
              <a:buChar char="-"/>
            </a:pPr>
            <a:r>
              <a:rPr lang="hu-HU" dirty="0"/>
              <a:t>Szektorspecifikus szabványok megjelenése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QS 9000 - AIAG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VDA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ISO/TS 16949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IATF 16949</a:t>
            </a:r>
          </a:p>
          <a:p>
            <a:pPr marL="171450" lvl="0" indent="-171450">
              <a:buFontTx/>
              <a:buChar char="-"/>
            </a:pPr>
            <a:r>
              <a:rPr lang="hu-HU" dirty="0"/>
              <a:t>Beszállítói lánc: OEM-Tier1-Tier2-Tier3…</a:t>
            </a:r>
          </a:p>
          <a:p>
            <a:pPr marL="171450" lvl="0" indent="-171450">
              <a:buFontTx/>
              <a:buChar char="-"/>
            </a:pPr>
            <a:r>
              <a:rPr lang="hu-HU" dirty="0"/>
              <a:t>https://www.vda.de/en</a:t>
            </a:r>
          </a:p>
          <a:p>
            <a:pPr marL="171450" lvl="0" indent="-171450">
              <a:buFontTx/>
              <a:buChar char="-"/>
            </a:pPr>
            <a:r>
              <a:rPr lang="hu-HU" dirty="0"/>
              <a:t>https://www.iso.org/home.html</a:t>
            </a:r>
          </a:p>
          <a:p>
            <a:pPr marL="171450" lvl="0" indent="-171450">
              <a:buFontTx/>
              <a:buChar char="-"/>
            </a:pPr>
            <a:r>
              <a:rPr lang="hu-HU" dirty="0"/>
              <a:t>https://www.aiag.org/</a:t>
            </a:r>
          </a:p>
          <a:p>
            <a:pPr marL="0" lvl="0" indent="0">
              <a:buFontTx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24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425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52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13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/>
              <a:t>Főbb újdonságok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10 fejezet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Minden szabvány ugyanolyan felépítésű</a:t>
            </a:r>
          </a:p>
          <a:p>
            <a:pPr marL="628650" lvl="1" indent="-171450">
              <a:buFontTx/>
              <a:buChar char="-"/>
            </a:pPr>
            <a:r>
              <a:rPr lang="hu-HU" dirty="0"/>
              <a:t>Kockázatértékelés előírás lett</a:t>
            </a:r>
          </a:p>
          <a:p>
            <a:pPr marL="1085850" lvl="2" indent="-171450">
              <a:buFontTx/>
              <a:buChar char="-"/>
            </a:pPr>
            <a:r>
              <a:rPr lang="hu-HU" dirty="0"/>
              <a:t>Kockázat csökkentése</a:t>
            </a:r>
          </a:p>
          <a:p>
            <a:pPr marL="1085850" lvl="2" indent="-171450">
              <a:buFontTx/>
              <a:buChar char="-"/>
            </a:pPr>
            <a:r>
              <a:rPr lang="hu-HU" dirty="0"/>
              <a:t>Lehetőségek kihasználása</a:t>
            </a:r>
          </a:p>
          <a:p>
            <a:pPr marL="0" lvl="0" indent="0">
              <a:buFontTx/>
              <a:buNone/>
            </a:pPr>
            <a:endParaRPr lang="hu-HU" dirty="0"/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49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9M:</a:t>
            </a:r>
          </a:p>
          <a:p>
            <a:pPr marL="171450" indent="-171450">
              <a:buFontTx/>
              <a:buChar char="-"/>
            </a:pPr>
            <a:r>
              <a:rPr lang="hu-HU" dirty="0"/>
              <a:t>Man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Machine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/>
              <a:t>Millieu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/>
              <a:t>Material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/>
              <a:t>Maintenance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/>
              <a:t>Method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err="1"/>
              <a:t>Measurement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Management</a:t>
            </a:r>
          </a:p>
          <a:p>
            <a:pPr marL="171450" indent="-171450">
              <a:buFontTx/>
              <a:buChar char="-"/>
            </a:pPr>
            <a:r>
              <a:rPr lang="hu-HU" dirty="0"/>
              <a:t>Money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26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Következmény (</a:t>
            </a:r>
            <a:r>
              <a:rPr lang="hu-HU" dirty="0" err="1">
                <a:solidFill>
                  <a:schemeClr val="bg1"/>
                </a:solidFill>
              </a:rPr>
              <a:t>Effect</a:t>
            </a:r>
            <a:r>
              <a:rPr lang="hu-HU" dirty="0">
                <a:solidFill>
                  <a:schemeClr val="bg1"/>
                </a:solidFill>
              </a:rPr>
              <a:t>):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Hogyan mutatkozik meg a probléma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Hibamód (</a:t>
            </a:r>
            <a:r>
              <a:rPr lang="hu-HU" dirty="0" err="1">
                <a:solidFill>
                  <a:schemeClr val="bg1"/>
                </a:solidFill>
              </a:rPr>
              <a:t>Failure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Mode</a:t>
            </a:r>
            <a:r>
              <a:rPr lang="hu-HU" dirty="0">
                <a:solidFill>
                  <a:schemeClr val="bg1"/>
                </a:solidFill>
              </a:rPr>
              <a:t>):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Mi történik a rendszerben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Hiba ok (</a:t>
            </a:r>
            <a:r>
              <a:rPr lang="hu-HU" dirty="0" err="1">
                <a:solidFill>
                  <a:schemeClr val="bg1"/>
                </a:solidFill>
              </a:rPr>
              <a:t>Failure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cause</a:t>
            </a:r>
            <a:r>
              <a:rPr lang="hu-HU" dirty="0">
                <a:solidFill>
                  <a:schemeClr val="bg1"/>
                </a:solidFill>
              </a:rPr>
              <a:t>):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Mi okozza a problémát a rendszerben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39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Gyökérok:</a:t>
            </a:r>
          </a:p>
          <a:p>
            <a:pPr marL="171450" indent="-171450">
              <a:buFontTx/>
              <a:buChar char="-"/>
            </a:pPr>
            <a:r>
              <a:rPr lang="hu-HU" dirty="0"/>
              <a:t>Kialakulás (technikai)</a:t>
            </a:r>
          </a:p>
          <a:p>
            <a:pPr marL="171450" indent="-171450">
              <a:buFontTx/>
              <a:buChar char="-"/>
            </a:pPr>
            <a:r>
              <a:rPr lang="hu-HU" dirty="0"/>
              <a:t>Észrevétel</a:t>
            </a:r>
          </a:p>
          <a:p>
            <a:pPr marL="171450" indent="-171450">
              <a:buFontTx/>
              <a:buChar char="-"/>
            </a:pPr>
            <a:r>
              <a:rPr lang="hu-HU" dirty="0"/>
              <a:t>Menedzseri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11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539F1-D5E9-4C95-ADF4-03B6826ED13A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79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F564E9-4AD3-FE4B-A7FA-7530D4F2D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C81D610-9DA7-EEC5-DD76-EC0DACED3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03C976-0FA3-B95A-4054-154D169D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B04D97-708A-5870-AA10-6046C2F7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C078A8-63F9-1D63-24C7-32BA3E86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16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B109A2-C92A-7750-CE5A-AF589F68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3EA52F4-A916-8186-074D-12C4BE14B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01DEDB-15CF-2C9A-ED0E-5D295C1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E832B2-D182-93F5-9AEA-062369A7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E6A435-F6A4-9A4F-3EC3-1231C63F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86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8E84054-ADE4-23A8-A162-64D4BF623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4F9DC91-9EFF-8413-2AC9-599845B27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9CCA95-6F1C-426A-0260-A8501FC2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D08937-1B2D-3DD8-391E-D336D76A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897B2E-824B-9AE7-EEFC-CC2104BD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FFAE63-4285-60E3-C076-61A7DA15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118B91-D29E-BCEC-7315-280BC1BB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4254E5-AF8E-9798-CDD9-7FD23A7B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3C37E5-1347-6D25-D407-31EA2BBDB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EC1AF-D8FE-EDC1-0AE9-C3DFFB63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516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11C584-A4D4-7EF6-BAA6-525A9EC4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4B19EA-8D2B-FCF6-4D5C-9B0D457FD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C93C3C-D280-C6F0-8BE6-4BD5ED42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5BAA26-9835-C91B-F563-E1557972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6FD816-0837-51AD-9115-77752CA1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17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26ED8A-56C6-B66E-FBD4-EA55CD44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EED1E5-61FF-BDD7-E03E-945FC98B5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5C0E580-CE64-C3A0-1F79-050E84342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501D01B-890B-CC08-73EB-E4AA6D12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34719EA-5653-3083-F1BA-DF3B3175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EBC8C0-CA73-5FFC-9698-217F3C4E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48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15EDBF-109A-944F-5E7B-A6861259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F264C5-EF22-0C67-2418-994769A58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428CC3-85DA-0927-4CE5-56019D2DF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9AB61EE-D9EE-D741-CF61-02049C5B3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833E728-9ACF-F19B-6E08-EB2B978C1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F62E751-1C90-0A38-A633-B78E828A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9CA33D3-1FCC-96EF-768D-57D4F9A2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853F507-D828-0217-7654-E125A634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43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7169D3-EEBC-666A-72C5-F723D080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16E9E7B-7CB9-8F41-201B-904DE381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7D564D1-CA44-2664-45D1-A81B25CF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5DA844C-FA64-868F-B236-E009BACD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24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3FCB8C-61EB-595F-825E-E2FE52CE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56B7168-FF8A-9BE0-4938-2186F00E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4D4A7D-8215-7D19-B177-E8627741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20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ED623-8ED2-D005-0019-DC39C767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05D652-E07F-A216-5B80-D58261F6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F38451-40F8-EAE4-37EA-CF3C04BF8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4F8890D-7CC0-2F14-C30D-3C60CC69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CDEECD2-8BAE-EA14-F4CF-4E9EF1FF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6E1AE93-D1F2-07F2-8C2B-3FE40FEB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88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97015F-0F6B-9D73-2919-20042864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D867DDC-852C-FCB7-3753-81E6B9B73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9911D1-5450-AD2C-D34A-DCB75DB34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C321460-3766-6F1D-1EC4-7074D02B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0BBDF1-B9A6-6105-100B-026C4CB0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F4E996C-7277-F890-AD57-A90219C6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28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347238-AD43-65C1-6B77-B853A706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67877EC-1BEE-6E63-2B0F-F8AAA208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587F0A6-EBA7-26FD-4901-42B229CF6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E17F-4557-4308-A317-383D7930858D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DB12AA-B397-62DB-A0FB-EBFFFBDA3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504566-4392-5D43-C79F-902DD640D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02D6-4528-490A-80C2-8E9249526B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8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406075-9D72-4564-EDEB-30D8979A9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627" y="3058683"/>
            <a:ext cx="10110166" cy="1979337"/>
          </a:xfrm>
        </p:spPr>
        <p:txBody>
          <a:bodyPr>
            <a:normAutofit fontScale="90000"/>
          </a:bodyPr>
          <a:lstStyle/>
          <a:p>
            <a:r>
              <a:rPr lang="hu-H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FMEA - kockázatmenedzsment folyamata gyártási és műszaki környezetben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4E49834-67F9-1E1F-635E-1C36A0A32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2646" y="5363794"/>
            <a:ext cx="2651892" cy="526079"/>
          </a:xfrm>
        </p:spPr>
        <p:txBody>
          <a:bodyPr/>
          <a:lstStyle/>
          <a:p>
            <a:pPr algn="r"/>
            <a:r>
              <a:rPr lang="hu-HU" dirty="0">
                <a:solidFill>
                  <a:schemeClr val="bg1"/>
                </a:solidFill>
              </a:rPr>
              <a:t>Könyves Melinda</a:t>
            </a:r>
          </a:p>
          <a:p>
            <a:pPr algn="r"/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9DF56E4-66AB-D6B1-0586-2FD353F7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1" y="278492"/>
            <a:ext cx="3373749" cy="14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3875" y="1482850"/>
            <a:ext cx="7381875" cy="2671823"/>
          </a:xfrm>
          <a:prstGeom prst="rect">
            <a:avLst/>
          </a:prstGeom>
        </p:spPr>
        <p:txBody>
          <a:bodyPr vert="horz" wrap="square" lIns="0" tIns="93283" rIns="0" bIns="0" rtlCol="0">
            <a:spAutoFit/>
          </a:bodyPr>
          <a:lstStyle/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Hiba-és</a:t>
            </a:r>
            <a:r>
              <a:rPr lang="hu-HU" sz="2800" spc="-23" dirty="0">
                <a:solidFill>
                  <a:schemeClr val="bg1"/>
                </a:solidFill>
                <a:cs typeface="Garamond"/>
              </a:rPr>
              <a:t> </a:t>
            </a:r>
            <a:r>
              <a:rPr lang="hu-HU" sz="2800" spc="-9" dirty="0">
                <a:solidFill>
                  <a:schemeClr val="bg1"/>
                </a:solidFill>
                <a:cs typeface="Garamond"/>
              </a:rPr>
              <a:t>kockázatelemző</a:t>
            </a:r>
            <a:r>
              <a:rPr lang="hu-HU" sz="2800" spc="9" dirty="0">
                <a:solidFill>
                  <a:schemeClr val="bg1"/>
                </a:solidFill>
                <a:cs typeface="Garamond"/>
              </a:rPr>
              <a:t> </a:t>
            </a:r>
            <a:r>
              <a:rPr lang="hu-HU" sz="2800" spc="-5" dirty="0">
                <a:solidFill>
                  <a:schemeClr val="bg1"/>
                </a:solidFill>
                <a:cs typeface="Garamond"/>
              </a:rPr>
              <a:t>módszer</a:t>
            </a:r>
            <a:endParaRPr lang="hu-HU" sz="2800" dirty="0">
              <a:solidFill>
                <a:schemeClr val="bg1"/>
              </a:solidFill>
              <a:cs typeface="Garamond"/>
            </a:endParaRPr>
          </a:p>
          <a:p>
            <a:pPr marL="271210" indent="-260270">
              <a:spcBef>
                <a:spcPts val="106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Többtényezős</a:t>
            </a:r>
            <a:endParaRPr lang="hu-HU" sz="2800" dirty="0">
              <a:solidFill>
                <a:schemeClr val="bg1"/>
              </a:solidFill>
              <a:cs typeface="Garamond"/>
            </a:endParaRPr>
          </a:p>
          <a:p>
            <a:pPr marL="271210" indent="-260270">
              <a:spcBef>
                <a:spcPts val="106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b="1" i="1" u="sng" spc="-5" dirty="0">
                <a:solidFill>
                  <a:schemeClr val="bg1"/>
                </a:solidFill>
                <a:cs typeface="Garamond"/>
              </a:rPr>
              <a:t>Csapat</a:t>
            </a:r>
            <a:r>
              <a:rPr lang="hu-HU" sz="2800" spc="-18" dirty="0">
                <a:solidFill>
                  <a:schemeClr val="bg1"/>
                </a:solidFill>
                <a:cs typeface="Garamond"/>
              </a:rPr>
              <a:t> </a:t>
            </a:r>
            <a:r>
              <a:rPr lang="hu-HU" sz="2800" dirty="0">
                <a:solidFill>
                  <a:schemeClr val="bg1"/>
                </a:solidFill>
                <a:cs typeface="Garamond"/>
              </a:rPr>
              <a:t>–</a:t>
            </a:r>
            <a:r>
              <a:rPr lang="hu-HU" sz="2800" spc="-9" dirty="0">
                <a:solidFill>
                  <a:schemeClr val="bg1"/>
                </a:solidFill>
                <a:cs typeface="Garamond"/>
              </a:rPr>
              <a:t> </a:t>
            </a:r>
            <a:r>
              <a:rPr lang="hu-HU" sz="2800" dirty="0">
                <a:solidFill>
                  <a:schemeClr val="bg1"/>
                </a:solidFill>
                <a:cs typeface="Garamond"/>
              </a:rPr>
              <a:t>FMEA</a:t>
            </a:r>
            <a:r>
              <a:rPr lang="hu-HU" sz="2800" spc="-27" dirty="0">
                <a:solidFill>
                  <a:schemeClr val="bg1"/>
                </a:solidFill>
                <a:cs typeface="Garamond"/>
              </a:rPr>
              <a:t> </a:t>
            </a:r>
            <a:r>
              <a:rPr lang="hu-HU" sz="2800" spc="-5" dirty="0">
                <a:solidFill>
                  <a:schemeClr val="bg1"/>
                </a:solidFill>
                <a:cs typeface="Garamond"/>
              </a:rPr>
              <a:t>moderátor</a:t>
            </a:r>
          </a:p>
          <a:p>
            <a:pPr marL="271210" indent="-260270">
              <a:spcBef>
                <a:spcPts val="106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</a:rPr>
              <a:t>A termék / folyamat összes lehetséges meghibásodási módjának feltárása és értékelése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0B5B936-11D7-2DB7-4849-F97A0E24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85874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FMEA – </a:t>
            </a:r>
            <a:r>
              <a:rPr lang="hu-HU" b="1" dirty="0" err="1">
                <a:solidFill>
                  <a:schemeClr val="bg1"/>
                </a:solidFill>
              </a:rPr>
              <a:t>Failure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Mode</a:t>
            </a:r>
            <a:r>
              <a:rPr lang="hu-HU" b="1" dirty="0">
                <a:solidFill>
                  <a:schemeClr val="bg1"/>
                </a:solidFill>
              </a:rPr>
              <a:t> and </a:t>
            </a:r>
            <a:r>
              <a:rPr lang="hu-HU" b="1" dirty="0" err="1">
                <a:solidFill>
                  <a:schemeClr val="bg1"/>
                </a:solidFill>
              </a:rPr>
              <a:t>Effect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Analysis</a:t>
            </a:r>
            <a:endParaRPr lang="hu-H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4825" y="1435225"/>
            <a:ext cx="7400925" cy="5982986"/>
          </a:xfrm>
          <a:prstGeom prst="rect">
            <a:avLst/>
          </a:prstGeom>
        </p:spPr>
        <p:txBody>
          <a:bodyPr vert="horz" wrap="square" lIns="0" tIns="93283" rIns="0" bIns="0" rtlCol="0">
            <a:spAutoFit/>
          </a:bodyPr>
          <a:lstStyle/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Összes potenciális terméket vagy folyamatot érintő technikai hibalehetőség összegyűjtése, elemzése (ok, hatás)</a:t>
            </a: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Meglévő intézkedések értékelése</a:t>
            </a: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Megelőzés</a:t>
            </a: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Intézkedéseket KELL hozni</a:t>
            </a: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endParaRPr lang="hu-HU" sz="2800" spc="-5" dirty="0">
              <a:solidFill>
                <a:schemeClr val="bg1"/>
              </a:solidFill>
              <a:cs typeface="Garamond"/>
            </a:endParaRP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Új termék fejlesztése, termék gyártás, folyamat</a:t>
            </a: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</a:rPr>
              <a:t>Új felhasználás vagy változtatás (visszahívás), a már meglévő design/termék/folyamat kapcsán</a:t>
            </a: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r>
              <a:rPr lang="hu-HU" sz="2800" spc="-5" dirty="0">
                <a:solidFill>
                  <a:schemeClr val="bg1"/>
                </a:solidFill>
              </a:rPr>
              <a:t>Kockázatelemzések pl. környezeti</a:t>
            </a:r>
          </a:p>
          <a:p>
            <a:pPr marL="271210" indent="-260270">
              <a:spcBef>
                <a:spcPts val="735"/>
              </a:spcBef>
              <a:buClr>
                <a:schemeClr val="bg1"/>
              </a:buClr>
              <a:buSzPct val="114583"/>
              <a:buFont typeface="Arial"/>
              <a:buChar char="•"/>
              <a:tabLst>
                <a:tab pos="271210" algn="l"/>
                <a:tab pos="271786" algn="l"/>
              </a:tabLst>
            </a:pPr>
            <a:endParaRPr sz="2800" spc="-5" dirty="0">
              <a:solidFill>
                <a:schemeClr val="bg1"/>
              </a:solidFill>
            </a:endParaRP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0B5B936-11D7-2DB7-4849-F97A0E24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85874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FMEA célja, alkalmazása</a:t>
            </a:r>
          </a:p>
        </p:txBody>
      </p:sp>
    </p:spTree>
    <p:extLst>
      <p:ext uri="{BB962C8B-B14F-4D97-AF65-F5344CB8AC3E}">
        <p14:creationId xmlns:p14="http://schemas.microsoft.com/office/powerpoint/2010/main" val="31165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B7D9B4-93E8-B692-A8D7-A57C4E26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FMEA típusai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A55E06-3F08-B3B5-87DD-58A197DF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3200"/>
            <a:ext cx="7439025" cy="435133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Konstrukciós vagy Design FMEA (DFMEA)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Fejlesztési fázisban készül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Teljes rendszert és a részegységek közötti kapcsolatokat is megvizsgálja/elemzi</a:t>
            </a:r>
          </a:p>
          <a:p>
            <a:r>
              <a:rPr lang="hu-HU" dirty="0">
                <a:solidFill>
                  <a:schemeClr val="bg1"/>
                </a:solidFill>
              </a:rPr>
              <a:t>Folyamat vagy </a:t>
            </a:r>
            <a:r>
              <a:rPr lang="hu-HU" dirty="0" err="1">
                <a:solidFill>
                  <a:schemeClr val="bg1"/>
                </a:solidFill>
              </a:rPr>
              <a:t>Process</a:t>
            </a:r>
            <a:r>
              <a:rPr lang="hu-HU" dirty="0">
                <a:solidFill>
                  <a:schemeClr val="bg1"/>
                </a:solidFill>
              </a:rPr>
              <a:t> FMEA (PFMEA)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A gyártási, szerelési, szállítási folyamatokat értékeli</a:t>
            </a: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6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B905E0-4860-FC80-BC35-892F7A26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53331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Előnyök és hátrányok (</a:t>
            </a:r>
            <a:r>
              <a:rPr lang="hu-HU" sz="4400" b="1" spc="-5" dirty="0">
                <a:solidFill>
                  <a:schemeClr val="bg1"/>
                </a:solidFill>
              </a:rPr>
              <a:t>ISO</a:t>
            </a:r>
            <a:r>
              <a:rPr lang="hu-HU" sz="4400" b="1" spc="-45" dirty="0">
                <a:solidFill>
                  <a:schemeClr val="bg1"/>
                </a:solidFill>
              </a:rPr>
              <a:t> </a:t>
            </a:r>
            <a:r>
              <a:rPr lang="hu-HU" sz="4400" b="1" spc="5" dirty="0">
                <a:solidFill>
                  <a:schemeClr val="bg1"/>
                </a:solidFill>
              </a:rPr>
              <a:t>IEC</a:t>
            </a:r>
            <a:r>
              <a:rPr lang="hu-HU" sz="4400" b="1" spc="-50" dirty="0">
                <a:solidFill>
                  <a:schemeClr val="bg1"/>
                </a:solidFill>
              </a:rPr>
              <a:t> </a:t>
            </a:r>
            <a:r>
              <a:rPr lang="hu-HU" sz="4400" b="1" dirty="0">
                <a:solidFill>
                  <a:schemeClr val="bg1"/>
                </a:solidFill>
              </a:rPr>
              <a:t>31010:2009)</a:t>
            </a:r>
            <a:endParaRPr lang="hu-H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9C7211E-7506-1B19-B201-EF0E36AE7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885385"/>
              </p:ext>
            </p:extLst>
          </p:nvPr>
        </p:nvGraphicFramePr>
        <p:xfrm>
          <a:off x="428624" y="1253330"/>
          <a:ext cx="7496175" cy="507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18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B905E0-4860-FC80-BC35-892F7A26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53331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Előnyök és hátrányok (</a:t>
            </a:r>
            <a:r>
              <a:rPr lang="hu-HU" sz="4400" b="1" spc="-5" dirty="0">
                <a:solidFill>
                  <a:schemeClr val="bg1"/>
                </a:solidFill>
              </a:rPr>
              <a:t>Gyártás</a:t>
            </a:r>
            <a:r>
              <a:rPr lang="hu-HU" sz="4400" b="1" dirty="0">
                <a:solidFill>
                  <a:schemeClr val="bg1"/>
                </a:solidFill>
              </a:rPr>
              <a:t>)</a:t>
            </a:r>
            <a:endParaRPr lang="hu-H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9C7211E-7506-1B19-B201-EF0E36AE7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172579"/>
              </p:ext>
            </p:extLst>
          </p:nvPr>
        </p:nvGraphicFramePr>
        <p:xfrm>
          <a:off x="428625" y="1253330"/>
          <a:ext cx="7477126" cy="529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33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B905E0-4860-FC80-BC35-892F7A26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53331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Előnyök és hátrányok (</a:t>
            </a:r>
            <a:r>
              <a:rPr lang="hu-HU" sz="4400" b="1" spc="-5" dirty="0">
                <a:solidFill>
                  <a:schemeClr val="bg1"/>
                </a:solidFill>
              </a:rPr>
              <a:t>Fejlesztés</a:t>
            </a:r>
            <a:r>
              <a:rPr lang="hu-HU" sz="4400" b="1" dirty="0">
                <a:solidFill>
                  <a:schemeClr val="bg1"/>
                </a:solidFill>
              </a:rPr>
              <a:t>)</a:t>
            </a:r>
            <a:endParaRPr lang="hu-H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9C7211E-7506-1B19-B201-EF0E36AE7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789130"/>
              </p:ext>
            </p:extLst>
          </p:nvPr>
        </p:nvGraphicFramePr>
        <p:xfrm>
          <a:off x="428625" y="1253330"/>
          <a:ext cx="7477126" cy="529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85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0940E6-E416-46A9-93A0-292C3E36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Régi FMEA koncepció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6F16C67-7181-E677-5790-957CF42D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2482"/>
            <a:ext cx="7531262" cy="414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6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B9C8A-6621-C6DE-04F9-D635E24F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68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2250C7-8647-3A97-D2D7-08B4AF13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457325"/>
            <a:ext cx="7372350" cy="47196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Tervezés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Jogi követelmények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Vevői követelmények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Összetevőlista (BOM)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Rajzok, modellek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Minta FMEA stb.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Fejléc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 err="1">
                <a:solidFill>
                  <a:schemeClr val="bg1"/>
                </a:solidFill>
              </a:rPr>
              <a:t>Baseline</a:t>
            </a:r>
            <a:endParaRPr lang="hu-HU" dirty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2549CF8-C327-4233-94C9-6E98E68E6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5" y="3429000"/>
            <a:ext cx="7635386" cy="20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B9C8A-6621-C6DE-04F9-D635E24F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68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2250C7-8647-3A97-D2D7-08B4AF13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476375"/>
            <a:ext cx="7372350" cy="471963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hu-HU" dirty="0">
                <a:solidFill>
                  <a:schemeClr val="bg1"/>
                </a:solidFill>
              </a:rPr>
              <a:t>Rendszerelemzés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		</a:t>
            </a:r>
            <a:r>
              <a:rPr lang="hu-HU" b="1" dirty="0">
                <a:solidFill>
                  <a:schemeClr val="bg1"/>
                </a:solidFill>
              </a:rPr>
              <a:t>DFMEA</a:t>
            </a:r>
            <a:r>
              <a:rPr lang="hu-HU" dirty="0">
                <a:solidFill>
                  <a:schemeClr val="bg1"/>
                </a:solidFill>
              </a:rPr>
              <a:t>		        </a:t>
            </a:r>
            <a:r>
              <a:rPr lang="hu-HU" b="1" dirty="0">
                <a:solidFill>
                  <a:schemeClr val="bg1"/>
                </a:solidFill>
              </a:rPr>
              <a:t>PFMEA 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350AB3B-7D02-8C68-D03A-12B387C61E61}"/>
              </a:ext>
            </a:extLst>
          </p:cNvPr>
          <p:cNvSpPr txBox="1"/>
          <p:nvPr/>
        </p:nvSpPr>
        <p:spPr>
          <a:xfrm>
            <a:off x="523876" y="2551837"/>
            <a:ext cx="39528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Vevők azonosítása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Rendszer felépítése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Komponensek, részegységek meghatározása, elemzése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Összefüggések, kapcsolódási pontok meghatározása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616828E-CD33-889C-B79A-803DA898E560}"/>
              </a:ext>
            </a:extLst>
          </p:cNvPr>
          <p:cNvSpPr txBox="1"/>
          <p:nvPr/>
        </p:nvSpPr>
        <p:spPr>
          <a:xfrm>
            <a:off x="4333874" y="2647087"/>
            <a:ext cx="3562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Folyamatok, folyamatlépések azonosítása </a:t>
            </a:r>
            <a:r>
              <a:rPr lang="hu-HU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hu-HU" dirty="0" err="1">
                <a:solidFill>
                  <a:schemeClr val="bg1"/>
                </a:solidFill>
                <a:sym typeface="Wingdings" panose="05000000000000000000" pitchFamily="2" charset="2"/>
              </a:rPr>
              <a:t>FlowChart</a:t>
            </a:r>
            <a:endParaRPr lang="hu-H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  <a:sym typeface="Wingdings" panose="05000000000000000000" pitchFamily="2" charset="2"/>
              </a:rPr>
              <a:t>4-5-6M</a:t>
            </a:r>
            <a:endParaRPr lang="hu-HU" dirty="0">
              <a:solidFill>
                <a:schemeClr val="bg1"/>
              </a:solidFill>
            </a:endParaRPr>
          </a:p>
          <a:p>
            <a:pPr lvl="1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DD117C5-DB4E-FA36-D656-B58396571C81}"/>
              </a:ext>
            </a:extLst>
          </p:cNvPr>
          <p:cNvSpPr/>
          <p:nvPr/>
        </p:nvSpPr>
        <p:spPr>
          <a:xfrm flipV="1">
            <a:off x="514350" y="2478132"/>
            <a:ext cx="7381875" cy="52161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6595872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12915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B9C8A-6621-C6DE-04F9-D635E24F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68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2250C7-8647-3A97-D2D7-08B4AF13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457325"/>
            <a:ext cx="7372350" cy="47196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hu-HU" dirty="0">
                <a:solidFill>
                  <a:schemeClr val="bg1"/>
                </a:solidFill>
              </a:rPr>
              <a:t>Funkcióelemzés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Mi a funkció? 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Vevői követelmények teljesülése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Paraméterek 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Speciális karakterisztikák (PFMEA)</a:t>
            </a:r>
          </a:p>
        </p:txBody>
      </p:sp>
    </p:spTree>
    <p:extLst>
      <p:ext uri="{BB962C8B-B14F-4D97-AF65-F5344CB8AC3E}">
        <p14:creationId xmlns:p14="http://schemas.microsoft.com/office/powerpoint/2010/main" val="52999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10F59F-CAC5-20A0-BBDF-3071FF36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53331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Miről lesz szó?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1F3236-5774-A678-659C-27F0198E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5256"/>
            <a:ext cx="7381875" cy="435133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Minőségmenedzsment rendszer felépítése – autóipar példáján</a:t>
            </a:r>
          </a:p>
          <a:p>
            <a:r>
              <a:rPr lang="hu-HU" dirty="0">
                <a:solidFill>
                  <a:schemeClr val="bg1"/>
                </a:solidFill>
              </a:rPr>
              <a:t>Minőségmenedzsment módszerek, szerepkörök</a:t>
            </a:r>
          </a:p>
          <a:p>
            <a:r>
              <a:rPr lang="hu-HU" dirty="0">
                <a:solidFill>
                  <a:schemeClr val="bg1"/>
                </a:solidFill>
              </a:rPr>
              <a:t>FMEA módszer célja, felépítése, használata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D24C81D-FDFF-FCAB-11BD-121A7D8F87D3}"/>
              </a:ext>
            </a:extLst>
          </p:cNvPr>
          <p:cNvSpPr txBox="1"/>
          <p:nvPr/>
        </p:nvSpPr>
        <p:spPr>
          <a:xfrm>
            <a:off x="495299" y="5928519"/>
            <a:ext cx="738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Miért is kell a minőségmenedzsmenttel foglalkoznia egy vállalatnak?</a:t>
            </a:r>
          </a:p>
        </p:txBody>
      </p:sp>
    </p:spTree>
    <p:extLst>
      <p:ext uri="{BB962C8B-B14F-4D97-AF65-F5344CB8AC3E}">
        <p14:creationId xmlns:p14="http://schemas.microsoft.com/office/powerpoint/2010/main" val="79375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B9C8A-6621-C6DE-04F9-D635E24F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68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2250C7-8647-3A97-D2D7-08B4AF13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457325"/>
            <a:ext cx="7372350" cy="471963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hu-HU" dirty="0">
                <a:solidFill>
                  <a:schemeClr val="bg1"/>
                </a:solidFill>
              </a:rPr>
              <a:t>Hibaelemzés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Lehetséges következmények, módok, okok meghatározása</a:t>
            </a:r>
          </a:p>
          <a:p>
            <a:pPr marL="457200" lvl="1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495DD3C-A8E0-7733-D952-D610DF1B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15" y="3199047"/>
            <a:ext cx="5515614" cy="25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64023D-DA56-4DC0-E244-DD90D0C2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23904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Gyökérok elemző módszerek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4ACAD1-AFDA-1D7B-921C-E562846C8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463675"/>
            <a:ext cx="73914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</a:rPr>
              <a:t>Ishikawa</a:t>
            </a:r>
            <a:r>
              <a:rPr lang="hu-HU" dirty="0">
                <a:solidFill>
                  <a:schemeClr val="bg1"/>
                </a:solidFill>
              </a:rPr>
              <a:t> diagram				5 Miért?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02F219-A4B1-B29E-6D68-013AE8834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578805"/>
              </p:ext>
            </p:extLst>
          </p:nvPr>
        </p:nvGraphicFramePr>
        <p:xfrm>
          <a:off x="3981450" y="2276475"/>
          <a:ext cx="3943351" cy="353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Tartalom helye 5">
            <a:extLst>
              <a:ext uri="{FF2B5EF4-FFF2-40B4-BE49-F238E27FC236}">
                <a16:creationId xmlns:a16="http://schemas.microsoft.com/office/drawing/2014/main" id="{3E98D703-2B99-DF4D-EF63-574AE454F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624410"/>
            <a:ext cx="4762499" cy="30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B9C8A-6621-C6DE-04F9-D635E24F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68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2250C7-8647-3A97-D2D7-08B4AF13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457325"/>
            <a:ext cx="7372350" cy="4719638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hu-HU" dirty="0">
                <a:solidFill>
                  <a:schemeClr val="bg1"/>
                </a:solidFill>
              </a:rPr>
              <a:t>Kockázatelemzés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Jelenlegi ellenőrző intézkedés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Jelenlegi megelőző intézkedés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Értékelés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Súlyosság (</a:t>
            </a:r>
            <a:r>
              <a:rPr lang="hu-HU" dirty="0" err="1">
                <a:solidFill>
                  <a:schemeClr val="bg1"/>
                </a:solidFill>
              </a:rPr>
              <a:t>Severity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Gyakoriság (</a:t>
            </a:r>
            <a:r>
              <a:rPr lang="hu-HU" dirty="0" err="1">
                <a:solidFill>
                  <a:schemeClr val="bg1"/>
                </a:solidFill>
              </a:rPr>
              <a:t>Occurrence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Észrevehetőség (</a:t>
            </a:r>
            <a:r>
              <a:rPr lang="hu-HU" dirty="0" err="1">
                <a:solidFill>
                  <a:schemeClr val="bg1"/>
                </a:solidFill>
              </a:rPr>
              <a:t>Detection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 marL="1428750" lvl="2" indent="-514350">
              <a:buFont typeface="+mj-lt"/>
              <a:buAutoNum type="alphaLcPeriod"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10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60F09F-A90F-2F4D-DC85-D3F1BC00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287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Súlyosság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912272-7B70-10A5-7E1B-C945FB96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47800"/>
            <a:ext cx="7381875" cy="47291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Adott hibamód következményének a hatása.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66BAC5-8979-4912-1C0F-5AC9867C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79" y="1980300"/>
            <a:ext cx="4905143" cy="3860431"/>
          </a:xfrm>
          <a:prstGeom prst="rect">
            <a:avLst/>
          </a:prstGeom>
          <a:ln w="38100">
            <a:solidFill>
              <a:srgbClr val="24B4B3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E9C1A1D-4231-7163-D981-8D5E1A97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38" y="2199375"/>
            <a:ext cx="5130723" cy="4400488"/>
          </a:xfrm>
          <a:prstGeom prst="rect">
            <a:avLst/>
          </a:prstGeom>
          <a:ln w="38100">
            <a:solidFill>
              <a:srgbClr val="5CB780"/>
            </a:solidFill>
          </a:ln>
        </p:spPr>
      </p:pic>
    </p:spTree>
    <p:extLst>
      <p:ext uri="{BB962C8B-B14F-4D97-AF65-F5344CB8AC3E}">
        <p14:creationId xmlns:p14="http://schemas.microsoft.com/office/powerpoint/2010/main" val="28529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60F09F-A90F-2F4D-DC85-D3F1BC00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287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Gyakoriság/Előfordulás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912272-7B70-10A5-7E1B-C945FB96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47800"/>
            <a:ext cx="7381875" cy="47291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Mennyire gyakran fordul elő a probléma, mennyire hatékony a megelőző intézkedés.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815C0F9-3903-22E4-EBBF-76B0157D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1" y="2352490"/>
            <a:ext cx="4559984" cy="4267570"/>
          </a:xfrm>
          <a:prstGeom prst="rect">
            <a:avLst/>
          </a:prstGeom>
          <a:ln w="38100">
            <a:solidFill>
              <a:srgbClr val="24B4B3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FD9A564-C5F8-5E7D-9161-B0ABF4DA2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907" y="2352490"/>
            <a:ext cx="5077534" cy="4220164"/>
          </a:xfrm>
          <a:prstGeom prst="rect">
            <a:avLst/>
          </a:prstGeom>
          <a:ln w="38100">
            <a:solidFill>
              <a:srgbClr val="5CB780"/>
            </a:solidFill>
          </a:ln>
        </p:spPr>
      </p:pic>
    </p:spTree>
    <p:extLst>
      <p:ext uri="{BB962C8B-B14F-4D97-AF65-F5344CB8AC3E}">
        <p14:creationId xmlns:p14="http://schemas.microsoft.com/office/powerpoint/2010/main" val="41639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60F09F-A90F-2F4D-DC85-D3F1BC00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287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Észrevehetőség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912272-7B70-10A5-7E1B-C945FB96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47800"/>
            <a:ext cx="7381875" cy="4729163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Meglévő ellenőrző intézkedés hatékonysága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92ADF1F-074D-C9F5-5408-A0674A923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244696"/>
            <a:ext cx="4533900" cy="4008467"/>
          </a:xfrm>
          <a:prstGeom prst="rect">
            <a:avLst/>
          </a:prstGeom>
          <a:ln w="38100">
            <a:solidFill>
              <a:srgbClr val="24B4B3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0DD93BF-B469-B74B-3633-229C21F2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759" y="2645809"/>
            <a:ext cx="5423572" cy="3340607"/>
          </a:xfrm>
          <a:prstGeom prst="rect">
            <a:avLst/>
          </a:prstGeom>
          <a:ln w="38100">
            <a:solidFill>
              <a:srgbClr val="5CB780"/>
            </a:solidFill>
          </a:ln>
        </p:spPr>
      </p:pic>
    </p:spTree>
    <p:extLst>
      <p:ext uri="{BB962C8B-B14F-4D97-AF65-F5344CB8AC3E}">
        <p14:creationId xmlns:p14="http://schemas.microsoft.com/office/powerpoint/2010/main" val="16640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EFA211-E963-FC3B-1794-6682B875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57300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Mérőszámok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AD46A0-180C-0DF1-757C-9474DA1E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63675"/>
            <a:ext cx="7381875" cy="435133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RPN (</a:t>
            </a:r>
            <a:r>
              <a:rPr lang="hu-HU" dirty="0" err="1">
                <a:solidFill>
                  <a:schemeClr val="bg1"/>
                </a:solidFill>
              </a:rPr>
              <a:t>Risk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Priority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Number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S*O*D (1-1000)</a:t>
            </a:r>
          </a:p>
          <a:p>
            <a:pPr lvl="1"/>
            <a:r>
              <a:rPr lang="hu-HU" dirty="0">
                <a:solidFill>
                  <a:schemeClr val="bg1"/>
                </a:solidFill>
              </a:rPr>
              <a:t>Határértékek</a:t>
            </a:r>
          </a:p>
          <a:p>
            <a:r>
              <a:rPr lang="hu-HU" dirty="0" err="1">
                <a:solidFill>
                  <a:schemeClr val="bg1"/>
                </a:solidFill>
              </a:rPr>
              <a:t>Risk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matrix</a:t>
            </a:r>
            <a:endParaRPr lang="hu-HU" dirty="0">
              <a:solidFill>
                <a:schemeClr val="bg1"/>
              </a:solidFill>
            </a:endParaRPr>
          </a:p>
          <a:p>
            <a:pPr lvl="1"/>
            <a:r>
              <a:rPr lang="hu-HU" dirty="0">
                <a:solidFill>
                  <a:schemeClr val="bg1"/>
                </a:solidFill>
              </a:rPr>
              <a:t>S*O</a:t>
            </a:r>
          </a:p>
          <a:p>
            <a:r>
              <a:rPr lang="hu-HU" dirty="0">
                <a:solidFill>
                  <a:schemeClr val="bg1"/>
                </a:solidFill>
              </a:rPr>
              <a:t>AP (Action </a:t>
            </a:r>
            <a:r>
              <a:rPr lang="hu-HU" dirty="0" err="1">
                <a:solidFill>
                  <a:schemeClr val="bg1"/>
                </a:solidFill>
              </a:rPr>
              <a:t>Priority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5290F20-FF03-3AFF-B78E-57C25E716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61" y="2238693"/>
            <a:ext cx="5572076" cy="4112234"/>
          </a:xfrm>
          <a:prstGeom prst="rect">
            <a:avLst/>
          </a:prstGeom>
          <a:ln w="38100">
            <a:solidFill>
              <a:srgbClr val="3EB49C"/>
            </a:solidFill>
          </a:ln>
        </p:spPr>
      </p:pic>
    </p:spTree>
    <p:extLst>
      <p:ext uri="{BB962C8B-B14F-4D97-AF65-F5344CB8AC3E}">
        <p14:creationId xmlns:p14="http://schemas.microsoft.com/office/powerpoint/2010/main" val="23321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B9C8A-6621-C6DE-04F9-D635E24F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68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2250C7-8647-3A97-D2D7-08B4AF13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6" y="1457325"/>
            <a:ext cx="7372350" cy="4719638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hu-HU" dirty="0">
                <a:solidFill>
                  <a:schemeClr val="bg1"/>
                </a:solidFill>
              </a:rPr>
              <a:t>Optimalizálás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Határérték alapján akciók bevezetése a rizikó csökkentésére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Intézkedésekre határidő és felelős meghatározása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(Súlyosság), Gyakoriság, Észrevehetőség csökkentése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hu-HU" dirty="0">
                <a:solidFill>
                  <a:schemeClr val="bg1"/>
                </a:solidFill>
              </a:rPr>
              <a:t>Újraértékelés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u-HU" dirty="0">
                <a:solidFill>
                  <a:schemeClr val="bg1"/>
                </a:solidFill>
              </a:rPr>
              <a:t>Dokumentáció</a:t>
            </a:r>
          </a:p>
          <a:p>
            <a:pPr marL="971550" lvl="1" indent="-514350">
              <a:buFont typeface="+mj-lt"/>
              <a:buAutoNum type="alphaLcPeriod"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31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91248F-BB2F-F5B1-24FC-C6ED03E6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Példa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F057C18-E791-5B2B-93BE-B29762DD1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5" y="2202758"/>
            <a:ext cx="10996863" cy="21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B905E0-4860-FC80-BC35-892F7A26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53331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Aktuális vélemény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49C7211E-7506-1B19-B201-EF0E36AE76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850107"/>
              </p:ext>
            </p:extLst>
          </p:nvPr>
        </p:nvGraphicFramePr>
        <p:xfrm>
          <a:off x="428625" y="1253330"/>
          <a:ext cx="7477126" cy="529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19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7B3C3-66A5-8017-ECF3-CE38D7B3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0087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Autóipar</a:t>
            </a:r>
          </a:p>
        </p:txBody>
      </p:sp>
      <p:pic>
        <p:nvPicPr>
          <p:cNvPr id="1028" name="Picture 4" descr="RGBSI sponsors the 2016 AIAG Automotive Quality Summit">
            <a:extLst>
              <a:ext uri="{FF2B5EF4-FFF2-40B4-BE49-F238E27FC236}">
                <a16:creationId xmlns:a16="http://schemas.microsoft.com/office/drawing/2014/main" id="{CDDC3469-3FE1-E1C1-886B-F4F271F3F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4" y="1298594"/>
            <a:ext cx="3667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nco VDA - Applicazione ai prodotti NORRES | norres.com">
            <a:extLst>
              <a:ext uri="{FF2B5EF4-FFF2-40B4-BE49-F238E27FC236}">
                <a16:creationId xmlns:a16="http://schemas.microsoft.com/office/drawing/2014/main" id="{C206C881-2269-29CE-9975-1254688C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31" y="1922481"/>
            <a:ext cx="290442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customer-specific requirements in the IATF 16949 standard -  Paulo">
            <a:extLst>
              <a:ext uri="{FF2B5EF4-FFF2-40B4-BE49-F238E27FC236}">
                <a16:creationId xmlns:a16="http://schemas.microsoft.com/office/drawing/2014/main" id="{00FE6188-CF60-BB74-D6FA-830CCD62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01" y="459703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Does OEM Mean and How Does It Work?">
            <a:extLst>
              <a:ext uri="{FF2B5EF4-FFF2-40B4-BE49-F238E27FC236}">
                <a16:creationId xmlns:a16="http://schemas.microsoft.com/office/drawing/2014/main" id="{211D0ED8-3B1E-3BC4-CD2D-C03FA4BBF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11" y="3268993"/>
            <a:ext cx="3126469" cy="20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iag &amp; Vda Fmea Handbook | PDF">
            <a:extLst>
              <a:ext uri="{FF2B5EF4-FFF2-40B4-BE49-F238E27FC236}">
                <a16:creationId xmlns:a16="http://schemas.microsoft.com/office/drawing/2014/main" id="{05D2F46E-379C-AB05-ABF2-C2190958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45" y="803642"/>
            <a:ext cx="4169555" cy="555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406075-9D72-4564-EDEB-30D8979A9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917" y="2116555"/>
            <a:ext cx="10110166" cy="1979337"/>
          </a:xfrm>
        </p:spPr>
        <p:txBody>
          <a:bodyPr>
            <a:normAutofit/>
          </a:bodyPr>
          <a:lstStyle/>
          <a:p>
            <a:r>
              <a:rPr lang="hu-HU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Köszönöm szépen a figyelmet!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4E49834-67F9-1E1F-635E-1C36A0A32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111" y="5166912"/>
            <a:ext cx="3654428" cy="980500"/>
          </a:xfrm>
        </p:spPr>
        <p:txBody>
          <a:bodyPr>
            <a:normAutofit fontScale="92500"/>
          </a:bodyPr>
          <a:lstStyle/>
          <a:p>
            <a:pPr algn="r"/>
            <a:r>
              <a:rPr lang="hu-HU" dirty="0">
                <a:solidFill>
                  <a:schemeClr val="bg1"/>
                </a:solidFill>
              </a:rPr>
              <a:t>Könyves Melinda</a:t>
            </a:r>
          </a:p>
          <a:p>
            <a:pPr algn="r"/>
            <a:r>
              <a:rPr lang="hu-HU" dirty="0">
                <a:solidFill>
                  <a:schemeClr val="bg1"/>
                </a:solidFill>
              </a:rPr>
              <a:t>Melinda.konyves@gmail.com</a:t>
            </a:r>
          </a:p>
          <a:p>
            <a:pPr algn="r"/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9DF56E4-66AB-D6B1-0586-2FD353F7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1" y="278492"/>
            <a:ext cx="3373749" cy="1464785"/>
          </a:xfrm>
          <a:prstGeom prst="rect">
            <a:avLst/>
          </a:prstGeom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2F101623-0E3F-13E3-F4BD-AE8101550E68}"/>
              </a:ext>
            </a:extLst>
          </p:cNvPr>
          <p:cNvSpPr txBox="1">
            <a:spLocks/>
          </p:cNvSpPr>
          <p:nvPr/>
        </p:nvSpPr>
        <p:spPr>
          <a:xfrm>
            <a:off x="88134" y="6305306"/>
            <a:ext cx="2762062" cy="548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600" i="1" dirty="0">
                <a:solidFill>
                  <a:schemeClr val="bg1"/>
                </a:solidFill>
              </a:rPr>
              <a:t>Forrás: FMEA </a:t>
            </a:r>
            <a:r>
              <a:rPr lang="hu-HU" sz="1600" i="1" dirty="0" err="1">
                <a:solidFill>
                  <a:schemeClr val="bg1"/>
                </a:solidFill>
              </a:rPr>
              <a:t>Handbook</a:t>
            </a:r>
            <a:r>
              <a:rPr lang="hu-HU" sz="1600" i="1" dirty="0">
                <a:solidFill>
                  <a:schemeClr val="bg1"/>
                </a:solidFill>
              </a:rPr>
              <a:t>, 2019</a:t>
            </a: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956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6C3680-55BE-B0AA-12EC-FAC7F475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696198" cy="1257300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Minőségmenedzsment felépítése egy vállalatnál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C526C9-BED0-E80C-2FF0-CFB158E69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499175"/>
              </p:ext>
            </p:extLst>
          </p:nvPr>
        </p:nvGraphicFramePr>
        <p:xfrm>
          <a:off x="495802" y="1123950"/>
          <a:ext cx="5467911" cy="276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0EA24A0-4FAA-B558-BCBB-0892D642F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032291"/>
              </p:ext>
            </p:extLst>
          </p:nvPr>
        </p:nvGraphicFramePr>
        <p:xfrm>
          <a:off x="2347802" y="3724275"/>
          <a:ext cx="5538898" cy="276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4716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4AE992-706F-6B2C-4BDF-75B8A58D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2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Módszerek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4DBE54-0882-9B84-D2DD-AAAFAB20B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75" y="1438507"/>
            <a:ext cx="7371188" cy="466121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Alkalmazási terület szerint</a:t>
            </a:r>
          </a:p>
          <a:p>
            <a:pPr lvl="1"/>
            <a:r>
              <a:rPr lang="hu-HU" dirty="0">
                <a:solidFill>
                  <a:schemeClr val="bg1"/>
                </a:solidFill>
                <a:latin typeface="Century Gothic" pitchFamily="18"/>
              </a:rPr>
              <a:t>Ötletgyűjtés, problémafeltárás</a:t>
            </a:r>
          </a:p>
          <a:p>
            <a:pPr lvl="2"/>
            <a:r>
              <a:rPr lang="hu-HU" dirty="0" err="1">
                <a:solidFill>
                  <a:schemeClr val="bg1"/>
                </a:solidFill>
                <a:latin typeface="Century Gothic" pitchFamily="18"/>
              </a:rPr>
              <a:t>Brainstorming</a:t>
            </a:r>
            <a:r>
              <a:rPr lang="hu-HU" dirty="0">
                <a:solidFill>
                  <a:schemeClr val="bg1"/>
                </a:solidFill>
                <a:latin typeface="Century Gothic" pitchFamily="18"/>
              </a:rPr>
              <a:t>, Affinitás diagram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latin typeface="Century Gothic" pitchFamily="18"/>
              </a:rPr>
              <a:t>Folyamatok leírása, modellezése</a:t>
            </a:r>
          </a:p>
          <a:p>
            <a:pPr lvl="2"/>
            <a:r>
              <a:rPr lang="hu-HU" dirty="0">
                <a:solidFill>
                  <a:schemeClr val="bg1"/>
                </a:solidFill>
                <a:latin typeface="Century Gothic" pitchFamily="18"/>
              </a:rPr>
              <a:t>Folyamatábra, Mérföldkő-diagram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latin typeface="Century Gothic" pitchFamily="18"/>
              </a:rPr>
              <a:t>Hibaelemzés </a:t>
            </a:r>
          </a:p>
          <a:p>
            <a:pPr lvl="2"/>
            <a:r>
              <a:rPr lang="hu-HU" dirty="0">
                <a:solidFill>
                  <a:schemeClr val="bg1"/>
                </a:solidFill>
                <a:latin typeface="Century Gothic" pitchFamily="18"/>
              </a:rPr>
              <a:t>5 </a:t>
            </a:r>
            <a:r>
              <a:rPr lang="hu-HU" dirty="0" err="1">
                <a:solidFill>
                  <a:schemeClr val="bg1"/>
                </a:solidFill>
                <a:latin typeface="Century Gothic" pitchFamily="18"/>
              </a:rPr>
              <a:t>Why</a:t>
            </a:r>
            <a:r>
              <a:rPr lang="hu-HU" dirty="0">
                <a:solidFill>
                  <a:schemeClr val="bg1"/>
                </a:solidFill>
                <a:latin typeface="Century Gothic" pitchFamily="18"/>
              </a:rPr>
              <a:t>?, FMEA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latin typeface="Century Gothic" pitchFamily="18"/>
              </a:rPr>
              <a:t>Folyamatszabályozás</a:t>
            </a:r>
          </a:p>
          <a:p>
            <a:pPr lvl="2"/>
            <a:r>
              <a:rPr lang="hu-HU" dirty="0">
                <a:solidFill>
                  <a:schemeClr val="bg1"/>
                </a:solidFill>
                <a:latin typeface="Century Gothic" pitchFamily="18"/>
              </a:rPr>
              <a:t>Ellenőrző kártya, Folyamatképesség</a:t>
            </a:r>
          </a:p>
          <a:p>
            <a:pPr lvl="1"/>
            <a:r>
              <a:rPr lang="hu-HU" sz="2400" dirty="0">
                <a:solidFill>
                  <a:schemeClr val="bg1"/>
                </a:solidFill>
                <a:latin typeface="Century Gothic" pitchFamily="18"/>
              </a:rPr>
              <a:t>Egyéb</a:t>
            </a:r>
          </a:p>
          <a:p>
            <a:pPr lvl="2"/>
            <a:r>
              <a:rPr lang="hu-HU" sz="2400" dirty="0" err="1">
                <a:solidFill>
                  <a:schemeClr val="bg1"/>
                </a:solidFill>
                <a:latin typeface="Century Gothic" pitchFamily="18"/>
              </a:rPr>
              <a:t>Poka-Yoke</a:t>
            </a:r>
            <a:r>
              <a:rPr lang="hu-HU" sz="2400" dirty="0">
                <a:solidFill>
                  <a:schemeClr val="bg1"/>
                </a:solidFill>
                <a:latin typeface="Century Gothic" pitchFamily="18"/>
              </a:rPr>
              <a:t>, 5S, 8D riport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40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V="1">
            <a:off x="523874" y="1847849"/>
            <a:ext cx="7381875" cy="52161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6595872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523874" y="2056994"/>
            <a:ext cx="3294258" cy="3883334"/>
          </a:xfrm>
          <a:prstGeom prst="rect">
            <a:avLst/>
          </a:prstGeom>
        </p:spPr>
        <p:txBody>
          <a:bodyPr vert="horz" wrap="square" lIns="0" tIns="96738" rIns="0" bIns="0" rtlCol="0">
            <a:spAutoFit/>
          </a:bodyPr>
          <a:lstStyle/>
          <a:p>
            <a:pPr marL="321882" indent="-310942">
              <a:spcBef>
                <a:spcPts val="762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321882" algn="l"/>
                <a:tab pos="322458" algn="l"/>
              </a:tabLst>
            </a:pPr>
            <a:r>
              <a:rPr sz="2800" spc="-9" dirty="0">
                <a:solidFill>
                  <a:schemeClr val="bg1"/>
                </a:solidFill>
                <a:cs typeface="Garamond"/>
              </a:rPr>
              <a:t>Főbb</a:t>
            </a:r>
            <a:r>
              <a:rPr sz="2800" spc="-41" dirty="0">
                <a:solidFill>
                  <a:schemeClr val="bg1"/>
                </a:solidFill>
                <a:cs typeface="Garamond"/>
              </a:rPr>
              <a:t> </a:t>
            </a:r>
            <a:r>
              <a:rPr sz="2800" spc="-5" dirty="0">
                <a:solidFill>
                  <a:schemeClr val="bg1"/>
                </a:solidFill>
                <a:cs typeface="Garamond"/>
              </a:rPr>
              <a:t>feladatkörök</a:t>
            </a:r>
            <a:endParaRPr sz="2800" dirty="0">
              <a:solidFill>
                <a:schemeClr val="bg1"/>
              </a:solidFill>
              <a:cs typeface="Garamond"/>
            </a:endParaRPr>
          </a:p>
          <a:p>
            <a:pPr marL="737047" lvl="1" indent="-312093">
              <a:spcBef>
                <a:spcPts val="1152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623" algn="l"/>
              </a:tabLst>
            </a:pPr>
            <a:r>
              <a:rPr sz="2800" spc="-5" dirty="0">
                <a:solidFill>
                  <a:schemeClr val="bg1"/>
                </a:solidFill>
                <a:cs typeface="Garamond"/>
              </a:rPr>
              <a:t>Beszállítói</a:t>
            </a:r>
            <a:endParaRPr sz="2800" dirty="0">
              <a:solidFill>
                <a:schemeClr val="bg1"/>
              </a:solidFill>
              <a:cs typeface="Garamond"/>
            </a:endParaRPr>
          </a:p>
          <a:p>
            <a:pPr marL="737047" lvl="1" indent="-312093">
              <a:spcBef>
                <a:spcPts val="1156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623" algn="l"/>
              </a:tabLst>
            </a:pPr>
            <a:r>
              <a:rPr sz="2800" spc="-41" dirty="0">
                <a:solidFill>
                  <a:schemeClr val="bg1"/>
                </a:solidFill>
                <a:cs typeface="Garamond"/>
              </a:rPr>
              <a:t>Vevői</a:t>
            </a:r>
            <a:endParaRPr sz="2800" dirty="0">
              <a:solidFill>
                <a:schemeClr val="bg1"/>
              </a:solidFill>
              <a:cs typeface="Garamond"/>
            </a:endParaRPr>
          </a:p>
          <a:p>
            <a:pPr marL="737047" lvl="1" indent="-312093">
              <a:spcBef>
                <a:spcPts val="1152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623" algn="l"/>
              </a:tabLst>
            </a:pPr>
            <a:r>
              <a:rPr sz="2800" spc="5" dirty="0">
                <a:solidFill>
                  <a:schemeClr val="bg1"/>
                </a:solidFill>
                <a:cs typeface="Garamond"/>
              </a:rPr>
              <a:t>Gyártási</a:t>
            </a:r>
            <a:endParaRPr sz="2800" dirty="0">
              <a:solidFill>
                <a:schemeClr val="bg1"/>
              </a:solidFill>
              <a:cs typeface="Garamond"/>
            </a:endParaRPr>
          </a:p>
          <a:p>
            <a:pPr marL="737047" lvl="1" indent="-312093">
              <a:spcBef>
                <a:spcPts val="1152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623" algn="l"/>
              </a:tabLst>
            </a:pPr>
            <a:r>
              <a:rPr sz="2800" spc="-5" dirty="0">
                <a:solidFill>
                  <a:schemeClr val="bg1"/>
                </a:solidFill>
                <a:cs typeface="Garamond"/>
              </a:rPr>
              <a:t>Új</a:t>
            </a:r>
            <a:r>
              <a:rPr sz="2800" spc="-23" dirty="0">
                <a:solidFill>
                  <a:schemeClr val="bg1"/>
                </a:solidFill>
                <a:cs typeface="Garamond"/>
              </a:rPr>
              <a:t> </a:t>
            </a:r>
            <a:r>
              <a:rPr sz="2800" spc="-5" dirty="0" err="1">
                <a:solidFill>
                  <a:schemeClr val="bg1"/>
                </a:solidFill>
                <a:cs typeface="Garamond"/>
              </a:rPr>
              <a:t>projekt</a:t>
            </a:r>
            <a:r>
              <a:rPr sz="2800" spc="-27" dirty="0">
                <a:solidFill>
                  <a:schemeClr val="bg1"/>
                </a:solidFill>
                <a:cs typeface="Garamond"/>
              </a:rPr>
              <a:t> </a:t>
            </a:r>
            <a:r>
              <a:rPr sz="2800" spc="-14" dirty="0" err="1">
                <a:solidFill>
                  <a:schemeClr val="bg1"/>
                </a:solidFill>
                <a:cs typeface="Garamond"/>
              </a:rPr>
              <a:t>bevezetés</a:t>
            </a:r>
            <a:endParaRPr lang="hu-HU" sz="2800" spc="-14" dirty="0">
              <a:solidFill>
                <a:schemeClr val="bg1"/>
              </a:solidFill>
              <a:cs typeface="Garamond"/>
            </a:endParaRPr>
          </a:p>
          <a:p>
            <a:pPr marL="737047" lvl="1" indent="-312093">
              <a:spcBef>
                <a:spcPts val="1152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623" algn="l"/>
              </a:tabLst>
            </a:pPr>
            <a:r>
              <a:rPr lang="hu-HU" sz="2800" spc="-14" dirty="0">
                <a:solidFill>
                  <a:schemeClr val="bg1"/>
                </a:solidFill>
                <a:cs typeface="Garamond"/>
              </a:rPr>
              <a:t>Rendszer</a:t>
            </a:r>
            <a:endParaRPr sz="2800" dirty="0">
              <a:solidFill>
                <a:schemeClr val="bg1"/>
              </a:solidFill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4811" y="2057045"/>
            <a:ext cx="3517484" cy="2282896"/>
          </a:xfrm>
          <a:prstGeom prst="rect">
            <a:avLst/>
          </a:prstGeom>
        </p:spPr>
        <p:txBody>
          <a:bodyPr vert="horz" wrap="square" lIns="0" tIns="96738" rIns="0" bIns="0" rtlCol="0">
            <a:spAutoFit/>
          </a:bodyPr>
          <a:lstStyle/>
          <a:p>
            <a:pPr marL="321882" indent="-310942">
              <a:spcBef>
                <a:spcPts val="762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321882" algn="l"/>
                <a:tab pos="322458" algn="l"/>
              </a:tabLst>
            </a:pPr>
            <a:r>
              <a:rPr sz="2800" spc="-9" dirty="0">
                <a:solidFill>
                  <a:schemeClr val="bg1"/>
                </a:solidFill>
                <a:cs typeface="Garamond"/>
              </a:rPr>
              <a:t>Főbb</a:t>
            </a:r>
            <a:r>
              <a:rPr sz="2800" spc="-41" dirty="0">
                <a:solidFill>
                  <a:schemeClr val="bg1"/>
                </a:solidFill>
                <a:cs typeface="Garamond"/>
              </a:rPr>
              <a:t> </a:t>
            </a:r>
            <a:r>
              <a:rPr sz="2800" spc="-5" dirty="0">
                <a:solidFill>
                  <a:schemeClr val="bg1"/>
                </a:solidFill>
                <a:cs typeface="Garamond"/>
              </a:rPr>
              <a:t>feladatkörök</a:t>
            </a:r>
            <a:endParaRPr sz="2800" dirty="0">
              <a:solidFill>
                <a:schemeClr val="bg1"/>
              </a:solidFill>
              <a:cs typeface="Garamond"/>
            </a:endParaRPr>
          </a:p>
          <a:p>
            <a:pPr marL="736471" lvl="1" indent="-311518">
              <a:spcBef>
                <a:spcPts val="1152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047" algn="l"/>
              </a:tabLst>
            </a:pPr>
            <a:r>
              <a:rPr lang="hu-HU" sz="2800" spc="-5" dirty="0">
                <a:solidFill>
                  <a:schemeClr val="bg1"/>
                </a:solidFill>
                <a:cs typeface="Garamond"/>
              </a:rPr>
              <a:t>P</a:t>
            </a:r>
            <a:r>
              <a:rPr sz="2800" spc="-5" dirty="0" err="1">
                <a:solidFill>
                  <a:schemeClr val="bg1"/>
                </a:solidFill>
                <a:cs typeface="Garamond"/>
              </a:rPr>
              <a:t>rojekt</a:t>
            </a:r>
            <a:r>
              <a:rPr lang="hu-HU" sz="2800" spc="-27" dirty="0">
                <a:solidFill>
                  <a:schemeClr val="bg1"/>
                </a:solidFill>
                <a:cs typeface="Garamond"/>
              </a:rPr>
              <a:t>/szoftver</a:t>
            </a:r>
            <a:endParaRPr sz="2800" dirty="0">
              <a:solidFill>
                <a:schemeClr val="bg1"/>
              </a:solidFill>
              <a:cs typeface="Garamond"/>
            </a:endParaRPr>
          </a:p>
          <a:p>
            <a:pPr marL="736471" lvl="1" indent="-311518">
              <a:spcBef>
                <a:spcPts val="1156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047" algn="l"/>
              </a:tabLst>
            </a:pPr>
            <a:r>
              <a:rPr sz="2800" spc="5" dirty="0" err="1">
                <a:solidFill>
                  <a:schemeClr val="bg1"/>
                </a:solidFill>
                <a:cs typeface="Garamond"/>
              </a:rPr>
              <a:t>Gyártási</a:t>
            </a:r>
            <a:r>
              <a:rPr lang="hu-HU" sz="2800" spc="5" dirty="0">
                <a:solidFill>
                  <a:schemeClr val="bg1"/>
                </a:solidFill>
                <a:cs typeface="Garamond"/>
              </a:rPr>
              <a:t>/beszállítói</a:t>
            </a:r>
          </a:p>
          <a:p>
            <a:pPr marL="736471" lvl="1" indent="-311518">
              <a:spcBef>
                <a:spcPts val="1156"/>
              </a:spcBef>
              <a:buClr>
                <a:schemeClr val="bg1"/>
              </a:buClr>
              <a:buSzPct val="114285"/>
              <a:buFont typeface="Arial"/>
              <a:buChar char="•"/>
              <a:tabLst>
                <a:tab pos="736471" algn="l"/>
                <a:tab pos="737047" algn="l"/>
              </a:tabLst>
            </a:pPr>
            <a:r>
              <a:rPr lang="hu-HU" sz="2800" spc="5" dirty="0">
                <a:solidFill>
                  <a:schemeClr val="bg1"/>
                </a:solidFill>
                <a:cs typeface="Garamond"/>
              </a:rPr>
              <a:t>Rendszer</a:t>
            </a:r>
            <a:endParaRPr sz="2539" dirty="0">
              <a:solidFill>
                <a:schemeClr val="bg1"/>
              </a:solidFill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6800" y="1276351"/>
            <a:ext cx="6515099" cy="50407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3706540" algn="l"/>
              </a:tabLst>
            </a:pPr>
            <a:r>
              <a:rPr sz="3200" b="1" spc="-190" dirty="0">
                <a:solidFill>
                  <a:schemeClr val="bg1"/>
                </a:solidFill>
                <a:cs typeface="Garamond"/>
              </a:rPr>
              <a:t>T</a:t>
            </a:r>
            <a:r>
              <a:rPr sz="3200" b="1" spc="23" dirty="0">
                <a:solidFill>
                  <a:schemeClr val="bg1"/>
                </a:solidFill>
                <a:cs typeface="Garamond"/>
              </a:rPr>
              <a:t>e</a:t>
            </a:r>
            <a:r>
              <a:rPr sz="3200" b="1" spc="77" dirty="0">
                <a:solidFill>
                  <a:schemeClr val="bg1"/>
                </a:solidFill>
                <a:cs typeface="Garamond"/>
              </a:rPr>
              <a:t>r</a:t>
            </a:r>
            <a:r>
              <a:rPr sz="3200" b="1" spc="14" dirty="0">
                <a:solidFill>
                  <a:schemeClr val="bg1"/>
                </a:solidFill>
                <a:cs typeface="Garamond"/>
              </a:rPr>
              <a:t>m</a:t>
            </a:r>
            <a:r>
              <a:rPr sz="3200" b="1" spc="-23" dirty="0">
                <a:solidFill>
                  <a:schemeClr val="bg1"/>
                </a:solidFill>
                <a:cs typeface="Garamond"/>
              </a:rPr>
              <a:t>e</a:t>
            </a:r>
            <a:r>
              <a:rPr sz="3200" b="1" spc="18" dirty="0">
                <a:solidFill>
                  <a:schemeClr val="bg1"/>
                </a:solidFill>
                <a:cs typeface="Garamond"/>
              </a:rPr>
              <a:t>l</a:t>
            </a:r>
            <a:r>
              <a:rPr sz="3200" b="1" spc="-23" dirty="0">
                <a:solidFill>
                  <a:schemeClr val="bg1"/>
                </a:solidFill>
                <a:cs typeface="Garamond"/>
              </a:rPr>
              <a:t>é</a:t>
            </a:r>
            <a:r>
              <a:rPr sz="3200" b="1" dirty="0">
                <a:solidFill>
                  <a:schemeClr val="bg1"/>
                </a:solidFill>
                <a:cs typeface="Garamond"/>
              </a:rPr>
              <a:t>s</a:t>
            </a:r>
            <a:r>
              <a:rPr sz="3200" b="1" dirty="0">
                <a:cs typeface="Garamond"/>
              </a:rPr>
              <a:t>	</a:t>
            </a:r>
            <a:r>
              <a:rPr lang="hu-HU" sz="3200" b="1" dirty="0">
                <a:cs typeface="Garamond"/>
              </a:rPr>
              <a:t> </a:t>
            </a:r>
            <a:r>
              <a:rPr sz="3200" b="1" spc="-54" dirty="0" err="1">
                <a:solidFill>
                  <a:schemeClr val="bg1"/>
                </a:solidFill>
                <a:cs typeface="Garamond"/>
              </a:rPr>
              <a:t>F</a:t>
            </a:r>
            <a:r>
              <a:rPr sz="3200" b="1" dirty="0" err="1">
                <a:solidFill>
                  <a:schemeClr val="bg1"/>
                </a:solidFill>
                <a:cs typeface="Garamond"/>
              </a:rPr>
              <a:t>e</a:t>
            </a:r>
            <a:r>
              <a:rPr sz="3200" b="1" spc="-5" dirty="0" err="1">
                <a:solidFill>
                  <a:schemeClr val="bg1"/>
                </a:solidFill>
                <a:cs typeface="Garamond"/>
              </a:rPr>
              <a:t>jl</a:t>
            </a:r>
            <a:r>
              <a:rPr sz="3200" b="1" dirty="0" err="1">
                <a:solidFill>
                  <a:schemeClr val="bg1"/>
                </a:solidFill>
                <a:cs typeface="Garamond"/>
              </a:rPr>
              <a:t>e</a:t>
            </a:r>
            <a:r>
              <a:rPr sz="3200" b="1" spc="-18" dirty="0" err="1">
                <a:solidFill>
                  <a:schemeClr val="bg1"/>
                </a:solidFill>
                <a:cs typeface="Garamond"/>
              </a:rPr>
              <a:t>s</a:t>
            </a:r>
            <a:r>
              <a:rPr sz="3200" b="1" dirty="0" err="1">
                <a:solidFill>
                  <a:schemeClr val="bg1"/>
                </a:solidFill>
                <a:cs typeface="Garamond"/>
              </a:rPr>
              <a:t>z</a:t>
            </a:r>
            <a:r>
              <a:rPr sz="3200" b="1" spc="14" dirty="0" err="1">
                <a:solidFill>
                  <a:schemeClr val="bg1"/>
                </a:solidFill>
                <a:cs typeface="Garamond"/>
              </a:rPr>
              <a:t>t</a:t>
            </a:r>
            <a:r>
              <a:rPr sz="3200" b="1" spc="-23" dirty="0" err="1">
                <a:solidFill>
                  <a:schemeClr val="bg1"/>
                </a:solidFill>
                <a:cs typeface="Garamond"/>
              </a:rPr>
              <a:t>é</a:t>
            </a:r>
            <a:r>
              <a:rPr sz="3200" b="1" dirty="0" err="1">
                <a:solidFill>
                  <a:schemeClr val="bg1"/>
                </a:solidFill>
                <a:cs typeface="Garamond"/>
              </a:rPr>
              <a:t>s</a:t>
            </a:r>
            <a:endParaRPr sz="3200" dirty="0">
              <a:solidFill>
                <a:schemeClr val="bg1"/>
              </a:solidFill>
              <a:cs typeface="Garamond"/>
            </a:endParaRPr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E8DDC1ED-26B6-05C6-9344-DDC5D2E9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276350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Termelés </a:t>
            </a:r>
            <a:r>
              <a:rPr lang="hu-HU" b="1" dirty="0" err="1">
                <a:solidFill>
                  <a:schemeClr val="bg1"/>
                </a:solidFill>
              </a:rPr>
              <a:t>vs</a:t>
            </a:r>
            <a:r>
              <a:rPr lang="hu-HU" b="1" dirty="0">
                <a:solidFill>
                  <a:schemeClr val="bg1"/>
                </a:solidFill>
              </a:rPr>
              <a:t> fejlesztés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CB8393-E59E-FAEF-A161-3499D61D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47775"/>
          </a:xfrm>
        </p:spPr>
        <p:txBody>
          <a:bodyPr/>
          <a:lstStyle/>
          <a:p>
            <a:r>
              <a:rPr lang="hu-HU" sz="4400" b="1" dirty="0">
                <a:solidFill>
                  <a:schemeClr val="bg1"/>
                </a:solidFill>
              </a:rPr>
              <a:t>Főbb feladatokkörök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8C62FA3-5038-B527-1A10-9C92080EB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875" y="1438275"/>
            <a:ext cx="7381875" cy="4391026"/>
          </a:xfrm>
        </p:spPr>
        <p:txBody>
          <a:bodyPr>
            <a:normAutofit/>
          </a:bodyPr>
          <a:lstStyle/>
          <a:p>
            <a:pPr lvl="1"/>
            <a:r>
              <a:rPr lang="hu-HU" sz="3000" dirty="0">
                <a:solidFill>
                  <a:schemeClr val="bg1"/>
                </a:solidFill>
              </a:rPr>
              <a:t>Új projekt bevezetés (NPI)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Specifikációelemzés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Tesztelés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Gyártási-szállítási koncepció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APQP-PPAP</a:t>
            </a:r>
          </a:p>
          <a:p>
            <a:pPr lvl="1"/>
            <a:r>
              <a:rPr lang="hu-HU" sz="3000" dirty="0">
                <a:solidFill>
                  <a:schemeClr val="bg1"/>
                </a:solidFill>
              </a:rPr>
              <a:t>Gyártási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Gyártásfelügyelet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Oktatás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Selejt/ Hatékonyság elemzés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Folyamatfejlesztés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905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CB8393-E59E-FAEF-A161-3499D61D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66825"/>
          </a:xfrm>
        </p:spPr>
        <p:txBody>
          <a:bodyPr/>
          <a:lstStyle/>
          <a:p>
            <a:r>
              <a:rPr lang="hu-HU" sz="4400" b="1" dirty="0">
                <a:solidFill>
                  <a:schemeClr val="bg1"/>
                </a:solidFill>
              </a:rPr>
              <a:t>Főbb feladatokkörök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6E2283-A001-9F0B-84BE-7D1DD2F52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457325"/>
            <a:ext cx="7372349" cy="471888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hu-HU" sz="3000" dirty="0">
                <a:solidFill>
                  <a:schemeClr val="bg1"/>
                </a:solidFill>
              </a:rPr>
              <a:t>Vevői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Reklamációkezelés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Kapcsolattartás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Változáskezelés</a:t>
            </a:r>
          </a:p>
          <a:p>
            <a:pPr lvl="1"/>
            <a:r>
              <a:rPr lang="hu-HU" sz="3000" dirty="0">
                <a:solidFill>
                  <a:schemeClr val="bg1"/>
                </a:solidFill>
              </a:rPr>
              <a:t>Beszállítói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Alapanyag kezelés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Reklamációkezelés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Értékelés-fejlesztés</a:t>
            </a:r>
          </a:p>
          <a:p>
            <a:pPr lvl="1"/>
            <a:r>
              <a:rPr lang="hu-HU" sz="3000" dirty="0">
                <a:solidFill>
                  <a:schemeClr val="bg1"/>
                </a:solidFill>
              </a:rPr>
              <a:t>Rendszer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Szabványok, követelmények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Dokumentáció</a:t>
            </a:r>
          </a:p>
          <a:p>
            <a:pPr lvl="2"/>
            <a:r>
              <a:rPr lang="hu-HU" sz="2600" dirty="0">
                <a:solidFill>
                  <a:schemeClr val="bg1"/>
                </a:solidFill>
              </a:rPr>
              <a:t>Audit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175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854643-5D66-C4E5-A22E-F3382059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28725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Kockázatelemzés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166399-11DF-EAA8-C8BD-81D6865AB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4" y="1454150"/>
            <a:ext cx="7219951" cy="4351338"/>
          </a:xfrm>
        </p:spPr>
        <p:txBody>
          <a:bodyPr>
            <a:normAutofit/>
          </a:bodyPr>
          <a:lstStyle/>
          <a:p>
            <a:r>
              <a:rPr lang="hu-HU" i="0" dirty="0">
                <a:solidFill>
                  <a:schemeClr val="bg1"/>
                </a:solidFill>
                <a:effectLst/>
              </a:rPr>
              <a:t>"A kockázat a bizonytalanság hatása, és bármely bizonytalanságnak lehetnek pozitív vagy negatív hatásai. Egy kockázatból származó pozitív eltérés adhat lehetőséget, de a kockázatnak nem minden pozitív hatása eredményez lehetőségeket.„ (ISO 9001:2015)</a:t>
            </a:r>
          </a:p>
          <a:p>
            <a:pPr marL="0" indent="0">
              <a:buNone/>
            </a:pPr>
            <a:endParaRPr lang="hu-HU" sz="2800" dirty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</a:rPr>
              <a:t>Kockázatelemzés fontossága minden iparban megjelent – ISO 9001:2015-től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B4065DF-48E9-627C-3D7E-5614DB59A155}"/>
              </a:ext>
            </a:extLst>
          </p:cNvPr>
          <p:cNvSpPr txBox="1"/>
          <p:nvPr/>
        </p:nvSpPr>
        <p:spPr>
          <a:xfrm>
            <a:off x="714374" y="6134100"/>
            <a:ext cx="47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„Integrált Irányítási Rendszer”</a:t>
            </a:r>
          </a:p>
        </p:txBody>
      </p:sp>
    </p:spTree>
    <p:extLst>
      <p:ext uri="{BB962C8B-B14F-4D97-AF65-F5344CB8AC3E}">
        <p14:creationId xmlns:p14="http://schemas.microsoft.com/office/powerpoint/2010/main" val="165041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967</Words>
  <Application>Microsoft Office PowerPoint</Application>
  <PresentationFormat>Szélesvásznú</PresentationFormat>
  <Paragraphs>254</Paragraphs>
  <Slides>30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Garamond</vt:lpstr>
      <vt:lpstr>Times New Roman</vt:lpstr>
      <vt:lpstr>Office-téma</vt:lpstr>
      <vt:lpstr>FMEA - kockázatmenedzsment folyamata gyártási és műszaki környezetben</vt:lpstr>
      <vt:lpstr>Miről lesz szó?</vt:lpstr>
      <vt:lpstr>Autóipar</vt:lpstr>
      <vt:lpstr>Minőségmenedzsment felépítése egy vállalatnál</vt:lpstr>
      <vt:lpstr>Módszerek</vt:lpstr>
      <vt:lpstr>Termelés vs fejlesztés</vt:lpstr>
      <vt:lpstr>Főbb feladatokkörök</vt:lpstr>
      <vt:lpstr>Főbb feladatokkörök</vt:lpstr>
      <vt:lpstr>Kockázatelemzés</vt:lpstr>
      <vt:lpstr>FMEA – Failure Mode and Effect Analysis</vt:lpstr>
      <vt:lpstr>FMEA célja, alkalmazása</vt:lpstr>
      <vt:lpstr>FMEA típusai</vt:lpstr>
      <vt:lpstr>Előnyök és hátrányok (ISO IEC 31010:2009)</vt:lpstr>
      <vt:lpstr>Előnyök és hátrányok (Gyártás)</vt:lpstr>
      <vt:lpstr>Előnyök és hátrányok (Fejlesztés)</vt:lpstr>
      <vt:lpstr>Régi FMEA koncepció</vt:lpstr>
      <vt:lpstr>Lépései</vt:lpstr>
      <vt:lpstr>Lépései</vt:lpstr>
      <vt:lpstr>Lépései</vt:lpstr>
      <vt:lpstr>Lépései</vt:lpstr>
      <vt:lpstr>Gyökérok elemző módszerek</vt:lpstr>
      <vt:lpstr>Lépései</vt:lpstr>
      <vt:lpstr>Súlyosság</vt:lpstr>
      <vt:lpstr>Gyakoriság/Előfordulás</vt:lpstr>
      <vt:lpstr>Észrevehetőség</vt:lpstr>
      <vt:lpstr>Mérőszámok</vt:lpstr>
      <vt:lpstr>Lépései</vt:lpstr>
      <vt:lpstr>Példa</vt:lpstr>
      <vt:lpstr>Aktuális vélemény</vt:lpstr>
      <vt:lpstr>Köszönöm szépen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8D – Minőségügyi reklamációk kezelés</dc:title>
  <dc:creator>Könyves Melinda</dc:creator>
  <cp:lastModifiedBy>Könyves Melinda</cp:lastModifiedBy>
  <cp:revision>3</cp:revision>
  <dcterms:created xsi:type="dcterms:W3CDTF">2023-02-05T14:37:13Z</dcterms:created>
  <dcterms:modified xsi:type="dcterms:W3CDTF">2023-05-17T19:42:00Z</dcterms:modified>
</cp:coreProperties>
</file>