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1" r:id="rId5"/>
    <p:sldMasterId id="2147483685" r:id="rId6"/>
  </p:sldMasterIdLst>
  <p:notesMasterIdLst>
    <p:notesMasterId r:id="rId16"/>
  </p:notesMasterIdLst>
  <p:sldIdLst>
    <p:sldId id="345" r:id="rId7"/>
    <p:sldId id="311" r:id="rId8"/>
    <p:sldId id="325" r:id="rId9"/>
    <p:sldId id="344" r:id="rId10"/>
    <p:sldId id="347" r:id="rId11"/>
    <p:sldId id="352" r:id="rId12"/>
    <p:sldId id="348" r:id="rId13"/>
    <p:sldId id="355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1F880"/>
    <a:srgbClr val="742C27"/>
    <a:srgbClr val="CCFF99"/>
    <a:srgbClr val="262626"/>
    <a:srgbClr val="274447"/>
    <a:srgbClr val="CBCEC5"/>
    <a:srgbClr val="9E7057"/>
    <a:srgbClr val="D8A897"/>
    <a:srgbClr val="1E3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5" d="100"/>
          <a:sy n="85" d="100"/>
        </p:scale>
        <p:origin x="5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BC895-F3F1-4B74-B2B1-441FA4775A35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DE1ED-3730-44BC-B176-1175F01D2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25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 type="title">
  <p:cSld name="Title &amp; Sub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oogle Shape;12;p17"/>
          <p:cNvCxnSpPr/>
          <p:nvPr/>
        </p:nvCxnSpPr>
        <p:spPr>
          <a:xfrm>
            <a:off x="476251" y="4634508"/>
            <a:ext cx="11249487" cy="0"/>
          </a:xfrm>
          <a:prstGeom prst="straightConnector1">
            <a:avLst/>
          </a:prstGeom>
          <a:noFill/>
          <a:ln w="12700" cap="flat" cmpd="sng">
            <a:solidFill>
              <a:srgbClr val="444444">
                <a:alpha val="2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3" name="Google Shape;13;p17"/>
          <p:cNvCxnSpPr/>
          <p:nvPr/>
        </p:nvCxnSpPr>
        <p:spPr>
          <a:xfrm>
            <a:off x="476250" y="2875359"/>
            <a:ext cx="11250018" cy="0"/>
          </a:xfrm>
          <a:prstGeom prst="straightConnector1">
            <a:avLst/>
          </a:prstGeom>
          <a:noFill/>
          <a:ln w="12700" cap="flat" cmpd="sng">
            <a:solidFill>
              <a:srgbClr val="444444">
                <a:alpha val="2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4" name="Google Shape;14;p17"/>
          <p:cNvSpPr txBox="1">
            <a:spLocks noGrp="1"/>
          </p:cNvSpPr>
          <p:nvPr>
            <p:ph type="body" idx="1"/>
          </p:nvPr>
        </p:nvSpPr>
        <p:spPr>
          <a:xfrm>
            <a:off x="476250" y="2449097"/>
            <a:ext cx="6750844" cy="388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321457" lvl="0" indent="-160729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Palatino"/>
              <a:buNone/>
              <a:defRPr sz="1687" i="1"/>
            </a:lvl1pPr>
            <a:lvl2pPr marL="642915" lvl="1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2pPr>
            <a:lvl3pPr marL="964372" lvl="2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3pPr>
            <a:lvl4pPr marL="1285829" lvl="3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4pPr>
            <a:lvl5pPr marL="1607287" lvl="4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5pPr>
            <a:lvl6pPr marL="1928744" lvl="5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6pPr>
            <a:lvl7pPr marL="2250201" lvl="6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7pPr>
            <a:lvl8pPr marL="2571659" lvl="7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8pPr>
            <a:lvl9pPr marL="2893116" lvl="8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title"/>
          </p:nvPr>
        </p:nvSpPr>
        <p:spPr>
          <a:xfrm>
            <a:off x="476250" y="2911078"/>
            <a:ext cx="6750844" cy="1696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body" idx="2"/>
          </p:nvPr>
        </p:nvSpPr>
        <p:spPr>
          <a:xfrm>
            <a:off x="7762875" y="2911078"/>
            <a:ext cx="3976688" cy="1696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321457" lvl="0" indent="-1607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Palatino"/>
              <a:buNone/>
              <a:defRPr sz="1687"/>
            </a:lvl1pPr>
            <a:lvl2pPr marL="642915" lvl="1" indent="-1607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Palatino"/>
              <a:buNone/>
              <a:defRPr sz="1687"/>
            </a:lvl2pPr>
            <a:lvl3pPr marL="964372" lvl="2" indent="-1607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Palatino"/>
              <a:buNone/>
              <a:defRPr sz="1687"/>
            </a:lvl3pPr>
            <a:lvl4pPr marL="1285829" lvl="3" indent="-1607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Palatino"/>
              <a:buNone/>
              <a:defRPr sz="1687"/>
            </a:lvl4pPr>
            <a:lvl5pPr marL="1607287" lvl="4" indent="-1607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Palatino"/>
              <a:buNone/>
              <a:defRPr sz="1687"/>
            </a:lvl5pPr>
            <a:lvl6pPr marL="1928744" lvl="5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6pPr>
            <a:lvl7pPr marL="2250201" lvl="6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7pPr>
            <a:lvl8pPr marL="2571659" lvl="7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8pPr>
            <a:lvl9pPr marL="2893116" lvl="8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ldNum" idx="12"/>
          </p:nvPr>
        </p:nvSpPr>
        <p:spPr>
          <a:xfrm>
            <a:off x="5929312" y="6509742"/>
            <a:ext cx="321470" cy="297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9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Horizontal">
  <p:cSld name="Photo - Horizontal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oogle Shape;30;p22"/>
          <p:cNvCxnSpPr/>
          <p:nvPr/>
        </p:nvCxnSpPr>
        <p:spPr>
          <a:xfrm rot="10800000" flipH="1">
            <a:off x="7494659" y="4959531"/>
            <a:ext cx="1" cy="1155065"/>
          </a:xfrm>
          <a:prstGeom prst="straightConnector1">
            <a:avLst/>
          </a:prstGeom>
          <a:noFill/>
          <a:ln w="12700" cap="flat" cmpd="sng">
            <a:solidFill>
              <a:srgbClr val="444444">
                <a:alpha val="2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31" name="Google Shape;31;p22"/>
          <p:cNvCxnSpPr/>
          <p:nvPr/>
        </p:nvCxnSpPr>
        <p:spPr>
          <a:xfrm>
            <a:off x="476251" y="6420445"/>
            <a:ext cx="11249487" cy="0"/>
          </a:xfrm>
          <a:prstGeom prst="straightConnector1">
            <a:avLst/>
          </a:prstGeom>
          <a:noFill/>
          <a:ln w="12700" cap="flat" cmpd="sng">
            <a:solidFill>
              <a:srgbClr val="444444">
                <a:alpha val="2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32" name="Google Shape;32;p22"/>
          <p:cNvCxnSpPr/>
          <p:nvPr/>
        </p:nvCxnSpPr>
        <p:spPr>
          <a:xfrm>
            <a:off x="476250" y="4661297"/>
            <a:ext cx="11250018" cy="0"/>
          </a:xfrm>
          <a:prstGeom prst="straightConnector1">
            <a:avLst/>
          </a:prstGeom>
          <a:noFill/>
          <a:ln w="12700" cap="flat" cmpd="sng">
            <a:solidFill>
              <a:srgbClr val="444444">
                <a:alpha val="2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33" name="Google Shape;33;p22"/>
          <p:cNvCxnSpPr/>
          <p:nvPr/>
        </p:nvCxnSpPr>
        <p:spPr>
          <a:xfrm rot="10800000" flipH="1">
            <a:off x="7494659" y="4959531"/>
            <a:ext cx="1" cy="1155065"/>
          </a:xfrm>
          <a:prstGeom prst="straightConnector1">
            <a:avLst/>
          </a:prstGeom>
          <a:noFill/>
          <a:ln w="12700" cap="flat" cmpd="sng">
            <a:solidFill>
              <a:srgbClr val="444444">
                <a:alpha val="2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4" name="Google Shape;34;p22"/>
          <p:cNvSpPr txBox="1">
            <a:spLocks noGrp="1"/>
          </p:cNvSpPr>
          <p:nvPr>
            <p:ph type="body" idx="1"/>
          </p:nvPr>
        </p:nvSpPr>
        <p:spPr>
          <a:xfrm>
            <a:off x="476250" y="4270753"/>
            <a:ext cx="6750844" cy="388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321457" lvl="0" indent="-160729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Palatino"/>
              <a:buNone/>
              <a:defRPr sz="1687" i="1"/>
            </a:lvl1pPr>
            <a:lvl2pPr marL="642915" lvl="1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2pPr>
            <a:lvl3pPr marL="964372" lvl="2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3pPr>
            <a:lvl4pPr marL="1285829" lvl="3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4pPr>
            <a:lvl5pPr marL="1607287" lvl="4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5pPr>
            <a:lvl6pPr marL="1928744" lvl="5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6pPr>
            <a:lvl7pPr marL="2250201" lvl="6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7pPr>
            <a:lvl8pPr marL="2571659" lvl="7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8pPr>
            <a:lvl9pPr marL="2893116" lvl="8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>
            <a:spLocks noGrp="1"/>
          </p:cNvSpPr>
          <p:nvPr>
            <p:ph type="pic" idx="2"/>
          </p:nvPr>
        </p:nvSpPr>
        <p:spPr>
          <a:xfrm>
            <a:off x="547687" y="392906"/>
            <a:ext cx="11084719" cy="4982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R="0" lvl="6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R="0" lvl="7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R="0" lvl="8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title"/>
          </p:nvPr>
        </p:nvSpPr>
        <p:spPr>
          <a:xfrm>
            <a:off x="476250" y="4697015"/>
            <a:ext cx="6750844" cy="1696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body" idx="3"/>
          </p:nvPr>
        </p:nvSpPr>
        <p:spPr>
          <a:xfrm>
            <a:off x="7762875" y="4697015"/>
            <a:ext cx="3976688" cy="1696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321457" lvl="0" indent="-1607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Palatino"/>
              <a:buNone/>
              <a:defRPr sz="1687"/>
            </a:lvl1pPr>
            <a:lvl2pPr marL="642915" lvl="1" indent="-1607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Palatino"/>
              <a:buNone/>
              <a:defRPr sz="1687"/>
            </a:lvl2pPr>
            <a:lvl3pPr marL="964372" lvl="2" indent="-1607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Palatino"/>
              <a:buNone/>
              <a:defRPr sz="1687"/>
            </a:lvl3pPr>
            <a:lvl4pPr marL="1285829" lvl="3" indent="-1607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Palatino"/>
              <a:buNone/>
              <a:defRPr sz="1687"/>
            </a:lvl4pPr>
            <a:lvl5pPr marL="1607287" lvl="4" indent="-1607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Palatino"/>
              <a:buNone/>
              <a:defRPr sz="1687"/>
            </a:lvl5pPr>
            <a:lvl6pPr marL="1928744" lvl="5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6pPr>
            <a:lvl7pPr marL="2250201" lvl="6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7pPr>
            <a:lvl8pPr marL="2571659" lvl="7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8pPr>
            <a:lvl9pPr marL="2893116" lvl="8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sldNum" idx="12"/>
          </p:nvPr>
        </p:nvSpPr>
        <p:spPr>
          <a:xfrm>
            <a:off x="5929312" y="6509742"/>
            <a:ext cx="321470" cy="297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69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Centre">
  <p:cSld name="Title - Centr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3"/>
          <p:cNvSpPr txBox="1">
            <a:spLocks noGrp="1"/>
          </p:cNvSpPr>
          <p:nvPr>
            <p:ph type="title"/>
          </p:nvPr>
        </p:nvSpPr>
        <p:spPr>
          <a:xfrm>
            <a:off x="476250" y="2580680"/>
            <a:ext cx="11239500" cy="1696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sldNum" idx="12"/>
          </p:nvPr>
        </p:nvSpPr>
        <p:spPr>
          <a:xfrm>
            <a:off x="5929312" y="6509742"/>
            <a:ext cx="321470" cy="297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38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Vertical">
  <p:cSld name="Photo - Vertical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oogle Shape;43;p24"/>
          <p:cNvCxnSpPr/>
          <p:nvPr/>
        </p:nvCxnSpPr>
        <p:spPr>
          <a:xfrm>
            <a:off x="476250" y="3429000"/>
            <a:ext cx="5321601" cy="0"/>
          </a:xfrm>
          <a:prstGeom prst="straightConnector1">
            <a:avLst/>
          </a:prstGeom>
          <a:noFill/>
          <a:ln w="12700" cap="flat" cmpd="sng">
            <a:solidFill>
              <a:srgbClr val="444444">
                <a:alpha val="2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44" name="Google Shape;44;p24"/>
          <p:cNvCxnSpPr/>
          <p:nvPr/>
        </p:nvCxnSpPr>
        <p:spPr>
          <a:xfrm>
            <a:off x="476250" y="1946672"/>
            <a:ext cx="5321546" cy="0"/>
          </a:xfrm>
          <a:prstGeom prst="straightConnector1">
            <a:avLst/>
          </a:prstGeom>
          <a:noFill/>
          <a:ln w="12700" cap="flat" cmpd="sng">
            <a:solidFill>
              <a:srgbClr val="444444">
                <a:alpha val="2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45" name="Google Shape;45;p24"/>
          <p:cNvSpPr txBox="1">
            <a:spLocks noGrp="1"/>
          </p:cNvSpPr>
          <p:nvPr>
            <p:ph type="body" idx="1"/>
          </p:nvPr>
        </p:nvSpPr>
        <p:spPr>
          <a:xfrm>
            <a:off x="476250" y="1495981"/>
            <a:ext cx="5322094" cy="388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321457" lvl="0" indent="-160729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Palatino"/>
              <a:buNone/>
              <a:defRPr sz="1687" i="1"/>
            </a:lvl1pPr>
            <a:lvl2pPr marL="642915" lvl="1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2pPr>
            <a:lvl3pPr marL="964372" lvl="2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3pPr>
            <a:lvl4pPr marL="1285829" lvl="3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4pPr>
            <a:lvl5pPr marL="1607287" lvl="4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5pPr>
            <a:lvl6pPr marL="1928744" lvl="5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6pPr>
            <a:lvl7pPr marL="2250201" lvl="6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7pPr>
            <a:lvl8pPr marL="2571659" lvl="7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8pPr>
            <a:lvl9pPr marL="2893116" lvl="8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>
            <a:spLocks noGrp="1"/>
          </p:cNvSpPr>
          <p:nvPr>
            <p:ph type="pic" idx="2"/>
          </p:nvPr>
        </p:nvSpPr>
        <p:spPr>
          <a:xfrm>
            <a:off x="6285654" y="415230"/>
            <a:ext cx="5443954" cy="5982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R="0" lvl="6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R="0" lvl="7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R="0" lvl="8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476250" y="1973461"/>
            <a:ext cx="5322094" cy="142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5600"/>
              <a:buFont typeface="Bodoni"/>
              <a:buNone/>
              <a:defRPr sz="3937"/>
            </a:lvl1pPr>
            <a:lvl2pPr lvl="1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3"/>
          </p:nvPr>
        </p:nvSpPr>
        <p:spPr>
          <a:xfrm>
            <a:off x="476250" y="3536156"/>
            <a:ext cx="5322094" cy="2821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321457" lvl="0" indent="-1607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Palatino"/>
              <a:buNone/>
              <a:defRPr sz="1687"/>
            </a:lvl1pPr>
            <a:lvl2pPr marL="642915" lvl="1" indent="-1607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Palatino"/>
              <a:buNone/>
              <a:defRPr sz="1687"/>
            </a:lvl2pPr>
            <a:lvl3pPr marL="964372" lvl="2" indent="-1607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Palatino"/>
              <a:buNone/>
              <a:defRPr sz="1687"/>
            </a:lvl3pPr>
            <a:lvl4pPr marL="1285829" lvl="3" indent="-1607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Palatino"/>
              <a:buNone/>
              <a:defRPr sz="1687"/>
            </a:lvl4pPr>
            <a:lvl5pPr marL="1607287" lvl="4" indent="-1607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Palatino"/>
              <a:buNone/>
              <a:defRPr sz="1687"/>
            </a:lvl5pPr>
            <a:lvl6pPr marL="1928744" lvl="5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6pPr>
            <a:lvl7pPr marL="2250201" lvl="6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7pPr>
            <a:lvl8pPr marL="2571659" lvl="7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8pPr>
            <a:lvl9pPr marL="2893116" lvl="8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sldNum" idx="12"/>
          </p:nvPr>
        </p:nvSpPr>
        <p:spPr>
          <a:xfrm>
            <a:off x="5929312" y="6509742"/>
            <a:ext cx="321470" cy="297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02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title"/>
          </p:nvPr>
        </p:nvSpPr>
        <p:spPr>
          <a:xfrm>
            <a:off x="476250" y="562570"/>
            <a:ext cx="112395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1"/>
          </p:nvPr>
        </p:nvSpPr>
        <p:spPr>
          <a:xfrm>
            <a:off x="476250" y="1848445"/>
            <a:ext cx="11239500" cy="428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321457" lvl="0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1pPr>
            <a:lvl2pPr marL="642915" lvl="1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2pPr>
            <a:lvl3pPr marL="964372" lvl="2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3pPr>
            <a:lvl4pPr marL="1285829" lvl="3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4pPr>
            <a:lvl5pPr marL="1607287" lvl="4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5pPr>
            <a:lvl6pPr marL="1928744" lvl="5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6pPr>
            <a:lvl7pPr marL="2250201" lvl="6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7pPr>
            <a:lvl8pPr marL="2571659" lvl="7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8pPr>
            <a:lvl9pPr marL="2893116" lvl="8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5929312" y="6509742"/>
            <a:ext cx="321470" cy="297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83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>
            <a:spLocks noGrp="1"/>
          </p:cNvSpPr>
          <p:nvPr>
            <p:ph type="pic" idx="2"/>
          </p:nvPr>
        </p:nvSpPr>
        <p:spPr>
          <a:xfrm>
            <a:off x="6393656" y="1223367"/>
            <a:ext cx="5226844" cy="5744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R="0" lvl="6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R="0" lvl="7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R="0" lvl="8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title"/>
          </p:nvPr>
        </p:nvSpPr>
        <p:spPr>
          <a:xfrm>
            <a:off x="476250" y="562570"/>
            <a:ext cx="112395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1"/>
          </p:nvPr>
        </p:nvSpPr>
        <p:spPr>
          <a:xfrm>
            <a:off x="476250" y="1919883"/>
            <a:ext cx="5453063" cy="446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321457" lvl="0" indent="-247790" algn="l">
              <a:lnSpc>
                <a:spcPct val="100000"/>
              </a:lnSpc>
              <a:spcBef>
                <a:spcPts val="1266"/>
              </a:spcBef>
              <a:spcAft>
                <a:spcPts val="0"/>
              </a:spcAft>
              <a:buSzPts val="1950"/>
              <a:buChar char="●"/>
              <a:defRPr sz="2109"/>
            </a:lvl1pPr>
            <a:lvl2pPr marL="642915" lvl="1" indent="-247790" algn="l">
              <a:lnSpc>
                <a:spcPct val="100000"/>
              </a:lnSpc>
              <a:spcBef>
                <a:spcPts val="1266"/>
              </a:spcBef>
              <a:spcAft>
                <a:spcPts val="0"/>
              </a:spcAft>
              <a:buSzPts val="1950"/>
              <a:buChar char="●"/>
              <a:defRPr sz="2109"/>
            </a:lvl2pPr>
            <a:lvl3pPr marL="964372" lvl="2" indent="-247790" algn="l">
              <a:lnSpc>
                <a:spcPct val="100000"/>
              </a:lnSpc>
              <a:spcBef>
                <a:spcPts val="1266"/>
              </a:spcBef>
              <a:spcAft>
                <a:spcPts val="0"/>
              </a:spcAft>
              <a:buSzPts val="1950"/>
              <a:buChar char="●"/>
              <a:defRPr sz="2109"/>
            </a:lvl3pPr>
            <a:lvl4pPr marL="1285829" lvl="3" indent="-247790" algn="l">
              <a:lnSpc>
                <a:spcPct val="100000"/>
              </a:lnSpc>
              <a:spcBef>
                <a:spcPts val="1266"/>
              </a:spcBef>
              <a:spcAft>
                <a:spcPts val="0"/>
              </a:spcAft>
              <a:buSzPts val="1950"/>
              <a:buChar char="●"/>
              <a:defRPr sz="2109"/>
            </a:lvl4pPr>
            <a:lvl5pPr marL="1607287" lvl="4" indent="-247790" algn="l">
              <a:lnSpc>
                <a:spcPct val="100000"/>
              </a:lnSpc>
              <a:spcBef>
                <a:spcPts val="1266"/>
              </a:spcBef>
              <a:spcAft>
                <a:spcPts val="0"/>
              </a:spcAft>
              <a:buSzPts val="1950"/>
              <a:buChar char="●"/>
              <a:defRPr sz="2109"/>
            </a:lvl5pPr>
            <a:lvl6pPr marL="1928744" lvl="5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6pPr>
            <a:lvl7pPr marL="2250201" lvl="6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7pPr>
            <a:lvl8pPr marL="2571659" lvl="7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8pPr>
            <a:lvl9pPr marL="2893116" lvl="8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sldNum" idx="12"/>
          </p:nvPr>
        </p:nvSpPr>
        <p:spPr>
          <a:xfrm>
            <a:off x="5929312" y="6509742"/>
            <a:ext cx="321470" cy="297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35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476250" y="892969"/>
            <a:ext cx="11239500" cy="507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321457" lvl="0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1pPr>
            <a:lvl2pPr marL="642915" lvl="1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2pPr>
            <a:lvl3pPr marL="964372" lvl="2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3pPr>
            <a:lvl4pPr marL="1285829" lvl="3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4pPr>
            <a:lvl5pPr marL="1607287" lvl="4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5pPr>
            <a:lvl6pPr marL="1928744" lvl="5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6pPr>
            <a:lvl7pPr marL="2250201" lvl="6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7pPr>
            <a:lvl8pPr marL="2571659" lvl="7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8pPr>
            <a:lvl9pPr marL="2893116" lvl="8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sldNum" idx="12"/>
          </p:nvPr>
        </p:nvSpPr>
        <p:spPr>
          <a:xfrm>
            <a:off x="5929312" y="6509742"/>
            <a:ext cx="321470" cy="297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91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869675" y="3098602"/>
            <a:ext cx="6279168" cy="3312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R="0" lvl="6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R="0" lvl="7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R="0" lvl="8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  <p:sp>
        <p:nvSpPr>
          <p:cNvPr id="64" name="Google Shape;64;p28"/>
          <p:cNvSpPr>
            <a:spLocks noGrp="1"/>
          </p:cNvSpPr>
          <p:nvPr>
            <p:ph type="pic" idx="3"/>
          </p:nvPr>
        </p:nvSpPr>
        <p:spPr>
          <a:xfrm>
            <a:off x="6262688" y="446485"/>
            <a:ext cx="5464970" cy="2473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R="0" lvl="6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R="0" lvl="7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R="0" lvl="8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  <p:sp>
        <p:nvSpPr>
          <p:cNvPr id="65" name="Google Shape;65;p28"/>
          <p:cNvSpPr>
            <a:spLocks noGrp="1"/>
          </p:cNvSpPr>
          <p:nvPr>
            <p:ph type="pic" idx="4"/>
          </p:nvPr>
        </p:nvSpPr>
        <p:spPr>
          <a:xfrm>
            <a:off x="452438" y="428625"/>
            <a:ext cx="5370826" cy="5902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R="0" lvl="6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R="0" lvl="7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R="0" lvl="8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sldNum" idx="12"/>
          </p:nvPr>
        </p:nvSpPr>
        <p:spPr>
          <a:xfrm>
            <a:off x="5929312" y="6509742"/>
            <a:ext cx="321470" cy="297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82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9"/>
          <p:cNvSpPr>
            <a:spLocks noGrp="1"/>
          </p:cNvSpPr>
          <p:nvPr>
            <p:ph type="pic" idx="2"/>
          </p:nvPr>
        </p:nvSpPr>
        <p:spPr>
          <a:xfrm>
            <a:off x="-845344" y="-89297"/>
            <a:ext cx="13323094" cy="702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R="0" lvl="6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R="0" lvl="7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R="0" lvl="8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sldNum" idx="12"/>
          </p:nvPr>
        </p:nvSpPr>
        <p:spPr>
          <a:xfrm>
            <a:off x="5929312" y="6509742"/>
            <a:ext cx="321470" cy="297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09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1_Title &amp; Bullet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30"/>
          <p:cNvCxnSpPr/>
          <p:nvPr/>
        </p:nvCxnSpPr>
        <p:spPr>
          <a:xfrm>
            <a:off x="1881187" y="2002482"/>
            <a:ext cx="8435598" cy="1"/>
          </a:xfrm>
          <a:prstGeom prst="straightConnector1">
            <a:avLst/>
          </a:prstGeom>
          <a:noFill/>
          <a:ln w="9525" cap="flat" cmpd="sng">
            <a:solidFill>
              <a:srgbClr val="444444">
                <a:alpha val="2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72" name="Google Shape;72;p30"/>
          <p:cNvCxnSpPr/>
          <p:nvPr/>
        </p:nvCxnSpPr>
        <p:spPr>
          <a:xfrm>
            <a:off x="1881187" y="1192113"/>
            <a:ext cx="8435598" cy="1"/>
          </a:xfrm>
          <a:prstGeom prst="straightConnector1">
            <a:avLst/>
          </a:prstGeom>
          <a:noFill/>
          <a:ln w="9525" cap="flat" cmpd="sng">
            <a:solidFill>
              <a:srgbClr val="444444">
                <a:alpha val="2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1881187" y="1279177"/>
            <a:ext cx="8429627" cy="64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6800"/>
              <a:buFont typeface="Bodoni"/>
              <a:buNone/>
              <a:defRPr sz="4781"/>
            </a:lvl1pPr>
            <a:lvl2pPr lvl="1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>
            <a:off x="1881187" y="2243583"/>
            <a:ext cx="8429627" cy="3214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rmAutofit/>
          </a:bodyPr>
          <a:lstStyle>
            <a:lvl1pPr marL="321457" lvl="0" indent="-251808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2040"/>
              <a:buChar char="●"/>
              <a:defRPr sz="2391"/>
            </a:lvl1pPr>
            <a:lvl2pPr marL="642915" lvl="1" indent="-251808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2040"/>
              <a:buChar char="●"/>
              <a:defRPr sz="2391"/>
            </a:lvl2pPr>
            <a:lvl3pPr marL="964372" lvl="2" indent="-251808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2040"/>
              <a:buChar char="●"/>
              <a:defRPr sz="2391"/>
            </a:lvl3pPr>
            <a:lvl4pPr marL="1285829" lvl="3" indent="-251808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2040"/>
              <a:buChar char="●"/>
              <a:defRPr sz="2391"/>
            </a:lvl4pPr>
            <a:lvl5pPr marL="1607287" lvl="4" indent="-251808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2040"/>
              <a:buChar char="●"/>
              <a:defRPr sz="2391"/>
            </a:lvl5pPr>
            <a:lvl6pPr marL="1928744" lvl="5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6pPr>
            <a:lvl7pPr marL="2250201" lvl="6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7pPr>
            <a:lvl8pPr marL="2571659" lvl="7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8pPr>
            <a:lvl9pPr marL="2893116" lvl="8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sldNum" idx="12"/>
          </p:nvPr>
        </p:nvSpPr>
        <p:spPr>
          <a:xfrm>
            <a:off x="5954613" y="5739557"/>
            <a:ext cx="273845" cy="250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71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1_Title &amp; Bullet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Google Shape;77;p31"/>
          <p:cNvCxnSpPr/>
          <p:nvPr/>
        </p:nvCxnSpPr>
        <p:spPr>
          <a:xfrm>
            <a:off x="1881187" y="2002483"/>
            <a:ext cx="8435598" cy="1"/>
          </a:xfrm>
          <a:prstGeom prst="straightConnector1">
            <a:avLst/>
          </a:prstGeom>
          <a:noFill/>
          <a:ln w="9525" cap="flat" cmpd="sng">
            <a:solidFill>
              <a:srgbClr val="444444">
                <a:alpha val="2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78" name="Google Shape;78;p31"/>
          <p:cNvCxnSpPr/>
          <p:nvPr/>
        </p:nvCxnSpPr>
        <p:spPr>
          <a:xfrm>
            <a:off x="1881187" y="1192113"/>
            <a:ext cx="8435598" cy="1"/>
          </a:xfrm>
          <a:prstGeom prst="straightConnector1">
            <a:avLst/>
          </a:prstGeom>
          <a:noFill/>
          <a:ln w="9525" cap="flat" cmpd="sng">
            <a:solidFill>
              <a:srgbClr val="444444">
                <a:alpha val="2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>
            <a:off x="1881187" y="1279177"/>
            <a:ext cx="8429627" cy="64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075" tIns="38075" rIns="38075" bIns="380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55"/>
              </a:spcBef>
              <a:spcAft>
                <a:spcPts val="0"/>
              </a:spcAft>
              <a:buClr>
                <a:srgbClr val="D93E2B"/>
              </a:buClr>
              <a:buSzPts val="6800"/>
              <a:buFont typeface="Bodoni"/>
              <a:buNone/>
              <a:defRPr sz="4781"/>
            </a:lvl1pPr>
            <a:lvl2pPr lvl="1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>
            <a:off x="1881187" y="2243583"/>
            <a:ext cx="8429627" cy="3214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075" tIns="38075" rIns="38075" bIns="38075" anchor="ctr" anchorCtr="0">
            <a:normAutofit/>
          </a:bodyPr>
          <a:lstStyle>
            <a:lvl1pPr marL="321457" lvl="0" indent="-251808" algn="l">
              <a:lnSpc>
                <a:spcPct val="100000"/>
              </a:lnSpc>
              <a:spcBef>
                <a:spcPts val="1617"/>
              </a:spcBef>
              <a:spcAft>
                <a:spcPts val="0"/>
              </a:spcAft>
              <a:buSzPts val="2040"/>
              <a:buChar char="●"/>
              <a:defRPr sz="2391"/>
            </a:lvl1pPr>
            <a:lvl2pPr marL="642915" lvl="1" indent="-251808" algn="l">
              <a:lnSpc>
                <a:spcPct val="100000"/>
              </a:lnSpc>
              <a:spcBef>
                <a:spcPts val="1617"/>
              </a:spcBef>
              <a:spcAft>
                <a:spcPts val="0"/>
              </a:spcAft>
              <a:buSzPts val="2040"/>
              <a:buChar char="●"/>
              <a:defRPr sz="2391"/>
            </a:lvl2pPr>
            <a:lvl3pPr marL="964372" lvl="2" indent="-251808" algn="l">
              <a:lnSpc>
                <a:spcPct val="100000"/>
              </a:lnSpc>
              <a:spcBef>
                <a:spcPts val="1617"/>
              </a:spcBef>
              <a:spcAft>
                <a:spcPts val="0"/>
              </a:spcAft>
              <a:buSzPts val="2040"/>
              <a:buChar char="●"/>
              <a:defRPr sz="2391"/>
            </a:lvl3pPr>
            <a:lvl4pPr marL="1285829" lvl="3" indent="-251808" algn="l">
              <a:lnSpc>
                <a:spcPct val="100000"/>
              </a:lnSpc>
              <a:spcBef>
                <a:spcPts val="1617"/>
              </a:spcBef>
              <a:spcAft>
                <a:spcPts val="0"/>
              </a:spcAft>
              <a:buSzPts val="2040"/>
              <a:buChar char="●"/>
              <a:defRPr sz="2391"/>
            </a:lvl4pPr>
            <a:lvl5pPr marL="1607287" lvl="4" indent="-251808" algn="l">
              <a:lnSpc>
                <a:spcPct val="100000"/>
              </a:lnSpc>
              <a:spcBef>
                <a:spcPts val="1617"/>
              </a:spcBef>
              <a:spcAft>
                <a:spcPts val="0"/>
              </a:spcAft>
              <a:buSzPts val="2040"/>
              <a:buChar char="●"/>
              <a:defRPr sz="2391"/>
            </a:lvl5pPr>
            <a:lvl6pPr marL="1928744" lvl="5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6pPr>
            <a:lvl7pPr marL="2250201" lvl="6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7pPr>
            <a:lvl8pPr marL="2571659" lvl="7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8pPr>
            <a:lvl9pPr marL="2893116" lvl="8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sldNum" idx="12"/>
          </p:nvPr>
        </p:nvSpPr>
        <p:spPr>
          <a:xfrm>
            <a:off x="5954613" y="5739557"/>
            <a:ext cx="273845" cy="250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075" tIns="38075" rIns="38075" bIns="3807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59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2"/>
          <p:cNvSpPr txBox="1">
            <a:spLocks noGrp="1"/>
          </p:cNvSpPr>
          <p:nvPr>
            <p:ph type="sldNum" idx="12"/>
          </p:nvPr>
        </p:nvSpPr>
        <p:spPr>
          <a:xfrm>
            <a:off x="5954613" y="5739557"/>
            <a:ext cx="273845" cy="250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27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14A8EA-0BAC-00AA-09DD-50F2BB863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FA11F5B-DE2D-A20F-B50C-4074BCAD5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D42FD9A-74FF-3C27-5426-7915E58E7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18B3-D343-4A48-A486-100507655E9A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FC7F536-252E-766F-E1DC-9CBE1CFCC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74F02C0-8B6F-19FB-A5A8-CD54146D4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A4AE-B09F-4B77-9F5C-02ADAEBA5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77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EA36778-7035-2069-04AC-E3C6513AD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32BC799-B256-FC47-4EDB-A123F288E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DF65372-BD2E-4EA8-19D0-87B2288D7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18B3-D343-4A48-A486-100507655E9A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088FED2-5DC7-30D6-9EE5-A4E9B4187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A9FE65F-C708-EBEE-FB0A-31FE21EFA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A4AE-B09F-4B77-9F5C-02ADAEBA5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986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A5A66B1-F886-834B-9A12-C28E12847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2D9B798-8E39-8B3C-27BC-624F25D86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44D0628-4F19-4BF6-29BC-C705E937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18B3-D343-4A48-A486-100507655E9A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D5CB84A-63A2-B1B0-8058-A13A93B3D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3367E4D-5C0C-9773-4DD4-0F0D186C9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A4AE-B09F-4B77-9F5C-02ADAEBA5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850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D09097A-BE7B-3F3C-4D3A-1C36EDAF1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086E741-2D21-BB56-13CD-B8C239B3C6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19C412E-5790-7A0F-F5F1-E65B6D00E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F110872-4C3C-D1A3-F036-9F9BEBB15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18B3-D343-4A48-A486-100507655E9A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1E67838-9213-7786-74F7-28831E675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CA8A676-52B6-E764-39F1-363EE4025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A4AE-B09F-4B77-9F5C-02ADAEBA5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252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B6CDA99-9618-C750-BC76-DC0CF14E7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7DF4BC1-4B70-CDFD-7684-2D438B6A4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31E03A3-F939-F22D-F5A9-C9A5DB818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EC527C71-4C84-2109-29AC-41496B58B1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88460B54-A49A-E985-7FCF-30231D598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2534EA1B-2811-B4D3-2939-55039C78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18B3-D343-4A48-A486-100507655E9A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0417F506-9D49-4906-B99A-D0235EE88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263EF74A-88B2-4131-7F4C-572D39038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A4AE-B09F-4B77-9F5C-02ADAEBA5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42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DDD5897-1182-9696-9A6C-385BB732E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5B497815-A97B-5580-EFF1-60E26ECBB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18B3-D343-4A48-A486-100507655E9A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D95B7EC-15B3-526A-5EEA-385C5705B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D5CB3ED-5158-8168-310B-D27085FD1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A4AE-B09F-4B77-9F5C-02ADAEBA5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575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4F0764CE-0D53-CCB5-6B61-4355029CA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18B3-D343-4A48-A486-100507655E9A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055AA9BE-4D68-B426-DC82-A7ED3E4B8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AC118EC-D01B-857B-17E3-E7DDDA06C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A4AE-B09F-4B77-9F5C-02ADAEBA5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308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B9FE45-E22C-74F0-F8FC-94EB9EAD5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988D62C-63C4-531D-3D0A-9A78575CA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3D3364C-B643-B652-14C3-1F667FDC11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A3B387D-4604-07D6-F1D1-DBF71713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18B3-D343-4A48-A486-100507655E9A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635376D-6B1B-20FC-3048-295B3B33C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66AD9D7-3C89-65AB-C8B2-229719A19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A4AE-B09F-4B77-9F5C-02ADAEBA5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4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4C6FDBD-855C-5F7C-89A7-0A3D58AC4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F7BB1585-0333-B9C9-1EB4-449131BEA5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6CEED39-0EF1-ECAE-FAB0-7C3B67004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66FE58A-54B5-CC9E-2118-12F221CDB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18B3-D343-4A48-A486-100507655E9A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B484732-5D05-ED07-E69F-69254338B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C1B3EC9-7393-22F4-CD64-382F9FC5F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A4AE-B09F-4B77-9F5C-02ADAEBA5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648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04A8B06-3FCC-02E9-C64F-E54DD6F62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F4E295F-ACBE-18FE-E768-ECB242AD3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D1EC5AD-4DF4-02B4-2D38-F2B50D890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18B3-D343-4A48-A486-100507655E9A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9223EC5-B677-A3B0-4CBD-46F73EA2E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56F4729-CD71-10D5-F4A6-7DAB5DAAA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A4AE-B09F-4B77-9F5C-02ADAEBA5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06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40A83572-BFE6-D700-1C62-501A96408B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52FF64E-FE3D-724D-5E3A-4E9F1338D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8B0901A-32E8-F857-FE54-CE9EB5563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18B3-D343-4A48-A486-100507655E9A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44DA698-3503-C1D2-3981-FD4E40C58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7CAE1E4-BB87-B151-44C4-CF2AEDB5A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A4AE-B09F-4B77-9F5C-02ADAEBA5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3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4/3/2023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4/3/2023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4/3/2023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4/3/2023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4/3/2023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4/3/2023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6"/>
          <p:cNvCxnSpPr/>
          <p:nvPr/>
        </p:nvCxnSpPr>
        <p:spPr>
          <a:xfrm>
            <a:off x="476250" y="1526977"/>
            <a:ext cx="11247461" cy="0"/>
          </a:xfrm>
          <a:prstGeom prst="straightConnector1">
            <a:avLst/>
          </a:prstGeom>
          <a:noFill/>
          <a:ln w="12700" cap="flat" cmpd="sng">
            <a:solidFill>
              <a:srgbClr val="444444">
                <a:alpha val="2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7" name="Google Shape;7;p16"/>
          <p:cNvCxnSpPr/>
          <p:nvPr/>
        </p:nvCxnSpPr>
        <p:spPr>
          <a:xfrm>
            <a:off x="476250" y="446484"/>
            <a:ext cx="11247461" cy="0"/>
          </a:xfrm>
          <a:prstGeom prst="straightConnector1">
            <a:avLst/>
          </a:prstGeom>
          <a:noFill/>
          <a:ln w="12700" cap="flat" cmpd="sng">
            <a:solidFill>
              <a:srgbClr val="444444">
                <a:alpha val="2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8" name="Google Shape;8;p16"/>
          <p:cNvSpPr txBox="1">
            <a:spLocks noGrp="1"/>
          </p:cNvSpPr>
          <p:nvPr>
            <p:ph type="title"/>
          </p:nvPr>
        </p:nvSpPr>
        <p:spPr>
          <a:xfrm>
            <a:off x="476250" y="562570"/>
            <a:ext cx="112395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D93E2B"/>
              </a:buClr>
              <a:buSzPts val="7000"/>
              <a:buFont typeface="Bodoni"/>
              <a:buNone/>
              <a:defRPr sz="7000" b="0" i="0" u="none" strike="noStrike" cap="none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marR="0" lvl="1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D93E2B"/>
              </a:buClr>
              <a:buSzPts val="7000"/>
              <a:buFont typeface="Bodoni"/>
              <a:buNone/>
              <a:defRPr sz="7000" b="0" i="0" u="none" strike="noStrike" cap="none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marR="0" lvl="2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D93E2B"/>
              </a:buClr>
              <a:buSzPts val="7000"/>
              <a:buFont typeface="Bodoni"/>
              <a:buNone/>
              <a:defRPr sz="7000" b="0" i="0" u="none" strike="noStrike" cap="none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marR="0" lvl="3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D93E2B"/>
              </a:buClr>
              <a:buSzPts val="7000"/>
              <a:buFont typeface="Bodoni"/>
              <a:buNone/>
              <a:defRPr sz="7000" b="0" i="0" u="none" strike="noStrike" cap="none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marR="0" lvl="4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D93E2B"/>
              </a:buClr>
              <a:buSzPts val="7000"/>
              <a:buFont typeface="Bodoni"/>
              <a:buNone/>
              <a:defRPr sz="7000" b="0" i="0" u="none" strike="noStrike" cap="none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marR="0" lvl="5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D93E2B"/>
              </a:buClr>
              <a:buSzPts val="7000"/>
              <a:buFont typeface="Bodoni"/>
              <a:buNone/>
              <a:defRPr sz="7000" b="0" i="0" u="none" strike="noStrike" cap="none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marR="0" lvl="6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D93E2B"/>
              </a:buClr>
              <a:buSzPts val="7000"/>
              <a:buFont typeface="Bodoni"/>
              <a:buNone/>
              <a:defRPr sz="7000" b="0" i="0" u="none" strike="noStrike" cap="none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marR="0" lvl="7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D93E2B"/>
              </a:buClr>
              <a:buSzPts val="7000"/>
              <a:buFont typeface="Bodoni"/>
              <a:buNone/>
              <a:defRPr sz="7000" b="0" i="0" u="none" strike="noStrike" cap="none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marR="0" lvl="8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D93E2B"/>
              </a:buClr>
              <a:buSzPts val="7000"/>
              <a:buFont typeface="Bodoni"/>
              <a:buNone/>
              <a:defRPr sz="7000" b="0" i="0" u="none" strike="noStrike" cap="none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body" idx="1"/>
          </p:nvPr>
        </p:nvSpPr>
        <p:spPr>
          <a:xfrm>
            <a:off x="476250" y="1848445"/>
            <a:ext cx="11239500" cy="428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marR="0" lvl="0" indent="-36576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3600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914400" marR="0" lvl="1" indent="-36576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3600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3600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828800" marR="0" lvl="3" indent="-36576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3600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286000" marR="0" lvl="4" indent="-36576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3600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743200" marR="0" lvl="5" indent="-36576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3600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3200400" marR="0" lvl="6" indent="-36576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3600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657600" marR="0" lvl="7" indent="-365759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3600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4114800" marR="0" lvl="8" indent="-365759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3600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5929312" y="6509742"/>
            <a:ext cx="321470" cy="297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 b="0" i="0" u="none" strike="noStrike" cap="none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 b="0" i="0" u="none" strike="noStrike" cap="none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 b="0" i="0" u="none" strike="noStrike" cap="none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 b="0" i="0" u="none" strike="noStrike" cap="none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 b="0" i="0" u="none" strike="noStrike" cap="none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 b="0" i="0" u="none" strike="noStrike" cap="none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 b="0" i="0" u="none" strike="noStrike" cap="none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 b="0" i="0" u="none" strike="noStrike" cap="none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 b="0" i="0" u="none" strike="noStrike" cap="none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32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C6C53E87-048A-06E5-875A-B6D3DFC81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ACFBFDE-3DC5-2F73-71AC-CA167650E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9A166A6-A6AF-2DD7-ECB6-BF5174DBCF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C18B3-D343-4A48-A486-100507655E9A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949F4A0-84D8-C9E1-4239-CC4E7B3D12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02131DD-1234-497D-A298-D6ECC1546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2A4AE-B09F-4B77-9F5C-02ADAEBA5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6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body" idx="1"/>
          </p:nvPr>
        </p:nvSpPr>
        <p:spPr>
          <a:xfrm>
            <a:off x="2100807" y="1347192"/>
            <a:ext cx="3248890" cy="117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9" tIns="35719" rIns="35719" bIns="35719" anchor="ctr" anchorCtr="0">
            <a:spAutoFit/>
          </a:bodyPr>
          <a:lstStyle/>
          <a:p>
            <a:pPr marL="0" indent="0"/>
            <a:r>
              <a:rPr lang="hu-HU" i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Wavrik Gábor</a:t>
            </a:r>
          </a:p>
          <a:p>
            <a:pPr marL="0" indent="0"/>
            <a:r>
              <a:rPr lang="hu-HU" sz="1406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szervezetfejlesztő, </a:t>
            </a:r>
          </a:p>
          <a:p>
            <a:pPr marL="0" indent="0"/>
            <a:r>
              <a:rPr lang="hu-HU" sz="1406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vezetőfejlesztő, </a:t>
            </a:r>
            <a:r>
              <a:rPr lang="hu-HU" sz="1406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coach</a:t>
            </a:r>
            <a:endParaRPr lang="hu-HU" sz="1406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hu-HU" sz="2000" b="1" i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www.wavrik.hu</a:t>
            </a:r>
            <a:endParaRPr sz="2000" b="1" i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ctrTitle" idx="4294967295"/>
          </p:nvPr>
        </p:nvSpPr>
        <p:spPr>
          <a:xfrm>
            <a:off x="3561990" y="2911078"/>
            <a:ext cx="6748822" cy="1735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9" tIns="35719" rIns="35719" bIns="35719" anchor="ctr" anchorCtr="0">
            <a:normAutofit fontScale="90000"/>
          </a:bodyPr>
          <a:lstStyle/>
          <a:p>
            <a:pPr algn="l">
              <a:spcBef>
                <a:spcPts val="0"/>
              </a:spcBef>
              <a:buSzPts val="5390"/>
            </a:pPr>
            <a:r>
              <a:rPr lang="hu-HU" sz="40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Komplex pénzügyi alapozó képzés </a:t>
            </a:r>
            <a:br>
              <a:rPr lang="hu-HU" sz="40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hu-HU" sz="3375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sz="20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 március</a:t>
            </a:r>
            <a:br>
              <a:rPr lang="hu-HU" sz="20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sz="20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DAY 5</a:t>
            </a:r>
            <a:endParaRPr sz="20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76C76149-8481-059A-B7C0-540790E85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0807" y="295169"/>
            <a:ext cx="1594624" cy="6901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15BC83F8-60EC-E54F-9D89-6AD384FBF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09765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76EF1027-137B-A27D-BA1E-703B604FAB96}"/>
              </a:ext>
            </a:extLst>
          </p:cNvPr>
          <p:cNvSpPr txBox="1"/>
          <p:nvPr/>
        </p:nvSpPr>
        <p:spPr>
          <a:xfrm>
            <a:off x="600635" y="573741"/>
            <a:ext cx="389068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FF0000"/>
                </a:solidFill>
              </a:rPr>
              <a:t>FŐKÖNYVELÉS / PÉNZÜGYI OPERÁCIÓ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FF0000"/>
                </a:solidFill>
              </a:rPr>
              <a:t>TREASURY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FF0000"/>
                </a:solidFill>
              </a:rPr>
              <a:t>ADÓ</a:t>
            </a:r>
          </a:p>
          <a:p>
            <a:endParaRPr lang="hu-HU" sz="20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FFFF00"/>
                </a:solidFill>
              </a:rPr>
              <a:t>RIPORTING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b="1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FFFF00"/>
                </a:solidFill>
              </a:rPr>
              <a:t>CONTROLLING (MENEDZSMENT INFORMÁCIÓ)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FF0000"/>
                </a:solidFill>
              </a:rPr>
              <a:t>AUDIT (KONTROLLOK)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FF0000"/>
                </a:solidFill>
              </a:rPr>
              <a:t>(B.I.)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FF0000"/>
                </a:solidFill>
              </a:rPr>
              <a:t>(BESZERZÉS)</a:t>
            </a:r>
          </a:p>
        </p:txBody>
      </p:sp>
    </p:spTree>
    <p:extLst>
      <p:ext uri="{BB962C8B-B14F-4D97-AF65-F5344CB8AC3E}">
        <p14:creationId xmlns:p14="http://schemas.microsoft.com/office/powerpoint/2010/main" val="2715405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7964E771-7992-9E24-B2AF-112503783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0"/>
            <a:ext cx="4285129" cy="6400800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38B86EE2-1C56-0E02-743A-FA683477175B}"/>
              </a:ext>
            </a:extLst>
          </p:cNvPr>
          <p:cNvSpPr/>
          <p:nvPr/>
        </p:nvSpPr>
        <p:spPr>
          <a:xfrm>
            <a:off x="8095129" y="0"/>
            <a:ext cx="4096871" cy="6400800"/>
          </a:xfrm>
          <a:prstGeom prst="rect">
            <a:avLst/>
          </a:prstGeom>
          <a:solidFill>
            <a:srgbClr val="F6ECF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F07B7103-623F-8A0D-02D8-CE7B84882E98}"/>
              </a:ext>
            </a:extLst>
          </p:cNvPr>
          <p:cNvSpPr/>
          <p:nvPr/>
        </p:nvSpPr>
        <p:spPr>
          <a:xfrm>
            <a:off x="0" y="0"/>
            <a:ext cx="3872754" cy="6400800"/>
          </a:xfrm>
          <a:prstGeom prst="rect">
            <a:avLst/>
          </a:prstGeom>
          <a:solidFill>
            <a:srgbClr val="8884C1"/>
          </a:solidFill>
          <a:ln>
            <a:solidFill>
              <a:srgbClr val="F6EC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FEA4AA25-3891-48A8-9D3C-F70CE2552AB6}"/>
              </a:ext>
            </a:extLst>
          </p:cNvPr>
          <p:cNvSpPr txBox="1"/>
          <p:nvPr/>
        </p:nvSpPr>
        <p:spPr>
          <a:xfrm>
            <a:off x="4249271" y="206188"/>
            <a:ext cx="34334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FF0000"/>
                </a:solidFill>
              </a:rPr>
              <a:t>RIPORTÁLÁS, JELENTÉSEK, KIMUTATÁSOK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E7F91844-CF57-9427-C0FE-F957F03959B7}"/>
              </a:ext>
            </a:extLst>
          </p:cNvPr>
          <p:cNvSpPr txBox="1"/>
          <p:nvPr/>
        </p:nvSpPr>
        <p:spPr>
          <a:xfrm>
            <a:off x="331694" y="206188"/>
            <a:ext cx="3101789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/>
              <a:t>PÉNZÜGYI</a:t>
            </a:r>
          </a:p>
          <a:p>
            <a:pPr algn="ctr"/>
            <a:r>
              <a:rPr lang="hu-HU" sz="2400" dirty="0">
                <a:solidFill>
                  <a:srgbClr val="FF0000"/>
                </a:solidFill>
              </a:rPr>
              <a:t>Mérlegbeszámoló:</a:t>
            </a:r>
          </a:p>
          <a:p>
            <a:pPr algn="ctr"/>
            <a:r>
              <a:rPr lang="hu-HU" sz="2400" dirty="0"/>
              <a:t>Mérleg</a:t>
            </a:r>
          </a:p>
          <a:p>
            <a:pPr algn="ctr"/>
            <a:r>
              <a:rPr lang="hu-HU" sz="2400" dirty="0"/>
              <a:t>Eredménykimutatás</a:t>
            </a:r>
          </a:p>
          <a:p>
            <a:pPr algn="ctr"/>
            <a:r>
              <a:rPr lang="hu-HU" sz="2400" dirty="0"/>
              <a:t>Cash flow</a:t>
            </a:r>
          </a:p>
          <a:p>
            <a:pPr algn="ctr"/>
            <a:endParaRPr lang="hu-HU" sz="2400" dirty="0"/>
          </a:p>
          <a:p>
            <a:pPr algn="ctr"/>
            <a:r>
              <a:rPr lang="hu-HU" sz="2400" dirty="0">
                <a:solidFill>
                  <a:srgbClr val="FF0000"/>
                </a:solidFill>
              </a:rPr>
              <a:t>Külső információ:</a:t>
            </a:r>
          </a:p>
          <a:p>
            <a:pPr algn="ctr"/>
            <a:r>
              <a:rPr lang="hu-HU" sz="2400" dirty="0"/>
              <a:t>Bankoknak</a:t>
            </a:r>
          </a:p>
          <a:p>
            <a:pPr algn="ctr"/>
            <a:r>
              <a:rPr lang="hu-HU" sz="2400" dirty="0"/>
              <a:t>Auditoroknak</a:t>
            </a:r>
          </a:p>
          <a:p>
            <a:pPr algn="ctr"/>
            <a:r>
              <a:rPr lang="hu-HU" sz="2400" dirty="0"/>
              <a:t>Tőzsdének</a:t>
            </a:r>
          </a:p>
          <a:p>
            <a:pPr algn="ctr"/>
            <a:r>
              <a:rPr lang="hu-HU" sz="2400" dirty="0"/>
              <a:t>Szállítóknak</a:t>
            </a:r>
          </a:p>
          <a:p>
            <a:pPr algn="ctr"/>
            <a:r>
              <a:rPr lang="hu-HU" sz="2400" dirty="0"/>
              <a:t>Partnereknek</a:t>
            </a:r>
          </a:p>
          <a:p>
            <a:pPr algn="ctr"/>
            <a:r>
              <a:rPr lang="hu-HU" sz="2400" dirty="0" err="1"/>
              <a:t>Stb</a:t>
            </a:r>
            <a:r>
              <a:rPr lang="hu-HU" sz="2400" dirty="0"/>
              <a:t>…</a:t>
            </a:r>
          </a:p>
          <a:p>
            <a:pPr algn="ctr"/>
            <a:endParaRPr lang="hu-HU" sz="2400" dirty="0"/>
          </a:p>
          <a:p>
            <a:pPr algn="ctr"/>
            <a:r>
              <a:rPr lang="hu-HU" sz="2400" dirty="0">
                <a:solidFill>
                  <a:srgbClr val="FF0000"/>
                </a:solidFill>
              </a:rPr>
              <a:t>„…Hű és valós kép…”</a:t>
            </a:r>
          </a:p>
          <a:p>
            <a:pPr algn="ctr"/>
            <a:r>
              <a:rPr lang="hu-HU" sz="2400" dirty="0"/>
              <a:t>IFRS/US GAAP / HAS</a:t>
            </a:r>
          </a:p>
          <a:p>
            <a:endParaRPr lang="hu-HU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BBC844BD-970C-0443-7A05-A8012B21456D}"/>
              </a:ext>
            </a:extLst>
          </p:cNvPr>
          <p:cNvSpPr txBox="1"/>
          <p:nvPr/>
        </p:nvSpPr>
        <p:spPr>
          <a:xfrm>
            <a:off x="8355107" y="349624"/>
            <a:ext cx="355002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/>
              <a:t>MENEDZSMENT INFORMÁCIÓ</a:t>
            </a:r>
          </a:p>
          <a:p>
            <a:pPr algn="ctr"/>
            <a:endParaRPr lang="hu-HU" sz="2400" dirty="0"/>
          </a:p>
          <a:p>
            <a:pPr algn="ctr"/>
            <a:r>
              <a:rPr lang="hu-HU" sz="2400" b="1" dirty="0">
                <a:solidFill>
                  <a:srgbClr val="FF0000"/>
                </a:solidFill>
              </a:rPr>
              <a:t>Terv</a:t>
            </a:r>
            <a:r>
              <a:rPr lang="hu-HU" dirty="0"/>
              <a:t>-tény</a:t>
            </a:r>
          </a:p>
          <a:p>
            <a:pPr algn="ctr"/>
            <a:endParaRPr lang="hu-HU" dirty="0"/>
          </a:p>
          <a:p>
            <a:pPr algn="ctr"/>
            <a:r>
              <a:rPr lang="hu-HU" dirty="0"/>
              <a:t>Előző időszak</a:t>
            </a:r>
          </a:p>
          <a:p>
            <a:pPr algn="ctr"/>
            <a:r>
              <a:rPr lang="hu-HU" dirty="0"/>
              <a:t>Összehasonlító</a:t>
            </a:r>
          </a:p>
          <a:p>
            <a:pPr algn="ctr"/>
            <a:endParaRPr lang="hu-HU" dirty="0"/>
          </a:p>
          <a:p>
            <a:pPr algn="ctr"/>
            <a:r>
              <a:rPr lang="hu-HU" dirty="0"/>
              <a:t>Dinamikus eredmény</a:t>
            </a:r>
          </a:p>
          <a:p>
            <a:pPr algn="ctr"/>
            <a:endParaRPr lang="hu-HU" dirty="0"/>
          </a:p>
          <a:p>
            <a:pPr algn="ctr"/>
            <a:r>
              <a:rPr lang="hu-HU" dirty="0"/>
              <a:t>Dinamikus árbevétel</a:t>
            </a:r>
          </a:p>
          <a:p>
            <a:pPr algn="ctr"/>
            <a:endParaRPr lang="hu-HU" dirty="0"/>
          </a:p>
          <a:p>
            <a:pPr algn="ctr"/>
            <a:r>
              <a:rPr lang="hu-HU" dirty="0"/>
              <a:t>Prémium célkitűzések állása</a:t>
            </a:r>
          </a:p>
          <a:p>
            <a:pPr algn="ctr"/>
            <a:endParaRPr lang="hu-HU" dirty="0"/>
          </a:p>
          <a:p>
            <a:pPr algn="ctr"/>
            <a:r>
              <a:rPr lang="hu-HU" dirty="0"/>
              <a:t>Termék </a:t>
            </a:r>
            <a:r>
              <a:rPr lang="hu-HU" dirty="0" err="1"/>
              <a:t>csoportonkénti</a:t>
            </a:r>
            <a:r>
              <a:rPr lang="hu-HU" dirty="0"/>
              <a:t> elemzés</a:t>
            </a:r>
          </a:p>
          <a:p>
            <a:pPr algn="ctr"/>
            <a:endParaRPr lang="hu-HU" dirty="0"/>
          </a:p>
          <a:p>
            <a:pPr algn="ctr"/>
            <a:r>
              <a:rPr lang="hu-HU" dirty="0"/>
              <a:t>ROA / ROI / </a:t>
            </a:r>
            <a:r>
              <a:rPr lang="hu-HU" dirty="0" err="1"/>
              <a:t>stb</a:t>
            </a:r>
            <a:r>
              <a:rPr lang="hu-HU" dirty="0"/>
              <a:t>…</a:t>
            </a:r>
          </a:p>
          <a:p>
            <a:pPr algn="ctr"/>
            <a:endParaRPr lang="hu-HU" dirty="0"/>
          </a:p>
          <a:p>
            <a:pPr algn="ctr"/>
            <a:r>
              <a:rPr lang="hu-HU" dirty="0"/>
              <a:t>Speciális kérések (</a:t>
            </a:r>
            <a:r>
              <a:rPr lang="hu-HU" b="1" dirty="0">
                <a:solidFill>
                  <a:srgbClr val="FF0000"/>
                </a:solidFill>
              </a:rPr>
              <a:t>B.I.</a:t>
            </a:r>
            <a:r>
              <a:rPr lang="hu-HU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357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2ADBB2B0-CA80-63F3-68D8-41E96B2AF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418729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13209642-D237-7D2B-5865-8FC604113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418729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B13913A1-B6A7-AD8B-082C-F992B22F9D3A}"/>
              </a:ext>
            </a:extLst>
          </p:cNvPr>
          <p:cNvSpPr/>
          <p:nvPr/>
        </p:nvSpPr>
        <p:spPr>
          <a:xfrm>
            <a:off x="394447" y="233082"/>
            <a:ext cx="4114800" cy="5907742"/>
          </a:xfrm>
          <a:prstGeom prst="rect">
            <a:avLst/>
          </a:prstGeom>
          <a:solidFill>
            <a:srgbClr val="BF814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7149847D-E170-B9D5-CCA0-109BC3016A2D}"/>
              </a:ext>
            </a:extLst>
          </p:cNvPr>
          <p:cNvSpPr txBox="1"/>
          <p:nvPr/>
        </p:nvSpPr>
        <p:spPr>
          <a:xfrm>
            <a:off x="654424" y="349624"/>
            <a:ext cx="36665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rgbClr val="742C27"/>
                </a:solidFill>
              </a:rPr>
              <a:t>Éves jelentések top mutatói? </a:t>
            </a:r>
          </a:p>
          <a:p>
            <a:endParaRPr lang="hu-H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Bevétel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Profit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Piaci részesedés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Alkalmazotti elköteleződés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Vevőelégedettség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Részvény mutató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0859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80" cy="6858000"/>
          </a:xfrm>
          <a:prstGeom prst="rect">
            <a:avLst/>
          </a:prstGeom>
        </p:spPr>
      </p:pic>
      <p:sp>
        <p:nvSpPr>
          <p:cNvPr id="8" name="Cím 7">
            <a:extLst>
              <a:ext uri="{FF2B5EF4-FFF2-40B4-BE49-F238E27FC236}">
                <a16:creationId xmlns:a16="http://schemas.microsoft.com/office/drawing/2014/main" id="{F6F773C1-9CFA-368B-7FB7-8DF324DED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3891" y="699247"/>
            <a:ext cx="3080273" cy="748194"/>
          </a:xfrm>
        </p:spPr>
        <p:txBody>
          <a:bodyPr anchor="t">
            <a:normAutofit fontScale="90000"/>
          </a:bodyPr>
          <a:lstStyle/>
          <a:p>
            <a:r>
              <a:rPr lang="hu-HU" sz="3200" b="1" dirty="0">
                <a:solidFill>
                  <a:schemeClr val="tx1"/>
                </a:solidFill>
              </a:rPr>
              <a:t>TERVEZÉS</a:t>
            </a:r>
            <a:br>
              <a:rPr lang="hu-HU" sz="3200" b="1" dirty="0">
                <a:solidFill>
                  <a:srgbClr val="FF0000"/>
                </a:solidFill>
              </a:rPr>
            </a:br>
            <a:br>
              <a:rPr lang="hu-HU" sz="3200" b="1" dirty="0">
                <a:solidFill>
                  <a:srgbClr val="FF0000"/>
                </a:solidFill>
              </a:rPr>
            </a:br>
            <a:r>
              <a:rPr lang="hu-HU" sz="3200" dirty="0">
                <a:solidFill>
                  <a:srgbClr val="FF0000"/>
                </a:solidFill>
              </a:rPr>
              <a:t>„…Jobb egy nem pontos terv, mintha nincs terv…”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37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80" cy="6858000"/>
          </a:xfrm>
          <a:prstGeom prst="rect">
            <a:avLst/>
          </a:prstGeom>
        </p:spPr>
      </p:pic>
      <p:sp>
        <p:nvSpPr>
          <p:cNvPr id="8" name="Cím 7">
            <a:extLst>
              <a:ext uri="{FF2B5EF4-FFF2-40B4-BE49-F238E27FC236}">
                <a16:creationId xmlns:a16="http://schemas.microsoft.com/office/drawing/2014/main" id="{F6F773C1-9CFA-368B-7FB7-8DF324DED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8792" y="295836"/>
            <a:ext cx="5088834" cy="748194"/>
          </a:xfrm>
        </p:spPr>
        <p:txBody>
          <a:bodyPr anchor="t">
            <a:normAutofit fontScale="90000"/>
          </a:bodyPr>
          <a:lstStyle/>
          <a:p>
            <a:r>
              <a:rPr lang="hu-HU" sz="3200" b="1" dirty="0">
                <a:solidFill>
                  <a:schemeClr val="tx1"/>
                </a:solidFill>
              </a:rPr>
              <a:t>TERVEZÉS – MINEK? </a:t>
            </a:r>
            <a:r>
              <a:rPr lang="hu-HU" sz="3200" b="1" dirty="0">
                <a:solidFill>
                  <a:srgbClr val="FF0000"/>
                </a:solidFill>
              </a:rPr>
              <a:t>– TOP5</a:t>
            </a:r>
            <a:br>
              <a:rPr lang="hu-HU" sz="3200" b="1" dirty="0">
                <a:solidFill>
                  <a:srgbClr val="FF0000"/>
                </a:solidFill>
              </a:rPr>
            </a:br>
            <a:br>
              <a:rPr lang="hu-HU" sz="3200" b="1" dirty="0">
                <a:solidFill>
                  <a:srgbClr val="FF0000"/>
                </a:solidFill>
              </a:rPr>
            </a:br>
            <a:r>
              <a:rPr lang="hu-HU" sz="3200" b="1" dirty="0">
                <a:solidFill>
                  <a:srgbClr val="FF0000"/>
                </a:solidFill>
              </a:rPr>
              <a:t>-</a:t>
            </a:r>
            <a:r>
              <a:rPr lang="hu-HU" sz="2700" b="1" dirty="0">
                <a:solidFill>
                  <a:srgbClr val="FF0000"/>
                </a:solidFill>
              </a:rPr>
              <a:t>Inspiráló</a:t>
            </a:r>
            <a:br>
              <a:rPr lang="hu-HU" sz="2700" b="1" dirty="0">
                <a:solidFill>
                  <a:srgbClr val="FF0000"/>
                </a:solidFill>
              </a:rPr>
            </a:br>
            <a:br>
              <a:rPr lang="hu-HU" sz="2700" b="1" dirty="0">
                <a:solidFill>
                  <a:srgbClr val="FF0000"/>
                </a:solidFill>
              </a:rPr>
            </a:br>
            <a:r>
              <a:rPr lang="hu-HU" sz="2700" b="1" dirty="0">
                <a:solidFill>
                  <a:srgbClr val="FF0000"/>
                </a:solidFill>
              </a:rPr>
              <a:t>-Ünneplés / elégedettség</a:t>
            </a:r>
            <a:br>
              <a:rPr lang="hu-HU" sz="2700" b="1" dirty="0">
                <a:solidFill>
                  <a:srgbClr val="FF0000"/>
                </a:solidFill>
              </a:rPr>
            </a:br>
            <a:br>
              <a:rPr lang="hu-HU" sz="2700" b="1" dirty="0">
                <a:solidFill>
                  <a:srgbClr val="FF0000"/>
                </a:solidFill>
              </a:rPr>
            </a:br>
            <a:r>
              <a:rPr lang="hu-HU" sz="2700" b="1" dirty="0">
                <a:solidFill>
                  <a:srgbClr val="FF0000"/>
                </a:solidFill>
              </a:rPr>
              <a:t>-Jutalmazás / bónusz </a:t>
            </a:r>
            <a:r>
              <a:rPr lang="hu-HU" sz="2700" dirty="0">
                <a:solidFill>
                  <a:srgbClr val="FF0000"/>
                </a:solidFill>
              </a:rPr>
              <a:t>(</a:t>
            </a:r>
            <a:r>
              <a:rPr lang="hu-HU" sz="2700" dirty="0" err="1">
                <a:solidFill>
                  <a:srgbClr val="FF0000"/>
                </a:solidFill>
              </a:rPr>
              <a:t>scenárió</a:t>
            </a:r>
            <a:r>
              <a:rPr lang="hu-HU" sz="2700" dirty="0">
                <a:solidFill>
                  <a:srgbClr val="FF0000"/>
                </a:solidFill>
              </a:rPr>
              <a:t> alapú, árbevétel, vezetői: árbevétel és nyereség)</a:t>
            </a:r>
            <a:br>
              <a:rPr lang="hu-HU" sz="2700" dirty="0">
                <a:solidFill>
                  <a:srgbClr val="FF0000"/>
                </a:solidFill>
              </a:rPr>
            </a:br>
            <a:br>
              <a:rPr lang="hu-HU" sz="2700" b="1" dirty="0">
                <a:solidFill>
                  <a:srgbClr val="FF0000"/>
                </a:solidFill>
              </a:rPr>
            </a:br>
            <a:r>
              <a:rPr lang="hu-HU" sz="2700" b="1" dirty="0">
                <a:solidFill>
                  <a:srgbClr val="FF0000"/>
                </a:solidFill>
              </a:rPr>
              <a:t>-Kijelöli a fókuszt </a:t>
            </a:r>
            <a:r>
              <a:rPr lang="hu-HU" sz="2700" dirty="0">
                <a:solidFill>
                  <a:srgbClr val="FF0000"/>
                </a:solidFill>
              </a:rPr>
              <a:t>(nem lehet mindenre lőni)</a:t>
            </a:r>
            <a:br>
              <a:rPr lang="hu-HU" sz="2700" dirty="0">
                <a:solidFill>
                  <a:srgbClr val="FF0000"/>
                </a:solidFill>
              </a:rPr>
            </a:br>
            <a:br>
              <a:rPr lang="hu-HU" sz="2700" b="1" dirty="0">
                <a:solidFill>
                  <a:srgbClr val="FF0000"/>
                </a:solidFill>
              </a:rPr>
            </a:br>
            <a:r>
              <a:rPr lang="hu-HU" sz="2700" b="1" dirty="0">
                <a:solidFill>
                  <a:srgbClr val="FF0000"/>
                </a:solidFill>
              </a:rPr>
              <a:t>-</a:t>
            </a:r>
            <a:r>
              <a:rPr lang="hu-HU" sz="2700" b="1" dirty="0" err="1">
                <a:solidFill>
                  <a:srgbClr val="FF0000"/>
                </a:solidFill>
              </a:rPr>
              <a:t>Transparens</a:t>
            </a:r>
            <a:r>
              <a:rPr lang="hu-HU" sz="2700" b="1" dirty="0">
                <a:solidFill>
                  <a:srgbClr val="FF0000"/>
                </a:solidFill>
              </a:rPr>
              <a:t> </a:t>
            </a:r>
            <a:r>
              <a:rPr lang="hu-HU" sz="2700" dirty="0">
                <a:solidFill>
                  <a:srgbClr val="FF0000"/>
                </a:solidFill>
              </a:rPr>
              <a:t>(bizalom, bevonás, beszélgetés – 3 B)</a:t>
            </a:r>
            <a:endParaRPr lang="en-US" sz="2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92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80" cy="6858000"/>
          </a:xfrm>
          <a:prstGeom prst="rect">
            <a:avLst/>
          </a:prstGeom>
        </p:spPr>
      </p:pic>
      <p:sp>
        <p:nvSpPr>
          <p:cNvPr id="8" name="Cím 7">
            <a:extLst>
              <a:ext uri="{FF2B5EF4-FFF2-40B4-BE49-F238E27FC236}">
                <a16:creationId xmlns:a16="http://schemas.microsoft.com/office/drawing/2014/main" id="{F6F773C1-9CFA-368B-7FB7-8DF324DED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5271" y="331694"/>
            <a:ext cx="4814046" cy="748194"/>
          </a:xfrm>
        </p:spPr>
        <p:txBody>
          <a:bodyPr anchor="t">
            <a:normAutofit fontScale="90000"/>
          </a:bodyPr>
          <a:lstStyle/>
          <a:p>
            <a:r>
              <a:rPr lang="hu-HU" sz="3100" b="1" dirty="0">
                <a:solidFill>
                  <a:schemeClr val="tx1"/>
                </a:solidFill>
              </a:rPr>
              <a:t>A tervezés fő elemei – Top5</a:t>
            </a:r>
            <a:br>
              <a:rPr lang="hu-HU" sz="3200" b="1" dirty="0">
                <a:solidFill>
                  <a:srgbClr val="FF0000"/>
                </a:solidFill>
              </a:rPr>
            </a:br>
            <a:br>
              <a:rPr lang="hu-HU" sz="3200" b="1" dirty="0">
                <a:solidFill>
                  <a:srgbClr val="FF0000"/>
                </a:solidFill>
              </a:rPr>
            </a:br>
            <a:br>
              <a:rPr lang="hu-HU" sz="3200" b="1" dirty="0">
                <a:solidFill>
                  <a:srgbClr val="FF0000"/>
                </a:solidFill>
              </a:rPr>
            </a:br>
            <a:br>
              <a:rPr lang="hu-HU" sz="3200" b="1" dirty="0">
                <a:solidFill>
                  <a:srgbClr val="FF0000"/>
                </a:solidFill>
              </a:rPr>
            </a:br>
            <a:r>
              <a:rPr lang="hu-HU" sz="2000" b="1" dirty="0">
                <a:solidFill>
                  <a:schemeClr val="tx1"/>
                </a:solidFill>
              </a:rPr>
              <a:t>Piaci előrejelzés</a:t>
            </a:r>
            <a:br>
              <a:rPr lang="hu-HU" sz="2000" b="1" dirty="0">
                <a:solidFill>
                  <a:schemeClr val="tx1"/>
                </a:solidFill>
              </a:rPr>
            </a:br>
            <a:br>
              <a:rPr lang="hu-HU" sz="2000" b="1" dirty="0">
                <a:solidFill>
                  <a:schemeClr val="tx1"/>
                </a:solidFill>
              </a:rPr>
            </a:br>
            <a:r>
              <a:rPr lang="hu-HU" sz="2000" b="1" dirty="0">
                <a:solidFill>
                  <a:schemeClr val="tx1"/>
                </a:solidFill>
              </a:rPr>
              <a:t>Stratégiai /termék, termékcsoport szerinti fókuszok (és nyereség!?)</a:t>
            </a:r>
            <a:br>
              <a:rPr lang="hu-HU" sz="2000" b="1" dirty="0">
                <a:solidFill>
                  <a:schemeClr val="tx1"/>
                </a:solidFill>
              </a:rPr>
            </a:br>
            <a:br>
              <a:rPr lang="hu-HU" sz="2000" b="1" dirty="0">
                <a:solidFill>
                  <a:schemeClr val="tx1"/>
                </a:solidFill>
              </a:rPr>
            </a:br>
            <a:r>
              <a:rPr lang="hu-HU" sz="2000" b="1" dirty="0">
                <a:solidFill>
                  <a:schemeClr val="tx1"/>
                </a:solidFill>
              </a:rPr>
              <a:t>Üzlet / Árbevétel növekedésének előre jelzése, historikus? </a:t>
            </a:r>
            <a:br>
              <a:rPr lang="hu-HU" sz="2000" b="1" dirty="0">
                <a:solidFill>
                  <a:schemeClr val="tx1"/>
                </a:solidFill>
              </a:rPr>
            </a:br>
            <a:br>
              <a:rPr lang="hu-HU" sz="2000" b="1" dirty="0">
                <a:solidFill>
                  <a:schemeClr val="tx1"/>
                </a:solidFill>
              </a:rPr>
            </a:br>
            <a:r>
              <a:rPr lang="hu-HU" sz="2000" b="1" dirty="0">
                <a:solidFill>
                  <a:schemeClr val="tx1"/>
                </a:solidFill>
              </a:rPr>
              <a:t>Költség növekedés előrejelzés</a:t>
            </a:r>
            <a:br>
              <a:rPr lang="hu-HU" sz="2000" b="1" dirty="0">
                <a:solidFill>
                  <a:schemeClr val="tx1"/>
                </a:solidFill>
              </a:rPr>
            </a:br>
            <a:br>
              <a:rPr lang="hu-HU" sz="2000" b="1" dirty="0">
                <a:solidFill>
                  <a:schemeClr val="tx1"/>
                </a:solidFill>
              </a:rPr>
            </a:br>
            <a:r>
              <a:rPr lang="hu-HU" sz="2000" b="1" dirty="0">
                <a:solidFill>
                  <a:schemeClr val="tx1"/>
                </a:solidFill>
              </a:rPr>
              <a:t>Feltételezések / </a:t>
            </a:r>
            <a:r>
              <a:rPr lang="hu-HU" sz="2000" b="1" dirty="0" err="1">
                <a:solidFill>
                  <a:schemeClr val="tx1"/>
                </a:solidFill>
              </a:rPr>
              <a:t>externáliák</a:t>
            </a:r>
            <a:r>
              <a:rPr lang="hu-HU" sz="2000" b="1" dirty="0">
                <a:solidFill>
                  <a:schemeClr val="tx1"/>
                </a:solidFill>
              </a:rPr>
              <a:t>: </a:t>
            </a:r>
            <a:r>
              <a:rPr lang="hu-HU" sz="2000" dirty="0">
                <a:solidFill>
                  <a:schemeClr val="tx1"/>
                </a:solidFill>
              </a:rPr>
              <a:t>infláció / valós infláció, devizaárfolyam</a:t>
            </a:r>
            <a:br>
              <a:rPr lang="hu-HU" sz="2000" b="1" dirty="0">
                <a:solidFill>
                  <a:schemeClr val="tx1"/>
                </a:solidFill>
              </a:rPr>
            </a:br>
            <a:br>
              <a:rPr lang="hu-HU" sz="2000" b="1" dirty="0">
                <a:solidFill>
                  <a:schemeClr val="tx1"/>
                </a:solidFill>
              </a:rPr>
            </a:br>
            <a:br>
              <a:rPr lang="hu-HU" sz="3200" b="1" dirty="0">
                <a:solidFill>
                  <a:srgbClr val="FF0000"/>
                </a:solidFill>
              </a:rPr>
            </a:br>
            <a:br>
              <a:rPr lang="hu-HU" sz="3200" b="1" dirty="0">
                <a:solidFill>
                  <a:srgbClr val="FF0000"/>
                </a:solidFill>
              </a:rPr>
            </a:br>
            <a:br>
              <a:rPr lang="hu-HU" sz="3200" b="1" dirty="0">
                <a:solidFill>
                  <a:srgbClr val="FF0000"/>
                </a:solidFill>
              </a:rPr>
            </a:br>
            <a:br>
              <a:rPr lang="hu-HU" sz="3200" b="1" dirty="0">
                <a:solidFill>
                  <a:srgbClr val="FF0000"/>
                </a:solidFill>
              </a:rPr>
            </a:br>
            <a:br>
              <a:rPr lang="hu-HU" sz="3200" b="1" dirty="0">
                <a:solidFill>
                  <a:srgbClr val="FF0000"/>
                </a:solidFill>
              </a:rPr>
            </a:b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143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B1822CCB-5E33-F2AF-3355-237DD8EE0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0E0CEDB8-389F-23E6-155B-0C349270945B}"/>
              </a:ext>
            </a:extLst>
          </p:cNvPr>
          <p:cNvSpPr txBox="1"/>
          <p:nvPr/>
        </p:nvSpPr>
        <p:spPr>
          <a:xfrm>
            <a:off x="1129552" y="340659"/>
            <a:ext cx="8408895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Kontrolling – elemzés, menedzsment információ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0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1EDA3D0-C1D3-25C5-4EA4-3BEC4B251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353800" cy="776875"/>
          </a:xfrm>
        </p:spPr>
        <p:txBody>
          <a:bodyPr/>
          <a:lstStyle/>
          <a:p>
            <a:r>
              <a:rPr lang="hu-HU" b="1" dirty="0">
                <a:solidFill>
                  <a:srgbClr val="FF0000"/>
                </a:solidFill>
              </a:rPr>
              <a:t>Elemzői összefoglaló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700E613-0741-1D78-8F18-38F1C8FBC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1407"/>
            <a:ext cx="12192000" cy="5142876"/>
          </a:xfrm>
        </p:spPr>
        <p:txBody>
          <a:bodyPr>
            <a:normAutofit lnSpcReduction="10000"/>
          </a:bodyPr>
          <a:lstStyle/>
          <a:p>
            <a:r>
              <a:rPr lang="hu-HU" sz="2400" dirty="0"/>
              <a:t>Ez egy </a:t>
            </a:r>
            <a:r>
              <a:rPr lang="hu-HU" sz="2400" b="1" dirty="0">
                <a:solidFill>
                  <a:srgbClr val="FF0000"/>
                </a:solidFill>
              </a:rPr>
              <a:t>vendéglátóiparnak</a:t>
            </a:r>
            <a:r>
              <a:rPr lang="hu-HU" sz="2400" dirty="0"/>
              <a:t> bedolgozó, konyhafelszereléseket gyártó cég.</a:t>
            </a:r>
          </a:p>
          <a:p>
            <a:r>
              <a:rPr lang="hu-HU" sz="2400" b="1" dirty="0">
                <a:solidFill>
                  <a:srgbClr val="FF0000"/>
                </a:solidFill>
              </a:rPr>
              <a:t>2016-tól 2019-ig </a:t>
            </a:r>
            <a:r>
              <a:rPr lang="hu-HU" sz="2400" b="1" dirty="0" err="1">
                <a:solidFill>
                  <a:srgbClr val="FF0000"/>
                </a:solidFill>
              </a:rPr>
              <a:t>konjuktúra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dirty="0"/>
              <a:t>volt :  árbevétel 200m HUF-ról 320 m HUF-ra nőtt, profit 10m-ról 20m-ra</a:t>
            </a:r>
          </a:p>
          <a:p>
            <a:r>
              <a:rPr lang="hu-HU" sz="2400" dirty="0"/>
              <a:t>A </a:t>
            </a:r>
            <a:r>
              <a:rPr lang="hu-HU" sz="2400" b="1" dirty="0">
                <a:solidFill>
                  <a:srgbClr val="FF0000"/>
                </a:solidFill>
              </a:rPr>
              <a:t>pandémia válság megütötte </a:t>
            </a:r>
            <a:r>
              <a:rPr lang="hu-HU" sz="2400" dirty="0"/>
              <a:t>a céget, és visszaesett az árbevétel 2020-ra 250m Ft-ra. </a:t>
            </a:r>
          </a:p>
          <a:p>
            <a:r>
              <a:rPr lang="hu-HU" sz="2400" dirty="0"/>
              <a:t>A cég pechjére </a:t>
            </a:r>
            <a:r>
              <a:rPr lang="hu-HU" sz="2400" b="1" dirty="0">
                <a:solidFill>
                  <a:srgbClr val="FF0000"/>
                </a:solidFill>
              </a:rPr>
              <a:t>pont a pandémia előtt vettek fel nagy hiteleket </a:t>
            </a:r>
            <a:r>
              <a:rPr lang="hu-HU" sz="2400" dirty="0"/>
              <a:t>(100m-ról 140 m-</a:t>
            </a:r>
            <a:r>
              <a:rPr lang="hu-HU" sz="2400" dirty="0" err="1"/>
              <a:t>ra</a:t>
            </a:r>
            <a:r>
              <a:rPr lang="hu-HU" sz="2400" dirty="0"/>
              <a:t> nőtt a hiteltartozás), hogy jelentősen bővítsék a </a:t>
            </a:r>
            <a:r>
              <a:rPr lang="hu-HU" sz="2400" b="1" dirty="0">
                <a:solidFill>
                  <a:srgbClr val="FF0000"/>
                </a:solidFill>
              </a:rPr>
              <a:t>gyártási </a:t>
            </a:r>
            <a:r>
              <a:rPr lang="hu-HU" sz="2400" b="1" dirty="0" err="1">
                <a:solidFill>
                  <a:srgbClr val="FF0000"/>
                </a:solidFill>
              </a:rPr>
              <a:t>kapacítást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dirty="0"/>
              <a:t>(tárgyi eszköz 40m-ról 80m-ra nőtt 2019-ről 2020-ra). </a:t>
            </a:r>
          </a:p>
          <a:p>
            <a:r>
              <a:rPr lang="hu-HU" sz="2400" dirty="0"/>
              <a:t>Az árbevétel csökkenés miatt ezeket nem tudták kihasználni, viszont a hiteltartozás miatt: 1) </a:t>
            </a:r>
            <a:r>
              <a:rPr lang="hu-HU" sz="2400" b="1" dirty="0">
                <a:solidFill>
                  <a:srgbClr val="FF0000"/>
                </a:solidFill>
              </a:rPr>
              <a:t>likviditás gondok </a:t>
            </a:r>
            <a:r>
              <a:rPr lang="hu-HU" sz="2400" dirty="0"/>
              <a:t>is lettek, 2) a nyereség is átfordult </a:t>
            </a:r>
            <a:r>
              <a:rPr lang="hu-HU" sz="2400" b="1" dirty="0">
                <a:solidFill>
                  <a:srgbClr val="FF0000"/>
                </a:solidFill>
              </a:rPr>
              <a:t>veszteségbe</a:t>
            </a:r>
            <a:r>
              <a:rPr lang="hu-HU" sz="2400" dirty="0"/>
              <a:t>.</a:t>
            </a:r>
          </a:p>
          <a:p>
            <a:r>
              <a:rPr lang="hu-HU" sz="2400" b="1" dirty="0">
                <a:solidFill>
                  <a:srgbClr val="FF0000"/>
                </a:solidFill>
              </a:rPr>
              <a:t>Nincs óriási gond</a:t>
            </a:r>
            <a:r>
              <a:rPr lang="hu-HU" sz="2400" dirty="0"/>
              <a:t>. Az árbevétel így is meghaladja 25%-kal a 2016-os szintet. A vevő és szállító cash-management-tel sikerült pozitív szinten tartani a bankszámlákat további hitel felvétele nélkül. A saját tőke még mindig nagyjából a 2016-os szinten áll (60m </a:t>
            </a:r>
            <a:r>
              <a:rPr lang="hu-HU" sz="2400" dirty="0" err="1"/>
              <a:t>vs</a:t>
            </a:r>
            <a:r>
              <a:rPr lang="hu-HU" sz="2400" dirty="0"/>
              <a:t>. 50 m). Az árbevétel 2021-ről 2022-re már növekedést mutat. Mivel az ágazati átlagos profitszázalék nagyon alacsony (5% körül), a profit nagyon érzékeny kisebb hatásokra is, így nehéz megmondani, hogy a kismértékű mínuszos profit mit jelent.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8780624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004141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{F3C047F5-731D-4C69-9FBA-83A25650DADA}tf22712842_win32</Template>
  <TotalTime>905</TotalTime>
  <Words>458</Words>
  <Application>Microsoft Office PowerPoint</Application>
  <PresentationFormat>Szélesvásznú</PresentationFormat>
  <Paragraphs>74</Paragraphs>
  <Slides>9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3</vt:i4>
      </vt:variant>
      <vt:variant>
        <vt:lpstr>Diacímek</vt:lpstr>
      </vt:variant>
      <vt:variant>
        <vt:i4>9</vt:i4>
      </vt:variant>
    </vt:vector>
  </HeadingPairs>
  <TitlesOfParts>
    <vt:vector size="19" baseType="lpstr">
      <vt:lpstr>Arial</vt:lpstr>
      <vt:lpstr>Bodoni</vt:lpstr>
      <vt:lpstr>Bookman Old Style</vt:lpstr>
      <vt:lpstr>Calibri</vt:lpstr>
      <vt:lpstr>Calibri Light</vt:lpstr>
      <vt:lpstr>Franklin Gothic Book</vt:lpstr>
      <vt:lpstr>Palatino</vt:lpstr>
      <vt:lpstr>1_RetrospectVTI</vt:lpstr>
      <vt:lpstr>New_Template4</vt:lpstr>
      <vt:lpstr>Office-téma</vt:lpstr>
      <vt:lpstr>Komplex pénzügyi alapozó képzés   2023 március DAY 5</vt:lpstr>
      <vt:lpstr>PowerPoint-bemutató</vt:lpstr>
      <vt:lpstr>PowerPoint-bemutató</vt:lpstr>
      <vt:lpstr>PowerPoint-bemutató</vt:lpstr>
      <vt:lpstr>TERVEZÉS  „…Jobb egy nem pontos terv, mintha nincs terv…”</vt:lpstr>
      <vt:lpstr>TERVEZÉS – MINEK? – TOP5  -Inspiráló  -Ünneplés / elégedettség  -Jutalmazás / bónusz (scenárió alapú, árbevétel, vezetői: árbevétel és nyereség)  -Kijelöli a fókuszt (nem lehet mindenre lőni)  -Transparens (bizalom, bevonás, beszélgetés – 3 B)</vt:lpstr>
      <vt:lpstr>A tervezés fő elemei – Top5    Piaci előrejelzés  Stratégiai /termék, termékcsoport szerinti fókuszok (és nyereség!?)  Üzlet / Árbevétel növekedésének előre jelzése, historikus?   Költség növekedés előrejelzés  Feltételezések / externáliák: infláció / valós infláció, devizaárfolyam       </vt:lpstr>
      <vt:lpstr>PowerPoint-bemutató</vt:lpstr>
      <vt:lpstr>Elemzői összefoglaló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Gábor Wavrik</dc:creator>
  <cp:lastModifiedBy>Gábor Wavrik</cp:lastModifiedBy>
  <cp:revision>141</cp:revision>
  <dcterms:created xsi:type="dcterms:W3CDTF">2023-03-01T10:09:49Z</dcterms:created>
  <dcterms:modified xsi:type="dcterms:W3CDTF">2023-04-03T17:17:08Z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