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  <p:sldMasterId id="2147483685" r:id="rId6"/>
  </p:sldMasterIdLst>
  <p:notesMasterIdLst>
    <p:notesMasterId r:id="rId25"/>
  </p:notesMasterIdLst>
  <p:sldIdLst>
    <p:sldId id="345" r:id="rId7"/>
    <p:sldId id="311" r:id="rId8"/>
    <p:sldId id="355" r:id="rId9"/>
    <p:sldId id="357" r:id="rId10"/>
    <p:sldId id="358" r:id="rId11"/>
    <p:sldId id="359" r:id="rId12"/>
    <p:sldId id="360" r:id="rId13"/>
    <p:sldId id="361" r:id="rId14"/>
    <p:sldId id="362" r:id="rId15"/>
    <p:sldId id="364" r:id="rId16"/>
    <p:sldId id="366" r:id="rId17"/>
    <p:sldId id="388" r:id="rId18"/>
    <p:sldId id="368" r:id="rId19"/>
    <p:sldId id="395" r:id="rId20"/>
    <p:sldId id="375" r:id="rId21"/>
    <p:sldId id="377" r:id="rId22"/>
    <p:sldId id="400" r:id="rId23"/>
    <p:sldId id="4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2C27"/>
    <a:srgbClr val="FFFFFF"/>
    <a:srgbClr val="E1F880"/>
    <a:srgbClr val="CCFF99"/>
    <a:srgbClr val="262626"/>
    <a:srgbClr val="274447"/>
    <a:srgbClr val="CBCEC5"/>
    <a:srgbClr val="9E7057"/>
    <a:srgbClr val="D8A897"/>
    <a:srgbClr val="1E3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5:48:00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5:48:00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5:48:00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5:48:00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5:48:00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BC895-F3F1-4B74-B2B1-441FA4775A3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DE1ED-3730-44BC-B176-1175F01D2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2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 &amp; 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17"/>
          <p:cNvCxnSpPr/>
          <p:nvPr/>
        </p:nvCxnSpPr>
        <p:spPr>
          <a:xfrm>
            <a:off x="476251" y="4634508"/>
            <a:ext cx="11249487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3" name="Google Shape;13;p17"/>
          <p:cNvCxnSpPr/>
          <p:nvPr/>
        </p:nvCxnSpPr>
        <p:spPr>
          <a:xfrm>
            <a:off x="476250" y="2875359"/>
            <a:ext cx="11250018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476250" y="2449097"/>
            <a:ext cx="6750844" cy="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321457" lvl="0" indent="-160729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 i="1"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476250" y="2911078"/>
            <a:ext cx="6750844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2"/>
          </p:nvPr>
        </p:nvSpPr>
        <p:spPr>
          <a:xfrm>
            <a:off x="7762875" y="2911078"/>
            <a:ext cx="3976688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22"/>
          <p:cNvCxnSpPr/>
          <p:nvPr/>
        </p:nvCxnSpPr>
        <p:spPr>
          <a:xfrm rot="10800000" flipH="1">
            <a:off x="7494659" y="4959531"/>
            <a:ext cx="1" cy="1155065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" name="Google Shape;31;p22"/>
          <p:cNvCxnSpPr/>
          <p:nvPr/>
        </p:nvCxnSpPr>
        <p:spPr>
          <a:xfrm>
            <a:off x="476251" y="6420445"/>
            <a:ext cx="11249487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2" name="Google Shape;32;p22"/>
          <p:cNvCxnSpPr/>
          <p:nvPr/>
        </p:nvCxnSpPr>
        <p:spPr>
          <a:xfrm>
            <a:off x="476250" y="4661297"/>
            <a:ext cx="11250018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3" name="Google Shape;33;p22"/>
          <p:cNvCxnSpPr/>
          <p:nvPr/>
        </p:nvCxnSpPr>
        <p:spPr>
          <a:xfrm rot="10800000" flipH="1">
            <a:off x="7494659" y="4959531"/>
            <a:ext cx="1" cy="1155065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476250" y="4270753"/>
            <a:ext cx="6750844" cy="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321457" lvl="0" indent="-160729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 i="1"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>
            <a:spLocks noGrp="1"/>
          </p:cNvSpPr>
          <p:nvPr>
            <p:ph type="pic" idx="2"/>
          </p:nvPr>
        </p:nvSpPr>
        <p:spPr>
          <a:xfrm>
            <a:off x="547687" y="392906"/>
            <a:ext cx="11084719" cy="498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476250" y="4697015"/>
            <a:ext cx="6750844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3"/>
          </p:nvPr>
        </p:nvSpPr>
        <p:spPr>
          <a:xfrm>
            <a:off x="7762875" y="4697015"/>
            <a:ext cx="3976688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476250" y="2580680"/>
            <a:ext cx="11239500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4"/>
          <p:cNvCxnSpPr/>
          <p:nvPr/>
        </p:nvCxnSpPr>
        <p:spPr>
          <a:xfrm>
            <a:off x="476250" y="3429000"/>
            <a:ext cx="5321601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4" name="Google Shape;44;p24"/>
          <p:cNvCxnSpPr/>
          <p:nvPr/>
        </p:nvCxnSpPr>
        <p:spPr>
          <a:xfrm>
            <a:off x="476250" y="1946672"/>
            <a:ext cx="5321546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476250" y="1495981"/>
            <a:ext cx="5322094" cy="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321457" lvl="0" indent="-160729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 i="1"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>
            <a:spLocks noGrp="1"/>
          </p:cNvSpPr>
          <p:nvPr>
            <p:ph type="pic" idx="2"/>
          </p:nvPr>
        </p:nvSpPr>
        <p:spPr>
          <a:xfrm>
            <a:off x="6285654" y="415230"/>
            <a:ext cx="5443954" cy="598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76250" y="1973461"/>
            <a:ext cx="5322094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5600"/>
              <a:buFont typeface="Bodoni"/>
              <a:buNone/>
              <a:defRPr sz="3937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76250" y="3536156"/>
            <a:ext cx="5322094" cy="282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476250" y="1848445"/>
            <a:ext cx="112395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8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>
            <a:spLocks noGrp="1"/>
          </p:cNvSpPr>
          <p:nvPr>
            <p:ph type="pic" idx="2"/>
          </p:nvPr>
        </p:nvSpPr>
        <p:spPr>
          <a:xfrm>
            <a:off x="6393656" y="1223367"/>
            <a:ext cx="5226844" cy="574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76250" y="1919883"/>
            <a:ext cx="5453063" cy="446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1pPr>
            <a:lvl2pPr marL="642915" lvl="1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2pPr>
            <a:lvl3pPr marL="964372" lvl="2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3pPr>
            <a:lvl4pPr marL="1285829" lvl="3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4pPr>
            <a:lvl5pPr marL="1607287" lvl="4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76250" y="892969"/>
            <a:ext cx="11239500" cy="507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1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869675" y="3098602"/>
            <a:ext cx="6279168" cy="331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3"/>
          </p:nvPr>
        </p:nvSpPr>
        <p:spPr>
          <a:xfrm>
            <a:off x="6262688" y="446485"/>
            <a:ext cx="5464970" cy="247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4"/>
          </p:nvPr>
        </p:nvSpPr>
        <p:spPr>
          <a:xfrm>
            <a:off x="452438" y="428625"/>
            <a:ext cx="5370826" cy="590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2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-845344" y="-89297"/>
            <a:ext cx="13323094" cy="702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1_Title &amp; Bulle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30"/>
          <p:cNvCxnSpPr/>
          <p:nvPr/>
        </p:nvCxnSpPr>
        <p:spPr>
          <a:xfrm>
            <a:off x="1881187" y="2002482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2" name="Google Shape;72;p30"/>
          <p:cNvCxnSpPr/>
          <p:nvPr/>
        </p:nvCxnSpPr>
        <p:spPr>
          <a:xfrm>
            <a:off x="1881187" y="1192113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1881187" y="1279177"/>
            <a:ext cx="842962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6800"/>
              <a:buFont typeface="Bodoni"/>
              <a:buNone/>
              <a:defRPr sz="4781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1881187" y="2243583"/>
            <a:ext cx="8429627" cy="321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marL="321457" lvl="0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1pPr>
            <a:lvl2pPr marL="642915" lvl="1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2pPr>
            <a:lvl3pPr marL="964372" lvl="2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3pPr>
            <a:lvl4pPr marL="1285829" lvl="3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4pPr>
            <a:lvl5pPr marL="1607287" lvl="4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5954613" y="5739557"/>
            <a:ext cx="273845" cy="25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1_Title &amp; Bulle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31"/>
          <p:cNvCxnSpPr/>
          <p:nvPr/>
        </p:nvCxnSpPr>
        <p:spPr>
          <a:xfrm>
            <a:off x="1881187" y="2002483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8" name="Google Shape;78;p31"/>
          <p:cNvCxnSpPr/>
          <p:nvPr/>
        </p:nvCxnSpPr>
        <p:spPr>
          <a:xfrm>
            <a:off x="1881187" y="1192113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1881187" y="1279177"/>
            <a:ext cx="8429627" cy="6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rgbClr val="D93E2B"/>
              </a:buClr>
              <a:buSzPts val="6800"/>
              <a:buFont typeface="Bodoni"/>
              <a:buNone/>
              <a:defRPr sz="4781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1881187" y="2243583"/>
            <a:ext cx="8429627" cy="321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ctr" anchorCtr="0">
            <a:normAutofit/>
          </a:bodyPr>
          <a:lstStyle>
            <a:lvl1pPr marL="321457" lvl="0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1pPr>
            <a:lvl2pPr marL="642915" lvl="1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2pPr>
            <a:lvl3pPr marL="964372" lvl="2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3pPr>
            <a:lvl4pPr marL="1285829" lvl="3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4pPr>
            <a:lvl5pPr marL="1607287" lvl="4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5954613" y="5739557"/>
            <a:ext cx="273845" cy="25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5954613" y="5739557"/>
            <a:ext cx="273845" cy="25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FA8B13-F546-5436-9553-7D69EC78C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6C98887-ACEB-63F5-3C82-83D98D3ED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8B515-70BD-AEDA-3C07-15EDCF80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919AB5-EAB5-5070-DFF0-268B232F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243F5D-CFBF-7523-9865-F4B8DD32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2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038E05-1FA4-E4F2-7211-F6812C2B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8FC217-2404-7365-AD4E-171FA1CC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0B36E-62CA-C914-DD60-69A2838F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6EC426E-F41C-4097-92E9-FF2874D8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758DFB-F639-341B-2E92-2077D812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1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5A4126-DE03-AC94-622B-BCFC92A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04DB33D-8533-B022-5214-B8FB0B4CD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7F11F2-F946-9363-8FBD-B3B530BE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0E403FB-1A20-0D34-A881-32BBDF7D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E25FBD-0D94-07C5-D5F8-D3BEE23C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52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5B01D8-28DF-DCE5-F114-740A1126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2AA97C-0585-CC7C-BE23-4062CEB84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1153D13-AC45-4A05-326E-8FF0369F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FCF8A82-C1CC-1E81-01B2-4EC7B41D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26F9CB-92B5-837E-02B6-BCDB2120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FA1111-B2E6-2335-0B14-EC790371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1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C8F1F1-207D-FE80-12A5-E2F87726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64DD284-EB5D-D352-AC34-90E1A8F5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1690A2-8120-BB69-4F41-B9A7F5292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7372092-AF6E-E62D-B506-4444C8737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376AB46-0A9A-9789-2648-E1F0F4C53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EFD2CC0-66AB-362B-D032-9569685A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BC270EA-E1F6-71FE-5DFA-7D9487F0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3905AC1-5E1A-D4EE-9588-CA162390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20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64C088-245E-C9F0-088F-C3581095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19E359-0F0E-CB2E-4BDF-26ED167A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5C59D43-F9E0-5886-8AB0-9AEE4DB4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965127-8F46-083A-3BD7-35B96E9D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4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8E6CBD3-1FEE-2069-2837-98D2A85E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C67D976-B468-29C5-C458-C01A4FA4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9E719E8-BDEE-EF5B-A632-93681016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5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21CAEF-023C-2075-0A01-158D7CB9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584E0D-ED4F-43F6-2DB4-C387588EF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1B60FF5-6D9F-A602-AF88-492B4F1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A177CC-71C6-C601-6838-B4D55BCE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176717B-D640-6EAD-19F1-AD8C05C6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DF2CAB-77BE-32F2-BAC7-5FBB4ACE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D4A401-4202-E1CA-0C5C-CEE6BA01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2CD993D-1AC4-CA2A-577A-8A40DAE8C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6F7067C-3BB4-04E8-B9E3-C1EAE8267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C264B32-68BD-CD53-5EB6-935AA37A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49E403-39D4-93BA-3CCB-9F7CC6FA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E87F52C-4301-8B45-32DE-C2285928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79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921DEF-50B2-87E9-09BE-728EF126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BF34593-F119-91CC-5B75-1088E8423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A86A3D-0BD0-3DAF-299E-E34F2358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268D80-44BE-FE30-A6EC-FFB3BBE4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20CD6B-A77E-6240-71EE-3F810927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04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0CC7D8C-0D55-180B-5C27-676736C6E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AA7914A-C344-05E3-B19F-3AEAC1AA9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C235F9-ED4E-9E38-F0C3-C1D8B70B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BDC997-7D85-2E31-D24A-06C45504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140A48-2BF3-18DE-2C6D-A281A53E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6"/>
          <p:cNvCxnSpPr/>
          <p:nvPr/>
        </p:nvCxnSpPr>
        <p:spPr>
          <a:xfrm>
            <a:off x="476250" y="1526977"/>
            <a:ext cx="11247461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" name="Google Shape;7;p16"/>
          <p:cNvCxnSpPr/>
          <p:nvPr/>
        </p:nvCxnSpPr>
        <p:spPr>
          <a:xfrm>
            <a:off x="476250" y="446484"/>
            <a:ext cx="11247461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" name="Google Shape;8;p16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R="0"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R="0"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body" idx="1"/>
          </p:nvPr>
        </p:nvSpPr>
        <p:spPr>
          <a:xfrm>
            <a:off x="476250" y="1848445"/>
            <a:ext cx="112395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575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575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2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37C1908-F64B-F6A4-9460-28CB586C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0C7E695-B91D-BEEA-FB80-BAF15A168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DB6262-851D-6F69-F8D2-3CFD84191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02A9-5D42-4FD9-B7DD-01C1BB79CF8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E70AFB-587E-0573-E0F3-974C152F4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5CBE4A6-A201-5E3E-D8AA-45A6A37E7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086F-E5AF-4B85-BD04-1A86CE66F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1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2100807" y="1347192"/>
            <a:ext cx="3248890" cy="117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marL="0" indent="0"/>
            <a:r>
              <a:rPr lang="hu-HU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Wavrik Gábor</a:t>
            </a:r>
          </a:p>
          <a:p>
            <a:pPr marL="0" indent="0"/>
            <a:r>
              <a:rPr lang="hu-HU" sz="1406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szervezetfejlesztő, </a:t>
            </a:r>
          </a:p>
          <a:p>
            <a:pPr marL="0" indent="0"/>
            <a:r>
              <a:rPr lang="hu-HU" sz="1406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vezetőfejlesztő, </a:t>
            </a:r>
            <a:r>
              <a:rPr lang="hu-HU" sz="1406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</a:t>
            </a:r>
            <a:endParaRPr lang="hu-HU" sz="1406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hu-HU" sz="2000" b="1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www.wavrik.hu</a:t>
            </a:r>
            <a:endParaRPr sz="2000" b="1" i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 idx="4294967295"/>
          </p:nvPr>
        </p:nvSpPr>
        <p:spPr>
          <a:xfrm>
            <a:off x="3561990" y="2911078"/>
            <a:ext cx="6748822" cy="173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rmAutofit fontScale="90000"/>
          </a:bodyPr>
          <a:lstStyle/>
          <a:p>
            <a:pPr algn="l">
              <a:spcBef>
                <a:spcPts val="0"/>
              </a:spcBef>
              <a:buSzPts val="5390"/>
            </a:pPr>
            <a:r>
              <a:rPr lang="hu-HU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Komplex pénzügyi alapozó képzés </a:t>
            </a:r>
            <a:br>
              <a:rPr lang="hu-HU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u-HU" sz="3375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március</a:t>
            </a:r>
            <a:br>
              <a:rPr lang="hu-H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3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4</a:t>
            </a:r>
            <a:endParaRPr sz="31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6C76149-8481-059A-B7C0-540790E85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807" y="295169"/>
            <a:ext cx="1594624" cy="690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5BC83F8-60EC-E54F-9D89-6AD384FB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6EF1027-137B-A27D-BA1E-703B604FAB96}"/>
              </a:ext>
            </a:extLst>
          </p:cNvPr>
          <p:cNvSpPr txBox="1"/>
          <p:nvPr/>
        </p:nvSpPr>
        <p:spPr>
          <a:xfrm>
            <a:off x="600635" y="573741"/>
            <a:ext cx="38906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FŐKÖNYVELÉS / PÉNZÜGYI OPERÁCIÓ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TREASURY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ADÓ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  <a:latin typeface="Franklin Gothic Book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  <a:latin typeface="Franklin Gothic Book" panose="020F0502020204030204"/>
              </a:rPr>
              <a:t>KÜLSŐ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RIPORTING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CONTROLLING (MENEDZSMENT INFORMÁCIÓ)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AUDIT (KONTROLLOK)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(B.I.)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(BESZERZÉS)</a:t>
            </a:r>
          </a:p>
        </p:txBody>
      </p:sp>
    </p:spTree>
    <p:extLst>
      <p:ext uri="{BB962C8B-B14F-4D97-AF65-F5344CB8AC3E}">
        <p14:creationId xmlns:p14="http://schemas.microsoft.com/office/powerpoint/2010/main" val="309366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20F7F58-08FE-8B77-31B8-4BFEA9FA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62" y="0"/>
            <a:ext cx="5705538" cy="32093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EEE91D-D44B-3A82-E1C5-12D23B9B5D55}"/>
              </a:ext>
            </a:extLst>
          </p:cNvPr>
          <p:cNvSpPr txBox="1"/>
          <p:nvPr/>
        </p:nvSpPr>
        <p:spPr>
          <a:xfrm>
            <a:off x="573741" y="618565"/>
            <a:ext cx="591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Legfontosabb adófajták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FF751DA-2315-4732-1FDC-311540320CF5}"/>
              </a:ext>
            </a:extLst>
          </p:cNvPr>
          <p:cNvSpPr txBox="1"/>
          <p:nvPr/>
        </p:nvSpPr>
        <p:spPr>
          <a:xfrm>
            <a:off x="573741" y="1730188"/>
            <a:ext cx="5912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742C27"/>
                </a:solidFill>
              </a:rPr>
              <a:t>ÁFA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742C27"/>
                </a:solidFill>
              </a:rPr>
              <a:t>Társasági adó,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742C27"/>
                </a:solidFill>
              </a:rPr>
              <a:t>Iparűzési adó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742C27"/>
                </a:solidFill>
              </a:rPr>
              <a:t>Bérhez kacsolódó adók, járulékok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742C27"/>
                </a:solidFill>
              </a:rPr>
              <a:t>10-15 fajta</a:t>
            </a:r>
            <a:endParaRPr lang="en-US" sz="2800" dirty="0">
              <a:solidFill>
                <a:srgbClr val="742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20F7F58-08FE-8B77-31B8-4BFEA9FA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62" y="0"/>
            <a:ext cx="5705538" cy="32093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EEE91D-D44B-3A82-E1C5-12D23B9B5D55}"/>
              </a:ext>
            </a:extLst>
          </p:cNvPr>
          <p:cNvSpPr txBox="1"/>
          <p:nvPr/>
        </p:nvSpPr>
        <p:spPr>
          <a:xfrm>
            <a:off x="573741" y="618565"/>
            <a:ext cx="591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ÁFA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69DEE20-076F-195F-31F6-39BE2AE798BF}"/>
              </a:ext>
            </a:extLst>
          </p:cNvPr>
          <p:cNvSpPr txBox="1"/>
          <p:nvPr/>
        </p:nvSpPr>
        <p:spPr>
          <a:xfrm>
            <a:off x="576470" y="1570383"/>
            <a:ext cx="57055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végső vásárlót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Gazdasági társaságok: nagyrészt nem végső fogyasztók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Eredményt NEM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Beszerzéseken és eladásokon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0, 5, 18, 27%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Különbözetet - NAV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Könyvelés: csak mérleg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Egyéb kötelezettségek: ÁFA elszámolási számlák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179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20F7F58-08FE-8B77-31B8-4BFEA9FA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62" y="0"/>
            <a:ext cx="5705538" cy="32093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EEE91D-D44B-3A82-E1C5-12D23B9B5D55}"/>
              </a:ext>
            </a:extLst>
          </p:cNvPr>
          <p:cNvSpPr txBox="1"/>
          <p:nvPr/>
        </p:nvSpPr>
        <p:spPr>
          <a:xfrm>
            <a:off x="677332" y="2759689"/>
            <a:ext cx="408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ÁFA könyvelése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69DEE20-076F-195F-31F6-39BE2AE798BF}"/>
              </a:ext>
            </a:extLst>
          </p:cNvPr>
          <p:cNvSpPr txBox="1"/>
          <p:nvPr/>
        </p:nvSpPr>
        <p:spPr>
          <a:xfrm>
            <a:off x="677332" y="3637685"/>
            <a:ext cx="570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Egyéb kötelezettségek: ÁFA elszámolási számlák </a:t>
            </a:r>
            <a:endParaRPr lang="en-US" sz="24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B14D363-7025-EC3C-59DF-795CCF611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462" y="3827930"/>
            <a:ext cx="5705539" cy="2469561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538855EC-D003-FA6C-D51E-B02E3EB7F9DD}"/>
              </a:ext>
            </a:extLst>
          </p:cNvPr>
          <p:cNvCxnSpPr/>
          <p:nvPr/>
        </p:nvCxnSpPr>
        <p:spPr>
          <a:xfrm>
            <a:off x="5768487" y="4053184"/>
            <a:ext cx="3538330" cy="1739348"/>
          </a:xfrm>
          <a:prstGeom prst="straightConnector1">
            <a:avLst/>
          </a:prstGeom>
          <a:ln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3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20F7F58-08FE-8B77-31B8-4BFEA9FA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62" y="0"/>
            <a:ext cx="5705538" cy="32093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EEE91D-D44B-3A82-E1C5-12D23B9B5D55}"/>
              </a:ext>
            </a:extLst>
          </p:cNvPr>
          <p:cNvSpPr txBox="1"/>
          <p:nvPr/>
        </p:nvSpPr>
        <p:spPr>
          <a:xfrm>
            <a:off x="573741" y="618565"/>
            <a:ext cx="591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>
                <a:solidFill>
                  <a:srgbClr val="FF0000"/>
                </a:solidFill>
                <a:latin typeface="Calibri" panose="020F0502020204030204"/>
              </a:rPr>
              <a:t>Társasági adó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69DEE20-076F-195F-31F6-39BE2AE798BF}"/>
              </a:ext>
            </a:extLst>
          </p:cNvPr>
          <p:cNvSpPr txBox="1"/>
          <p:nvPr/>
        </p:nvSpPr>
        <p:spPr>
          <a:xfrm>
            <a:off x="576470" y="1570383"/>
            <a:ext cx="5705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Eredményt rontó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9% (2017-től) a profiton (AEE)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DE: Helyi iparűzési adó (HIPA) – </a:t>
            </a:r>
            <a:r>
              <a:rPr lang="hu-HU" sz="2400" dirty="0" err="1">
                <a:solidFill>
                  <a:prstClr val="black"/>
                </a:solidFill>
                <a:latin typeface="Calibri" panose="020F0502020204030204"/>
              </a:rPr>
              <a:t>árbevételen</a:t>
            </a: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hu-HU" sz="2400" dirty="0" err="1">
                <a:solidFill>
                  <a:prstClr val="black"/>
                </a:solidFill>
                <a:latin typeface="Calibri" panose="020F0502020204030204"/>
              </a:rPr>
              <a:t>Mo</a:t>
            </a: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!) </a:t>
            </a:r>
            <a:r>
              <a:rPr lang="hu-HU" sz="2400" dirty="0">
                <a:solidFill>
                  <a:srgbClr val="FF0000"/>
                </a:solidFill>
                <a:latin typeface="Calibri" panose="020F0502020204030204"/>
              </a:rPr>
              <a:t>Miért?</a:t>
            </a: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2020: 407 </a:t>
            </a:r>
            <a:r>
              <a:rPr lang="hu-HU" sz="2400" dirty="0" err="1">
                <a:solidFill>
                  <a:prstClr val="black"/>
                </a:solidFill>
                <a:latin typeface="Calibri" panose="020F0502020204030204"/>
              </a:rPr>
              <a:t>mrd</a:t>
            </a: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. Ft társasági, 729 </a:t>
            </a:r>
            <a:r>
              <a:rPr lang="hu-HU" sz="2400" dirty="0" err="1">
                <a:solidFill>
                  <a:prstClr val="black"/>
                </a:solidFill>
                <a:latin typeface="Calibri" panose="020F0502020204030204"/>
              </a:rPr>
              <a:t>mrd</a:t>
            </a: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. Ft iparűzési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Havi, negyedéves előleg elszámolás és fizetés NAV-</a:t>
            </a:r>
            <a:r>
              <a:rPr lang="hu-HU" sz="2400" dirty="0" err="1">
                <a:solidFill>
                  <a:prstClr val="black"/>
                </a:solidFill>
                <a:latin typeface="Calibri" panose="020F0502020204030204"/>
              </a:rPr>
              <a:t>nak</a:t>
            </a: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hu-HU" sz="2400" dirty="0">
                <a:solidFill>
                  <a:srgbClr val="FF0000"/>
                </a:solidFill>
                <a:latin typeface="Calibri" panose="020F0502020204030204"/>
              </a:rPr>
              <a:t>Miért? Elszámolási számla hol?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latin typeface="Calibri" panose="020F0502020204030204"/>
              </a:rPr>
              <a:t>Legutolsó tétel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latin typeface="Calibri" panose="020F0502020204030204"/>
              </a:rPr>
              <a:t>„Adózás előtti eredmény”-en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21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20F7F58-08FE-8B77-31B8-4BFEA9FA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62" y="0"/>
            <a:ext cx="5705538" cy="32093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EEE91D-D44B-3A82-E1C5-12D23B9B5D55}"/>
              </a:ext>
            </a:extLst>
          </p:cNvPr>
          <p:cNvSpPr txBox="1"/>
          <p:nvPr/>
        </p:nvSpPr>
        <p:spPr>
          <a:xfrm>
            <a:off x="573742" y="618565"/>
            <a:ext cx="499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>
                <a:solidFill>
                  <a:srgbClr val="FF0000"/>
                </a:solidFill>
                <a:latin typeface="Calibri" panose="020F0502020204030204"/>
              </a:rPr>
              <a:t>Társasági adó - Példa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69DEE20-076F-195F-31F6-39BE2AE798BF}"/>
              </a:ext>
            </a:extLst>
          </p:cNvPr>
          <p:cNvSpPr txBox="1"/>
          <p:nvPr/>
        </p:nvSpPr>
        <p:spPr>
          <a:xfrm>
            <a:off x="576470" y="1570383"/>
            <a:ext cx="5705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Adózás előtti eredményem negyed évente </a:t>
            </a: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m Ft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Calibri" panose="020F0502020204030204"/>
              </a:rPr>
              <a:t>Szuper december: Adózás előtti eredményem év végén 500 m Ft.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Érintett sorok?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9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1EEE91D-D44B-3A82-E1C5-12D23B9B5D55}"/>
              </a:ext>
            </a:extLst>
          </p:cNvPr>
          <p:cNvSpPr txBox="1"/>
          <p:nvPr/>
        </p:nvSpPr>
        <p:spPr>
          <a:xfrm>
            <a:off x="573742" y="618565"/>
            <a:ext cx="499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>
                <a:solidFill>
                  <a:srgbClr val="FF0000"/>
                </a:solidFill>
                <a:latin typeface="Calibri" panose="020F0502020204030204"/>
              </a:rPr>
              <a:t>Társasági adó - Példa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69DEE20-076F-195F-31F6-39BE2AE798BF}"/>
              </a:ext>
            </a:extLst>
          </p:cNvPr>
          <p:cNvSpPr txBox="1"/>
          <p:nvPr/>
        </p:nvSpPr>
        <p:spPr>
          <a:xfrm>
            <a:off x="576470" y="1570383"/>
            <a:ext cx="57055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Adózás előtti eredményem negyed évente </a:t>
            </a:r>
            <a:r>
              <a:rPr lang="hu-HU" sz="2000" dirty="0">
                <a:latin typeface="Calibri" panose="020F0502020204030204"/>
              </a:rPr>
              <a:t>1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m Ft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dirty="0">
                <a:latin typeface="Calibri" panose="020F0502020204030204"/>
              </a:rPr>
              <a:t>Negyedévente: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>
                <a:latin typeface="Calibri" panose="020F0502020204030204"/>
              </a:rPr>
              <a:t>Társasági adó elszámolási számla változik 9 m Ft,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Pénzeszközök, 9 m Ft-tal csökken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2000" dirty="0"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FF0000"/>
                </a:solidFill>
                <a:latin typeface="Calibri" panose="020F0502020204030204"/>
              </a:rPr>
              <a:t>4 db negyedéves elszámolás: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>
                <a:latin typeface="Calibri" panose="020F0502020204030204"/>
              </a:rPr>
              <a:t>36 m Ft be lett fizetve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Elszámolási számlán, 36 m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>
                <a:latin typeface="Calibri" panose="020F0502020204030204"/>
              </a:rPr>
              <a:t>Pénzeszközök csökkennek, 36 m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FF0000"/>
                </a:solidFill>
                <a:latin typeface="Calibri" panose="020F0502020204030204"/>
              </a:rPr>
              <a:t>Éves elszámolás: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Eddig 400 m Ft-on fizettük 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>
                <a:latin typeface="Calibri" panose="020F0502020204030204"/>
              </a:rPr>
              <a:t>De 500 m Ft lett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Összes fizetendő: 45 m 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Elszámolási számla 36m Ft kivezetés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>
                <a:latin typeface="Calibri" panose="020F0502020204030204"/>
              </a:rPr>
              <a:t>Bankszámla: 9 m Ft csökken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>
                <a:latin typeface="Calibri" panose="020F0502020204030204"/>
              </a:rPr>
              <a:t>Eredményem 45 m Ft-tal csökken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14B7087-4116-2B06-9D2B-5E97C94A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10" y="388349"/>
            <a:ext cx="4541242" cy="280426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E58F5C5-BF11-F5B9-5C62-8C56BD19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10" y="3613531"/>
            <a:ext cx="6198704" cy="26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3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20F7F58-08FE-8B77-31B8-4BFEA9FA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62" y="0"/>
            <a:ext cx="5705538" cy="32093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EEE91D-D44B-3A82-E1C5-12D23B9B5D55}"/>
              </a:ext>
            </a:extLst>
          </p:cNvPr>
          <p:cNvSpPr txBox="1"/>
          <p:nvPr/>
        </p:nvSpPr>
        <p:spPr>
          <a:xfrm>
            <a:off x="573741" y="618565"/>
            <a:ext cx="591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HIPA (helyi iparűzési adó)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F2F937C-3318-A140-0BC4-ED01A9CEA9C8}"/>
              </a:ext>
            </a:extLst>
          </p:cNvPr>
          <p:cNvSpPr txBox="1"/>
          <p:nvPr/>
        </p:nvSpPr>
        <p:spPr>
          <a:xfrm>
            <a:off x="665922" y="1600200"/>
            <a:ext cx="54300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Bruttó </a:t>
            </a:r>
            <a:r>
              <a:rPr lang="hu-HU" sz="2800" dirty="0" err="1"/>
              <a:t>árrésen</a:t>
            </a: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ÁFA mentes </a:t>
            </a:r>
            <a:r>
              <a:rPr lang="hu-HU" sz="2800" dirty="0" err="1"/>
              <a:t>árbevételből</a:t>
            </a:r>
            <a:r>
              <a:rPr lang="hu-HU" sz="2800" dirty="0"/>
              <a:t> ELÁBÉ, alvállalkozók, anyagköltségek, </a:t>
            </a:r>
            <a:r>
              <a:rPr lang="hu-HU" sz="2800" dirty="0" err="1"/>
              <a:t>stb</a:t>
            </a:r>
            <a:r>
              <a:rPr lang="hu-HU" sz="28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Önkormányzatnak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Max 2% (önkormányzat döntése)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Félévente</a:t>
            </a:r>
            <a:r>
              <a:rPr lang="hu-HU" sz="2800" dirty="0"/>
              <a:t> előleg elszámolás és fizetés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Könyvelése hasonló, mint a társasági adóé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0906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20F7F58-08FE-8B77-31B8-4BFEA9FA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62" y="0"/>
            <a:ext cx="5705538" cy="32093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EEE91D-D44B-3A82-E1C5-12D23B9B5D55}"/>
              </a:ext>
            </a:extLst>
          </p:cNvPr>
          <p:cNvSpPr txBox="1"/>
          <p:nvPr/>
        </p:nvSpPr>
        <p:spPr>
          <a:xfrm>
            <a:off x="573741" y="618565"/>
            <a:ext cx="591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Bérhez kapcsolódók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6B21EC-F910-5A54-9375-C0011896E973}"/>
              </a:ext>
            </a:extLst>
          </p:cNvPr>
          <p:cNvSpPr txBox="1"/>
          <p:nvPr/>
        </p:nvSpPr>
        <p:spPr>
          <a:xfrm>
            <a:off x="573741" y="1510748"/>
            <a:ext cx="55222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Munkáltatót terhelő: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SZOCHO 13%</a:t>
            </a:r>
          </a:p>
          <a:p>
            <a:endParaRPr lang="hu-HU" sz="2000" dirty="0"/>
          </a:p>
          <a:p>
            <a:r>
              <a:rPr lang="hu-HU" sz="2000" b="1" dirty="0"/>
              <a:t>Munkavállalót terhelő: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SZJA 15%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TB 18,5 (nyugdíj, </a:t>
            </a:r>
            <a:r>
              <a:rPr lang="hu-HU" sz="2000" dirty="0" err="1"/>
              <a:t>eü</a:t>
            </a:r>
            <a:r>
              <a:rPr lang="hu-HU" sz="2000" dirty="0"/>
              <a:t>, munkanélküli)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r>
              <a:rPr lang="hu-HU" sz="2000" b="1" dirty="0"/>
              <a:t>Nettó </a:t>
            </a:r>
            <a:r>
              <a:rPr lang="hu-HU" sz="2000" b="1" dirty="0" err="1"/>
              <a:t>vs</a:t>
            </a:r>
            <a:r>
              <a:rPr lang="hu-HU" sz="2000" b="1" dirty="0"/>
              <a:t> „Bruttó-bruttó”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Tfh</a:t>
            </a:r>
            <a:r>
              <a:rPr lang="hu-HU" sz="2000" dirty="0"/>
              <a:t> nettó 500 e Ft (kézbe)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Buttó</a:t>
            </a:r>
            <a:r>
              <a:rPr lang="hu-HU" sz="2000" dirty="0"/>
              <a:t> kb. 720 e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Bruttó-bruttó. Kb. 830 e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Tehát 500 e Ft nettón kb. 330 e Ft adójellegű teher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 teljes pénz kb. 60%-a marad a munkavállalónál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1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5BC83F8-60EC-E54F-9D89-6AD384FB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6EF1027-137B-A27D-BA1E-703B604FAB96}"/>
              </a:ext>
            </a:extLst>
          </p:cNvPr>
          <p:cNvSpPr txBox="1"/>
          <p:nvPr/>
        </p:nvSpPr>
        <p:spPr>
          <a:xfrm>
            <a:off x="600635" y="573741"/>
            <a:ext cx="38906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C000"/>
                </a:solidFill>
              </a:rPr>
              <a:t>FŐKÖNYVELÉS / PÉNZÜGYI OPERÁCIÓ - ESZKÖZÉRTÉKELÉS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TREASURY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ADÓ</a:t>
            </a:r>
          </a:p>
          <a:p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RIPORTING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CONTROLLING (MENEDZSMENT INFORMÁCIÓ)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AUDIT (KONTROLLOK)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(B.I.)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(BESZERZÉS)</a:t>
            </a:r>
          </a:p>
        </p:txBody>
      </p:sp>
    </p:spTree>
    <p:extLst>
      <p:ext uri="{BB962C8B-B14F-4D97-AF65-F5344CB8AC3E}">
        <p14:creationId xmlns:p14="http://schemas.microsoft.com/office/powerpoint/2010/main" val="271540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Factors Contribute to the Valuation of a Company?">
            <a:extLst>
              <a:ext uri="{FF2B5EF4-FFF2-40B4-BE49-F238E27FC236}">
                <a16:creationId xmlns:a16="http://schemas.microsoft.com/office/drawing/2014/main" id="{175DA121-AC2E-DF81-D19E-3359E423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484161D-9C49-1325-1130-D91C8C2D1CBF}"/>
              </a:ext>
            </a:extLst>
          </p:cNvPr>
          <p:cNvSpPr txBox="1"/>
          <p:nvPr/>
        </p:nvSpPr>
        <p:spPr>
          <a:xfrm>
            <a:off x="385482" y="251012"/>
            <a:ext cx="949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Eszközök értékelése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EE82EFA-03A7-3AEA-B296-8BA1789E443C}"/>
              </a:ext>
            </a:extLst>
          </p:cNvPr>
          <p:cNvSpPr txBox="1"/>
          <p:nvPr/>
        </p:nvSpPr>
        <p:spPr>
          <a:xfrm>
            <a:off x="385482" y="999257"/>
            <a:ext cx="1039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Vannak mérlegsorok, ahol a </a:t>
            </a:r>
            <a:r>
              <a:rPr lang="hu-HU" sz="2800" b="1" dirty="0">
                <a:solidFill>
                  <a:srgbClr val="FF0000"/>
                </a:solidFill>
              </a:rPr>
              <a:t>könyvekben szereplő érték </a:t>
            </a:r>
            <a:r>
              <a:rPr lang="hu-HU" sz="2800" dirty="0"/>
              <a:t>könnyen </a:t>
            </a:r>
            <a:r>
              <a:rPr lang="hu-HU" sz="2800" b="1" dirty="0">
                <a:solidFill>
                  <a:srgbClr val="FF0000"/>
                </a:solidFill>
              </a:rPr>
              <a:t>elmozdulhat</a:t>
            </a:r>
            <a:r>
              <a:rPr lang="hu-HU" sz="2800" dirty="0"/>
              <a:t> az eredetileg regisztrált értéktől.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3237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Factors Contribute to the Valuation of a Company?">
            <a:extLst>
              <a:ext uri="{FF2B5EF4-FFF2-40B4-BE49-F238E27FC236}">
                <a16:creationId xmlns:a16="http://schemas.microsoft.com/office/drawing/2014/main" id="{175DA121-AC2E-DF81-D19E-3359E423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484161D-9C49-1325-1130-D91C8C2D1CBF}"/>
              </a:ext>
            </a:extLst>
          </p:cNvPr>
          <p:cNvSpPr txBox="1"/>
          <p:nvPr/>
        </p:nvSpPr>
        <p:spPr>
          <a:xfrm>
            <a:off x="385482" y="251012"/>
            <a:ext cx="949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Eszközök értékelése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áblázat 4">
            <a:extLst>
              <a:ext uri="{FF2B5EF4-FFF2-40B4-BE49-F238E27FC236}">
                <a16:creationId xmlns:a16="http://schemas.microsoft.com/office/drawing/2014/main" id="{A7A4FCCE-46DF-EBB1-DC60-5DB74222CA2C}"/>
              </a:ext>
            </a:extLst>
          </p:cNvPr>
          <p:cNvGraphicFramePr>
            <a:graphicFrameLocks noGrp="1"/>
          </p:cNvGraphicFramePr>
          <p:nvPr/>
        </p:nvGraphicFramePr>
        <p:xfrm>
          <a:off x="531905" y="3194052"/>
          <a:ext cx="8133977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977">
                  <a:extLst>
                    <a:ext uri="{9D8B030D-6E8A-4147-A177-3AD203B41FA5}">
                      <a16:colId xmlns:a16="http://schemas.microsoft.com/office/drawing/2014/main" val="19334374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88655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ESZKÖZÖK, KÖVETELÉSEK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KÖTELEZETTSÉGEK, FORRÁSOK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60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00B050"/>
                          </a:solidFill>
                        </a:rPr>
                        <a:t>Tárgyi eszközök, pl. gépek, ingatlanok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0070C0"/>
                          </a:solidFill>
                        </a:rPr>
                        <a:t>Saját tőke-1 (jegyzett tőke, tehát eredeti kötelezettség tulajdonosok felé)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7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00B050"/>
                          </a:solidFill>
                        </a:rPr>
                        <a:t>Pénzeszközök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0070C0"/>
                          </a:solidFill>
                        </a:rPr>
                        <a:t>Saját tőke-2 (eredmény beforgatás és tőkeváltozás, tehát további kötelezettségek a tulajdonosok felé)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6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00B050"/>
                          </a:solidFill>
                        </a:rPr>
                        <a:t>Készletek, alapanyagok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Kötelezettségek szállítóknak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00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00B050"/>
                          </a:solidFill>
                        </a:rPr>
                        <a:t>Követelések (Vevők)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Hitelkötelezettségek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66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00B050"/>
                          </a:solidFill>
                        </a:rPr>
                        <a:t>Egyéb eszközök, követelések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Egyéb kötelezettségek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9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/>
                        <a:t>ÖSSZESEN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ÖSSZESEN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12730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FEE82EFA-03A7-3AEA-B296-8BA1789E443C}"/>
              </a:ext>
            </a:extLst>
          </p:cNvPr>
          <p:cNvSpPr txBox="1"/>
          <p:nvPr/>
        </p:nvSpPr>
        <p:spPr>
          <a:xfrm>
            <a:off x="385482" y="999257"/>
            <a:ext cx="103990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Vannak mérlegsorok, ahol a könyvekben szereplő érték könnyen elmozdulhat az eredetileg regisztrált értéktől.</a:t>
            </a:r>
          </a:p>
          <a:p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FF0000"/>
                </a:solidFill>
              </a:rPr>
              <a:t>Megnézve a lenti mérleget, melyek lehetnek ezek a sorok?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9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Factors Contribute to the Valuation of a Company?">
            <a:extLst>
              <a:ext uri="{FF2B5EF4-FFF2-40B4-BE49-F238E27FC236}">
                <a16:creationId xmlns:a16="http://schemas.microsoft.com/office/drawing/2014/main" id="{175DA121-AC2E-DF81-D19E-3359E423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484161D-9C49-1325-1130-D91C8C2D1CBF}"/>
              </a:ext>
            </a:extLst>
          </p:cNvPr>
          <p:cNvSpPr txBox="1"/>
          <p:nvPr/>
        </p:nvSpPr>
        <p:spPr>
          <a:xfrm>
            <a:off x="385482" y="251012"/>
            <a:ext cx="949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Eszközök értékelése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EE82EFA-03A7-3AEA-B296-8BA1789E443C}"/>
              </a:ext>
            </a:extLst>
          </p:cNvPr>
          <p:cNvSpPr txBox="1"/>
          <p:nvPr/>
        </p:nvSpPr>
        <p:spPr>
          <a:xfrm>
            <a:off x="385482" y="999257"/>
            <a:ext cx="10399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Tárgyi eszközök, befektetések: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Likvid befektetések (kötvény , tőzsdei részvény)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Cégben / cégekben befektetések (nem likvid)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Gépek, berendezések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Ingatlanok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14:cNvPr>
              <p14:cNvContentPartPr/>
              <p14:nvPr/>
            </p14:nvContentPartPr>
            <p14:xfrm>
              <a:off x="2375661" y="3038859"/>
              <a:ext cx="360" cy="360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8021" y="302085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41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Factors Contribute to the Valuation of a Company?">
            <a:extLst>
              <a:ext uri="{FF2B5EF4-FFF2-40B4-BE49-F238E27FC236}">
                <a16:creationId xmlns:a16="http://schemas.microsoft.com/office/drawing/2014/main" id="{175DA121-AC2E-DF81-D19E-3359E423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484161D-9C49-1325-1130-D91C8C2D1CBF}"/>
              </a:ext>
            </a:extLst>
          </p:cNvPr>
          <p:cNvSpPr txBox="1"/>
          <p:nvPr/>
        </p:nvSpPr>
        <p:spPr>
          <a:xfrm>
            <a:off x="385482" y="251012"/>
            <a:ext cx="949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Eszközök értékelése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EE82EFA-03A7-3AEA-B296-8BA1789E443C}"/>
              </a:ext>
            </a:extLst>
          </p:cNvPr>
          <p:cNvSpPr txBox="1"/>
          <p:nvPr/>
        </p:nvSpPr>
        <p:spPr>
          <a:xfrm>
            <a:off x="385482" y="999257"/>
            <a:ext cx="103990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Tárgyi eszközök, befektetések: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FF0000"/>
                </a:solidFill>
              </a:rPr>
              <a:t>Likvid befektetések (kötvény , tőzsdei részvény)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Tőzsdei árfolyam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Átértékelési veszteség?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14:cNvPr>
              <p14:cNvContentPartPr/>
              <p14:nvPr/>
            </p14:nvContentPartPr>
            <p14:xfrm>
              <a:off x="2375661" y="3038859"/>
              <a:ext cx="360" cy="360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7661" y="3020859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Kép 5">
            <a:extLst>
              <a:ext uri="{FF2B5EF4-FFF2-40B4-BE49-F238E27FC236}">
                <a16:creationId xmlns:a16="http://schemas.microsoft.com/office/drawing/2014/main" id="{2ED555FB-27AE-AFAA-20D6-745C1AA69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75" y="3969726"/>
            <a:ext cx="4364281" cy="18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Factors Contribute to the Valuation of a Company?">
            <a:extLst>
              <a:ext uri="{FF2B5EF4-FFF2-40B4-BE49-F238E27FC236}">
                <a16:creationId xmlns:a16="http://schemas.microsoft.com/office/drawing/2014/main" id="{175DA121-AC2E-DF81-D19E-3359E423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484161D-9C49-1325-1130-D91C8C2D1CBF}"/>
              </a:ext>
            </a:extLst>
          </p:cNvPr>
          <p:cNvSpPr txBox="1"/>
          <p:nvPr/>
        </p:nvSpPr>
        <p:spPr>
          <a:xfrm>
            <a:off x="385482" y="251012"/>
            <a:ext cx="949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Eszközök értékelése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EE82EFA-03A7-3AEA-B296-8BA1789E443C}"/>
              </a:ext>
            </a:extLst>
          </p:cNvPr>
          <p:cNvSpPr txBox="1"/>
          <p:nvPr/>
        </p:nvSpPr>
        <p:spPr>
          <a:xfrm>
            <a:off x="385482" y="999257"/>
            <a:ext cx="103990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Tárgyi eszközök, befektetések: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FF0000"/>
                </a:solidFill>
              </a:rPr>
              <a:t>Gépek, berendezések</a:t>
            </a:r>
          </a:p>
          <a:p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Mennyiség: LELTÁR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Minőség: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/>
              <a:t>Referencia ár a piacról?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/>
              <a:t>Használjuk még?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/>
              <a:t>Eredeti amortizációs évek helyesek?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/>
              <a:t>Egyéb szempontok?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Jegyzőkönyv / külső </a:t>
            </a:r>
            <a:r>
              <a:rPr lang="hu-HU" sz="2800" dirty="0" err="1"/>
              <a:t>auditor</a:t>
            </a:r>
            <a:r>
              <a:rPr lang="hu-HU" sz="2800" dirty="0"/>
              <a:t> bevonása.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Felértékelés </a:t>
            </a:r>
            <a:r>
              <a:rPr lang="hu-HU" sz="2800" dirty="0" err="1"/>
              <a:t>versus</a:t>
            </a:r>
            <a:r>
              <a:rPr lang="hu-HU" sz="2800" dirty="0"/>
              <a:t> leértékelés.  </a:t>
            </a:r>
          </a:p>
          <a:p>
            <a:endParaRPr lang="hu-HU" sz="2800" dirty="0"/>
          </a:p>
          <a:p>
            <a:r>
              <a:rPr lang="hu-HU" sz="2800" b="1" dirty="0"/>
              <a:t>Könyvelés?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14:cNvPr>
              <p14:cNvContentPartPr/>
              <p14:nvPr/>
            </p14:nvContentPartPr>
            <p14:xfrm>
              <a:off x="2375661" y="3038859"/>
              <a:ext cx="360" cy="360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7661" y="3020859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Kép 2">
            <a:extLst>
              <a:ext uri="{FF2B5EF4-FFF2-40B4-BE49-F238E27FC236}">
                <a16:creationId xmlns:a16="http://schemas.microsoft.com/office/drawing/2014/main" id="{AE36364D-D4C2-A325-BB24-67FD53D1E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04" y="251012"/>
            <a:ext cx="436511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6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Factors Contribute to the Valuation of a Company?">
            <a:extLst>
              <a:ext uri="{FF2B5EF4-FFF2-40B4-BE49-F238E27FC236}">
                <a16:creationId xmlns:a16="http://schemas.microsoft.com/office/drawing/2014/main" id="{175DA121-AC2E-DF81-D19E-3359E423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484161D-9C49-1325-1130-D91C8C2D1CBF}"/>
              </a:ext>
            </a:extLst>
          </p:cNvPr>
          <p:cNvSpPr txBox="1"/>
          <p:nvPr/>
        </p:nvSpPr>
        <p:spPr>
          <a:xfrm>
            <a:off x="385482" y="251012"/>
            <a:ext cx="949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Eszközök értékelése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EE82EFA-03A7-3AEA-B296-8BA1789E443C}"/>
              </a:ext>
            </a:extLst>
          </p:cNvPr>
          <p:cNvSpPr txBox="1"/>
          <p:nvPr/>
        </p:nvSpPr>
        <p:spPr>
          <a:xfrm>
            <a:off x="385482" y="999257"/>
            <a:ext cx="103990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Tárgyi eszközök, befektetések: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Ingatlanok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8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latin typeface="Calibri" panose="020F0502020204030204"/>
              </a:rPr>
              <a:t>Referencia ár piacról?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Termelésben mennyire vesz részt? </a:t>
            </a:r>
            <a:r>
              <a:rPr kumimoji="0" lang="hu-HU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Vgy</a:t>
            </a: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csak ingatlan?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latin typeface="Calibri" panose="020F0502020204030204"/>
              </a:rPr>
              <a:t>Termelésben részt vesz: szerepe változott?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Egyéb szempontok…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14:cNvPr>
              <p14:cNvContentPartPr/>
              <p14:nvPr/>
            </p14:nvContentPartPr>
            <p14:xfrm>
              <a:off x="2375661" y="3038859"/>
              <a:ext cx="360" cy="360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8021" y="302085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72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Factors Contribute to the Valuation of a Company?">
            <a:extLst>
              <a:ext uri="{FF2B5EF4-FFF2-40B4-BE49-F238E27FC236}">
                <a16:creationId xmlns:a16="http://schemas.microsoft.com/office/drawing/2014/main" id="{175DA121-AC2E-DF81-D19E-3359E423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484161D-9C49-1325-1130-D91C8C2D1CBF}"/>
              </a:ext>
            </a:extLst>
          </p:cNvPr>
          <p:cNvSpPr txBox="1"/>
          <p:nvPr/>
        </p:nvSpPr>
        <p:spPr>
          <a:xfrm>
            <a:off x="385482" y="251012"/>
            <a:ext cx="949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Eszközök értékelése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EE82EFA-03A7-3AEA-B296-8BA1789E443C}"/>
              </a:ext>
            </a:extLst>
          </p:cNvPr>
          <p:cNvSpPr txBox="1"/>
          <p:nvPr/>
        </p:nvSpPr>
        <p:spPr>
          <a:xfrm>
            <a:off x="385482" y="999257"/>
            <a:ext cx="10399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Tárgyi eszközök, befektetések: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FF0000"/>
                </a:solidFill>
              </a:rPr>
              <a:t>Cégben / cégekben befektetések (nem tőzsdei, nem likvid)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NPV: Diszkontált profit terv (Profitot várunk?)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Piaci referencia érték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Saját tőke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Egyéb szempontok, vagy vegyes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14:cNvPr>
              <p14:cNvContentPartPr/>
              <p14:nvPr/>
            </p14:nvContentPartPr>
            <p14:xfrm>
              <a:off x="2375661" y="3038859"/>
              <a:ext cx="360" cy="360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EA8FB831-7D39-162B-EF24-51A2594F8A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8021" y="302085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485685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{F3C047F5-731D-4C69-9FBA-83A25650DADA}tf22712842_win32</Template>
  <TotalTime>1996</TotalTime>
  <Words>688</Words>
  <Application>Microsoft Office PowerPoint</Application>
  <PresentationFormat>Szélesvásznú</PresentationFormat>
  <Paragraphs>167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18</vt:i4>
      </vt:variant>
    </vt:vector>
  </HeadingPairs>
  <TitlesOfParts>
    <vt:vector size="28" baseType="lpstr">
      <vt:lpstr>Arial</vt:lpstr>
      <vt:lpstr>Bodoni</vt:lpstr>
      <vt:lpstr>Bookman Old Style</vt:lpstr>
      <vt:lpstr>Calibri</vt:lpstr>
      <vt:lpstr>Calibri Light</vt:lpstr>
      <vt:lpstr>Franklin Gothic Book</vt:lpstr>
      <vt:lpstr>Palatino</vt:lpstr>
      <vt:lpstr>1_RetrospectVTI</vt:lpstr>
      <vt:lpstr>New_Template4</vt:lpstr>
      <vt:lpstr>Office-téma</vt:lpstr>
      <vt:lpstr>Komplex pénzügyi alapozó képzés   2023 március DAY 4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Gábor Wavrik</dc:creator>
  <cp:lastModifiedBy>Gábor Wavrik</cp:lastModifiedBy>
  <cp:revision>176</cp:revision>
  <dcterms:created xsi:type="dcterms:W3CDTF">2023-03-01T10:09:49Z</dcterms:created>
  <dcterms:modified xsi:type="dcterms:W3CDTF">2023-03-27T17:20:17Z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