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slides/slide177.xml" ContentType="application/vnd.openxmlformats-officedocument.presentationml.slide+xml"/>
  <Override PartName="/ppt/slides/slide178.xml" ContentType="application/vnd.openxmlformats-officedocument.presentationml.slide+xml"/>
  <Override PartName="/ppt/slides/slide179.xml" ContentType="application/vnd.openxmlformats-officedocument.presentationml.slide+xml"/>
  <Override PartName="/ppt/slides/slide180.xml" ContentType="application/vnd.openxmlformats-officedocument.presentationml.slide+xml"/>
  <Override PartName="/ppt/slides/slide181.xml" ContentType="application/vnd.openxmlformats-officedocument.presentationml.slide+xml"/>
  <Override PartName="/ppt/slides/slide182.xml" ContentType="application/vnd.openxmlformats-officedocument.presentationml.slide+xml"/>
  <Override PartName="/ppt/slides/slide183.xml" ContentType="application/vnd.openxmlformats-officedocument.presentationml.slide+xml"/>
  <Override PartName="/ppt/slides/slide184.xml" ContentType="application/vnd.openxmlformats-officedocument.presentationml.slide+xml"/>
  <Override PartName="/ppt/slides/slide185.xml" ContentType="application/vnd.openxmlformats-officedocument.presentationml.slide+xml"/>
  <Override PartName="/ppt/slides/slide186.xml" ContentType="application/vnd.openxmlformats-officedocument.presentationml.slide+xml"/>
  <Override PartName="/ppt/slides/slide187.xml" ContentType="application/vnd.openxmlformats-officedocument.presentationml.slide+xml"/>
  <Override PartName="/ppt/slides/slide188.xml" ContentType="application/vnd.openxmlformats-officedocument.presentationml.slide+xml"/>
  <Override PartName="/ppt/slides/slide189.xml" ContentType="application/vnd.openxmlformats-officedocument.presentationml.slide+xml"/>
  <Override PartName="/ppt/slides/slide190.xml" ContentType="application/vnd.openxmlformats-officedocument.presentationml.slide+xml"/>
  <Override PartName="/ppt/slides/slide191.xml" ContentType="application/vnd.openxmlformats-officedocument.presentationml.slide+xml"/>
  <Override PartName="/ppt/slides/slide192.xml" ContentType="application/vnd.openxmlformats-officedocument.presentationml.slide+xml"/>
  <Override PartName="/ppt/slides/slide193.xml" ContentType="application/vnd.openxmlformats-officedocument.presentationml.slide+xml"/>
  <Override PartName="/ppt/slides/slide194.xml" ContentType="application/vnd.openxmlformats-officedocument.presentationml.slide+xml"/>
  <Override PartName="/ppt/slides/slide195.xml" ContentType="application/vnd.openxmlformats-officedocument.presentationml.slide+xml"/>
  <Override PartName="/ppt/slides/slide196.xml" ContentType="application/vnd.openxmlformats-officedocument.presentationml.slide+xml"/>
  <Override PartName="/ppt/slides/slide197.xml" ContentType="application/vnd.openxmlformats-officedocument.presentationml.slide+xml"/>
  <Override PartName="/ppt/slides/slide198.xml" ContentType="application/vnd.openxmlformats-officedocument.presentationml.slide+xml"/>
  <Override PartName="/ppt/slides/slide199.xml" ContentType="application/vnd.openxmlformats-officedocument.presentationml.slide+xml"/>
  <Override PartName="/ppt/slides/slide200.xml" ContentType="application/vnd.openxmlformats-officedocument.presentationml.slide+xml"/>
  <Override PartName="/ppt/slides/slide201.xml" ContentType="application/vnd.openxmlformats-officedocument.presentationml.slide+xml"/>
  <Override PartName="/ppt/slides/slide202.xml" ContentType="application/vnd.openxmlformats-officedocument.presentationml.slide+xml"/>
  <Override PartName="/ppt/slides/slide203.xml" ContentType="application/vnd.openxmlformats-officedocument.presentationml.slide+xml"/>
  <Override PartName="/ppt/slides/slide204.xml" ContentType="application/vnd.openxmlformats-officedocument.presentationml.slide+xml"/>
  <Override PartName="/ppt/slides/slide205.xml" ContentType="application/vnd.openxmlformats-officedocument.presentationml.slide+xml"/>
  <Override PartName="/ppt/slides/slide206.xml" ContentType="application/vnd.openxmlformats-officedocument.presentationml.slide+xml"/>
  <Override PartName="/ppt/slides/slide207.xml" ContentType="application/vnd.openxmlformats-officedocument.presentationml.slide+xml"/>
  <Override PartName="/ppt/slides/slide208.xml" ContentType="application/vnd.openxmlformats-officedocument.presentationml.slide+xml"/>
  <Override PartName="/ppt/slides/slide209.xml" ContentType="application/vnd.openxmlformats-officedocument.presentationml.slide+xml"/>
  <Override PartName="/ppt/slides/slide210.xml" ContentType="application/vnd.openxmlformats-officedocument.presentationml.slide+xml"/>
  <Override PartName="/ppt/slides/slide211.xml" ContentType="application/vnd.openxmlformats-officedocument.presentationml.slide+xml"/>
  <Override PartName="/ppt/slides/slide212.xml" ContentType="application/vnd.openxmlformats-officedocument.presentationml.slide+xml"/>
  <Override PartName="/ppt/slides/slide213.xml" ContentType="application/vnd.openxmlformats-officedocument.presentationml.slide+xml"/>
  <Override PartName="/ppt/slides/slide214.xml" ContentType="application/vnd.openxmlformats-officedocument.presentationml.slide+xml"/>
  <Override PartName="/ppt/slides/slide215.xml" ContentType="application/vnd.openxmlformats-officedocument.presentationml.slide+xml"/>
  <Override PartName="/ppt/slides/slide216.xml" ContentType="application/vnd.openxmlformats-officedocument.presentationml.slide+xml"/>
  <Override PartName="/ppt/slides/slide217.xml" ContentType="application/vnd.openxmlformats-officedocument.presentationml.slide+xml"/>
  <Override PartName="/ppt/slides/slide218.xml" ContentType="application/vnd.openxmlformats-officedocument.presentationml.slide+xml"/>
  <Override PartName="/ppt/slides/slide219.xml" ContentType="application/vnd.openxmlformats-officedocument.presentationml.slide+xml"/>
  <Override PartName="/ppt/slides/slide220.xml" ContentType="application/vnd.openxmlformats-officedocument.presentationml.slide+xml"/>
  <Override PartName="/ppt/slides/slide221.xml" ContentType="application/vnd.openxmlformats-officedocument.presentationml.slide+xml"/>
  <Override PartName="/ppt/slides/slide222.xml" ContentType="application/vnd.openxmlformats-officedocument.presentationml.slide+xml"/>
  <Override PartName="/ppt/slides/slide223.xml" ContentType="application/vnd.openxmlformats-officedocument.presentationml.slide+xml"/>
  <Override PartName="/ppt/slides/slide224.xml" ContentType="application/vnd.openxmlformats-officedocument.presentationml.slide+xml"/>
  <Override PartName="/ppt/slides/slide225.xml" ContentType="application/vnd.openxmlformats-officedocument.presentationml.slide+xml"/>
  <Override PartName="/ppt/slides/slide226.xml" ContentType="application/vnd.openxmlformats-officedocument.presentationml.slide+xml"/>
  <Override PartName="/ppt/slides/slide227.xml" ContentType="application/vnd.openxmlformats-officedocument.presentationml.slide+xml"/>
  <Override PartName="/ppt/slides/slide228.xml" ContentType="application/vnd.openxmlformats-officedocument.presentationml.slide+xml"/>
  <Override PartName="/ppt/slides/slide229.xml" ContentType="application/vnd.openxmlformats-officedocument.presentationml.slide+xml"/>
  <Override PartName="/ppt/slides/slide230.xml" ContentType="application/vnd.openxmlformats-officedocument.presentationml.slide+xml"/>
  <Override PartName="/ppt/slides/slide231.xml" ContentType="application/vnd.openxmlformats-officedocument.presentationml.slide+xml"/>
  <Override PartName="/ppt/slides/slide232.xml" ContentType="application/vnd.openxmlformats-officedocument.presentationml.slide+xml"/>
  <Override PartName="/ppt/slides/slide233.xml" ContentType="application/vnd.openxmlformats-officedocument.presentationml.slide+xml"/>
  <Override PartName="/ppt/slides/slide234.xml" ContentType="application/vnd.openxmlformats-officedocument.presentationml.slide+xml"/>
  <Override PartName="/ppt/slides/slide235.xml" ContentType="application/vnd.openxmlformats-officedocument.presentationml.slide+xml"/>
  <Override PartName="/ppt/slides/slide236.xml" ContentType="application/vnd.openxmlformats-officedocument.presentationml.slide+xml"/>
  <Override PartName="/ppt/slides/slide237.xml" ContentType="application/vnd.openxmlformats-officedocument.presentationml.slide+xml"/>
  <Override PartName="/ppt/slides/slide238.xml" ContentType="application/vnd.openxmlformats-officedocument.presentationml.slide+xml"/>
  <Override PartName="/ppt/slides/slide239.xml" ContentType="application/vnd.openxmlformats-officedocument.presentationml.slide+xml"/>
  <Override PartName="/ppt/slides/slide240.xml" ContentType="application/vnd.openxmlformats-officedocument.presentationml.slide+xml"/>
  <Override PartName="/ppt/slides/slide241.xml" ContentType="application/vnd.openxmlformats-officedocument.presentationml.slide+xml"/>
  <Override PartName="/ppt/slides/slide24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theme/themeOverride1.xml" ContentType="application/vnd.openxmlformats-officedocument.themeOverr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887" r:id="rId1"/>
  </p:sldMasterIdLst>
  <p:notesMasterIdLst>
    <p:notesMasterId r:id="rId244"/>
  </p:notesMasterIdLst>
  <p:sldIdLst>
    <p:sldId id="256" r:id="rId2"/>
    <p:sldId id="257" r:id="rId3"/>
    <p:sldId id="259" r:id="rId4"/>
    <p:sldId id="411" r:id="rId5"/>
    <p:sldId id="258" r:id="rId6"/>
    <p:sldId id="260" r:id="rId7"/>
    <p:sldId id="41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413" r:id="rId22"/>
    <p:sldId id="276" r:id="rId23"/>
    <p:sldId id="277" r:id="rId24"/>
    <p:sldId id="278" r:id="rId25"/>
    <p:sldId id="460" r:id="rId26"/>
    <p:sldId id="279" r:id="rId27"/>
    <p:sldId id="280" r:id="rId28"/>
    <p:sldId id="281" r:id="rId29"/>
    <p:sldId id="282" r:id="rId30"/>
    <p:sldId id="283" r:id="rId31"/>
    <p:sldId id="284" r:id="rId32"/>
    <p:sldId id="285" r:id="rId33"/>
    <p:sldId id="286" r:id="rId34"/>
    <p:sldId id="287" r:id="rId35"/>
    <p:sldId id="288" r:id="rId36"/>
    <p:sldId id="289" r:id="rId37"/>
    <p:sldId id="290" r:id="rId38"/>
    <p:sldId id="291" r:id="rId39"/>
    <p:sldId id="292" r:id="rId40"/>
    <p:sldId id="293" r:id="rId41"/>
    <p:sldId id="294" r:id="rId42"/>
    <p:sldId id="295" r:id="rId43"/>
    <p:sldId id="296" r:id="rId44"/>
    <p:sldId id="299" r:id="rId45"/>
    <p:sldId id="300" r:id="rId46"/>
    <p:sldId id="301" r:id="rId47"/>
    <p:sldId id="302" r:id="rId48"/>
    <p:sldId id="303" r:id="rId49"/>
    <p:sldId id="304" r:id="rId50"/>
    <p:sldId id="305" r:id="rId51"/>
    <p:sldId id="306" r:id="rId52"/>
    <p:sldId id="307" r:id="rId53"/>
    <p:sldId id="308" r:id="rId54"/>
    <p:sldId id="309" r:id="rId55"/>
    <p:sldId id="310" r:id="rId56"/>
    <p:sldId id="311" r:id="rId57"/>
    <p:sldId id="312" r:id="rId58"/>
    <p:sldId id="313" r:id="rId59"/>
    <p:sldId id="314" r:id="rId60"/>
    <p:sldId id="315" r:id="rId61"/>
    <p:sldId id="316" r:id="rId62"/>
    <p:sldId id="317" r:id="rId63"/>
    <p:sldId id="318" r:id="rId64"/>
    <p:sldId id="319" r:id="rId65"/>
    <p:sldId id="321" r:id="rId66"/>
    <p:sldId id="322" r:id="rId67"/>
    <p:sldId id="323" r:id="rId68"/>
    <p:sldId id="324" r:id="rId69"/>
    <p:sldId id="325" r:id="rId70"/>
    <p:sldId id="328" r:id="rId71"/>
    <p:sldId id="329" r:id="rId72"/>
    <p:sldId id="330" r:id="rId73"/>
    <p:sldId id="331" r:id="rId74"/>
    <p:sldId id="547" r:id="rId75"/>
    <p:sldId id="332" r:id="rId76"/>
    <p:sldId id="414" r:id="rId77"/>
    <p:sldId id="417" r:id="rId78"/>
    <p:sldId id="415" r:id="rId79"/>
    <p:sldId id="416" r:id="rId80"/>
    <p:sldId id="458" r:id="rId81"/>
    <p:sldId id="418" r:id="rId82"/>
    <p:sldId id="420" r:id="rId83"/>
    <p:sldId id="421" r:id="rId84"/>
    <p:sldId id="422" r:id="rId85"/>
    <p:sldId id="423" r:id="rId86"/>
    <p:sldId id="424" r:id="rId87"/>
    <p:sldId id="425" r:id="rId88"/>
    <p:sldId id="459" r:id="rId89"/>
    <p:sldId id="426" r:id="rId90"/>
    <p:sldId id="427" r:id="rId91"/>
    <p:sldId id="428" r:id="rId92"/>
    <p:sldId id="429" r:id="rId93"/>
    <p:sldId id="430" r:id="rId94"/>
    <p:sldId id="438" r:id="rId95"/>
    <p:sldId id="431" r:id="rId96"/>
    <p:sldId id="432" r:id="rId97"/>
    <p:sldId id="433" r:id="rId98"/>
    <p:sldId id="357" r:id="rId99"/>
    <p:sldId id="356" r:id="rId100"/>
    <p:sldId id="434" r:id="rId101"/>
    <p:sldId id="435" r:id="rId102"/>
    <p:sldId id="436" r:id="rId103"/>
    <p:sldId id="437" r:id="rId104"/>
    <p:sldId id="439" r:id="rId105"/>
    <p:sldId id="333" r:id="rId106"/>
    <p:sldId id="440" r:id="rId107"/>
    <p:sldId id="441" r:id="rId108"/>
    <p:sldId id="442" r:id="rId109"/>
    <p:sldId id="443" r:id="rId110"/>
    <p:sldId id="444" r:id="rId111"/>
    <p:sldId id="358" r:id="rId112"/>
    <p:sldId id="445" r:id="rId113"/>
    <p:sldId id="362" r:id="rId114"/>
    <p:sldId id="446" r:id="rId115"/>
    <p:sldId id="359" r:id="rId116"/>
    <p:sldId id="360" r:id="rId117"/>
    <p:sldId id="447" r:id="rId118"/>
    <p:sldId id="461" r:id="rId119"/>
    <p:sldId id="361" r:id="rId120"/>
    <p:sldId id="457" r:id="rId121"/>
    <p:sldId id="449" r:id="rId122"/>
    <p:sldId id="450" r:id="rId123"/>
    <p:sldId id="451" r:id="rId124"/>
    <p:sldId id="452" r:id="rId125"/>
    <p:sldId id="453" r:id="rId126"/>
    <p:sldId id="454" r:id="rId127"/>
    <p:sldId id="548" r:id="rId128"/>
    <p:sldId id="470" r:id="rId129"/>
    <p:sldId id="471" r:id="rId130"/>
    <p:sldId id="472" r:id="rId131"/>
    <p:sldId id="550" r:id="rId132"/>
    <p:sldId id="549" r:id="rId133"/>
    <p:sldId id="562" r:id="rId134"/>
    <p:sldId id="473" r:id="rId135"/>
    <p:sldId id="474" r:id="rId136"/>
    <p:sldId id="551" r:id="rId137"/>
    <p:sldId id="497" r:id="rId138"/>
    <p:sldId id="475" r:id="rId139"/>
    <p:sldId id="552" r:id="rId140"/>
    <p:sldId id="553" r:id="rId141"/>
    <p:sldId id="476" r:id="rId142"/>
    <p:sldId id="554" r:id="rId143"/>
    <p:sldId id="563" r:id="rId144"/>
    <p:sldId id="555" r:id="rId145"/>
    <p:sldId id="477" r:id="rId146"/>
    <p:sldId id="556" r:id="rId147"/>
    <p:sldId id="557" r:id="rId148"/>
    <p:sldId id="478" r:id="rId149"/>
    <p:sldId id="558" r:id="rId150"/>
    <p:sldId id="559" r:id="rId151"/>
    <p:sldId id="498" r:id="rId152"/>
    <p:sldId id="561" r:id="rId153"/>
    <p:sldId id="560" r:id="rId154"/>
    <p:sldId id="598" r:id="rId155"/>
    <p:sldId id="599" r:id="rId156"/>
    <p:sldId id="570" r:id="rId157"/>
    <p:sldId id="479" r:id="rId158"/>
    <p:sldId id="528" r:id="rId159"/>
    <p:sldId id="529" r:id="rId160"/>
    <p:sldId id="531" r:id="rId161"/>
    <p:sldId id="530" r:id="rId162"/>
    <p:sldId id="532" r:id="rId163"/>
    <p:sldId id="501" r:id="rId164"/>
    <p:sldId id="577" r:id="rId165"/>
    <p:sldId id="578" r:id="rId166"/>
    <p:sldId id="579" r:id="rId167"/>
    <p:sldId id="580" r:id="rId168"/>
    <p:sldId id="581" r:id="rId169"/>
    <p:sldId id="582" r:id="rId170"/>
    <p:sldId id="583" r:id="rId171"/>
    <p:sldId id="584" r:id="rId172"/>
    <p:sldId id="585" r:id="rId173"/>
    <p:sldId id="586" r:id="rId174"/>
    <p:sldId id="587" r:id="rId175"/>
    <p:sldId id="588" r:id="rId176"/>
    <p:sldId id="589" r:id="rId177"/>
    <p:sldId id="533" r:id="rId178"/>
    <p:sldId id="534" r:id="rId179"/>
    <p:sldId id="535" r:id="rId180"/>
    <p:sldId id="565" r:id="rId181"/>
    <p:sldId id="566" r:id="rId182"/>
    <p:sldId id="541" r:id="rId183"/>
    <p:sldId id="542" r:id="rId184"/>
    <p:sldId id="567" r:id="rId185"/>
    <p:sldId id="571" r:id="rId186"/>
    <p:sldId id="543" r:id="rId187"/>
    <p:sldId id="576" r:id="rId188"/>
    <p:sldId id="564" r:id="rId189"/>
    <p:sldId id="544" r:id="rId190"/>
    <p:sldId id="545" r:id="rId191"/>
    <p:sldId id="568" r:id="rId192"/>
    <p:sldId id="569" r:id="rId193"/>
    <p:sldId id="546" r:id="rId194"/>
    <p:sldId id="536" r:id="rId195"/>
    <p:sldId id="537" r:id="rId196"/>
    <p:sldId id="538" r:id="rId197"/>
    <p:sldId id="539" r:id="rId198"/>
    <p:sldId id="540" r:id="rId199"/>
    <p:sldId id="590" r:id="rId200"/>
    <p:sldId id="591" r:id="rId201"/>
    <p:sldId id="596" r:id="rId202"/>
    <p:sldId id="592" r:id="rId203"/>
    <p:sldId id="593" r:id="rId204"/>
    <p:sldId id="594" r:id="rId205"/>
    <p:sldId id="595" r:id="rId206"/>
    <p:sldId id="597" r:id="rId207"/>
    <p:sldId id="600" r:id="rId208"/>
    <p:sldId id="601" r:id="rId209"/>
    <p:sldId id="602" r:id="rId210"/>
    <p:sldId id="603" r:id="rId211"/>
    <p:sldId id="604" r:id="rId212"/>
    <p:sldId id="606" r:id="rId213"/>
    <p:sldId id="607" r:id="rId214"/>
    <p:sldId id="605" r:id="rId215"/>
    <p:sldId id="608" r:id="rId216"/>
    <p:sldId id="513" r:id="rId217"/>
    <p:sldId id="514" r:id="rId218"/>
    <p:sldId id="515" r:id="rId219"/>
    <p:sldId id="516" r:id="rId220"/>
    <p:sldId id="517" r:id="rId221"/>
    <p:sldId id="518" r:id="rId222"/>
    <p:sldId id="519" r:id="rId223"/>
    <p:sldId id="520" r:id="rId224"/>
    <p:sldId id="521" r:id="rId225"/>
    <p:sldId id="522" r:id="rId226"/>
    <p:sldId id="523" r:id="rId227"/>
    <p:sldId id="524" r:id="rId228"/>
    <p:sldId id="525" r:id="rId229"/>
    <p:sldId id="337" r:id="rId230"/>
    <p:sldId id="338" r:id="rId231"/>
    <p:sldId id="339" r:id="rId232"/>
    <p:sldId id="340" r:id="rId233"/>
    <p:sldId id="342" r:id="rId234"/>
    <p:sldId id="343" r:id="rId235"/>
    <p:sldId id="344" r:id="rId236"/>
    <p:sldId id="345" r:id="rId237"/>
    <p:sldId id="346" r:id="rId238"/>
    <p:sldId id="347" r:id="rId239"/>
    <p:sldId id="348" r:id="rId240"/>
    <p:sldId id="349" r:id="rId241"/>
    <p:sldId id="350" r:id="rId242"/>
    <p:sldId id="351" r:id="rId243"/>
  </p:sldIdLst>
  <p:sldSz cx="12192000" cy="6858000"/>
  <p:notesSz cx="6858000" cy="9144000"/>
  <p:defaultTextStyle>
    <a:defPPr>
      <a:defRPr lang="hu-H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7001" autoAdjust="0"/>
    <p:restoredTop sz="92000" autoAdjust="0"/>
  </p:normalViewPr>
  <p:slideViewPr>
    <p:cSldViewPr snapToGrid="0">
      <p:cViewPr varScale="1">
        <p:scale>
          <a:sx n="105" d="100"/>
          <a:sy n="105" d="100"/>
        </p:scale>
        <p:origin x="1290" y="10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17" Type="http://schemas.openxmlformats.org/officeDocument/2006/relationships/slide" Target="slides/slide116.xml"/><Relationship Id="rId21" Type="http://schemas.openxmlformats.org/officeDocument/2006/relationships/slide" Target="slides/slide20.xml"/><Relationship Id="rId42" Type="http://schemas.openxmlformats.org/officeDocument/2006/relationships/slide" Target="slides/slide41.xml"/><Relationship Id="rId63" Type="http://schemas.openxmlformats.org/officeDocument/2006/relationships/slide" Target="slides/slide62.xml"/><Relationship Id="rId84" Type="http://schemas.openxmlformats.org/officeDocument/2006/relationships/slide" Target="slides/slide83.xml"/><Relationship Id="rId138" Type="http://schemas.openxmlformats.org/officeDocument/2006/relationships/slide" Target="slides/slide137.xml"/><Relationship Id="rId159" Type="http://schemas.openxmlformats.org/officeDocument/2006/relationships/slide" Target="slides/slide158.xml"/><Relationship Id="rId170" Type="http://schemas.openxmlformats.org/officeDocument/2006/relationships/slide" Target="slides/slide169.xml"/><Relationship Id="rId191" Type="http://schemas.openxmlformats.org/officeDocument/2006/relationships/slide" Target="slides/slide190.xml"/><Relationship Id="rId205" Type="http://schemas.openxmlformats.org/officeDocument/2006/relationships/slide" Target="slides/slide204.xml"/><Relationship Id="rId226" Type="http://schemas.openxmlformats.org/officeDocument/2006/relationships/slide" Target="slides/slide225.xml"/><Relationship Id="rId247" Type="http://schemas.openxmlformats.org/officeDocument/2006/relationships/theme" Target="theme/theme1.xml"/><Relationship Id="rId107" Type="http://schemas.openxmlformats.org/officeDocument/2006/relationships/slide" Target="slides/slide106.xml"/><Relationship Id="rId11" Type="http://schemas.openxmlformats.org/officeDocument/2006/relationships/slide" Target="slides/slide10.xml"/><Relationship Id="rId32" Type="http://schemas.openxmlformats.org/officeDocument/2006/relationships/slide" Target="slides/slide31.xml"/><Relationship Id="rId53" Type="http://schemas.openxmlformats.org/officeDocument/2006/relationships/slide" Target="slides/slide52.xml"/><Relationship Id="rId74" Type="http://schemas.openxmlformats.org/officeDocument/2006/relationships/slide" Target="slides/slide73.xml"/><Relationship Id="rId128" Type="http://schemas.openxmlformats.org/officeDocument/2006/relationships/slide" Target="slides/slide127.xml"/><Relationship Id="rId149" Type="http://schemas.openxmlformats.org/officeDocument/2006/relationships/slide" Target="slides/slide148.xml"/><Relationship Id="rId5" Type="http://schemas.openxmlformats.org/officeDocument/2006/relationships/slide" Target="slides/slide4.xml"/><Relationship Id="rId95" Type="http://schemas.openxmlformats.org/officeDocument/2006/relationships/slide" Target="slides/slide94.xml"/><Relationship Id="rId160" Type="http://schemas.openxmlformats.org/officeDocument/2006/relationships/slide" Target="slides/slide159.xml"/><Relationship Id="rId181" Type="http://schemas.openxmlformats.org/officeDocument/2006/relationships/slide" Target="slides/slide180.xml"/><Relationship Id="rId216" Type="http://schemas.openxmlformats.org/officeDocument/2006/relationships/slide" Target="slides/slide215.xml"/><Relationship Id="rId237" Type="http://schemas.openxmlformats.org/officeDocument/2006/relationships/slide" Target="slides/slide236.xml"/><Relationship Id="rId22" Type="http://schemas.openxmlformats.org/officeDocument/2006/relationships/slide" Target="slides/slide21.xml"/><Relationship Id="rId43" Type="http://schemas.openxmlformats.org/officeDocument/2006/relationships/slide" Target="slides/slide42.xml"/><Relationship Id="rId64" Type="http://schemas.openxmlformats.org/officeDocument/2006/relationships/slide" Target="slides/slide63.xml"/><Relationship Id="rId118" Type="http://schemas.openxmlformats.org/officeDocument/2006/relationships/slide" Target="slides/slide117.xml"/><Relationship Id="rId139" Type="http://schemas.openxmlformats.org/officeDocument/2006/relationships/slide" Target="slides/slide138.xml"/><Relationship Id="rId85" Type="http://schemas.openxmlformats.org/officeDocument/2006/relationships/slide" Target="slides/slide84.xml"/><Relationship Id="rId150" Type="http://schemas.openxmlformats.org/officeDocument/2006/relationships/slide" Target="slides/slide149.xml"/><Relationship Id="rId171" Type="http://schemas.openxmlformats.org/officeDocument/2006/relationships/slide" Target="slides/slide170.xml"/><Relationship Id="rId192" Type="http://schemas.openxmlformats.org/officeDocument/2006/relationships/slide" Target="slides/slide191.xml"/><Relationship Id="rId206" Type="http://schemas.openxmlformats.org/officeDocument/2006/relationships/slide" Target="slides/slide205.xml"/><Relationship Id="rId227" Type="http://schemas.openxmlformats.org/officeDocument/2006/relationships/slide" Target="slides/slide226.xml"/><Relationship Id="rId248" Type="http://schemas.openxmlformats.org/officeDocument/2006/relationships/tableStyles" Target="tableStyles.xml"/><Relationship Id="rId12" Type="http://schemas.openxmlformats.org/officeDocument/2006/relationships/slide" Target="slides/slide11.xml"/><Relationship Id="rId17" Type="http://schemas.openxmlformats.org/officeDocument/2006/relationships/slide" Target="slides/slide16.xml"/><Relationship Id="rId33" Type="http://schemas.openxmlformats.org/officeDocument/2006/relationships/slide" Target="slides/slide32.xml"/><Relationship Id="rId38" Type="http://schemas.openxmlformats.org/officeDocument/2006/relationships/slide" Target="slides/slide37.xml"/><Relationship Id="rId59" Type="http://schemas.openxmlformats.org/officeDocument/2006/relationships/slide" Target="slides/slide58.xml"/><Relationship Id="rId103" Type="http://schemas.openxmlformats.org/officeDocument/2006/relationships/slide" Target="slides/slide102.xml"/><Relationship Id="rId108" Type="http://schemas.openxmlformats.org/officeDocument/2006/relationships/slide" Target="slides/slide107.xml"/><Relationship Id="rId124" Type="http://schemas.openxmlformats.org/officeDocument/2006/relationships/slide" Target="slides/slide123.xml"/><Relationship Id="rId129" Type="http://schemas.openxmlformats.org/officeDocument/2006/relationships/slide" Target="slides/slide128.xml"/><Relationship Id="rId54" Type="http://schemas.openxmlformats.org/officeDocument/2006/relationships/slide" Target="slides/slide53.xml"/><Relationship Id="rId70" Type="http://schemas.openxmlformats.org/officeDocument/2006/relationships/slide" Target="slides/slide69.xml"/><Relationship Id="rId75" Type="http://schemas.openxmlformats.org/officeDocument/2006/relationships/slide" Target="slides/slide74.xml"/><Relationship Id="rId91" Type="http://schemas.openxmlformats.org/officeDocument/2006/relationships/slide" Target="slides/slide90.xml"/><Relationship Id="rId96" Type="http://schemas.openxmlformats.org/officeDocument/2006/relationships/slide" Target="slides/slide95.xml"/><Relationship Id="rId140" Type="http://schemas.openxmlformats.org/officeDocument/2006/relationships/slide" Target="slides/slide139.xml"/><Relationship Id="rId145" Type="http://schemas.openxmlformats.org/officeDocument/2006/relationships/slide" Target="slides/slide144.xml"/><Relationship Id="rId161" Type="http://schemas.openxmlformats.org/officeDocument/2006/relationships/slide" Target="slides/slide160.xml"/><Relationship Id="rId166" Type="http://schemas.openxmlformats.org/officeDocument/2006/relationships/slide" Target="slides/slide165.xml"/><Relationship Id="rId182" Type="http://schemas.openxmlformats.org/officeDocument/2006/relationships/slide" Target="slides/slide181.xml"/><Relationship Id="rId187" Type="http://schemas.openxmlformats.org/officeDocument/2006/relationships/slide" Target="slides/slide186.xml"/><Relationship Id="rId217" Type="http://schemas.openxmlformats.org/officeDocument/2006/relationships/slide" Target="slides/slide216.xml"/><Relationship Id="rId1" Type="http://schemas.openxmlformats.org/officeDocument/2006/relationships/slideMaster" Target="slideMasters/slideMaster1.xml"/><Relationship Id="rId6" Type="http://schemas.openxmlformats.org/officeDocument/2006/relationships/slide" Target="slides/slide5.xml"/><Relationship Id="rId212" Type="http://schemas.openxmlformats.org/officeDocument/2006/relationships/slide" Target="slides/slide211.xml"/><Relationship Id="rId233" Type="http://schemas.openxmlformats.org/officeDocument/2006/relationships/slide" Target="slides/slide232.xml"/><Relationship Id="rId238" Type="http://schemas.openxmlformats.org/officeDocument/2006/relationships/slide" Target="slides/slide237.xml"/><Relationship Id="rId23" Type="http://schemas.openxmlformats.org/officeDocument/2006/relationships/slide" Target="slides/slide22.xml"/><Relationship Id="rId28" Type="http://schemas.openxmlformats.org/officeDocument/2006/relationships/slide" Target="slides/slide27.xml"/><Relationship Id="rId49" Type="http://schemas.openxmlformats.org/officeDocument/2006/relationships/slide" Target="slides/slide48.xml"/><Relationship Id="rId114" Type="http://schemas.openxmlformats.org/officeDocument/2006/relationships/slide" Target="slides/slide113.xml"/><Relationship Id="rId119" Type="http://schemas.openxmlformats.org/officeDocument/2006/relationships/slide" Target="slides/slide118.xml"/><Relationship Id="rId44" Type="http://schemas.openxmlformats.org/officeDocument/2006/relationships/slide" Target="slides/slide43.xml"/><Relationship Id="rId60" Type="http://schemas.openxmlformats.org/officeDocument/2006/relationships/slide" Target="slides/slide59.xml"/><Relationship Id="rId65" Type="http://schemas.openxmlformats.org/officeDocument/2006/relationships/slide" Target="slides/slide64.xml"/><Relationship Id="rId81" Type="http://schemas.openxmlformats.org/officeDocument/2006/relationships/slide" Target="slides/slide80.xml"/><Relationship Id="rId86" Type="http://schemas.openxmlformats.org/officeDocument/2006/relationships/slide" Target="slides/slide85.xml"/><Relationship Id="rId130" Type="http://schemas.openxmlformats.org/officeDocument/2006/relationships/slide" Target="slides/slide129.xml"/><Relationship Id="rId135" Type="http://schemas.openxmlformats.org/officeDocument/2006/relationships/slide" Target="slides/slide134.xml"/><Relationship Id="rId151" Type="http://schemas.openxmlformats.org/officeDocument/2006/relationships/slide" Target="slides/slide150.xml"/><Relationship Id="rId156" Type="http://schemas.openxmlformats.org/officeDocument/2006/relationships/slide" Target="slides/slide155.xml"/><Relationship Id="rId177" Type="http://schemas.openxmlformats.org/officeDocument/2006/relationships/slide" Target="slides/slide176.xml"/><Relationship Id="rId198" Type="http://schemas.openxmlformats.org/officeDocument/2006/relationships/slide" Target="slides/slide197.xml"/><Relationship Id="rId172" Type="http://schemas.openxmlformats.org/officeDocument/2006/relationships/slide" Target="slides/slide171.xml"/><Relationship Id="rId193" Type="http://schemas.openxmlformats.org/officeDocument/2006/relationships/slide" Target="slides/slide192.xml"/><Relationship Id="rId202" Type="http://schemas.openxmlformats.org/officeDocument/2006/relationships/slide" Target="slides/slide201.xml"/><Relationship Id="rId207" Type="http://schemas.openxmlformats.org/officeDocument/2006/relationships/slide" Target="slides/slide206.xml"/><Relationship Id="rId223" Type="http://schemas.openxmlformats.org/officeDocument/2006/relationships/slide" Target="slides/slide222.xml"/><Relationship Id="rId228" Type="http://schemas.openxmlformats.org/officeDocument/2006/relationships/slide" Target="slides/slide227.xml"/><Relationship Id="rId244" Type="http://schemas.openxmlformats.org/officeDocument/2006/relationships/notesMaster" Target="notesMasters/notesMaster1.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slide" Target="slides/slide10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120" Type="http://schemas.openxmlformats.org/officeDocument/2006/relationships/slide" Target="slides/slide119.xml"/><Relationship Id="rId125" Type="http://schemas.openxmlformats.org/officeDocument/2006/relationships/slide" Target="slides/slide124.xml"/><Relationship Id="rId141" Type="http://schemas.openxmlformats.org/officeDocument/2006/relationships/slide" Target="slides/slide140.xml"/><Relationship Id="rId146" Type="http://schemas.openxmlformats.org/officeDocument/2006/relationships/slide" Target="slides/slide145.xml"/><Relationship Id="rId167" Type="http://schemas.openxmlformats.org/officeDocument/2006/relationships/slide" Target="slides/slide166.xml"/><Relationship Id="rId188" Type="http://schemas.openxmlformats.org/officeDocument/2006/relationships/slide" Target="slides/slide187.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162" Type="http://schemas.openxmlformats.org/officeDocument/2006/relationships/slide" Target="slides/slide161.xml"/><Relationship Id="rId183" Type="http://schemas.openxmlformats.org/officeDocument/2006/relationships/slide" Target="slides/slide182.xml"/><Relationship Id="rId213" Type="http://schemas.openxmlformats.org/officeDocument/2006/relationships/slide" Target="slides/slide212.xml"/><Relationship Id="rId218" Type="http://schemas.openxmlformats.org/officeDocument/2006/relationships/slide" Target="slides/slide217.xml"/><Relationship Id="rId234" Type="http://schemas.openxmlformats.org/officeDocument/2006/relationships/slide" Target="slides/slide233.xml"/><Relationship Id="rId239" Type="http://schemas.openxmlformats.org/officeDocument/2006/relationships/slide" Target="slides/slide238.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110" Type="http://schemas.openxmlformats.org/officeDocument/2006/relationships/slide" Target="slides/slide109.xml"/><Relationship Id="rId115" Type="http://schemas.openxmlformats.org/officeDocument/2006/relationships/slide" Target="slides/slide114.xml"/><Relationship Id="rId131" Type="http://schemas.openxmlformats.org/officeDocument/2006/relationships/slide" Target="slides/slide130.xml"/><Relationship Id="rId136" Type="http://schemas.openxmlformats.org/officeDocument/2006/relationships/slide" Target="slides/slide135.xml"/><Relationship Id="rId157" Type="http://schemas.openxmlformats.org/officeDocument/2006/relationships/slide" Target="slides/slide156.xml"/><Relationship Id="rId178" Type="http://schemas.openxmlformats.org/officeDocument/2006/relationships/slide" Target="slides/slide177.xml"/><Relationship Id="rId61" Type="http://schemas.openxmlformats.org/officeDocument/2006/relationships/slide" Target="slides/slide60.xml"/><Relationship Id="rId82" Type="http://schemas.openxmlformats.org/officeDocument/2006/relationships/slide" Target="slides/slide81.xml"/><Relationship Id="rId152" Type="http://schemas.openxmlformats.org/officeDocument/2006/relationships/slide" Target="slides/slide151.xml"/><Relationship Id="rId173" Type="http://schemas.openxmlformats.org/officeDocument/2006/relationships/slide" Target="slides/slide172.xml"/><Relationship Id="rId194" Type="http://schemas.openxmlformats.org/officeDocument/2006/relationships/slide" Target="slides/slide193.xml"/><Relationship Id="rId199" Type="http://schemas.openxmlformats.org/officeDocument/2006/relationships/slide" Target="slides/slide198.xml"/><Relationship Id="rId203" Type="http://schemas.openxmlformats.org/officeDocument/2006/relationships/slide" Target="slides/slide202.xml"/><Relationship Id="rId208" Type="http://schemas.openxmlformats.org/officeDocument/2006/relationships/slide" Target="slides/slide207.xml"/><Relationship Id="rId229" Type="http://schemas.openxmlformats.org/officeDocument/2006/relationships/slide" Target="slides/slide228.xml"/><Relationship Id="rId19" Type="http://schemas.openxmlformats.org/officeDocument/2006/relationships/slide" Target="slides/slide18.xml"/><Relationship Id="rId224" Type="http://schemas.openxmlformats.org/officeDocument/2006/relationships/slide" Target="slides/slide223.xml"/><Relationship Id="rId240" Type="http://schemas.openxmlformats.org/officeDocument/2006/relationships/slide" Target="slides/slide239.xml"/><Relationship Id="rId245" Type="http://schemas.openxmlformats.org/officeDocument/2006/relationships/presProps" Target="presProps.xml"/><Relationship Id="rId14" Type="http://schemas.openxmlformats.org/officeDocument/2006/relationships/slide" Target="slides/slide13.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126" Type="http://schemas.openxmlformats.org/officeDocument/2006/relationships/slide" Target="slides/slide125.xml"/><Relationship Id="rId147" Type="http://schemas.openxmlformats.org/officeDocument/2006/relationships/slide" Target="slides/slide146.xml"/><Relationship Id="rId168" Type="http://schemas.openxmlformats.org/officeDocument/2006/relationships/slide" Target="slides/slide167.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93" Type="http://schemas.openxmlformats.org/officeDocument/2006/relationships/slide" Target="slides/slide92.xml"/><Relationship Id="rId98" Type="http://schemas.openxmlformats.org/officeDocument/2006/relationships/slide" Target="slides/slide97.xml"/><Relationship Id="rId121" Type="http://schemas.openxmlformats.org/officeDocument/2006/relationships/slide" Target="slides/slide120.xml"/><Relationship Id="rId142" Type="http://schemas.openxmlformats.org/officeDocument/2006/relationships/slide" Target="slides/slide141.xml"/><Relationship Id="rId163" Type="http://schemas.openxmlformats.org/officeDocument/2006/relationships/slide" Target="slides/slide162.xml"/><Relationship Id="rId184" Type="http://schemas.openxmlformats.org/officeDocument/2006/relationships/slide" Target="slides/slide183.xml"/><Relationship Id="rId189" Type="http://schemas.openxmlformats.org/officeDocument/2006/relationships/slide" Target="slides/slide188.xml"/><Relationship Id="rId219" Type="http://schemas.openxmlformats.org/officeDocument/2006/relationships/slide" Target="slides/slide218.xml"/><Relationship Id="rId3" Type="http://schemas.openxmlformats.org/officeDocument/2006/relationships/slide" Target="slides/slide2.xml"/><Relationship Id="rId214" Type="http://schemas.openxmlformats.org/officeDocument/2006/relationships/slide" Target="slides/slide213.xml"/><Relationship Id="rId230" Type="http://schemas.openxmlformats.org/officeDocument/2006/relationships/slide" Target="slides/slide229.xml"/><Relationship Id="rId235" Type="http://schemas.openxmlformats.org/officeDocument/2006/relationships/slide" Target="slides/slide234.xml"/><Relationship Id="rId25" Type="http://schemas.openxmlformats.org/officeDocument/2006/relationships/slide" Target="slides/slide24.xml"/><Relationship Id="rId46" Type="http://schemas.openxmlformats.org/officeDocument/2006/relationships/slide" Target="slides/slide45.xml"/><Relationship Id="rId67" Type="http://schemas.openxmlformats.org/officeDocument/2006/relationships/slide" Target="slides/slide66.xml"/><Relationship Id="rId116" Type="http://schemas.openxmlformats.org/officeDocument/2006/relationships/slide" Target="slides/slide115.xml"/><Relationship Id="rId137" Type="http://schemas.openxmlformats.org/officeDocument/2006/relationships/slide" Target="slides/slide136.xml"/><Relationship Id="rId158" Type="http://schemas.openxmlformats.org/officeDocument/2006/relationships/slide" Target="slides/slide157.xml"/><Relationship Id="rId20" Type="http://schemas.openxmlformats.org/officeDocument/2006/relationships/slide" Target="slides/slide19.xml"/><Relationship Id="rId41" Type="http://schemas.openxmlformats.org/officeDocument/2006/relationships/slide" Target="slides/slide40.xml"/><Relationship Id="rId62" Type="http://schemas.openxmlformats.org/officeDocument/2006/relationships/slide" Target="slides/slide61.xml"/><Relationship Id="rId83" Type="http://schemas.openxmlformats.org/officeDocument/2006/relationships/slide" Target="slides/slide82.xml"/><Relationship Id="rId88" Type="http://schemas.openxmlformats.org/officeDocument/2006/relationships/slide" Target="slides/slide87.xml"/><Relationship Id="rId111" Type="http://schemas.openxmlformats.org/officeDocument/2006/relationships/slide" Target="slides/slide110.xml"/><Relationship Id="rId132" Type="http://schemas.openxmlformats.org/officeDocument/2006/relationships/slide" Target="slides/slide131.xml"/><Relationship Id="rId153" Type="http://schemas.openxmlformats.org/officeDocument/2006/relationships/slide" Target="slides/slide152.xml"/><Relationship Id="rId174" Type="http://schemas.openxmlformats.org/officeDocument/2006/relationships/slide" Target="slides/slide173.xml"/><Relationship Id="rId179" Type="http://schemas.openxmlformats.org/officeDocument/2006/relationships/slide" Target="slides/slide178.xml"/><Relationship Id="rId195" Type="http://schemas.openxmlformats.org/officeDocument/2006/relationships/slide" Target="slides/slide194.xml"/><Relationship Id="rId209" Type="http://schemas.openxmlformats.org/officeDocument/2006/relationships/slide" Target="slides/slide208.xml"/><Relationship Id="rId190" Type="http://schemas.openxmlformats.org/officeDocument/2006/relationships/slide" Target="slides/slide189.xml"/><Relationship Id="rId204" Type="http://schemas.openxmlformats.org/officeDocument/2006/relationships/slide" Target="slides/slide203.xml"/><Relationship Id="rId220" Type="http://schemas.openxmlformats.org/officeDocument/2006/relationships/slide" Target="slides/slide219.xml"/><Relationship Id="rId225" Type="http://schemas.openxmlformats.org/officeDocument/2006/relationships/slide" Target="slides/slide224.xml"/><Relationship Id="rId241" Type="http://schemas.openxmlformats.org/officeDocument/2006/relationships/slide" Target="slides/slide240.xml"/><Relationship Id="rId246" Type="http://schemas.openxmlformats.org/officeDocument/2006/relationships/viewProps" Target="viewProps.xml"/><Relationship Id="rId15" Type="http://schemas.openxmlformats.org/officeDocument/2006/relationships/slide" Target="slides/slide14.xml"/><Relationship Id="rId36" Type="http://schemas.openxmlformats.org/officeDocument/2006/relationships/slide" Target="slides/slide35.xml"/><Relationship Id="rId57" Type="http://schemas.openxmlformats.org/officeDocument/2006/relationships/slide" Target="slides/slide56.xml"/><Relationship Id="rId106" Type="http://schemas.openxmlformats.org/officeDocument/2006/relationships/slide" Target="slides/slide105.xml"/><Relationship Id="rId127" Type="http://schemas.openxmlformats.org/officeDocument/2006/relationships/slide" Target="slides/slide126.xml"/><Relationship Id="rId10" Type="http://schemas.openxmlformats.org/officeDocument/2006/relationships/slide" Target="slides/slide9.xml"/><Relationship Id="rId31" Type="http://schemas.openxmlformats.org/officeDocument/2006/relationships/slide" Target="slides/slide30.xml"/><Relationship Id="rId52" Type="http://schemas.openxmlformats.org/officeDocument/2006/relationships/slide" Target="slides/slide51.xml"/><Relationship Id="rId73" Type="http://schemas.openxmlformats.org/officeDocument/2006/relationships/slide" Target="slides/slide72.xml"/><Relationship Id="rId78" Type="http://schemas.openxmlformats.org/officeDocument/2006/relationships/slide" Target="slides/slide77.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122" Type="http://schemas.openxmlformats.org/officeDocument/2006/relationships/slide" Target="slides/slide121.xml"/><Relationship Id="rId143" Type="http://schemas.openxmlformats.org/officeDocument/2006/relationships/slide" Target="slides/slide142.xml"/><Relationship Id="rId148" Type="http://schemas.openxmlformats.org/officeDocument/2006/relationships/slide" Target="slides/slide147.xml"/><Relationship Id="rId164" Type="http://schemas.openxmlformats.org/officeDocument/2006/relationships/slide" Target="slides/slide163.xml"/><Relationship Id="rId169" Type="http://schemas.openxmlformats.org/officeDocument/2006/relationships/slide" Target="slides/slide168.xml"/><Relationship Id="rId185" Type="http://schemas.openxmlformats.org/officeDocument/2006/relationships/slide" Target="slides/slide184.xml"/><Relationship Id="rId4" Type="http://schemas.openxmlformats.org/officeDocument/2006/relationships/slide" Target="slides/slide3.xml"/><Relationship Id="rId9" Type="http://schemas.openxmlformats.org/officeDocument/2006/relationships/slide" Target="slides/slide8.xml"/><Relationship Id="rId180" Type="http://schemas.openxmlformats.org/officeDocument/2006/relationships/slide" Target="slides/slide179.xml"/><Relationship Id="rId210" Type="http://schemas.openxmlformats.org/officeDocument/2006/relationships/slide" Target="slides/slide209.xml"/><Relationship Id="rId215" Type="http://schemas.openxmlformats.org/officeDocument/2006/relationships/slide" Target="slides/slide214.xml"/><Relationship Id="rId236" Type="http://schemas.openxmlformats.org/officeDocument/2006/relationships/slide" Target="slides/slide235.xml"/><Relationship Id="rId26" Type="http://schemas.openxmlformats.org/officeDocument/2006/relationships/slide" Target="slides/slide25.xml"/><Relationship Id="rId231" Type="http://schemas.openxmlformats.org/officeDocument/2006/relationships/slide" Target="slides/slide230.xml"/><Relationship Id="rId47" Type="http://schemas.openxmlformats.org/officeDocument/2006/relationships/slide" Target="slides/slide46.xml"/><Relationship Id="rId68" Type="http://schemas.openxmlformats.org/officeDocument/2006/relationships/slide" Target="slides/slide67.xml"/><Relationship Id="rId89" Type="http://schemas.openxmlformats.org/officeDocument/2006/relationships/slide" Target="slides/slide88.xml"/><Relationship Id="rId112" Type="http://schemas.openxmlformats.org/officeDocument/2006/relationships/slide" Target="slides/slide111.xml"/><Relationship Id="rId133" Type="http://schemas.openxmlformats.org/officeDocument/2006/relationships/slide" Target="slides/slide132.xml"/><Relationship Id="rId154" Type="http://schemas.openxmlformats.org/officeDocument/2006/relationships/slide" Target="slides/slide153.xml"/><Relationship Id="rId175" Type="http://schemas.openxmlformats.org/officeDocument/2006/relationships/slide" Target="slides/slide174.xml"/><Relationship Id="rId196" Type="http://schemas.openxmlformats.org/officeDocument/2006/relationships/slide" Target="slides/slide195.xml"/><Relationship Id="rId200" Type="http://schemas.openxmlformats.org/officeDocument/2006/relationships/slide" Target="slides/slide199.xml"/><Relationship Id="rId16" Type="http://schemas.openxmlformats.org/officeDocument/2006/relationships/slide" Target="slides/slide15.xml"/><Relationship Id="rId221" Type="http://schemas.openxmlformats.org/officeDocument/2006/relationships/slide" Target="slides/slide220.xml"/><Relationship Id="rId242" Type="http://schemas.openxmlformats.org/officeDocument/2006/relationships/slide" Target="slides/slide241.xml"/><Relationship Id="rId37" Type="http://schemas.openxmlformats.org/officeDocument/2006/relationships/slide" Target="slides/slide36.xml"/><Relationship Id="rId58" Type="http://schemas.openxmlformats.org/officeDocument/2006/relationships/slide" Target="slides/slide57.xml"/><Relationship Id="rId79" Type="http://schemas.openxmlformats.org/officeDocument/2006/relationships/slide" Target="slides/slide78.xml"/><Relationship Id="rId102" Type="http://schemas.openxmlformats.org/officeDocument/2006/relationships/slide" Target="slides/slide101.xml"/><Relationship Id="rId123" Type="http://schemas.openxmlformats.org/officeDocument/2006/relationships/slide" Target="slides/slide122.xml"/><Relationship Id="rId144" Type="http://schemas.openxmlformats.org/officeDocument/2006/relationships/slide" Target="slides/slide143.xml"/><Relationship Id="rId90" Type="http://schemas.openxmlformats.org/officeDocument/2006/relationships/slide" Target="slides/slide89.xml"/><Relationship Id="rId165" Type="http://schemas.openxmlformats.org/officeDocument/2006/relationships/slide" Target="slides/slide164.xml"/><Relationship Id="rId186" Type="http://schemas.openxmlformats.org/officeDocument/2006/relationships/slide" Target="slides/slide185.xml"/><Relationship Id="rId211" Type="http://schemas.openxmlformats.org/officeDocument/2006/relationships/slide" Target="slides/slide210.xml"/><Relationship Id="rId232" Type="http://schemas.openxmlformats.org/officeDocument/2006/relationships/slide" Target="slides/slide231.xml"/><Relationship Id="rId27" Type="http://schemas.openxmlformats.org/officeDocument/2006/relationships/slide" Target="slides/slide26.xml"/><Relationship Id="rId48" Type="http://schemas.openxmlformats.org/officeDocument/2006/relationships/slide" Target="slides/slide47.xml"/><Relationship Id="rId69" Type="http://schemas.openxmlformats.org/officeDocument/2006/relationships/slide" Target="slides/slide68.xml"/><Relationship Id="rId113" Type="http://schemas.openxmlformats.org/officeDocument/2006/relationships/slide" Target="slides/slide112.xml"/><Relationship Id="rId134" Type="http://schemas.openxmlformats.org/officeDocument/2006/relationships/slide" Target="slides/slide133.xml"/><Relationship Id="rId80" Type="http://schemas.openxmlformats.org/officeDocument/2006/relationships/slide" Target="slides/slide79.xml"/><Relationship Id="rId155" Type="http://schemas.openxmlformats.org/officeDocument/2006/relationships/slide" Target="slides/slide154.xml"/><Relationship Id="rId176" Type="http://schemas.openxmlformats.org/officeDocument/2006/relationships/slide" Target="slides/slide175.xml"/><Relationship Id="rId197" Type="http://schemas.openxmlformats.org/officeDocument/2006/relationships/slide" Target="slides/slide196.xml"/><Relationship Id="rId201" Type="http://schemas.openxmlformats.org/officeDocument/2006/relationships/slide" Target="slides/slide200.xml"/><Relationship Id="rId222" Type="http://schemas.openxmlformats.org/officeDocument/2006/relationships/slide" Target="slides/slide221.xml"/><Relationship Id="rId243" Type="http://schemas.openxmlformats.org/officeDocument/2006/relationships/slide" Target="slides/slide24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Élőfej hely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hu-HU"/>
          </a:p>
        </p:txBody>
      </p:sp>
      <p:sp>
        <p:nvSpPr>
          <p:cNvPr id="3" name="Dátum hely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806896E-2D49-45D2-8DEA-9DC717754E0D}" type="datetimeFigureOut">
              <a:rPr lang="hu-HU" smtClean="0"/>
              <a:t>2023. 01. 18.</a:t>
            </a:fld>
            <a:endParaRPr lang="hu-HU"/>
          </a:p>
        </p:txBody>
      </p:sp>
      <p:sp>
        <p:nvSpPr>
          <p:cNvPr id="4" name="Diakép helye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hu-HU"/>
          </a:p>
        </p:txBody>
      </p:sp>
      <p:sp>
        <p:nvSpPr>
          <p:cNvPr id="5" name="Jegyzetek helye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hu-HU" smtClean="0"/>
              <a:t>Mintaszöveg szerkesztése</a:t>
            </a:r>
          </a:p>
          <a:p>
            <a:pPr lvl="1"/>
            <a:r>
              <a:rPr lang="hu-HU" smtClean="0"/>
              <a:t>Második szint</a:t>
            </a:r>
          </a:p>
          <a:p>
            <a:pPr lvl="2"/>
            <a:r>
              <a:rPr lang="hu-HU" smtClean="0"/>
              <a:t>Harmadik szint</a:t>
            </a:r>
          </a:p>
          <a:p>
            <a:pPr lvl="3"/>
            <a:r>
              <a:rPr lang="hu-HU" smtClean="0"/>
              <a:t>Negyedik szint</a:t>
            </a:r>
          </a:p>
          <a:p>
            <a:pPr lvl="4"/>
            <a:r>
              <a:rPr lang="hu-HU" smtClean="0"/>
              <a:t>Ötödik szint</a:t>
            </a:r>
            <a:endParaRPr lang="hu-HU"/>
          </a:p>
        </p:txBody>
      </p:sp>
      <p:sp>
        <p:nvSpPr>
          <p:cNvPr id="6" name="Élőláb hely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hu-HU"/>
          </a:p>
        </p:txBody>
      </p:sp>
      <p:sp>
        <p:nvSpPr>
          <p:cNvPr id="7" name="Dia számának hely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7B5C208-2DC3-4ECF-8E59-1FA6CE110FF1}" type="slidenum">
              <a:rPr lang="hu-HU" smtClean="0"/>
              <a:t>‹#›</a:t>
            </a:fld>
            <a:endParaRPr lang="hu-HU"/>
          </a:p>
        </p:txBody>
      </p:sp>
    </p:spTree>
    <p:extLst>
      <p:ext uri="{BB962C8B-B14F-4D97-AF65-F5344CB8AC3E}">
        <p14:creationId xmlns:p14="http://schemas.microsoft.com/office/powerpoint/2010/main" val="30305266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kép helye 1"/>
          <p:cNvSpPr>
            <a:spLocks noGrp="1" noRot="1" noChangeAspect="1"/>
          </p:cNvSpPr>
          <p:nvPr>
            <p:ph type="sldImg"/>
          </p:nvPr>
        </p:nvSpPr>
        <p:spPr/>
      </p:sp>
      <p:sp>
        <p:nvSpPr>
          <p:cNvPr id="3" name="Jegyzetek helye 2"/>
          <p:cNvSpPr>
            <a:spLocks noGrp="1"/>
          </p:cNvSpPr>
          <p:nvPr>
            <p:ph type="body" idx="1"/>
          </p:nvPr>
        </p:nvSpPr>
        <p:spPr/>
        <p:txBody>
          <a:bodyPr/>
          <a:lstStyle/>
          <a:p>
            <a:pPr marL="0" indent="0">
              <a:buNone/>
            </a:pPr>
            <a:r>
              <a:rPr lang="hu-HU" dirty="0" smtClean="0"/>
              <a:t>Miért érdemes az Adatbázis-kezelést komolyan venni?</a:t>
            </a:r>
          </a:p>
          <a:p>
            <a:pPr marL="0" indent="0">
              <a:buNone/>
            </a:pPr>
            <a:endParaRPr lang="hu-HU" dirty="0" smtClean="0"/>
          </a:p>
          <a:p>
            <a:pPr marL="182563" indent="-182563">
              <a:lnSpc>
                <a:spcPct val="120000"/>
              </a:lnSpc>
              <a:spcBef>
                <a:spcPts val="0"/>
              </a:spcBef>
              <a:buNone/>
            </a:pPr>
            <a:r>
              <a:rPr lang="hu-HU" dirty="0" smtClean="0"/>
              <a:t>A globalizáció és a számítástechnika fejlődése révén egyre több és nagyobb üzleti és államigazgatási adatbázis kapcsolódik össze. </a:t>
            </a:r>
          </a:p>
          <a:p>
            <a:pPr marL="0" lvl="0" indent="0">
              <a:lnSpc>
                <a:spcPct val="120000"/>
              </a:lnSpc>
              <a:spcBef>
                <a:spcPts val="600"/>
              </a:spcBef>
              <a:buNone/>
            </a:pPr>
            <a:r>
              <a:rPr lang="hu-HU" dirty="0" smtClean="0"/>
              <a:t>Nincs olyan ember, akit ne izgatna:</a:t>
            </a:r>
          </a:p>
          <a:p>
            <a:pPr marL="620713" lvl="0" defTabSz="979488"/>
            <a:r>
              <a:rPr lang="hu-HU" dirty="0" smtClean="0"/>
              <a:t>Mennyire látnak bele különböző cégek és intézmények a magánéletembe?</a:t>
            </a:r>
          </a:p>
          <a:p>
            <a:pPr marL="620713" lvl="0" defTabSz="979488"/>
            <a:r>
              <a:rPr lang="hu-HU" dirty="0" smtClean="0"/>
              <a:t>Milyen érdekek vezérlik az adatgyűjtést?</a:t>
            </a:r>
          </a:p>
          <a:p>
            <a:pPr marL="620713" lvl="0" defTabSz="979488"/>
            <a:r>
              <a:rPr lang="hu-HU" dirty="0" smtClean="0"/>
              <a:t>Ki kinek adhatja ki az adataimat?</a:t>
            </a:r>
          </a:p>
          <a:p>
            <a:pPr marL="620713" lvl="0" defTabSz="979488"/>
            <a:r>
              <a:rPr lang="hu-HU" dirty="0" smtClean="0"/>
              <a:t>Mire fogják felhasználni az adatokat?</a:t>
            </a:r>
          </a:p>
          <a:p>
            <a:pPr marL="182563" lvl="0" indent="-182563">
              <a:lnSpc>
                <a:spcPct val="120000"/>
              </a:lnSpc>
              <a:spcBef>
                <a:spcPts val="600"/>
              </a:spcBef>
              <a:buNone/>
            </a:pPr>
            <a:r>
              <a:rPr lang="hu-HU" dirty="0" smtClean="0"/>
              <a:t>Nincs olyan cég, intézmény vagy politikus, akit ne izgatna, hogy lehet adatbázisok használata révén plusz pénzt csinálni:</a:t>
            </a:r>
          </a:p>
          <a:p>
            <a:pPr marL="620713" lvl="0"/>
            <a:r>
              <a:rPr lang="hu-HU" dirty="0" smtClean="0"/>
              <a:t>Gyorsabb, pontosabb, versenyképesebb tevékenységgel</a:t>
            </a:r>
          </a:p>
          <a:p>
            <a:pPr marL="620713" lvl="0"/>
            <a:r>
              <a:rPr lang="hu-HU" dirty="0" smtClean="0"/>
              <a:t>Vagy különféle sötét kis trükkökkel</a:t>
            </a:r>
          </a:p>
          <a:p>
            <a:endParaRPr lang="hu-HU" dirty="0" smtClean="0"/>
          </a:p>
          <a:p>
            <a:r>
              <a:rPr lang="hu-HU" dirty="0" smtClean="0"/>
              <a:t>-----------------------------------------</a:t>
            </a:r>
          </a:p>
          <a:p>
            <a:pPr marL="182563" indent="-182563">
              <a:buNone/>
            </a:pPr>
            <a:r>
              <a:rPr lang="hu-HU" dirty="0" smtClean="0"/>
              <a:t>A félév során látni fogjuk, hogy az Adatbázis-kezelés, mint tananyag elég unalmas és száraz, </a:t>
            </a:r>
          </a:p>
          <a:p>
            <a:pPr marL="538163" lvl="0"/>
            <a:r>
              <a:rPr lang="hu-HU" dirty="0" smtClean="0"/>
              <a:t>De ez a tudás </a:t>
            </a:r>
            <a:r>
              <a:rPr lang="hu-HU" b="1" u="sng" dirty="0" smtClean="0"/>
              <a:t>óriási hatalmat</a:t>
            </a:r>
            <a:r>
              <a:rPr lang="hu-HU" dirty="0" smtClean="0"/>
              <a:t> ad a birtokosa kezébe,</a:t>
            </a:r>
          </a:p>
          <a:p>
            <a:pPr marL="538163" lvl="0"/>
            <a:r>
              <a:rPr lang="hu-HU" dirty="0" smtClean="0"/>
              <a:t>Nem tudása óriási baklövésekhez és károkhoz vezet</a:t>
            </a:r>
          </a:p>
          <a:p>
            <a:pPr marL="538163" lvl="0"/>
            <a:r>
              <a:rPr lang="hu-HU" dirty="0" smtClean="0"/>
              <a:t>Igen jó karrierlehetőségeket teremt</a:t>
            </a:r>
          </a:p>
          <a:p>
            <a:endParaRPr lang="hu-HU" dirty="0"/>
          </a:p>
        </p:txBody>
      </p:sp>
      <p:sp>
        <p:nvSpPr>
          <p:cNvPr id="4" name="Dia számának helye 3"/>
          <p:cNvSpPr>
            <a:spLocks noGrp="1"/>
          </p:cNvSpPr>
          <p:nvPr>
            <p:ph type="sldNum" sz="quarter" idx="10"/>
          </p:nvPr>
        </p:nvSpPr>
        <p:spPr/>
        <p:txBody>
          <a:bodyPr/>
          <a:lstStyle/>
          <a:p>
            <a:fld id="{87B5C208-2DC3-4ECF-8E59-1FA6CE110FF1}" type="slidenum">
              <a:rPr lang="hu-HU" smtClean="0"/>
              <a:t>2</a:t>
            </a:fld>
            <a:endParaRPr lang="hu-HU"/>
          </a:p>
        </p:txBody>
      </p:sp>
    </p:spTree>
    <p:extLst>
      <p:ext uri="{BB962C8B-B14F-4D97-AF65-F5344CB8AC3E}">
        <p14:creationId xmlns:p14="http://schemas.microsoft.com/office/powerpoint/2010/main" val="219425481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kép helye 1"/>
          <p:cNvSpPr>
            <a:spLocks noGrp="1" noRot="1" noChangeAspect="1"/>
          </p:cNvSpPr>
          <p:nvPr>
            <p:ph type="sldImg"/>
          </p:nvPr>
        </p:nvSpPr>
        <p:spPr/>
      </p:sp>
      <p:sp>
        <p:nvSpPr>
          <p:cNvPr id="3" name="Jegyzetek helye 2"/>
          <p:cNvSpPr>
            <a:spLocks noGrp="1"/>
          </p:cNvSpPr>
          <p:nvPr>
            <p:ph type="body" idx="1"/>
          </p:nvPr>
        </p:nvSpPr>
        <p:spPr/>
        <p:txBody>
          <a:bodyPr/>
          <a:lstStyle/>
          <a:p>
            <a:pPr marL="182563" indent="-182563">
              <a:lnSpc>
                <a:spcPct val="100000"/>
              </a:lnSpc>
              <a:spcBef>
                <a:spcPts val="0"/>
              </a:spcBef>
              <a:buNone/>
            </a:pPr>
            <a:r>
              <a:rPr lang="hu-HU" b="1" dirty="0" smtClean="0"/>
              <a:t>Az adat az által válik információvá, hogy a befogadó az észlelésen túl jelentéssel ruházza fel.</a:t>
            </a:r>
            <a:endParaRPr lang="hu-HU" dirty="0" smtClean="0"/>
          </a:p>
          <a:p>
            <a:pPr marL="0" indent="0">
              <a:buNone/>
            </a:pPr>
            <a:r>
              <a:rPr lang="hu-HU" b="1" dirty="0" smtClean="0"/>
              <a:t>Az adat objektív, az információ szubjektív</a:t>
            </a:r>
            <a:endParaRPr lang="hu-HU" dirty="0" smtClean="0"/>
          </a:p>
          <a:p>
            <a:endParaRPr lang="hu-HU" dirty="0"/>
          </a:p>
        </p:txBody>
      </p:sp>
      <p:sp>
        <p:nvSpPr>
          <p:cNvPr id="4" name="Dia számának helye 3"/>
          <p:cNvSpPr>
            <a:spLocks noGrp="1"/>
          </p:cNvSpPr>
          <p:nvPr>
            <p:ph type="sldNum" sz="quarter" idx="10"/>
          </p:nvPr>
        </p:nvSpPr>
        <p:spPr/>
        <p:txBody>
          <a:bodyPr/>
          <a:lstStyle/>
          <a:p>
            <a:fld id="{87B5C208-2DC3-4ECF-8E59-1FA6CE110FF1}" type="slidenum">
              <a:rPr lang="hu-HU" smtClean="0"/>
              <a:t>6</a:t>
            </a:fld>
            <a:endParaRPr lang="hu-HU"/>
          </a:p>
        </p:txBody>
      </p:sp>
    </p:spTree>
    <p:extLst>
      <p:ext uri="{BB962C8B-B14F-4D97-AF65-F5344CB8AC3E}">
        <p14:creationId xmlns:p14="http://schemas.microsoft.com/office/powerpoint/2010/main" val="86498559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kép helye 1"/>
          <p:cNvSpPr>
            <a:spLocks noGrp="1" noRot="1" noChangeAspect="1"/>
          </p:cNvSpPr>
          <p:nvPr>
            <p:ph type="sldImg"/>
          </p:nvPr>
        </p:nvSpPr>
        <p:spPr/>
      </p:sp>
      <p:sp>
        <p:nvSpPr>
          <p:cNvPr id="3" name="Jegyzetek helye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hu-HU" sz="1200" b="1" dirty="0" smtClean="0"/>
              <a:t>Egy adathalmaz</a:t>
            </a:r>
            <a:r>
              <a:rPr lang="hu-HU" sz="1200" dirty="0" smtClean="0"/>
              <a:t> önmagában </a:t>
            </a:r>
            <a:r>
              <a:rPr lang="hu-HU" sz="1200" b="1" dirty="0" smtClean="0"/>
              <a:t>még nem adatbázis</a:t>
            </a:r>
            <a:r>
              <a:rPr lang="hu-HU" sz="1200" dirty="0" smtClean="0"/>
              <a:t>, mert hiába tartalmaz sok adatot, azok között hiába ismerhető fel esetleg logikai összefüggés, ha olyan kötetlen szerkezetű, amelyben semmilyen szabályszerűség nem ismerhető fel és így nem elemezhető egy előre </a:t>
            </a:r>
            <a:r>
              <a:rPr lang="hu-HU" sz="1600" dirty="0" smtClean="0"/>
              <a:t>meghatározott szempont szerint. </a:t>
            </a:r>
          </a:p>
          <a:p>
            <a:endParaRPr lang="hu-HU" sz="1600" dirty="0" smtClean="0"/>
          </a:p>
          <a:p>
            <a:pPr marL="182563" indent="-182563">
              <a:lnSpc>
                <a:spcPct val="100000"/>
              </a:lnSpc>
              <a:spcBef>
                <a:spcPts val="0"/>
              </a:spcBef>
              <a:buNone/>
            </a:pPr>
            <a:r>
              <a:rPr lang="hu-HU" sz="1600" b="1" dirty="0" smtClean="0"/>
              <a:t>Adatbázisnak tekinthető viszont minden</a:t>
            </a:r>
            <a:r>
              <a:rPr lang="hu-HU" sz="1600" dirty="0" smtClean="0"/>
              <a:t>, a feldolgozási (információ nyerési) igény szerint összeállított, úgynevezett </a:t>
            </a:r>
            <a:r>
              <a:rPr lang="hu-HU" sz="1600" b="1" dirty="0" smtClean="0"/>
              <a:t>strukturált adattömeg</a:t>
            </a:r>
            <a:r>
              <a:rPr lang="hu-HU" sz="1600" dirty="0" smtClean="0"/>
              <a:t>, függetlenül annak tárolási módjától.</a:t>
            </a:r>
          </a:p>
          <a:p>
            <a:pPr marL="182563" indent="-182563">
              <a:lnSpc>
                <a:spcPct val="100000"/>
              </a:lnSpc>
              <a:spcBef>
                <a:spcPts val="0"/>
              </a:spcBef>
              <a:buNone/>
            </a:pPr>
            <a:endParaRPr lang="hu-HU" sz="1600" dirty="0" smtClean="0"/>
          </a:p>
          <a:p>
            <a:pPr marL="182563" indent="-182563">
              <a:lnSpc>
                <a:spcPct val="100000"/>
              </a:lnSpc>
              <a:spcBef>
                <a:spcPts val="0"/>
              </a:spcBef>
              <a:buNone/>
            </a:pPr>
            <a:r>
              <a:rPr lang="hu-HU" sz="1600" dirty="0" smtClean="0"/>
              <a:t>Például az iratgyűjtőbe, dátum szerint lefűzött levelek, a telefonkönyv, egy menetrend vagy az osztály </a:t>
            </a:r>
            <a:r>
              <a:rPr lang="hu-HU" sz="1600" dirty="0" err="1" smtClean="0"/>
              <a:t>tanulóinaknak</a:t>
            </a:r>
            <a:r>
              <a:rPr lang="hu-HU" sz="1600" dirty="0" smtClean="0"/>
              <a:t> adatai a naplóban.</a:t>
            </a:r>
          </a:p>
          <a:p>
            <a:endParaRPr lang="hu-HU" dirty="0"/>
          </a:p>
        </p:txBody>
      </p:sp>
      <p:sp>
        <p:nvSpPr>
          <p:cNvPr id="4" name="Dia számának helye 3"/>
          <p:cNvSpPr>
            <a:spLocks noGrp="1"/>
          </p:cNvSpPr>
          <p:nvPr>
            <p:ph type="sldNum" sz="quarter" idx="10"/>
          </p:nvPr>
        </p:nvSpPr>
        <p:spPr/>
        <p:txBody>
          <a:bodyPr/>
          <a:lstStyle/>
          <a:p>
            <a:fld id="{87B5C208-2DC3-4ECF-8E59-1FA6CE110FF1}" type="slidenum">
              <a:rPr lang="hu-HU" smtClean="0"/>
              <a:t>7</a:t>
            </a:fld>
            <a:endParaRPr lang="hu-HU"/>
          </a:p>
        </p:txBody>
      </p:sp>
    </p:spTree>
    <p:extLst>
      <p:ext uri="{BB962C8B-B14F-4D97-AF65-F5344CB8AC3E}">
        <p14:creationId xmlns:p14="http://schemas.microsoft.com/office/powerpoint/2010/main" val="377839341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kép helye 1"/>
          <p:cNvSpPr>
            <a:spLocks noGrp="1" noRot="1" noChangeAspect="1"/>
          </p:cNvSpPr>
          <p:nvPr>
            <p:ph type="sldImg"/>
          </p:nvPr>
        </p:nvSpPr>
        <p:spPr>
          <a:xfrm>
            <a:off x="685800" y="1143000"/>
            <a:ext cx="5486400" cy="3086100"/>
          </a:xfrm>
        </p:spPr>
      </p:sp>
      <p:sp>
        <p:nvSpPr>
          <p:cNvPr id="3" name="Jegyzetek helye 2"/>
          <p:cNvSpPr>
            <a:spLocks noGrp="1"/>
          </p:cNvSpPr>
          <p:nvPr>
            <p:ph type="body" idx="1"/>
          </p:nvPr>
        </p:nvSpPr>
        <p:spPr/>
        <p:txBody>
          <a:bodyPr/>
          <a:lstStyle/>
          <a:p>
            <a:endParaRPr lang="hu-HU"/>
          </a:p>
        </p:txBody>
      </p:sp>
      <p:sp>
        <p:nvSpPr>
          <p:cNvPr id="4" name="Dia számának helye 3"/>
          <p:cNvSpPr>
            <a:spLocks noGrp="1"/>
          </p:cNvSpPr>
          <p:nvPr>
            <p:ph type="sldNum" sz="quarter" idx="10"/>
          </p:nvPr>
        </p:nvSpPr>
        <p:spPr/>
        <p:txBody>
          <a:bodyPr/>
          <a:lstStyle/>
          <a:p>
            <a:fld id="{078F3ACA-EDCC-40AF-8594-7EA95E9D7BE1}" type="slidenum">
              <a:rPr lang="hu-HU" smtClean="0"/>
              <a:t>8</a:t>
            </a:fld>
            <a:endParaRPr lang="hu-HU"/>
          </a:p>
        </p:txBody>
      </p:sp>
    </p:spTree>
    <p:extLst>
      <p:ext uri="{BB962C8B-B14F-4D97-AF65-F5344CB8AC3E}">
        <p14:creationId xmlns:p14="http://schemas.microsoft.com/office/powerpoint/2010/main" val="61566794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kép helye 1"/>
          <p:cNvSpPr>
            <a:spLocks noGrp="1" noRot="1" noChangeAspect="1"/>
          </p:cNvSpPr>
          <p:nvPr>
            <p:ph type="sldImg"/>
          </p:nvPr>
        </p:nvSpPr>
        <p:spPr/>
      </p:sp>
      <p:sp>
        <p:nvSpPr>
          <p:cNvPr id="3" name="Jegyzetek helye 2"/>
          <p:cNvSpPr>
            <a:spLocks noGrp="1"/>
          </p:cNvSpPr>
          <p:nvPr>
            <p:ph type="body" idx="1"/>
          </p:nvPr>
        </p:nvSpPr>
        <p:spPr/>
        <p:txBody>
          <a:bodyPr/>
          <a:lstStyle/>
          <a:p>
            <a:r>
              <a:rPr lang="hu-HU" sz="1200" b="0" i="0" kern="1200" dirty="0" smtClean="0">
                <a:solidFill>
                  <a:schemeClr val="tx1"/>
                </a:solidFill>
                <a:effectLst/>
                <a:latin typeface="+mn-lt"/>
                <a:ea typeface="+mn-ea"/>
                <a:cs typeface="+mn-cs"/>
              </a:rPr>
              <a:t>Segítségével megvizsgálhatja egy olyan táblázat SELECT *oszlopait és adatait, amelyeket nem ismer. Ad-hoc lekérdezések esetén is hasznos.</a:t>
            </a:r>
          </a:p>
          <a:p>
            <a:endParaRPr lang="hu-HU" sz="1200" b="0" i="0" kern="1200" dirty="0" smtClean="0">
              <a:solidFill>
                <a:schemeClr val="tx1"/>
              </a:solidFill>
              <a:effectLst/>
              <a:latin typeface="+mn-lt"/>
              <a:ea typeface="+mn-ea"/>
              <a:cs typeface="+mn-cs"/>
            </a:endParaRPr>
          </a:p>
          <a:p>
            <a:r>
              <a:rPr lang="hu-HU" sz="1200" b="0" i="0" kern="1200" dirty="0" smtClean="0">
                <a:solidFill>
                  <a:schemeClr val="tx1"/>
                </a:solidFill>
                <a:effectLst/>
                <a:latin typeface="+mn-lt"/>
                <a:ea typeface="+mn-ea"/>
                <a:cs typeface="+mn-cs"/>
              </a:rPr>
              <a:t>SELECT *</a:t>
            </a:r>
          </a:p>
          <a:p>
            <a:r>
              <a:rPr lang="hu-HU" sz="1200" b="0" i="0" kern="1200" dirty="0" smtClean="0">
                <a:solidFill>
                  <a:schemeClr val="tx1"/>
                </a:solidFill>
                <a:effectLst/>
                <a:latin typeface="+mn-lt"/>
                <a:ea typeface="+mn-ea"/>
                <a:cs typeface="+mn-cs"/>
              </a:rPr>
              <a:t>A következő okok miatt azonban ne használja a kódot:</a:t>
            </a:r>
          </a:p>
          <a:p>
            <a:endParaRPr lang="hu-HU" sz="1200" b="0" i="0" kern="1200" dirty="0" smtClean="0">
              <a:solidFill>
                <a:schemeClr val="tx1"/>
              </a:solidFill>
              <a:effectLst/>
              <a:latin typeface="+mn-lt"/>
              <a:ea typeface="+mn-ea"/>
              <a:cs typeface="+mn-cs"/>
            </a:endParaRPr>
          </a:p>
          <a:p>
            <a:r>
              <a:rPr lang="hu-HU" sz="1200" b="0" i="0" kern="1200" dirty="0" smtClean="0">
                <a:solidFill>
                  <a:schemeClr val="tx1"/>
                </a:solidFill>
                <a:effectLst/>
                <a:latin typeface="+mn-lt"/>
                <a:ea typeface="+mn-ea"/>
                <a:cs typeface="+mn-cs"/>
              </a:rPr>
              <a:t>Először is,  SELECT * gyakran több adatot kér le, mint amennyit az alkalmazás működéséhez szükséges. Ez azt okozza, hogy a szükségtelen adatok átvitelét az SQL Serverről az ügyfélalkalmazásba, így több időbe telik, amíg az adatok áthaladnak a hálózaton, és lelassítja az alkalmazást.</a:t>
            </a:r>
          </a:p>
          <a:p>
            <a:r>
              <a:rPr lang="hu-HU" sz="1200" b="0" i="0" kern="1200" dirty="0" smtClean="0">
                <a:solidFill>
                  <a:schemeClr val="tx1"/>
                </a:solidFill>
                <a:effectLst/>
                <a:latin typeface="+mn-lt"/>
                <a:ea typeface="+mn-ea"/>
                <a:cs typeface="+mn-cs"/>
              </a:rPr>
              <a:t>Másodszor, ha a táblázathoz egy vagy több új oszlopot adnak hozzá, a program SELECT * csak az összes olyan oszlopot lekéri, amely tartalmazza az újonnan hozzáadott oszlopokat, amelyeket nem az alkalmazásban való használatra szántak. Ez az alkalmazás összeomlását okozhatja.</a:t>
            </a:r>
          </a:p>
          <a:p>
            <a:endParaRPr lang="hu-HU" dirty="0"/>
          </a:p>
        </p:txBody>
      </p:sp>
      <p:sp>
        <p:nvSpPr>
          <p:cNvPr id="4" name="Dia számának helye 3"/>
          <p:cNvSpPr>
            <a:spLocks noGrp="1"/>
          </p:cNvSpPr>
          <p:nvPr>
            <p:ph type="sldNum" sz="quarter" idx="10"/>
          </p:nvPr>
        </p:nvSpPr>
        <p:spPr/>
        <p:txBody>
          <a:bodyPr/>
          <a:lstStyle/>
          <a:p>
            <a:fld id="{87B5C208-2DC3-4ECF-8E59-1FA6CE110FF1}" type="slidenum">
              <a:rPr lang="hu-HU" smtClean="0"/>
              <a:t>79</a:t>
            </a:fld>
            <a:endParaRPr lang="hu-HU"/>
          </a:p>
        </p:txBody>
      </p:sp>
    </p:spTree>
    <p:extLst>
      <p:ext uri="{BB962C8B-B14F-4D97-AF65-F5344CB8AC3E}">
        <p14:creationId xmlns:p14="http://schemas.microsoft.com/office/powerpoint/2010/main" val="165890634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Címdia">
    <p:spTree>
      <p:nvGrpSpPr>
        <p:cNvPr id="1" name=""/>
        <p:cNvGrpSpPr/>
        <p:nvPr/>
      </p:nvGrpSpPr>
      <p:grpSpPr>
        <a:xfrm>
          <a:off x="0" y="0"/>
          <a:ext cx="0" cy="0"/>
          <a:chOff x="0" y="0"/>
          <a:chExt cx="0" cy="0"/>
        </a:xfrm>
      </p:grpSpPr>
      <p:sp>
        <p:nvSpPr>
          <p:cNvPr id="2" name="Cím 1"/>
          <p:cNvSpPr>
            <a:spLocks noGrp="1"/>
          </p:cNvSpPr>
          <p:nvPr>
            <p:ph type="ctrTitle"/>
          </p:nvPr>
        </p:nvSpPr>
        <p:spPr>
          <a:xfrm>
            <a:off x="1524000" y="1122363"/>
            <a:ext cx="9144000" cy="2387600"/>
          </a:xfrm>
        </p:spPr>
        <p:txBody>
          <a:bodyPr anchor="b"/>
          <a:lstStyle>
            <a:lvl1pPr algn="ctr">
              <a:defRPr sz="6000"/>
            </a:lvl1pPr>
          </a:lstStyle>
          <a:p>
            <a:r>
              <a:rPr lang="hu-HU" smtClean="0"/>
              <a:t>Mintacím szerkesztése</a:t>
            </a:r>
            <a:endParaRPr lang="hu-HU"/>
          </a:p>
        </p:txBody>
      </p:sp>
      <p:sp>
        <p:nvSpPr>
          <p:cNvPr id="3" name="Alcím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hu-HU" smtClean="0"/>
              <a:t>Kattintson ide az alcím mintájának szerkesztéséhez</a:t>
            </a:r>
            <a:endParaRPr lang="hu-HU"/>
          </a:p>
        </p:txBody>
      </p:sp>
      <p:sp>
        <p:nvSpPr>
          <p:cNvPr id="4" name="Dátum helye 3"/>
          <p:cNvSpPr>
            <a:spLocks noGrp="1"/>
          </p:cNvSpPr>
          <p:nvPr>
            <p:ph type="dt" sz="half" idx="10"/>
          </p:nvPr>
        </p:nvSpPr>
        <p:spPr/>
        <p:txBody>
          <a:bodyPr/>
          <a:lstStyle/>
          <a:p>
            <a:fld id="{A804F59F-7DC1-44F9-B3D6-AD36D21BF01E}" type="datetime1">
              <a:rPr lang="hu-HU" smtClean="0"/>
              <a:t>2023. 01. 18.</a:t>
            </a:fld>
            <a:endParaRPr lang="hu-HU"/>
          </a:p>
        </p:txBody>
      </p:sp>
      <p:sp>
        <p:nvSpPr>
          <p:cNvPr id="5" name="Élőláb helye 4"/>
          <p:cNvSpPr>
            <a:spLocks noGrp="1"/>
          </p:cNvSpPr>
          <p:nvPr>
            <p:ph type="ftr" sz="quarter" idx="11"/>
          </p:nvPr>
        </p:nvSpPr>
        <p:spPr/>
        <p:txBody>
          <a:bodyPr/>
          <a:lstStyle/>
          <a:p>
            <a:endParaRPr lang="hu-HU"/>
          </a:p>
        </p:txBody>
      </p:sp>
      <p:sp>
        <p:nvSpPr>
          <p:cNvPr id="6" name="Dia számának helye 5"/>
          <p:cNvSpPr>
            <a:spLocks noGrp="1"/>
          </p:cNvSpPr>
          <p:nvPr>
            <p:ph type="sldNum" sz="quarter" idx="12"/>
          </p:nvPr>
        </p:nvSpPr>
        <p:spPr/>
        <p:txBody>
          <a:bodyPr/>
          <a:lstStyle/>
          <a:p>
            <a:fld id="{6A3D1E81-B98C-4CD5-9C26-982AA14D93A3}" type="slidenum">
              <a:rPr lang="hu-HU" smtClean="0"/>
              <a:t>‹#›</a:t>
            </a:fld>
            <a:endParaRPr lang="hu-HU"/>
          </a:p>
        </p:txBody>
      </p:sp>
    </p:spTree>
    <p:extLst>
      <p:ext uri="{BB962C8B-B14F-4D97-AF65-F5344CB8AC3E}">
        <p14:creationId xmlns:p14="http://schemas.microsoft.com/office/powerpoint/2010/main" val="360984875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Cím és függőleges szöveg">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smtClean="0"/>
              <a:t>Mintacím szerkesztése</a:t>
            </a:r>
            <a:endParaRPr lang="hu-HU"/>
          </a:p>
        </p:txBody>
      </p:sp>
      <p:sp>
        <p:nvSpPr>
          <p:cNvPr id="3" name="Függőleges szöveg helye 2"/>
          <p:cNvSpPr>
            <a:spLocks noGrp="1"/>
          </p:cNvSpPr>
          <p:nvPr>
            <p:ph type="body" orient="vert" idx="1"/>
          </p:nvPr>
        </p:nvSpPr>
        <p:spPr/>
        <p:txBody>
          <a:bodyPr vert="eaVert"/>
          <a:lstStyle/>
          <a:p>
            <a:pPr lvl="0"/>
            <a:r>
              <a:rPr lang="hu-HU" smtClean="0"/>
              <a:t>Mintaszöveg szerkesztése</a:t>
            </a:r>
          </a:p>
          <a:p>
            <a:pPr lvl="1"/>
            <a:r>
              <a:rPr lang="hu-HU" smtClean="0"/>
              <a:t>Második szint</a:t>
            </a:r>
          </a:p>
          <a:p>
            <a:pPr lvl="2"/>
            <a:r>
              <a:rPr lang="hu-HU" smtClean="0"/>
              <a:t>Harmadik szint</a:t>
            </a:r>
          </a:p>
          <a:p>
            <a:pPr lvl="3"/>
            <a:r>
              <a:rPr lang="hu-HU" smtClean="0"/>
              <a:t>Negyedik szint</a:t>
            </a:r>
          </a:p>
          <a:p>
            <a:pPr lvl="4"/>
            <a:r>
              <a:rPr lang="hu-HU" smtClean="0"/>
              <a:t>Ötödik szint</a:t>
            </a:r>
            <a:endParaRPr lang="hu-HU"/>
          </a:p>
        </p:txBody>
      </p:sp>
      <p:sp>
        <p:nvSpPr>
          <p:cNvPr id="4" name="Dátum helye 3"/>
          <p:cNvSpPr>
            <a:spLocks noGrp="1"/>
          </p:cNvSpPr>
          <p:nvPr>
            <p:ph type="dt" sz="half" idx="10"/>
          </p:nvPr>
        </p:nvSpPr>
        <p:spPr/>
        <p:txBody>
          <a:bodyPr/>
          <a:lstStyle/>
          <a:p>
            <a:fld id="{505C599D-63E1-44C9-97F7-B7B40A243EA8}" type="datetime1">
              <a:rPr lang="hu-HU" smtClean="0"/>
              <a:t>2023. 01. 18.</a:t>
            </a:fld>
            <a:endParaRPr lang="hu-HU"/>
          </a:p>
        </p:txBody>
      </p:sp>
      <p:sp>
        <p:nvSpPr>
          <p:cNvPr id="5" name="Élőláb helye 4"/>
          <p:cNvSpPr>
            <a:spLocks noGrp="1"/>
          </p:cNvSpPr>
          <p:nvPr>
            <p:ph type="ftr" sz="quarter" idx="11"/>
          </p:nvPr>
        </p:nvSpPr>
        <p:spPr/>
        <p:txBody>
          <a:bodyPr/>
          <a:lstStyle/>
          <a:p>
            <a:endParaRPr lang="hu-HU"/>
          </a:p>
        </p:txBody>
      </p:sp>
      <p:sp>
        <p:nvSpPr>
          <p:cNvPr id="6" name="Dia számának helye 5"/>
          <p:cNvSpPr>
            <a:spLocks noGrp="1"/>
          </p:cNvSpPr>
          <p:nvPr>
            <p:ph type="sldNum" sz="quarter" idx="12"/>
          </p:nvPr>
        </p:nvSpPr>
        <p:spPr/>
        <p:txBody>
          <a:bodyPr/>
          <a:lstStyle/>
          <a:p>
            <a:fld id="{6A3D1E81-B98C-4CD5-9C26-982AA14D93A3}" type="slidenum">
              <a:rPr lang="hu-HU" smtClean="0"/>
              <a:t>‹#›</a:t>
            </a:fld>
            <a:endParaRPr lang="hu-HU"/>
          </a:p>
        </p:txBody>
      </p:sp>
    </p:spTree>
    <p:extLst>
      <p:ext uri="{BB962C8B-B14F-4D97-AF65-F5344CB8AC3E}">
        <p14:creationId xmlns:p14="http://schemas.microsoft.com/office/powerpoint/2010/main" val="280138137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Függőleges cím és szöveg">
    <p:spTree>
      <p:nvGrpSpPr>
        <p:cNvPr id="1" name=""/>
        <p:cNvGrpSpPr/>
        <p:nvPr/>
      </p:nvGrpSpPr>
      <p:grpSpPr>
        <a:xfrm>
          <a:off x="0" y="0"/>
          <a:ext cx="0" cy="0"/>
          <a:chOff x="0" y="0"/>
          <a:chExt cx="0" cy="0"/>
        </a:xfrm>
      </p:grpSpPr>
      <p:sp>
        <p:nvSpPr>
          <p:cNvPr id="2" name="Függőleges cím 1"/>
          <p:cNvSpPr>
            <a:spLocks noGrp="1"/>
          </p:cNvSpPr>
          <p:nvPr>
            <p:ph type="title" orient="vert"/>
          </p:nvPr>
        </p:nvSpPr>
        <p:spPr>
          <a:xfrm>
            <a:off x="8724900" y="365125"/>
            <a:ext cx="2628900" cy="5811838"/>
          </a:xfrm>
        </p:spPr>
        <p:txBody>
          <a:bodyPr vert="eaVert"/>
          <a:lstStyle/>
          <a:p>
            <a:r>
              <a:rPr lang="hu-HU" smtClean="0"/>
              <a:t>Mintacím szerkesztése</a:t>
            </a:r>
            <a:endParaRPr lang="hu-HU"/>
          </a:p>
        </p:txBody>
      </p:sp>
      <p:sp>
        <p:nvSpPr>
          <p:cNvPr id="3" name="Függőleges szöveg helye 2"/>
          <p:cNvSpPr>
            <a:spLocks noGrp="1"/>
          </p:cNvSpPr>
          <p:nvPr>
            <p:ph type="body" orient="vert" idx="1"/>
          </p:nvPr>
        </p:nvSpPr>
        <p:spPr>
          <a:xfrm>
            <a:off x="838200" y="365125"/>
            <a:ext cx="7734300" cy="5811838"/>
          </a:xfrm>
        </p:spPr>
        <p:txBody>
          <a:bodyPr vert="eaVert"/>
          <a:lstStyle/>
          <a:p>
            <a:pPr lvl="0"/>
            <a:r>
              <a:rPr lang="hu-HU" smtClean="0"/>
              <a:t>Mintaszöveg szerkesztése</a:t>
            </a:r>
          </a:p>
          <a:p>
            <a:pPr lvl="1"/>
            <a:r>
              <a:rPr lang="hu-HU" smtClean="0"/>
              <a:t>Második szint</a:t>
            </a:r>
          </a:p>
          <a:p>
            <a:pPr lvl="2"/>
            <a:r>
              <a:rPr lang="hu-HU" smtClean="0"/>
              <a:t>Harmadik szint</a:t>
            </a:r>
          </a:p>
          <a:p>
            <a:pPr lvl="3"/>
            <a:r>
              <a:rPr lang="hu-HU" smtClean="0"/>
              <a:t>Negyedik szint</a:t>
            </a:r>
          </a:p>
          <a:p>
            <a:pPr lvl="4"/>
            <a:r>
              <a:rPr lang="hu-HU" smtClean="0"/>
              <a:t>Ötödik szint</a:t>
            </a:r>
            <a:endParaRPr lang="hu-HU"/>
          </a:p>
        </p:txBody>
      </p:sp>
      <p:sp>
        <p:nvSpPr>
          <p:cNvPr id="4" name="Dátum helye 3"/>
          <p:cNvSpPr>
            <a:spLocks noGrp="1"/>
          </p:cNvSpPr>
          <p:nvPr>
            <p:ph type="dt" sz="half" idx="10"/>
          </p:nvPr>
        </p:nvSpPr>
        <p:spPr/>
        <p:txBody>
          <a:bodyPr/>
          <a:lstStyle/>
          <a:p>
            <a:fld id="{3CB55E33-C8A3-48E9-BA5C-59629B4CBAAC}" type="datetime1">
              <a:rPr lang="hu-HU" smtClean="0"/>
              <a:t>2023. 01. 18.</a:t>
            </a:fld>
            <a:endParaRPr lang="hu-HU"/>
          </a:p>
        </p:txBody>
      </p:sp>
      <p:sp>
        <p:nvSpPr>
          <p:cNvPr id="5" name="Élőláb helye 4"/>
          <p:cNvSpPr>
            <a:spLocks noGrp="1"/>
          </p:cNvSpPr>
          <p:nvPr>
            <p:ph type="ftr" sz="quarter" idx="11"/>
          </p:nvPr>
        </p:nvSpPr>
        <p:spPr/>
        <p:txBody>
          <a:bodyPr/>
          <a:lstStyle/>
          <a:p>
            <a:endParaRPr lang="hu-HU"/>
          </a:p>
        </p:txBody>
      </p:sp>
      <p:sp>
        <p:nvSpPr>
          <p:cNvPr id="6" name="Dia számának helye 5"/>
          <p:cNvSpPr>
            <a:spLocks noGrp="1"/>
          </p:cNvSpPr>
          <p:nvPr>
            <p:ph type="sldNum" sz="quarter" idx="12"/>
          </p:nvPr>
        </p:nvSpPr>
        <p:spPr/>
        <p:txBody>
          <a:bodyPr/>
          <a:lstStyle/>
          <a:p>
            <a:fld id="{6A3D1E81-B98C-4CD5-9C26-982AA14D93A3}" type="slidenum">
              <a:rPr lang="hu-HU" smtClean="0"/>
              <a:t>‹#›</a:t>
            </a:fld>
            <a:endParaRPr lang="hu-HU"/>
          </a:p>
        </p:txBody>
      </p:sp>
    </p:spTree>
    <p:extLst>
      <p:ext uri="{BB962C8B-B14F-4D97-AF65-F5344CB8AC3E}">
        <p14:creationId xmlns:p14="http://schemas.microsoft.com/office/powerpoint/2010/main" val="38431924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Cím és tartalom">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smtClean="0"/>
              <a:t>Mintacím szerkesztése</a:t>
            </a:r>
            <a:endParaRPr lang="hu-HU"/>
          </a:p>
        </p:txBody>
      </p:sp>
      <p:sp>
        <p:nvSpPr>
          <p:cNvPr id="3" name="Tartalom helye 2"/>
          <p:cNvSpPr>
            <a:spLocks noGrp="1"/>
          </p:cNvSpPr>
          <p:nvPr>
            <p:ph idx="1"/>
          </p:nvPr>
        </p:nvSpPr>
        <p:spPr/>
        <p:txBody>
          <a:bodyPr/>
          <a:lstStyle/>
          <a:p>
            <a:pPr lvl="0"/>
            <a:r>
              <a:rPr lang="hu-HU" smtClean="0"/>
              <a:t>Mintaszöveg szerkesztése</a:t>
            </a:r>
          </a:p>
          <a:p>
            <a:pPr lvl="1"/>
            <a:r>
              <a:rPr lang="hu-HU" smtClean="0"/>
              <a:t>Második szint</a:t>
            </a:r>
          </a:p>
          <a:p>
            <a:pPr lvl="2"/>
            <a:r>
              <a:rPr lang="hu-HU" smtClean="0"/>
              <a:t>Harmadik szint</a:t>
            </a:r>
          </a:p>
          <a:p>
            <a:pPr lvl="3"/>
            <a:r>
              <a:rPr lang="hu-HU" smtClean="0"/>
              <a:t>Negyedik szint</a:t>
            </a:r>
          </a:p>
          <a:p>
            <a:pPr lvl="4"/>
            <a:r>
              <a:rPr lang="hu-HU" smtClean="0"/>
              <a:t>Ötödik szint</a:t>
            </a:r>
            <a:endParaRPr lang="hu-HU"/>
          </a:p>
        </p:txBody>
      </p:sp>
      <p:sp>
        <p:nvSpPr>
          <p:cNvPr id="4" name="Dátum helye 3"/>
          <p:cNvSpPr>
            <a:spLocks noGrp="1"/>
          </p:cNvSpPr>
          <p:nvPr>
            <p:ph type="dt" sz="half" idx="10"/>
          </p:nvPr>
        </p:nvSpPr>
        <p:spPr/>
        <p:txBody>
          <a:bodyPr/>
          <a:lstStyle/>
          <a:p>
            <a:fld id="{8038B707-463A-4694-A111-045EE4889DE1}" type="datetime1">
              <a:rPr lang="hu-HU" smtClean="0"/>
              <a:t>2023. 01. 18.</a:t>
            </a:fld>
            <a:endParaRPr lang="hu-HU"/>
          </a:p>
        </p:txBody>
      </p:sp>
      <p:sp>
        <p:nvSpPr>
          <p:cNvPr id="5" name="Élőláb helye 4"/>
          <p:cNvSpPr>
            <a:spLocks noGrp="1"/>
          </p:cNvSpPr>
          <p:nvPr>
            <p:ph type="ftr" sz="quarter" idx="11"/>
          </p:nvPr>
        </p:nvSpPr>
        <p:spPr/>
        <p:txBody>
          <a:bodyPr/>
          <a:lstStyle/>
          <a:p>
            <a:endParaRPr lang="hu-HU"/>
          </a:p>
        </p:txBody>
      </p:sp>
      <p:sp>
        <p:nvSpPr>
          <p:cNvPr id="6" name="Dia számának helye 5"/>
          <p:cNvSpPr>
            <a:spLocks noGrp="1"/>
          </p:cNvSpPr>
          <p:nvPr>
            <p:ph type="sldNum" sz="quarter" idx="12"/>
          </p:nvPr>
        </p:nvSpPr>
        <p:spPr/>
        <p:txBody>
          <a:bodyPr/>
          <a:lstStyle/>
          <a:p>
            <a:fld id="{6A3D1E81-B98C-4CD5-9C26-982AA14D93A3}" type="slidenum">
              <a:rPr lang="hu-HU" smtClean="0"/>
              <a:t>‹#›</a:t>
            </a:fld>
            <a:endParaRPr lang="hu-HU"/>
          </a:p>
        </p:txBody>
      </p:sp>
    </p:spTree>
    <p:extLst>
      <p:ext uri="{BB962C8B-B14F-4D97-AF65-F5344CB8AC3E}">
        <p14:creationId xmlns:p14="http://schemas.microsoft.com/office/powerpoint/2010/main" val="140193265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zakaszfejléc">
    <p:spTree>
      <p:nvGrpSpPr>
        <p:cNvPr id="1" name=""/>
        <p:cNvGrpSpPr/>
        <p:nvPr/>
      </p:nvGrpSpPr>
      <p:grpSpPr>
        <a:xfrm>
          <a:off x="0" y="0"/>
          <a:ext cx="0" cy="0"/>
          <a:chOff x="0" y="0"/>
          <a:chExt cx="0" cy="0"/>
        </a:xfrm>
      </p:grpSpPr>
      <p:sp>
        <p:nvSpPr>
          <p:cNvPr id="2" name="Cím 1"/>
          <p:cNvSpPr>
            <a:spLocks noGrp="1"/>
          </p:cNvSpPr>
          <p:nvPr>
            <p:ph type="title"/>
          </p:nvPr>
        </p:nvSpPr>
        <p:spPr>
          <a:xfrm>
            <a:off x="831850" y="1709738"/>
            <a:ext cx="10515600" cy="2852737"/>
          </a:xfrm>
        </p:spPr>
        <p:txBody>
          <a:bodyPr anchor="b"/>
          <a:lstStyle>
            <a:lvl1pPr>
              <a:defRPr sz="6000"/>
            </a:lvl1pPr>
          </a:lstStyle>
          <a:p>
            <a:r>
              <a:rPr lang="hu-HU" smtClean="0"/>
              <a:t>Mintacím szerkesztése</a:t>
            </a:r>
            <a:endParaRPr lang="hu-HU"/>
          </a:p>
        </p:txBody>
      </p:sp>
      <p:sp>
        <p:nvSpPr>
          <p:cNvPr id="3" name="Szöveg helye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hu-HU" smtClean="0"/>
              <a:t>Mintaszöveg szerkesztése</a:t>
            </a:r>
          </a:p>
        </p:txBody>
      </p:sp>
      <p:sp>
        <p:nvSpPr>
          <p:cNvPr id="4" name="Dátum helye 3"/>
          <p:cNvSpPr>
            <a:spLocks noGrp="1"/>
          </p:cNvSpPr>
          <p:nvPr>
            <p:ph type="dt" sz="half" idx="10"/>
          </p:nvPr>
        </p:nvSpPr>
        <p:spPr/>
        <p:txBody>
          <a:bodyPr/>
          <a:lstStyle/>
          <a:p>
            <a:fld id="{1DAFF163-74FC-4037-A6D5-A18178DF71D7}" type="datetime1">
              <a:rPr lang="hu-HU" smtClean="0"/>
              <a:t>2023. 01. 18.</a:t>
            </a:fld>
            <a:endParaRPr lang="hu-HU"/>
          </a:p>
        </p:txBody>
      </p:sp>
      <p:sp>
        <p:nvSpPr>
          <p:cNvPr id="5" name="Élőláb helye 4"/>
          <p:cNvSpPr>
            <a:spLocks noGrp="1"/>
          </p:cNvSpPr>
          <p:nvPr>
            <p:ph type="ftr" sz="quarter" idx="11"/>
          </p:nvPr>
        </p:nvSpPr>
        <p:spPr/>
        <p:txBody>
          <a:bodyPr/>
          <a:lstStyle/>
          <a:p>
            <a:endParaRPr lang="hu-HU"/>
          </a:p>
        </p:txBody>
      </p:sp>
      <p:sp>
        <p:nvSpPr>
          <p:cNvPr id="6" name="Dia számának helye 5"/>
          <p:cNvSpPr>
            <a:spLocks noGrp="1"/>
          </p:cNvSpPr>
          <p:nvPr>
            <p:ph type="sldNum" sz="quarter" idx="12"/>
          </p:nvPr>
        </p:nvSpPr>
        <p:spPr/>
        <p:txBody>
          <a:bodyPr/>
          <a:lstStyle/>
          <a:p>
            <a:fld id="{6A3D1E81-B98C-4CD5-9C26-982AA14D93A3}" type="slidenum">
              <a:rPr lang="hu-HU" smtClean="0"/>
              <a:t>‹#›</a:t>
            </a:fld>
            <a:endParaRPr lang="hu-HU"/>
          </a:p>
        </p:txBody>
      </p:sp>
    </p:spTree>
    <p:extLst>
      <p:ext uri="{BB962C8B-B14F-4D97-AF65-F5344CB8AC3E}">
        <p14:creationId xmlns:p14="http://schemas.microsoft.com/office/powerpoint/2010/main" val="178384591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tartalomrész">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smtClean="0"/>
              <a:t>Mintacím szerkesztése</a:t>
            </a:r>
            <a:endParaRPr lang="hu-HU"/>
          </a:p>
        </p:txBody>
      </p:sp>
      <p:sp>
        <p:nvSpPr>
          <p:cNvPr id="3" name="Tartalom helye 2"/>
          <p:cNvSpPr>
            <a:spLocks noGrp="1"/>
          </p:cNvSpPr>
          <p:nvPr>
            <p:ph sz="half" idx="1"/>
          </p:nvPr>
        </p:nvSpPr>
        <p:spPr>
          <a:xfrm>
            <a:off x="838200" y="1825625"/>
            <a:ext cx="5181600" cy="4351338"/>
          </a:xfrm>
        </p:spPr>
        <p:txBody>
          <a:bodyPr/>
          <a:lstStyle/>
          <a:p>
            <a:pPr lvl="0"/>
            <a:r>
              <a:rPr lang="hu-HU" smtClean="0"/>
              <a:t>Mintaszöveg szerkesztése</a:t>
            </a:r>
          </a:p>
          <a:p>
            <a:pPr lvl="1"/>
            <a:r>
              <a:rPr lang="hu-HU" smtClean="0"/>
              <a:t>Második szint</a:t>
            </a:r>
          </a:p>
          <a:p>
            <a:pPr lvl="2"/>
            <a:r>
              <a:rPr lang="hu-HU" smtClean="0"/>
              <a:t>Harmadik szint</a:t>
            </a:r>
          </a:p>
          <a:p>
            <a:pPr lvl="3"/>
            <a:r>
              <a:rPr lang="hu-HU" smtClean="0"/>
              <a:t>Negyedik szint</a:t>
            </a:r>
          </a:p>
          <a:p>
            <a:pPr lvl="4"/>
            <a:r>
              <a:rPr lang="hu-HU" smtClean="0"/>
              <a:t>Ötödik szint</a:t>
            </a:r>
            <a:endParaRPr lang="hu-HU"/>
          </a:p>
        </p:txBody>
      </p:sp>
      <p:sp>
        <p:nvSpPr>
          <p:cNvPr id="4" name="Tartalom helye 3"/>
          <p:cNvSpPr>
            <a:spLocks noGrp="1"/>
          </p:cNvSpPr>
          <p:nvPr>
            <p:ph sz="half" idx="2"/>
          </p:nvPr>
        </p:nvSpPr>
        <p:spPr>
          <a:xfrm>
            <a:off x="6172200" y="1825625"/>
            <a:ext cx="5181600" cy="4351338"/>
          </a:xfrm>
        </p:spPr>
        <p:txBody>
          <a:bodyPr/>
          <a:lstStyle/>
          <a:p>
            <a:pPr lvl="0"/>
            <a:r>
              <a:rPr lang="hu-HU" smtClean="0"/>
              <a:t>Mintaszöveg szerkesztése</a:t>
            </a:r>
          </a:p>
          <a:p>
            <a:pPr lvl="1"/>
            <a:r>
              <a:rPr lang="hu-HU" smtClean="0"/>
              <a:t>Második szint</a:t>
            </a:r>
          </a:p>
          <a:p>
            <a:pPr lvl="2"/>
            <a:r>
              <a:rPr lang="hu-HU" smtClean="0"/>
              <a:t>Harmadik szint</a:t>
            </a:r>
          </a:p>
          <a:p>
            <a:pPr lvl="3"/>
            <a:r>
              <a:rPr lang="hu-HU" smtClean="0"/>
              <a:t>Negyedik szint</a:t>
            </a:r>
          </a:p>
          <a:p>
            <a:pPr lvl="4"/>
            <a:r>
              <a:rPr lang="hu-HU" smtClean="0"/>
              <a:t>Ötödik szint</a:t>
            </a:r>
            <a:endParaRPr lang="hu-HU"/>
          </a:p>
        </p:txBody>
      </p:sp>
      <p:sp>
        <p:nvSpPr>
          <p:cNvPr id="5" name="Dátum helye 4"/>
          <p:cNvSpPr>
            <a:spLocks noGrp="1"/>
          </p:cNvSpPr>
          <p:nvPr>
            <p:ph type="dt" sz="half" idx="10"/>
          </p:nvPr>
        </p:nvSpPr>
        <p:spPr/>
        <p:txBody>
          <a:bodyPr/>
          <a:lstStyle/>
          <a:p>
            <a:fld id="{7EC57C51-05C8-42AC-B590-362C6CB12F3E}" type="datetime1">
              <a:rPr lang="hu-HU" smtClean="0"/>
              <a:t>2023. 01. 18.</a:t>
            </a:fld>
            <a:endParaRPr lang="hu-HU"/>
          </a:p>
        </p:txBody>
      </p:sp>
      <p:sp>
        <p:nvSpPr>
          <p:cNvPr id="6" name="Élőláb helye 5"/>
          <p:cNvSpPr>
            <a:spLocks noGrp="1"/>
          </p:cNvSpPr>
          <p:nvPr>
            <p:ph type="ftr" sz="quarter" idx="11"/>
          </p:nvPr>
        </p:nvSpPr>
        <p:spPr/>
        <p:txBody>
          <a:bodyPr/>
          <a:lstStyle/>
          <a:p>
            <a:endParaRPr lang="hu-HU"/>
          </a:p>
        </p:txBody>
      </p:sp>
      <p:sp>
        <p:nvSpPr>
          <p:cNvPr id="7" name="Dia számának helye 6"/>
          <p:cNvSpPr>
            <a:spLocks noGrp="1"/>
          </p:cNvSpPr>
          <p:nvPr>
            <p:ph type="sldNum" sz="quarter" idx="12"/>
          </p:nvPr>
        </p:nvSpPr>
        <p:spPr/>
        <p:txBody>
          <a:bodyPr/>
          <a:lstStyle/>
          <a:p>
            <a:fld id="{6A3D1E81-B98C-4CD5-9C26-982AA14D93A3}" type="slidenum">
              <a:rPr lang="hu-HU" smtClean="0"/>
              <a:t>‹#›</a:t>
            </a:fld>
            <a:endParaRPr lang="hu-HU"/>
          </a:p>
        </p:txBody>
      </p:sp>
    </p:spTree>
    <p:extLst>
      <p:ext uri="{BB962C8B-B14F-4D97-AF65-F5344CB8AC3E}">
        <p14:creationId xmlns:p14="http://schemas.microsoft.com/office/powerpoint/2010/main" val="114214632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Összehasonlítás">
    <p:spTree>
      <p:nvGrpSpPr>
        <p:cNvPr id="1" name=""/>
        <p:cNvGrpSpPr/>
        <p:nvPr/>
      </p:nvGrpSpPr>
      <p:grpSpPr>
        <a:xfrm>
          <a:off x="0" y="0"/>
          <a:ext cx="0" cy="0"/>
          <a:chOff x="0" y="0"/>
          <a:chExt cx="0" cy="0"/>
        </a:xfrm>
      </p:grpSpPr>
      <p:sp>
        <p:nvSpPr>
          <p:cNvPr id="2" name="Cím 1"/>
          <p:cNvSpPr>
            <a:spLocks noGrp="1"/>
          </p:cNvSpPr>
          <p:nvPr>
            <p:ph type="title"/>
          </p:nvPr>
        </p:nvSpPr>
        <p:spPr>
          <a:xfrm>
            <a:off x="839788" y="365125"/>
            <a:ext cx="10515600" cy="1325563"/>
          </a:xfrm>
        </p:spPr>
        <p:txBody>
          <a:bodyPr/>
          <a:lstStyle/>
          <a:p>
            <a:r>
              <a:rPr lang="hu-HU" smtClean="0"/>
              <a:t>Mintacím szerkesztése</a:t>
            </a:r>
            <a:endParaRPr lang="hu-HU"/>
          </a:p>
        </p:txBody>
      </p:sp>
      <p:sp>
        <p:nvSpPr>
          <p:cNvPr id="3" name="Szöveg helye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u-HU" smtClean="0"/>
              <a:t>Mintaszöveg szerkesztése</a:t>
            </a:r>
          </a:p>
        </p:txBody>
      </p:sp>
      <p:sp>
        <p:nvSpPr>
          <p:cNvPr id="4" name="Tartalom helye 3"/>
          <p:cNvSpPr>
            <a:spLocks noGrp="1"/>
          </p:cNvSpPr>
          <p:nvPr>
            <p:ph sz="half" idx="2"/>
          </p:nvPr>
        </p:nvSpPr>
        <p:spPr>
          <a:xfrm>
            <a:off x="839788" y="2505075"/>
            <a:ext cx="5157787" cy="3684588"/>
          </a:xfrm>
        </p:spPr>
        <p:txBody>
          <a:bodyPr/>
          <a:lstStyle/>
          <a:p>
            <a:pPr lvl="0"/>
            <a:r>
              <a:rPr lang="hu-HU" smtClean="0"/>
              <a:t>Mintaszöveg szerkesztése</a:t>
            </a:r>
          </a:p>
          <a:p>
            <a:pPr lvl="1"/>
            <a:r>
              <a:rPr lang="hu-HU" smtClean="0"/>
              <a:t>Második szint</a:t>
            </a:r>
          </a:p>
          <a:p>
            <a:pPr lvl="2"/>
            <a:r>
              <a:rPr lang="hu-HU" smtClean="0"/>
              <a:t>Harmadik szint</a:t>
            </a:r>
          </a:p>
          <a:p>
            <a:pPr lvl="3"/>
            <a:r>
              <a:rPr lang="hu-HU" smtClean="0"/>
              <a:t>Negyedik szint</a:t>
            </a:r>
          </a:p>
          <a:p>
            <a:pPr lvl="4"/>
            <a:r>
              <a:rPr lang="hu-HU" smtClean="0"/>
              <a:t>Ötödik szint</a:t>
            </a:r>
            <a:endParaRPr lang="hu-HU"/>
          </a:p>
        </p:txBody>
      </p:sp>
      <p:sp>
        <p:nvSpPr>
          <p:cNvPr id="5" name="Szöveg helye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u-HU" smtClean="0"/>
              <a:t>Mintaszöveg szerkesztése</a:t>
            </a:r>
          </a:p>
        </p:txBody>
      </p:sp>
      <p:sp>
        <p:nvSpPr>
          <p:cNvPr id="6" name="Tartalom helye 5"/>
          <p:cNvSpPr>
            <a:spLocks noGrp="1"/>
          </p:cNvSpPr>
          <p:nvPr>
            <p:ph sz="quarter" idx="4"/>
          </p:nvPr>
        </p:nvSpPr>
        <p:spPr>
          <a:xfrm>
            <a:off x="6172200" y="2505075"/>
            <a:ext cx="5183188" cy="3684588"/>
          </a:xfrm>
        </p:spPr>
        <p:txBody>
          <a:bodyPr/>
          <a:lstStyle/>
          <a:p>
            <a:pPr lvl="0"/>
            <a:r>
              <a:rPr lang="hu-HU" smtClean="0"/>
              <a:t>Mintaszöveg szerkesztése</a:t>
            </a:r>
          </a:p>
          <a:p>
            <a:pPr lvl="1"/>
            <a:r>
              <a:rPr lang="hu-HU" smtClean="0"/>
              <a:t>Második szint</a:t>
            </a:r>
          </a:p>
          <a:p>
            <a:pPr lvl="2"/>
            <a:r>
              <a:rPr lang="hu-HU" smtClean="0"/>
              <a:t>Harmadik szint</a:t>
            </a:r>
          </a:p>
          <a:p>
            <a:pPr lvl="3"/>
            <a:r>
              <a:rPr lang="hu-HU" smtClean="0"/>
              <a:t>Negyedik szint</a:t>
            </a:r>
          </a:p>
          <a:p>
            <a:pPr lvl="4"/>
            <a:r>
              <a:rPr lang="hu-HU" smtClean="0"/>
              <a:t>Ötödik szint</a:t>
            </a:r>
            <a:endParaRPr lang="hu-HU"/>
          </a:p>
        </p:txBody>
      </p:sp>
      <p:sp>
        <p:nvSpPr>
          <p:cNvPr id="7" name="Dátum helye 6"/>
          <p:cNvSpPr>
            <a:spLocks noGrp="1"/>
          </p:cNvSpPr>
          <p:nvPr>
            <p:ph type="dt" sz="half" idx="10"/>
          </p:nvPr>
        </p:nvSpPr>
        <p:spPr/>
        <p:txBody>
          <a:bodyPr/>
          <a:lstStyle/>
          <a:p>
            <a:fld id="{C431CBA7-5C9E-4526-BD11-7A9F303B4C0E}" type="datetime1">
              <a:rPr lang="hu-HU" smtClean="0"/>
              <a:t>2023. 01. 18.</a:t>
            </a:fld>
            <a:endParaRPr lang="hu-HU"/>
          </a:p>
        </p:txBody>
      </p:sp>
      <p:sp>
        <p:nvSpPr>
          <p:cNvPr id="8" name="Élőláb helye 7"/>
          <p:cNvSpPr>
            <a:spLocks noGrp="1"/>
          </p:cNvSpPr>
          <p:nvPr>
            <p:ph type="ftr" sz="quarter" idx="11"/>
          </p:nvPr>
        </p:nvSpPr>
        <p:spPr/>
        <p:txBody>
          <a:bodyPr/>
          <a:lstStyle/>
          <a:p>
            <a:endParaRPr lang="hu-HU"/>
          </a:p>
        </p:txBody>
      </p:sp>
      <p:sp>
        <p:nvSpPr>
          <p:cNvPr id="9" name="Dia számának helye 8"/>
          <p:cNvSpPr>
            <a:spLocks noGrp="1"/>
          </p:cNvSpPr>
          <p:nvPr>
            <p:ph type="sldNum" sz="quarter" idx="12"/>
          </p:nvPr>
        </p:nvSpPr>
        <p:spPr/>
        <p:txBody>
          <a:bodyPr/>
          <a:lstStyle/>
          <a:p>
            <a:fld id="{6A3D1E81-B98C-4CD5-9C26-982AA14D93A3}" type="slidenum">
              <a:rPr lang="hu-HU" smtClean="0"/>
              <a:t>‹#›</a:t>
            </a:fld>
            <a:endParaRPr lang="hu-HU"/>
          </a:p>
        </p:txBody>
      </p:sp>
    </p:spTree>
    <p:extLst>
      <p:ext uri="{BB962C8B-B14F-4D97-AF65-F5344CB8AC3E}">
        <p14:creationId xmlns:p14="http://schemas.microsoft.com/office/powerpoint/2010/main" val="263908033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Csak cím">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smtClean="0"/>
              <a:t>Mintacím szerkesztése</a:t>
            </a:r>
            <a:endParaRPr lang="hu-HU"/>
          </a:p>
        </p:txBody>
      </p:sp>
      <p:sp>
        <p:nvSpPr>
          <p:cNvPr id="3" name="Dátum helye 2"/>
          <p:cNvSpPr>
            <a:spLocks noGrp="1"/>
          </p:cNvSpPr>
          <p:nvPr>
            <p:ph type="dt" sz="half" idx="10"/>
          </p:nvPr>
        </p:nvSpPr>
        <p:spPr/>
        <p:txBody>
          <a:bodyPr/>
          <a:lstStyle/>
          <a:p>
            <a:fld id="{A9DE142B-26E7-46BD-85F5-EC1382133DA7}" type="datetime1">
              <a:rPr lang="hu-HU" smtClean="0"/>
              <a:t>2023. 01. 18.</a:t>
            </a:fld>
            <a:endParaRPr lang="hu-HU"/>
          </a:p>
        </p:txBody>
      </p:sp>
      <p:sp>
        <p:nvSpPr>
          <p:cNvPr id="4" name="Élőláb helye 3"/>
          <p:cNvSpPr>
            <a:spLocks noGrp="1"/>
          </p:cNvSpPr>
          <p:nvPr>
            <p:ph type="ftr" sz="quarter" idx="11"/>
          </p:nvPr>
        </p:nvSpPr>
        <p:spPr/>
        <p:txBody>
          <a:bodyPr/>
          <a:lstStyle/>
          <a:p>
            <a:endParaRPr lang="hu-HU"/>
          </a:p>
        </p:txBody>
      </p:sp>
      <p:sp>
        <p:nvSpPr>
          <p:cNvPr id="5" name="Dia számának helye 4"/>
          <p:cNvSpPr>
            <a:spLocks noGrp="1"/>
          </p:cNvSpPr>
          <p:nvPr>
            <p:ph type="sldNum" sz="quarter" idx="12"/>
          </p:nvPr>
        </p:nvSpPr>
        <p:spPr/>
        <p:txBody>
          <a:bodyPr/>
          <a:lstStyle/>
          <a:p>
            <a:fld id="{6A3D1E81-B98C-4CD5-9C26-982AA14D93A3}" type="slidenum">
              <a:rPr lang="hu-HU" smtClean="0"/>
              <a:t>‹#›</a:t>
            </a:fld>
            <a:endParaRPr lang="hu-HU"/>
          </a:p>
        </p:txBody>
      </p:sp>
    </p:spTree>
    <p:extLst>
      <p:ext uri="{BB962C8B-B14F-4D97-AF65-F5344CB8AC3E}">
        <p14:creationId xmlns:p14="http://schemas.microsoft.com/office/powerpoint/2010/main" val="420102121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Üres">
    <p:spTree>
      <p:nvGrpSpPr>
        <p:cNvPr id="1" name=""/>
        <p:cNvGrpSpPr/>
        <p:nvPr/>
      </p:nvGrpSpPr>
      <p:grpSpPr>
        <a:xfrm>
          <a:off x="0" y="0"/>
          <a:ext cx="0" cy="0"/>
          <a:chOff x="0" y="0"/>
          <a:chExt cx="0" cy="0"/>
        </a:xfrm>
      </p:grpSpPr>
      <p:sp>
        <p:nvSpPr>
          <p:cNvPr id="2" name="Dátum helye 1"/>
          <p:cNvSpPr>
            <a:spLocks noGrp="1"/>
          </p:cNvSpPr>
          <p:nvPr>
            <p:ph type="dt" sz="half" idx="10"/>
          </p:nvPr>
        </p:nvSpPr>
        <p:spPr/>
        <p:txBody>
          <a:bodyPr/>
          <a:lstStyle/>
          <a:p>
            <a:fld id="{B8BF68A0-37F9-4758-8582-AB78564576F2}" type="datetime1">
              <a:rPr lang="hu-HU" smtClean="0"/>
              <a:t>2023. 01. 18.</a:t>
            </a:fld>
            <a:endParaRPr lang="hu-HU"/>
          </a:p>
        </p:txBody>
      </p:sp>
      <p:sp>
        <p:nvSpPr>
          <p:cNvPr id="3" name="Élőláb helye 2"/>
          <p:cNvSpPr>
            <a:spLocks noGrp="1"/>
          </p:cNvSpPr>
          <p:nvPr>
            <p:ph type="ftr" sz="quarter" idx="11"/>
          </p:nvPr>
        </p:nvSpPr>
        <p:spPr/>
        <p:txBody>
          <a:bodyPr/>
          <a:lstStyle/>
          <a:p>
            <a:endParaRPr lang="hu-HU"/>
          </a:p>
        </p:txBody>
      </p:sp>
      <p:sp>
        <p:nvSpPr>
          <p:cNvPr id="4" name="Dia számának helye 3"/>
          <p:cNvSpPr>
            <a:spLocks noGrp="1"/>
          </p:cNvSpPr>
          <p:nvPr>
            <p:ph type="sldNum" sz="quarter" idx="12"/>
          </p:nvPr>
        </p:nvSpPr>
        <p:spPr/>
        <p:txBody>
          <a:bodyPr/>
          <a:lstStyle/>
          <a:p>
            <a:fld id="{6A3D1E81-B98C-4CD5-9C26-982AA14D93A3}" type="slidenum">
              <a:rPr lang="hu-HU" smtClean="0"/>
              <a:t>‹#›</a:t>
            </a:fld>
            <a:endParaRPr lang="hu-HU"/>
          </a:p>
        </p:txBody>
      </p:sp>
    </p:spTree>
    <p:extLst>
      <p:ext uri="{BB962C8B-B14F-4D97-AF65-F5344CB8AC3E}">
        <p14:creationId xmlns:p14="http://schemas.microsoft.com/office/powerpoint/2010/main" val="351420500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Tartalomrész képaláírással">
    <p:spTree>
      <p:nvGrpSpPr>
        <p:cNvPr id="1" name=""/>
        <p:cNvGrpSpPr/>
        <p:nvPr/>
      </p:nvGrpSpPr>
      <p:grpSpPr>
        <a:xfrm>
          <a:off x="0" y="0"/>
          <a:ext cx="0" cy="0"/>
          <a:chOff x="0" y="0"/>
          <a:chExt cx="0" cy="0"/>
        </a:xfrm>
      </p:grpSpPr>
      <p:sp>
        <p:nvSpPr>
          <p:cNvPr id="2" name="Cím 1"/>
          <p:cNvSpPr>
            <a:spLocks noGrp="1"/>
          </p:cNvSpPr>
          <p:nvPr>
            <p:ph type="title"/>
          </p:nvPr>
        </p:nvSpPr>
        <p:spPr>
          <a:xfrm>
            <a:off x="839788" y="457200"/>
            <a:ext cx="3932237" cy="1600200"/>
          </a:xfrm>
        </p:spPr>
        <p:txBody>
          <a:bodyPr anchor="b"/>
          <a:lstStyle>
            <a:lvl1pPr>
              <a:defRPr sz="3200"/>
            </a:lvl1pPr>
          </a:lstStyle>
          <a:p>
            <a:r>
              <a:rPr lang="hu-HU" smtClean="0"/>
              <a:t>Mintacím szerkesztése</a:t>
            </a:r>
            <a:endParaRPr lang="hu-HU"/>
          </a:p>
        </p:txBody>
      </p:sp>
      <p:sp>
        <p:nvSpPr>
          <p:cNvPr id="3" name="Tartalom helye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hu-HU" smtClean="0"/>
              <a:t>Mintaszöveg szerkesztése</a:t>
            </a:r>
          </a:p>
          <a:p>
            <a:pPr lvl="1"/>
            <a:r>
              <a:rPr lang="hu-HU" smtClean="0"/>
              <a:t>Második szint</a:t>
            </a:r>
          </a:p>
          <a:p>
            <a:pPr lvl="2"/>
            <a:r>
              <a:rPr lang="hu-HU" smtClean="0"/>
              <a:t>Harmadik szint</a:t>
            </a:r>
          </a:p>
          <a:p>
            <a:pPr lvl="3"/>
            <a:r>
              <a:rPr lang="hu-HU" smtClean="0"/>
              <a:t>Negyedik szint</a:t>
            </a:r>
          </a:p>
          <a:p>
            <a:pPr lvl="4"/>
            <a:r>
              <a:rPr lang="hu-HU" smtClean="0"/>
              <a:t>Ötödik szint</a:t>
            </a:r>
            <a:endParaRPr lang="hu-HU"/>
          </a:p>
        </p:txBody>
      </p:sp>
      <p:sp>
        <p:nvSpPr>
          <p:cNvPr id="4" name="Szöveg helye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hu-HU" smtClean="0"/>
              <a:t>Mintaszöveg szerkesztése</a:t>
            </a:r>
          </a:p>
        </p:txBody>
      </p:sp>
      <p:sp>
        <p:nvSpPr>
          <p:cNvPr id="5" name="Dátum helye 4"/>
          <p:cNvSpPr>
            <a:spLocks noGrp="1"/>
          </p:cNvSpPr>
          <p:nvPr>
            <p:ph type="dt" sz="half" idx="10"/>
          </p:nvPr>
        </p:nvSpPr>
        <p:spPr/>
        <p:txBody>
          <a:bodyPr/>
          <a:lstStyle/>
          <a:p>
            <a:fld id="{61B6F922-65B7-45C8-9F88-FC0C3932D46F}" type="datetime1">
              <a:rPr lang="hu-HU" smtClean="0"/>
              <a:t>2023. 01. 18.</a:t>
            </a:fld>
            <a:endParaRPr lang="hu-HU"/>
          </a:p>
        </p:txBody>
      </p:sp>
      <p:sp>
        <p:nvSpPr>
          <p:cNvPr id="6" name="Élőláb helye 5"/>
          <p:cNvSpPr>
            <a:spLocks noGrp="1"/>
          </p:cNvSpPr>
          <p:nvPr>
            <p:ph type="ftr" sz="quarter" idx="11"/>
          </p:nvPr>
        </p:nvSpPr>
        <p:spPr/>
        <p:txBody>
          <a:bodyPr/>
          <a:lstStyle/>
          <a:p>
            <a:endParaRPr lang="hu-HU"/>
          </a:p>
        </p:txBody>
      </p:sp>
      <p:sp>
        <p:nvSpPr>
          <p:cNvPr id="7" name="Dia számának helye 6"/>
          <p:cNvSpPr>
            <a:spLocks noGrp="1"/>
          </p:cNvSpPr>
          <p:nvPr>
            <p:ph type="sldNum" sz="quarter" idx="12"/>
          </p:nvPr>
        </p:nvSpPr>
        <p:spPr/>
        <p:txBody>
          <a:bodyPr/>
          <a:lstStyle/>
          <a:p>
            <a:fld id="{6A3D1E81-B98C-4CD5-9C26-982AA14D93A3}" type="slidenum">
              <a:rPr lang="hu-HU" smtClean="0"/>
              <a:t>‹#›</a:t>
            </a:fld>
            <a:endParaRPr lang="hu-HU"/>
          </a:p>
        </p:txBody>
      </p:sp>
    </p:spTree>
    <p:extLst>
      <p:ext uri="{BB962C8B-B14F-4D97-AF65-F5344CB8AC3E}">
        <p14:creationId xmlns:p14="http://schemas.microsoft.com/office/powerpoint/2010/main" val="264898550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Kép képaláírással">
    <p:spTree>
      <p:nvGrpSpPr>
        <p:cNvPr id="1" name=""/>
        <p:cNvGrpSpPr/>
        <p:nvPr/>
      </p:nvGrpSpPr>
      <p:grpSpPr>
        <a:xfrm>
          <a:off x="0" y="0"/>
          <a:ext cx="0" cy="0"/>
          <a:chOff x="0" y="0"/>
          <a:chExt cx="0" cy="0"/>
        </a:xfrm>
      </p:grpSpPr>
      <p:sp>
        <p:nvSpPr>
          <p:cNvPr id="2" name="Cím 1"/>
          <p:cNvSpPr>
            <a:spLocks noGrp="1"/>
          </p:cNvSpPr>
          <p:nvPr>
            <p:ph type="title"/>
          </p:nvPr>
        </p:nvSpPr>
        <p:spPr>
          <a:xfrm>
            <a:off x="839788" y="457200"/>
            <a:ext cx="3932237" cy="1600200"/>
          </a:xfrm>
        </p:spPr>
        <p:txBody>
          <a:bodyPr anchor="b"/>
          <a:lstStyle>
            <a:lvl1pPr>
              <a:defRPr sz="3200"/>
            </a:lvl1pPr>
          </a:lstStyle>
          <a:p>
            <a:r>
              <a:rPr lang="hu-HU" smtClean="0"/>
              <a:t>Mintacím szerkesztése</a:t>
            </a:r>
            <a:endParaRPr lang="hu-HU"/>
          </a:p>
        </p:txBody>
      </p:sp>
      <p:sp>
        <p:nvSpPr>
          <p:cNvPr id="3" name="Kép helye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hu-HU"/>
          </a:p>
        </p:txBody>
      </p:sp>
      <p:sp>
        <p:nvSpPr>
          <p:cNvPr id="4" name="Szöveg helye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hu-HU" smtClean="0"/>
              <a:t>Mintaszöveg szerkesztése</a:t>
            </a:r>
          </a:p>
        </p:txBody>
      </p:sp>
      <p:sp>
        <p:nvSpPr>
          <p:cNvPr id="5" name="Dátum helye 4"/>
          <p:cNvSpPr>
            <a:spLocks noGrp="1"/>
          </p:cNvSpPr>
          <p:nvPr>
            <p:ph type="dt" sz="half" idx="10"/>
          </p:nvPr>
        </p:nvSpPr>
        <p:spPr/>
        <p:txBody>
          <a:bodyPr/>
          <a:lstStyle/>
          <a:p>
            <a:fld id="{9FD15193-E23B-4F71-9ED6-F83464F80C7A}" type="datetime1">
              <a:rPr lang="hu-HU" smtClean="0"/>
              <a:t>2023. 01. 18.</a:t>
            </a:fld>
            <a:endParaRPr lang="hu-HU"/>
          </a:p>
        </p:txBody>
      </p:sp>
      <p:sp>
        <p:nvSpPr>
          <p:cNvPr id="6" name="Élőláb helye 5"/>
          <p:cNvSpPr>
            <a:spLocks noGrp="1"/>
          </p:cNvSpPr>
          <p:nvPr>
            <p:ph type="ftr" sz="quarter" idx="11"/>
          </p:nvPr>
        </p:nvSpPr>
        <p:spPr/>
        <p:txBody>
          <a:bodyPr/>
          <a:lstStyle/>
          <a:p>
            <a:endParaRPr lang="hu-HU"/>
          </a:p>
        </p:txBody>
      </p:sp>
      <p:sp>
        <p:nvSpPr>
          <p:cNvPr id="7" name="Dia számának helye 6"/>
          <p:cNvSpPr>
            <a:spLocks noGrp="1"/>
          </p:cNvSpPr>
          <p:nvPr>
            <p:ph type="sldNum" sz="quarter" idx="12"/>
          </p:nvPr>
        </p:nvSpPr>
        <p:spPr/>
        <p:txBody>
          <a:bodyPr/>
          <a:lstStyle/>
          <a:p>
            <a:fld id="{6A3D1E81-B98C-4CD5-9C26-982AA14D93A3}" type="slidenum">
              <a:rPr lang="hu-HU" smtClean="0"/>
              <a:t>‹#›</a:t>
            </a:fld>
            <a:endParaRPr lang="hu-HU"/>
          </a:p>
        </p:txBody>
      </p:sp>
    </p:spTree>
    <p:extLst>
      <p:ext uri="{BB962C8B-B14F-4D97-AF65-F5344CB8AC3E}">
        <p14:creationId xmlns:p14="http://schemas.microsoft.com/office/powerpoint/2010/main" val="238489169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Cím helye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hu-HU" smtClean="0"/>
              <a:t>Mintacím szerkesztése</a:t>
            </a:r>
            <a:endParaRPr lang="hu-HU"/>
          </a:p>
        </p:txBody>
      </p:sp>
      <p:sp>
        <p:nvSpPr>
          <p:cNvPr id="3" name="Szöveg helye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hu-HU" smtClean="0"/>
              <a:t>Mintaszöveg szerkesztése</a:t>
            </a:r>
          </a:p>
          <a:p>
            <a:pPr lvl="1"/>
            <a:r>
              <a:rPr lang="hu-HU" smtClean="0"/>
              <a:t>Második szint</a:t>
            </a:r>
          </a:p>
          <a:p>
            <a:pPr lvl="2"/>
            <a:r>
              <a:rPr lang="hu-HU" smtClean="0"/>
              <a:t>Harmadik szint</a:t>
            </a:r>
          </a:p>
          <a:p>
            <a:pPr lvl="3"/>
            <a:r>
              <a:rPr lang="hu-HU" smtClean="0"/>
              <a:t>Negyedik szint</a:t>
            </a:r>
          </a:p>
          <a:p>
            <a:pPr lvl="4"/>
            <a:r>
              <a:rPr lang="hu-HU" smtClean="0"/>
              <a:t>Ötödik szint</a:t>
            </a:r>
            <a:endParaRPr lang="hu-HU"/>
          </a:p>
        </p:txBody>
      </p:sp>
      <p:sp>
        <p:nvSpPr>
          <p:cNvPr id="4" name="Dátum helye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BEA5253-BFA5-4F73-86E6-6798CAE122F7}" type="datetime1">
              <a:rPr lang="hu-HU" smtClean="0"/>
              <a:t>2023. 01. 18.</a:t>
            </a:fld>
            <a:endParaRPr lang="hu-HU" dirty="0"/>
          </a:p>
        </p:txBody>
      </p:sp>
      <p:sp>
        <p:nvSpPr>
          <p:cNvPr id="5" name="Élőláb helye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hu-HU"/>
          </a:p>
        </p:txBody>
      </p:sp>
      <p:sp>
        <p:nvSpPr>
          <p:cNvPr id="6" name="Dia számának helye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A3D1E81-B98C-4CD5-9C26-982AA14D93A3}" type="slidenum">
              <a:rPr lang="hu-HU" smtClean="0"/>
              <a:t>‹#›</a:t>
            </a:fld>
            <a:endParaRPr lang="hu-HU"/>
          </a:p>
        </p:txBody>
      </p:sp>
    </p:spTree>
    <p:extLst>
      <p:ext uri="{BB962C8B-B14F-4D97-AF65-F5344CB8AC3E}">
        <p14:creationId xmlns:p14="http://schemas.microsoft.com/office/powerpoint/2010/main" val="1216017564"/>
      </p:ext>
    </p:extLst>
  </p:cSld>
  <p:clrMap bg1="lt1" tx1="dk1" bg2="lt2" tx2="dk2" accent1="accent1" accent2="accent2" accent3="accent3" accent4="accent4" accent5="accent5" accent6="accent6" hlink="hlink" folHlink="folHlink"/>
  <p:sldLayoutIdLst>
    <p:sldLayoutId id="2147483888" r:id="rId1"/>
    <p:sldLayoutId id="2147483889" r:id="rId2"/>
    <p:sldLayoutId id="2147483890" r:id="rId3"/>
    <p:sldLayoutId id="2147483891" r:id="rId4"/>
    <p:sldLayoutId id="2147483892" r:id="rId5"/>
    <p:sldLayoutId id="2147483893" r:id="rId6"/>
    <p:sldLayoutId id="2147483894" r:id="rId7"/>
    <p:sldLayoutId id="2147483895" r:id="rId8"/>
    <p:sldLayoutId id="2147483896" r:id="rId9"/>
    <p:sldLayoutId id="2147483897" r:id="rId10"/>
    <p:sldLayoutId id="2147483898" r:id="rId11"/>
  </p:sldLayoutIdLst>
  <p:hf hdr="0" ftr="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hu-H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mailto:szell.sandor@ruander.hu"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0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0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0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0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1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32.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7.xml"/></Relationships>
</file>

<file path=ppt/slides/_rels/slide133.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7.xml"/></Relationships>
</file>

<file path=ppt/slides/_rels/slide1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37.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1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9.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4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4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4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51.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1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82.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18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8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8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8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8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8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8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0.xml.rels><?xml version="1.0" encoding="UTF-8" standalone="yes"?>
<Relationships xmlns="http://schemas.openxmlformats.org/package/2006/relationships"><Relationship Id="rId2" Type="http://schemas.openxmlformats.org/officeDocument/2006/relationships/hyperlink" Target="https://www.sqlservertutorial.net/sql-server-basics/sql-server-subquery/" TargetMode="External"/><Relationship Id="rId1" Type="http://schemas.openxmlformats.org/officeDocument/2006/relationships/slideLayout" Target="../slideLayouts/slideLayout2.xml"/></Relationships>
</file>

<file path=ppt/slides/_rels/slide19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0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0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0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0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0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0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0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8.xml.rels><?xml version="1.0" encoding="UTF-8" standalone="yes"?>
<Relationships xmlns="http://schemas.openxmlformats.org/package/2006/relationships"><Relationship Id="rId3" Type="http://schemas.openxmlformats.org/officeDocument/2006/relationships/hyperlink" Target="https://dev.mysql.com/doc/refman/8.0/en/mathematical-functions.html" TargetMode="External"/><Relationship Id="rId2" Type="http://schemas.openxmlformats.org/officeDocument/2006/relationships/hyperlink" Target="https://msdn.microsoft.com/en-us/library/ms177516.aspx" TargetMode="External"/><Relationship Id="rId1" Type="http://schemas.openxmlformats.org/officeDocument/2006/relationships/slideLayout" Target="../slideLayouts/slideLayout2.xml"/></Relationships>
</file>

<file path=ppt/slides/_rels/slide2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3.xml.rels><?xml version="1.0" encoding="UTF-8" standalone="yes"?>
<Relationships xmlns="http://schemas.openxmlformats.org/package/2006/relationships"><Relationship Id="rId3" Type="http://schemas.openxmlformats.org/officeDocument/2006/relationships/hyperlink" Target="https://dev.mysql.com/doc/refman/8.0/en/string-functions.html" TargetMode="External"/><Relationship Id="rId2" Type="http://schemas.openxmlformats.org/officeDocument/2006/relationships/hyperlink" Target="https://msdn.microsoft.com/en-us/library/ms181984.aspx" TargetMode="External"/><Relationship Id="rId1" Type="http://schemas.openxmlformats.org/officeDocument/2006/relationships/slideLayout" Target="../slideLayouts/slideLayout2.xml"/></Relationships>
</file>

<file path=ppt/slides/_rels/slide2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6.xml.rels><?xml version="1.0" encoding="UTF-8" standalone="yes"?>
<Relationships xmlns="http://schemas.openxmlformats.org/package/2006/relationships"><Relationship Id="rId3" Type="http://schemas.openxmlformats.org/officeDocument/2006/relationships/hyperlink" Target="https://dev.mysql.com/doc/refman/8.0/en/string-functions.html" TargetMode="External"/><Relationship Id="rId2" Type="http://schemas.openxmlformats.org/officeDocument/2006/relationships/hyperlink" Target="https://msdn.microsoft.com/en-us/library/ms186724.aspx#DateandTimeFunctions" TargetMode="External"/><Relationship Id="rId1" Type="http://schemas.openxmlformats.org/officeDocument/2006/relationships/slideLayout" Target="../slideLayouts/slideLayout2.xml"/></Relationships>
</file>

<file path=ppt/slides/_rels/slide2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8.xml.rels><?xml version="1.0" encoding="UTF-8" standalone="yes"?>
<Relationships xmlns="http://schemas.openxmlformats.org/package/2006/relationships"><Relationship Id="rId3" Type="http://schemas.openxmlformats.org/officeDocument/2006/relationships/hyperlink" Target="https://dev.mysql.com/doc/refman/8.0/en/functions.html" TargetMode="External"/><Relationship Id="rId2" Type="http://schemas.openxmlformats.org/officeDocument/2006/relationships/hyperlink" Target="https://msdn.microsoft.com/en-us/library/ms174318.aspx" TargetMode="External"/><Relationship Id="rId1" Type="http://schemas.openxmlformats.org/officeDocument/2006/relationships/slideLayout" Target="../slideLayouts/slideLayout2.xml"/></Relationships>
</file>

<file path=ppt/slides/_rels/slide2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6.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5.xml"/></Relationships>
</file>

<file path=ppt/slides/_rels/slide4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 Id="rId4" Type="http://schemas.openxmlformats.org/officeDocument/2006/relationships/image" Target="../media/image8.png"/></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s://msdn.microsoft.com/en-us/library/bb510741.aspx" TargetMode="External"/><Relationship Id="rId2" Type="http://schemas.openxmlformats.org/officeDocument/2006/relationships/hyperlink" Target="http://www.mssqltips.com/sqlservertutorial/168/different-options-for-creating-sql-server-stored-procedures/" TargetMode="External"/><Relationship Id="rId1" Type="http://schemas.openxmlformats.org/officeDocument/2006/relationships/slideLayout" Target="../slideLayouts/slideLayout2.xml"/><Relationship Id="rId4" Type="http://schemas.openxmlformats.org/officeDocument/2006/relationships/hyperlink" Target="http://en.wikipedia.org/wiki/SQL_injection" TargetMode="Externa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2.xml"/><Relationship Id="rId1" Type="http://schemas.openxmlformats.org/officeDocument/2006/relationships/themeOverride" Target="../theme/themeOverride1.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7.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ctrTitle"/>
          </p:nvPr>
        </p:nvSpPr>
        <p:spPr/>
        <p:txBody>
          <a:bodyPr/>
          <a:lstStyle/>
          <a:p>
            <a:r>
              <a:rPr lang="hu-HU" dirty="0" smtClean="0"/>
              <a:t>SQL lekérdezések</a:t>
            </a:r>
            <a:endParaRPr lang="hu-HU" dirty="0"/>
          </a:p>
        </p:txBody>
      </p:sp>
      <p:sp>
        <p:nvSpPr>
          <p:cNvPr id="3" name="Alcím 2"/>
          <p:cNvSpPr>
            <a:spLocks noGrp="1"/>
          </p:cNvSpPr>
          <p:nvPr>
            <p:ph type="subTitle" idx="1"/>
          </p:nvPr>
        </p:nvSpPr>
        <p:spPr/>
        <p:txBody>
          <a:bodyPr/>
          <a:lstStyle/>
          <a:p>
            <a:r>
              <a:rPr lang="hu-HU" dirty="0" smtClean="0"/>
              <a:t>Széll Sándor</a:t>
            </a:r>
          </a:p>
          <a:p>
            <a:r>
              <a:rPr lang="hu-HU" dirty="0" smtClean="0">
                <a:hlinkClick r:id="rId2"/>
              </a:rPr>
              <a:t>szell.sandor@ruander.hu</a:t>
            </a:r>
            <a:endParaRPr lang="hu-HU" dirty="0" smtClean="0"/>
          </a:p>
          <a:p>
            <a:endParaRPr lang="hu-HU" dirty="0" smtClean="0"/>
          </a:p>
        </p:txBody>
      </p:sp>
    </p:spTree>
    <p:extLst>
      <p:ext uri="{BB962C8B-B14F-4D97-AF65-F5344CB8AC3E}">
        <p14:creationId xmlns:p14="http://schemas.microsoft.com/office/powerpoint/2010/main" val="12966275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dirty="0"/>
              <a:t>Célorientált szemlélet I.</a:t>
            </a:r>
          </a:p>
        </p:txBody>
      </p:sp>
      <p:sp>
        <p:nvSpPr>
          <p:cNvPr id="3" name="Tartalom helye 2"/>
          <p:cNvSpPr>
            <a:spLocks noGrp="1"/>
          </p:cNvSpPr>
          <p:nvPr>
            <p:ph idx="1"/>
          </p:nvPr>
        </p:nvSpPr>
        <p:spPr/>
        <p:txBody>
          <a:bodyPr>
            <a:normAutofit/>
          </a:bodyPr>
          <a:lstStyle/>
          <a:p>
            <a:r>
              <a:rPr lang="hu-HU" dirty="0"/>
              <a:t>A cél alapú információfeldolgozás előnyei:</a:t>
            </a:r>
          </a:p>
          <a:p>
            <a:pPr lvl="1"/>
            <a:r>
              <a:rPr lang="hu-HU" dirty="0"/>
              <a:t>Nem igényelnek túl nagy tárolókapacitást, hiszen csak olyan adatokat tárolunk le, amik valóban szükségesek</a:t>
            </a:r>
          </a:p>
          <a:p>
            <a:pPr lvl="1"/>
            <a:r>
              <a:rPr lang="hu-HU" dirty="0"/>
              <a:t>Feldolgozása igen gyors lehet, hiszen az összes folyamat optimálisan illeszkedhet a cél eléréséhez.</a:t>
            </a:r>
          </a:p>
          <a:p>
            <a:r>
              <a:rPr lang="hu-HU" dirty="0"/>
              <a:t>Hátrányai:</a:t>
            </a:r>
          </a:p>
          <a:p>
            <a:pPr lvl="1"/>
            <a:r>
              <a:rPr lang="hu-HU" dirty="0"/>
              <a:t>Mivel minden célhoz új folyamatot kíván meg, és ily módon az újabb állományokat eredményez, így a rendszerben előfordulhat redundancia, redundáns tárolás.</a:t>
            </a:r>
          </a:p>
          <a:p>
            <a:pPr lvl="1"/>
            <a:r>
              <a:rPr lang="hu-HU" dirty="0"/>
              <a:t>Továbbá ezáltal felmerül az inkonzisztencia is, mely a redundáns adatletárolásból adódó azonos adatok különbözését jelenti.</a:t>
            </a:r>
          </a:p>
        </p:txBody>
      </p:sp>
      <p:sp>
        <p:nvSpPr>
          <p:cNvPr id="4" name="Dátum helye 3"/>
          <p:cNvSpPr>
            <a:spLocks noGrp="1"/>
          </p:cNvSpPr>
          <p:nvPr>
            <p:ph type="dt" sz="half" idx="10"/>
          </p:nvPr>
        </p:nvSpPr>
        <p:spPr/>
        <p:txBody>
          <a:bodyPr/>
          <a:lstStyle/>
          <a:p>
            <a:fld id="{7801CCD9-0E34-432A-AA4D-528D7C11CFD3}" type="datetime1">
              <a:rPr lang="hu-HU" smtClean="0"/>
              <a:t>2023. 01. 18.</a:t>
            </a:fld>
            <a:endParaRPr lang="hu-HU"/>
          </a:p>
        </p:txBody>
      </p:sp>
      <p:sp>
        <p:nvSpPr>
          <p:cNvPr id="6" name="Dia számának helye 5"/>
          <p:cNvSpPr>
            <a:spLocks noGrp="1"/>
          </p:cNvSpPr>
          <p:nvPr>
            <p:ph type="sldNum" sz="quarter" idx="12"/>
          </p:nvPr>
        </p:nvSpPr>
        <p:spPr/>
        <p:txBody>
          <a:bodyPr/>
          <a:lstStyle/>
          <a:p>
            <a:fld id="{39A938FA-6108-4A36-A74B-B1E67C707359}" type="slidenum">
              <a:rPr lang="hu-HU" smtClean="0"/>
              <a:t>10</a:t>
            </a:fld>
            <a:endParaRPr lang="hu-HU"/>
          </a:p>
        </p:txBody>
      </p:sp>
    </p:spTree>
    <p:extLst>
      <p:ext uri="{BB962C8B-B14F-4D97-AF65-F5344CB8AC3E}">
        <p14:creationId xmlns:p14="http://schemas.microsoft.com/office/powerpoint/2010/main" val="75491344"/>
      </p:ext>
    </p:extLst>
  </p:cSld>
  <p:clrMapOvr>
    <a:masterClrMapping/>
  </p:clrMapOvr>
  <mc:AlternateContent xmlns:mc="http://schemas.openxmlformats.org/markup-compatibility/2006" xmlns:p14="http://schemas.microsoft.com/office/powerpoint/2010/main">
    <mc:Choice Requires="p14">
      <p:transition spd="slow" p14:dur="1250">
        <p14:switch dir="r"/>
      </p:transition>
    </mc:Choice>
    <mc:Fallback xmlns="">
      <p:transition spd="slow">
        <p:fade/>
      </p:transition>
    </mc:Fallback>
  </mc:AlternateContent>
  <p:timing>
    <p:tnLst>
      <p:par>
        <p:cTn id="1" dur="indefinite" restart="never" nodeType="tmRoot"/>
      </p:par>
    </p:tnLst>
  </p:timing>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dirty="0"/>
              <a:t>SELECT DISTINCT</a:t>
            </a:r>
          </a:p>
        </p:txBody>
      </p:sp>
      <p:sp>
        <p:nvSpPr>
          <p:cNvPr id="3" name="Tartalom helye 2"/>
          <p:cNvSpPr>
            <a:spLocks noGrp="1"/>
          </p:cNvSpPr>
          <p:nvPr>
            <p:ph sz="half" idx="1"/>
          </p:nvPr>
        </p:nvSpPr>
        <p:spPr/>
        <p:txBody>
          <a:bodyPr>
            <a:normAutofit/>
          </a:bodyPr>
          <a:lstStyle/>
          <a:p>
            <a:pPr marL="0" indent="0">
              <a:buNone/>
            </a:pPr>
            <a:r>
              <a:rPr lang="en-US" dirty="0"/>
              <a:t>SELECT DISTINCT</a:t>
            </a:r>
          </a:p>
          <a:p>
            <a:pPr marL="0" indent="0">
              <a:buNone/>
            </a:pPr>
            <a:r>
              <a:rPr lang="en-US" dirty="0"/>
              <a:t>    </a:t>
            </a:r>
            <a:r>
              <a:rPr lang="en-US" dirty="0" err="1"/>
              <a:t>column_name</a:t>
            </a:r>
            <a:endParaRPr lang="en-US" dirty="0"/>
          </a:p>
          <a:p>
            <a:pPr marL="0" indent="0">
              <a:buNone/>
            </a:pPr>
            <a:r>
              <a:rPr lang="en-US" dirty="0"/>
              <a:t>FROM</a:t>
            </a:r>
          </a:p>
          <a:p>
            <a:pPr marL="0" indent="0">
              <a:buNone/>
            </a:pPr>
            <a:r>
              <a:rPr lang="en-US" dirty="0"/>
              <a:t>    </a:t>
            </a:r>
            <a:r>
              <a:rPr lang="en-US" dirty="0" err="1"/>
              <a:t>table_name</a:t>
            </a:r>
            <a:r>
              <a:rPr lang="en-US" dirty="0" smtClean="0"/>
              <a:t>;</a:t>
            </a:r>
            <a:endParaRPr lang="en-US" dirty="0"/>
          </a:p>
        </p:txBody>
      </p:sp>
      <p:sp>
        <p:nvSpPr>
          <p:cNvPr id="9" name="Tartalom helye 8"/>
          <p:cNvSpPr>
            <a:spLocks noGrp="1"/>
          </p:cNvSpPr>
          <p:nvPr>
            <p:ph sz="half" idx="2"/>
          </p:nvPr>
        </p:nvSpPr>
        <p:spPr/>
        <p:txBody>
          <a:bodyPr>
            <a:normAutofit/>
          </a:bodyPr>
          <a:lstStyle/>
          <a:p>
            <a:pPr marL="0" indent="0">
              <a:buNone/>
            </a:pPr>
            <a:r>
              <a:rPr lang="en-US" dirty="0"/>
              <a:t>SELECT DISTINCT</a:t>
            </a:r>
          </a:p>
          <a:p>
            <a:pPr marL="0" indent="0">
              <a:buNone/>
            </a:pPr>
            <a:r>
              <a:rPr lang="en-US" dirty="0"/>
              <a:t>	column_name1,</a:t>
            </a:r>
          </a:p>
          <a:p>
            <a:pPr marL="0" indent="0">
              <a:buNone/>
            </a:pPr>
            <a:r>
              <a:rPr lang="en-US" dirty="0"/>
              <a:t>	column_name2 ,</a:t>
            </a:r>
          </a:p>
          <a:p>
            <a:pPr marL="0" indent="0">
              <a:buNone/>
            </a:pPr>
            <a:r>
              <a:rPr lang="en-US" dirty="0"/>
              <a:t>	...</a:t>
            </a:r>
          </a:p>
          <a:p>
            <a:pPr marL="0" indent="0">
              <a:buNone/>
            </a:pPr>
            <a:r>
              <a:rPr lang="en-US" dirty="0"/>
              <a:t>FROM</a:t>
            </a:r>
          </a:p>
          <a:p>
            <a:pPr marL="0" indent="0">
              <a:buNone/>
            </a:pPr>
            <a:r>
              <a:rPr lang="en-US" dirty="0"/>
              <a:t>	</a:t>
            </a:r>
            <a:r>
              <a:rPr lang="en-US" dirty="0" err="1"/>
              <a:t>table_name</a:t>
            </a:r>
            <a:r>
              <a:rPr lang="en-US" dirty="0"/>
              <a:t>;</a:t>
            </a:r>
            <a:endParaRPr lang="hu-HU" dirty="0"/>
          </a:p>
          <a:p>
            <a:endParaRPr lang="hu-HU" dirty="0"/>
          </a:p>
        </p:txBody>
      </p:sp>
      <p:sp>
        <p:nvSpPr>
          <p:cNvPr id="4" name="Dátum helye 3"/>
          <p:cNvSpPr>
            <a:spLocks noGrp="1"/>
          </p:cNvSpPr>
          <p:nvPr>
            <p:ph type="dt" sz="half" idx="10"/>
          </p:nvPr>
        </p:nvSpPr>
        <p:spPr/>
        <p:txBody>
          <a:bodyPr/>
          <a:lstStyle/>
          <a:p>
            <a:fld id="{8038B707-463A-4694-A111-045EE4889DE1}" type="datetime1">
              <a:rPr lang="hu-HU" smtClean="0"/>
              <a:t>2023. 01. 18.</a:t>
            </a:fld>
            <a:endParaRPr lang="hu-HU"/>
          </a:p>
        </p:txBody>
      </p:sp>
      <p:sp>
        <p:nvSpPr>
          <p:cNvPr id="5" name="Dia számának helye 4"/>
          <p:cNvSpPr>
            <a:spLocks noGrp="1"/>
          </p:cNvSpPr>
          <p:nvPr>
            <p:ph type="sldNum" sz="quarter" idx="12"/>
          </p:nvPr>
        </p:nvSpPr>
        <p:spPr/>
        <p:txBody>
          <a:bodyPr/>
          <a:lstStyle/>
          <a:p>
            <a:fld id="{6A3D1E81-B98C-4CD5-9C26-982AA14D93A3}" type="slidenum">
              <a:rPr lang="hu-HU" smtClean="0"/>
              <a:t>100</a:t>
            </a:fld>
            <a:endParaRPr lang="hu-HU"/>
          </a:p>
        </p:txBody>
      </p:sp>
    </p:spTree>
    <p:extLst>
      <p:ext uri="{BB962C8B-B14F-4D97-AF65-F5344CB8AC3E}">
        <p14:creationId xmlns:p14="http://schemas.microsoft.com/office/powerpoint/2010/main" val="3431435365"/>
      </p:ext>
    </p:extLst>
  </p:cSld>
  <p:clrMapOvr>
    <a:masterClrMapping/>
  </p:clrMapOvr>
  <p:timing>
    <p:tnLst>
      <p:par>
        <p:cTn id="1" dur="indefinite" restart="never" nodeType="tmRoot"/>
      </p:par>
    </p:tnLst>
  </p:timing>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dirty="0" smtClean="0"/>
              <a:t>Az összes </a:t>
            </a:r>
            <a:r>
              <a:rPr lang="hu-HU" dirty="0"/>
              <a:t>ügyfél összes </a:t>
            </a:r>
            <a:r>
              <a:rPr lang="hu-HU" dirty="0" smtClean="0"/>
              <a:t>városa</a:t>
            </a:r>
            <a:endParaRPr lang="hu-HU" dirty="0"/>
          </a:p>
        </p:txBody>
      </p:sp>
      <p:sp>
        <p:nvSpPr>
          <p:cNvPr id="3" name="Tartalom helye 2"/>
          <p:cNvSpPr>
            <a:spLocks noGrp="1"/>
          </p:cNvSpPr>
          <p:nvPr>
            <p:ph sz="half" idx="1"/>
          </p:nvPr>
        </p:nvSpPr>
        <p:spPr/>
        <p:txBody>
          <a:bodyPr/>
          <a:lstStyle/>
          <a:p>
            <a:pPr marL="0" indent="0">
              <a:buNone/>
            </a:pPr>
            <a:r>
              <a:rPr lang="en-US" dirty="0"/>
              <a:t>SELECT</a:t>
            </a:r>
          </a:p>
          <a:p>
            <a:pPr marL="0" indent="0">
              <a:buNone/>
            </a:pPr>
            <a:r>
              <a:rPr lang="en-US" dirty="0"/>
              <a:t>    </a:t>
            </a:r>
            <a:r>
              <a:rPr lang="en-US" dirty="0" smtClean="0"/>
              <a:t>City</a:t>
            </a:r>
            <a:endParaRPr lang="en-US" dirty="0"/>
          </a:p>
          <a:p>
            <a:pPr marL="0" indent="0">
              <a:buNone/>
            </a:pPr>
            <a:r>
              <a:rPr lang="en-US" dirty="0"/>
              <a:t>FROM</a:t>
            </a:r>
          </a:p>
          <a:p>
            <a:pPr marL="0" indent="0">
              <a:buNone/>
            </a:pPr>
            <a:r>
              <a:rPr lang="en-US" dirty="0"/>
              <a:t>    </a:t>
            </a:r>
            <a:r>
              <a:rPr lang="en-US" dirty="0" smtClean="0"/>
              <a:t>Customer</a:t>
            </a:r>
            <a:endParaRPr lang="en-US" dirty="0"/>
          </a:p>
          <a:p>
            <a:pPr marL="0" indent="0">
              <a:buNone/>
            </a:pPr>
            <a:r>
              <a:rPr lang="en-US" dirty="0"/>
              <a:t>ORDER BY</a:t>
            </a:r>
          </a:p>
          <a:p>
            <a:pPr marL="0" indent="0">
              <a:buNone/>
            </a:pPr>
            <a:r>
              <a:rPr lang="en-US" dirty="0"/>
              <a:t>    </a:t>
            </a:r>
            <a:r>
              <a:rPr lang="en-US" dirty="0" smtClean="0"/>
              <a:t>City;</a:t>
            </a:r>
            <a:endParaRPr lang="en-US" dirty="0"/>
          </a:p>
          <a:p>
            <a:pPr marL="0" indent="0">
              <a:buNone/>
            </a:pPr>
            <a:endParaRPr lang="hu-HU" dirty="0"/>
          </a:p>
        </p:txBody>
      </p:sp>
      <p:sp>
        <p:nvSpPr>
          <p:cNvPr id="6" name="Tartalom helye 5"/>
          <p:cNvSpPr>
            <a:spLocks noGrp="1"/>
          </p:cNvSpPr>
          <p:nvPr>
            <p:ph sz="half" idx="2"/>
          </p:nvPr>
        </p:nvSpPr>
        <p:spPr/>
        <p:txBody>
          <a:bodyPr/>
          <a:lstStyle/>
          <a:p>
            <a:pPr marL="0" indent="0">
              <a:buNone/>
            </a:pPr>
            <a:r>
              <a:rPr lang="en-US" dirty="0"/>
              <a:t>SELECT DISTINCT</a:t>
            </a:r>
          </a:p>
          <a:p>
            <a:pPr marL="0" indent="0">
              <a:buNone/>
            </a:pPr>
            <a:r>
              <a:rPr lang="en-US" dirty="0"/>
              <a:t>    </a:t>
            </a:r>
            <a:r>
              <a:rPr lang="en-US" dirty="0" smtClean="0"/>
              <a:t>City</a:t>
            </a:r>
            <a:endParaRPr lang="en-US" dirty="0"/>
          </a:p>
          <a:p>
            <a:pPr marL="0" indent="0">
              <a:buNone/>
            </a:pPr>
            <a:r>
              <a:rPr lang="en-US" dirty="0"/>
              <a:t>FROM</a:t>
            </a:r>
          </a:p>
          <a:p>
            <a:pPr marL="0" indent="0">
              <a:buNone/>
            </a:pPr>
            <a:r>
              <a:rPr lang="en-US" dirty="0"/>
              <a:t>    </a:t>
            </a:r>
            <a:r>
              <a:rPr lang="en-US" dirty="0" smtClean="0"/>
              <a:t>Customer</a:t>
            </a:r>
            <a:endParaRPr lang="en-US" dirty="0"/>
          </a:p>
          <a:p>
            <a:pPr marL="0" indent="0">
              <a:buNone/>
            </a:pPr>
            <a:r>
              <a:rPr lang="en-US" dirty="0"/>
              <a:t>ORDER BY</a:t>
            </a:r>
          </a:p>
          <a:p>
            <a:pPr marL="0" indent="0">
              <a:buNone/>
            </a:pPr>
            <a:r>
              <a:rPr lang="en-US" dirty="0"/>
              <a:t>    </a:t>
            </a:r>
            <a:r>
              <a:rPr lang="en-US" dirty="0" smtClean="0"/>
              <a:t>City;</a:t>
            </a:r>
            <a:endParaRPr lang="en-US" dirty="0"/>
          </a:p>
          <a:p>
            <a:pPr marL="0" indent="0">
              <a:buNone/>
            </a:pPr>
            <a:endParaRPr lang="hu-HU" dirty="0"/>
          </a:p>
        </p:txBody>
      </p:sp>
      <p:sp>
        <p:nvSpPr>
          <p:cNvPr id="4" name="Dátum helye 3"/>
          <p:cNvSpPr>
            <a:spLocks noGrp="1"/>
          </p:cNvSpPr>
          <p:nvPr>
            <p:ph type="dt" sz="half" idx="10"/>
          </p:nvPr>
        </p:nvSpPr>
        <p:spPr/>
        <p:txBody>
          <a:bodyPr/>
          <a:lstStyle/>
          <a:p>
            <a:fld id="{8038B707-463A-4694-A111-045EE4889DE1}" type="datetime1">
              <a:rPr lang="hu-HU" smtClean="0"/>
              <a:t>2023. 01. 18.</a:t>
            </a:fld>
            <a:endParaRPr lang="hu-HU"/>
          </a:p>
        </p:txBody>
      </p:sp>
      <p:sp>
        <p:nvSpPr>
          <p:cNvPr id="5" name="Dia számának helye 4"/>
          <p:cNvSpPr>
            <a:spLocks noGrp="1"/>
          </p:cNvSpPr>
          <p:nvPr>
            <p:ph type="sldNum" sz="quarter" idx="12"/>
          </p:nvPr>
        </p:nvSpPr>
        <p:spPr/>
        <p:txBody>
          <a:bodyPr/>
          <a:lstStyle/>
          <a:p>
            <a:fld id="{6A3D1E81-B98C-4CD5-9C26-982AA14D93A3}" type="slidenum">
              <a:rPr lang="hu-HU" smtClean="0"/>
              <a:t>101</a:t>
            </a:fld>
            <a:endParaRPr lang="hu-HU"/>
          </a:p>
        </p:txBody>
      </p:sp>
    </p:spTree>
    <p:extLst>
      <p:ext uri="{BB962C8B-B14F-4D97-AF65-F5344CB8AC3E}">
        <p14:creationId xmlns:p14="http://schemas.microsoft.com/office/powerpoint/2010/main" val="2920941194"/>
      </p:ext>
    </p:extLst>
  </p:cSld>
  <p:clrMapOvr>
    <a:masterClrMapping/>
  </p:clrMapOvr>
  <p:timing>
    <p:tnLst>
      <p:par>
        <p:cTn id="1" dur="indefinite" restart="never" nodeType="tmRoot"/>
      </p:par>
    </p:tnLst>
  </p:timing>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dirty="0" smtClean="0"/>
              <a:t>DISTINCT több </a:t>
            </a:r>
            <a:r>
              <a:rPr lang="hu-HU" dirty="0"/>
              <a:t>oszlopos példa</a:t>
            </a:r>
          </a:p>
        </p:txBody>
      </p:sp>
      <p:sp>
        <p:nvSpPr>
          <p:cNvPr id="3" name="Tartalom helye 2"/>
          <p:cNvSpPr>
            <a:spLocks noGrp="1"/>
          </p:cNvSpPr>
          <p:nvPr>
            <p:ph sz="half" idx="1"/>
          </p:nvPr>
        </p:nvSpPr>
        <p:spPr/>
        <p:txBody>
          <a:bodyPr/>
          <a:lstStyle/>
          <a:p>
            <a:pPr marL="0" indent="0">
              <a:buNone/>
            </a:pPr>
            <a:r>
              <a:rPr lang="en-US" dirty="0"/>
              <a:t>SELECT</a:t>
            </a:r>
          </a:p>
          <a:p>
            <a:pPr marL="0" indent="0">
              <a:buNone/>
            </a:pPr>
            <a:r>
              <a:rPr lang="en-US" dirty="0"/>
              <a:t>    </a:t>
            </a:r>
            <a:r>
              <a:rPr lang="en-US" dirty="0" smtClean="0"/>
              <a:t>City,</a:t>
            </a:r>
            <a:endParaRPr lang="en-US" dirty="0"/>
          </a:p>
          <a:p>
            <a:pPr marL="0" indent="0">
              <a:buNone/>
            </a:pPr>
            <a:r>
              <a:rPr lang="en-US" dirty="0"/>
              <a:t>    </a:t>
            </a:r>
            <a:r>
              <a:rPr lang="en-US" dirty="0" smtClean="0"/>
              <a:t>Country</a:t>
            </a:r>
            <a:endParaRPr lang="en-US" dirty="0"/>
          </a:p>
          <a:p>
            <a:pPr marL="0" indent="0">
              <a:buNone/>
            </a:pPr>
            <a:r>
              <a:rPr lang="en-US" dirty="0"/>
              <a:t>FROM</a:t>
            </a:r>
          </a:p>
          <a:p>
            <a:pPr marL="0" indent="0">
              <a:buNone/>
            </a:pPr>
            <a:r>
              <a:rPr lang="en-US" dirty="0"/>
              <a:t>    </a:t>
            </a:r>
            <a:r>
              <a:rPr lang="en-US" dirty="0" smtClean="0"/>
              <a:t>Customer</a:t>
            </a:r>
            <a:endParaRPr lang="en-US" dirty="0"/>
          </a:p>
          <a:p>
            <a:pPr marL="0" indent="0">
              <a:buNone/>
            </a:pPr>
            <a:r>
              <a:rPr lang="en-US" dirty="0"/>
              <a:t>ORDER BY </a:t>
            </a:r>
            <a:r>
              <a:rPr lang="en-US" dirty="0" smtClean="0"/>
              <a:t>City,</a:t>
            </a:r>
            <a:r>
              <a:rPr lang="hu-HU" dirty="0" smtClean="0"/>
              <a:t> </a:t>
            </a:r>
            <a:r>
              <a:rPr lang="en-US" dirty="0" smtClean="0"/>
              <a:t>Country;</a:t>
            </a:r>
            <a:endParaRPr lang="hu-HU" dirty="0"/>
          </a:p>
        </p:txBody>
      </p:sp>
      <p:sp>
        <p:nvSpPr>
          <p:cNvPr id="7" name="Tartalom helye 6"/>
          <p:cNvSpPr>
            <a:spLocks noGrp="1"/>
          </p:cNvSpPr>
          <p:nvPr>
            <p:ph sz="half" idx="2"/>
          </p:nvPr>
        </p:nvSpPr>
        <p:spPr/>
        <p:txBody>
          <a:bodyPr/>
          <a:lstStyle/>
          <a:p>
            <a:pPr marL="0" indent="0">
              <a:buNone/>
            </a:pPr>
            <a:r>
              <a:rPr lang="en-US" dirty="0"/>
              <a:t>SELECT DISTINCT</a:t>
            </a:r>
          </a:p>
          <a:p>
            <a:pPr marL="0" indent="0">
              <a:buNone/>
            </a:pPr>
            <a:r>
              <a:rPr lang="en-US" dirty="0"/>
              <a:t>    </a:t>
            </a:r>
            <a:r>
              <a:rPr lang="en-US" dirty="0" smtClean="0"/>
              <a:t>City,</a:t>
            </a:r>
            <a:endParaRPr lang="en-US" dirty="0"/>
          </a:p>
          <a:p>
            <a:pPr marL="0" indent="0">
              <a:buNone/>
            </a:pPr>
            <a:r>
              <a:rPr lang="en-US" dirty="0"/>
              <a:t>    </a:t>
            </a:r>
            <a:r>
              <a:rPr lang="en-US" dirty="0" smtClean="0"/>
              <a:t>Country</a:t>
            </a:r>
            <a:endParaRPr lang="en-US" dirty="0"/>
          </a:p>
          <a:p>
            <a:pPr marL="0" indent="0">
              <a:buNone/>
            </a:pPr>
            <a:r>
              <a:rPr lang="en-US" dirty="0"/>
              <a:t>FROM</a:t>
            </a:r>
          </a:p>
          <a:p>
            <a:pPr marL="0" indent="0">
              <a:buNone/>
            </a:pPr>
            <a:r>
              <a:rPr lang="en-US" dirty="0"/>
              <a:t>    </a:t>
            </a:r>
            <a:r>
              <a:rPr lang="en-US" dirty="0" smtClean="0"/>
              <a:t>Customer</a:t>
            </a:r>
            <a:endParaRPr lang="en-US" dirty="0"/>
          </a:p>
          <a:p>
            <a:pPr marL="0" indent="0">
              <a:buNone/>
            </a:pPr>
            <a:endParaRPr lang="hu-HU" dirty="0"/>
          </a:p>
        </p:txBody>
      </p:sp>
      <p:sp>
        <p:nvSpPr>
          <p:cNvPr id="4" name="Dátum helye 3"/>
          <p:cNvSpPr>
            <a:spLocks noGrp="1"/>
          </p:cNvSpPr>
          <p:nvPr>
            <p:ph type="dt" sz="half" idx="10"/>
          </p:nvPr>
        </p:nvSpPr>
        <p:spPr/>
        <p:txBody>
          <a:bodyPr/>
          <a:lstStyle/>
          <a:p>
            <a:fld id="{8038B707-463A-4694-A111-045EE4889DE1}" type="datetime1">
              <a:rPr lang="hu-HU" smtClean="0"/>
              <a:t>2023. 01. 18.</a:t>
            </a:fld>
            <a:endParaRPr lang="hu-HU"/>
          </a:p>
        </p:txBody>
      </p:sp>
      <p:sp>
        <p:nvSpPr>
          <p:cNvPr id="5" name="Dia számának helye 4"/>
          <p:cNvSpPr>
            <a:spLocks noGrp="1"/>
          </p:cNvSpPr>
          <p:nvPr>
            <p:ph type="sldNum" sz="quarter" idx="12"/>
          </p:nvPr>
        </p:nvSpPr>
        <p:spPr/>
        <p:txBody>
          <a:bodyPr/>
          <a:lstStyle/>
          <a:p>
            <a:fld id="{6A3D1E81-B98C-4CD5-9C26-982AA14D93A3}" type="slidenum">
              <a:rPr lang="hu-HU" smtClean="0"/>
              <a:t>102</a:t>
            </a:fld>
            <a:endParaRPr lang="hu-HU"/>
          </a:p>
        </p:txBody>
      </p:sp>
    </p:spTree>
    <p:extLst>
      <p:ext uri="{BB962C8B-B14F-4D97-AF65-F5344CB8AC3E}">
        <p14:creationId xmlns:p14="http://schemas.microsoft.com/office/powerpoint/2010/main" val="2656361921"/>
      </p:ext>
    </p:extLst>
  </p:cSld>
  <p:clrMapOvr>
    <a:masterClrMapping/>
  </p:clrMapOvr>
  <p:timing>
    <p:tnLst>
      <p:par>
        <p:cTn id="1" dur="indefinite" restart="never" nodeType="tmRoot"/>
      </p:par>
    </p:tnLst>
  </p:timing>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dirty="0" smtClean="0"/>
              <a:t>DISTINCT null </a:t>
            </a:r>
            <a:r>
              <a:rPr lang="hu-HU" dirty="0"/>
              <a:t>értékekkel</a:t>
            </a:r>
          </a:p>
        </p:txBody>
      </p:sp>
      <p:sp>
        <p:nvSpPr>
          <p:cNvPr id="3" name="Tartalom helye 2"/>
          <p:cNvSpPr>
            <a:spLocks noGrp="1"/>
          </p:cNvSpPr>
          <p:nvPr>
            <p:ph idx="1"/>
          </p:nvPr>
        </p:nvSpPr>
        <p:spPr/>
        <p:txBody>
          <a:bodyPr/>
          <a:lstStyle/>
          <a:p>
            <a:pPr marL="0" indent="0">
              <a:buNone/>
            </a:pPr>
            <a:r>
              <a:rPr lang="en-US" dirty="0"/>
              <a:t>SELECT DISTINCT</a:t>
            </a:r>
          </a:p>
          <a:p>
            <a:pPr marL="0" indent="0">
              <a:buNone/>
            </a:pPr>
            <a:r>
              <a:rPr lang="en-US" dirty="0"/>
              <a:t>    </a:t>
            </a:r>
            <a:r>
              <a:rPr lang="en-US" dirty="0" smtClean="0"/>
              <a:t>Phone</a:t>
            </a:r>
            <a:endParaRPr lang="en-US" dirty="0"/>
          </a:p>
          <a:p>
            <a:pPr marL="0" indent="0">
              <a:buNone/>
            </a:pPr>
            <a:r>
              <a:rPr lang="en-US" dirty="0"/>
              <a:t>FROM</a:t>
            </a:r>
          </a:p>
          <a:p>
            <a:pPr marL="0" indent="0">
              <a:buNone/>
            </a:pPr>
            <a:r>
              <a:rPr lang="en-US" dirty="0"/>
              <a:t>    </a:t>
            </a:r>
            <a:r>
              <a:rPr lang="en-US" dirty="0" smtClean="0"/>
              <a:t>Customer</a:t>
            </a:r>
            <a:endParaRPr lang="en-US" dirty="0"/>
          </a:p>
          <a:p>
            <a:pPr marL="0" indent="0">
              <a:buNone/>
            </a:pPr>
            <a:r>
              <a:rPr lang="en-US" dirty="0"/>
              <a:t>ORDER BY</a:t>
            </a:r>
          </a:p>
          <a:p>
            <a:pPr marL="0" indent="0">
              <a:buNone/>
            </a:pPr>
            <a:r>
              <a:rPr lang="en-US" dirty="0"/>
              <a:t>    </a:t>
            </a:r>
            <a:r>
              <a:rPr lang="en-US" dirty="0" smtClean="0"/>
              <a:t>Phone;</a:t>
            </a:r>
            <a:endParaRPr lang="en-US" dirty="0"/>
          </a:p>
          <a:p>
            <a:pPr marL="0" indent="0">
              <a:buNone/>
            </a:pPr>
            <a:endParaRPr lang="hu-HU" dirty="0" smtClean="0"/>
          </a:p>
          <a:p>
            <a:pPr marL="0" indent="0">
              <a:buNone/>
            </a:pPr>
            <a:r>
              <a:rPr lang="nb-NO" dirty="0"/>
              <a:t>csak egy NULL-t tartott </a:t>
            </a:r>
            <a:r>
              <a:rPr lang="nb-NO" dirty="0" smtClean="0"/>
              <a:t>meg</a:t>
            </a:r>
            <a:r>
              <a:rPr lang="hu-HU" dirty="0" smtClean="0"/>
              <a:t>!!!</a:t>
            </a:r>
            <a:endParaRPr lang="hu-HU" dirty="0"/>
          </a:p>
        </p:txBody>
      </p:sp>
      <p:sp>
        <p:nvSpPr>
          <p:cNvPr id="4" name="Dátum helye 3"/>
          <p:cNvSpPr>
            <a:spLocks noGrp="1"/>
          </p:cNvSpPr>
          <p:nvPr>
            <p:ph type="dt" sz="half" idx="10"/>
          </p:nvPr>
        </p:nvSpPr>
        <p:spPr/>
        <p:txBody>
          <a:bodyPr/>
          <a:lstStyle/>
          <a:p>
            <a:fld id="{8038B707-463A-4694-A111-045EE4889DE1}" type="datetime1">
              <a:rPr lang="hu-HU" smtClean="0"/>
              <a:t>2023. 01. 18.</a:t>
            </a:fld>
            <a:endParaRPr lang="hu-HU"/>
          </a:p>
        </p:txBody>
      </p:sp>
      <p:sp>
        <p:nvSpPr>
          <p:cNvPr id="5" name="Dia számának helye 4"/>
          <p:cNvSpPr>
            <a:spLocks noGrp="1"/>
          </p:cNvSpPr>
          <p:nvPr>
            <p:ph type="sldNum" sz="quarter" idx="12"/>
          </p:nvPr>
        </p:nvSpPr>
        <p:spPr/>
        <p:txBody>
          <a:bodyPr/>
          <a:lstStyle/>
          <a:p>
            <a:fld id="{6A3D1E81-B98C-4CD5-9C26-982AA14D93A3}" type="slidenum">
              <a:rPr lang="hu-HU" smtClean="0"/>
              <a:t>103</a:t>
            </a:fld>
            <a:endParaRPr lang="hu-HU"/>
          </a:p>
        </p:txBody>
      </p:sp>
    </p:spTree>
    <p:extLst>
      <p:ext uri="{BB962C8B-B14F-4D97-AF65-F5344CB8AC3E}">
        <p14:creationId xmlns:p14="http://schemas.microsoft.com/office/powerpoint/2010/main" val="3532726947"/>
      </p:ext>
    </p:extLst>
  </p:cSld>
  <p:clrMapOvr>
    <a:masterClrMapping/>
  </p:clrMapOvr>
  <p:timing>
    <p:tnLst>
      <p:par>
        <p:cTn id="1" dur="indefinite" restart="never" nodeType="tmRoot"/>
      </p:par>
    </p:tnLst>
  </p:timing>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dirty="0" smtClean="0"/>
              <a:t>DISTINCT vs. GROUP </a:t>
            </a:r>
            <a:r>
              <a:rPr lang="hu-HU" dirty="0"/>
              <a:t>BY</a:t>
            </a:r>
          </a:p>
        </p:txBody>
      </p:sp>
      <p:sp>
        <p:nvSpPr>
          <p:cNvPr id="3" name="Tartalom helye 2"/>
          <p:cNvSpPr>
            <a:spLocks noGrp="1"/>
          </p:cNvSpPr>
          <p:nvPr>
            <p:ph sz="half" idx="1"/>
          </p:nvPr>
        </p:nvSpPr>
        <p:spPr/>
        <p:txBody>
          <a:bodyPr>
            <a:normAutofit lnSpcReduction="10000"/>
          </a:bodyPr>
          <a:lstStyle/>
          <a:p>
            <a:pPr marL="0" indent="0">
              <a:buNone/>
            </a:pPr>
            <a:r>
              <a:rPr lang="en-US" dirty="0"/>
              <a:t>SELECT </a:t>
            </a:r>
          </a:p>
          <a:p>
            <a:pPr marL="0" indent="0">
              <a:buNone/>
            </a:pPr>
            <a:r>
              <a:rPr lang="en-US" dirty="0"/>
              <a:t>	</a:t>
            </a:r>
            <a:r>
              <a:rPr lang="en-US" dirty="0" smtClean="0"/>
              <a:t>City, </a:t>
            </a:r>
            <a:endParaRPr lang="en-US" dirty="0"/>
          </a:p>
          <a:p>
            <a:pPr marL="0" indent="0">
              <a:buNone/>
            </a:pPr>
            <a:r>
              <a:rPr lang="en-US" dirty="0"/>
              <a:t>	</a:t>
            </a:r>
            <a:r>
              <a:rPr lang="en-US" dirty="0" smtClean="0"/>
              <a:t>Country </a:t>
            </a:r>
            <a:endParaRPr lang="en-US" dirty="0"/>
          </a:p>
          <a:p>
            <a:pPr marL="0" indent="0">
              <a:buNone/>
            </a:pPr>
            <a:r>
              <a:rPr lang="en-US" dirty="0" smtClean="0"/>
              <a:t>FROM </a:t>
            </a:r>
            <a:endParaRPr lang="en-US" dirty="0"/>
          </a:p>
          <a:p>
            <a:pPr marL="0" indent="0">
              <a:buNone/>
            </a:pPr>
            <a:r>
              <a:rPr lang="en-US" dirty="0"/>
              <a:t>	</a:t>
            </a:r>
            <a:r>
              <a:rPr lang="en-US" dirty="0" smtClean="0"/>
              <a:t>Customer</a:t>
            </a:r>
            <a:endParaRPr lang="en-US" dirty="0"/>
          </a:p>
          <a:p>
            <a:pPr marL="0" indent="0">
              <a:buNone/>
            </a:pPr>
            <a:r>
              <a:rPr lang="en-US" dirty="0"/>
              <a:t>GROUP BY </a:t>
            </a:r>
          </a:p>
          <a:p>
            <a:pPr marL="0" indent="0">
              <a:buNone/>
            </a:pPr>
            <a:r>
              <a:rPr lang="en-US" dirty="0"/>
              <a:t>	</a:t>
            </a:r>
            <a:r>
              <a:rPr lang="en-US" dirty="0" smtClean="0"/>
              <a:t>City, Country</a:t>
            </a:r>
            <a:endParaRPr lang="en-US" dirty="0"/>
          </a:p>
          <a:p>
            <a:pPr marL="0" indent="0">
              <a:buNone/>
            </a:pPr>
            <a:r>
              <a:rPr lang="en-US" dirty="0"/>
              <a:t>ORDER BY</a:t>
            </a:r>
          </a:p>
          <a:p>
            <a:pPr marL="0" indent="0">
              <a:buNone/>
            </a:pPr>
            <a:r>
              <a:rPr lang="en-US" dirty="0"/>
              <a:t>	</a:t>
            </a:r>
            <a:r>
              <a:rPr lang="en-US" dirty="0" smtClean="0"/>
              <a:t>City, Country</a:t>
            </a:r>
            <a:endParaRPr lang="hu-HU" dirty="0"/>
          </a:p>
        </p:txBody>
      </p:sp>
      <p:sp>
        <p:nvSpPr>
          <p:cNvPr id="6" name="Tartalom helye 5"/>
          <p:cNvSpPr>
            <a:spLocks noGrp="1"/>
          </p:cNvSpPr>
          <p:nvPr>
            <p:ph sz="half" idx="2"/>
          </p:nvPr>
        </p:nvSpPr>
        <p:spPr/>
        <p:txBody>
          <a:bodyPr>
            <a:normAutofit lnSpcReduction="10000"/>
          </a:bodyPr>
          <a:lstStyle/>
          <a:p>
            <a:pPr marL="0" indent="0">
              <a:buNone/>
            </a:pPr>
            <a:r>
              <a:rPr lang="en-US" dirty="0"/>
              <a:t>SELECT </a:t>
            </a:r>
          </a:p>
          <a:p>
            <a:pPr marL="0" indent="0">
              <a:buNone/>
            </a:pPr>
            <a:r>
              <a:rPr lang="en-US" dirty="0"/>
              <a:t>	DISTINCT </a:t>
            </a:r>
          </a:p>
          <a:p>
            <a:pPr marL="0" indent="0">
              <a:buNone/>
            </a:pPr>
            <a:r>
              <a:rPr lang="en-US" dirty="0"/>
              <a:t>       </a:t>
            </a:r>
            <a:r>
              <a:rPr lang="en-US" dirty="0" smtClean="0"/>
              <a:t>City, </a:t>
            </a:r>
            <a:endParaRPr lang="en-US" dirty="0"/>
          </a:p>
          <a:p>
            <a:pPr marL="0" indent="0">
              <a:buNone/>
            </a:pPr>
            <a:r>
              <a:rPr lang="en-US" dirty="0"/>
              <a:t>       </a:t>
            </a:r>
            <a:r>
              <a:rPr lang="en-US" dirty="0" smtClean="0"/>
              <a:t>Country</a:t>
            </a:r>
            <a:endParaRPr lang="en-US" dirty="0"/>
          </a:p>
          <a:p>
            <a:pPr marL="0" indent="0">
              <a:buNone/>
            </a:pPr>
            <a:r>
              <a:rPr lang="en-US" dirty="0" smtClean="0"/>
              <a:t>FROM </a:t>
            </a:r>
            <a:endParaRPr lang="en-US" dirty="0"/>
          </a:p>
          <a:p>
            <a:pPr marL="0" indent="0">
              <a:buNone/>
            </a:pPr>
            <a:r>
              <a:rPr lang="en-US" dirty="0"/>
              <a:t>	</a:t>
            </a:r>
            <a:r>
              <a:rPr lang="en-US" dirty="0" smtClean="0"/>
              <a:t>Customer;</a:t>
            </a:r>
            <a:endParaRPr lang="hu-HU" dirty="0"/>
          </a:p>
        </p:txBody>
      </p:sp>
      <p:sp>
        <p:nvSpPr>
          <p:cNvPr id="4" name="Dátum helye 3"/>
          <p:cNvSpPr>
            <a:spLocks noGrp="1"/>
          </p:cNvSpPr>
          <p:nvPr>
            <p:ph type="dt" sz="half" idx="10"/>
          </p:nvPr>
        </p:nvSpPr>
        <p:spPr/>
        <p:txBody>
          <a:bodyPr/>
          <a:lstStyle/>
          <a:p>
            <a:fld id="{8038B707-463A-4694-A111-045EE4889DE1}" type="datetime1">
              <a:rPr lang="hu-HU" smtClean="0"/>
              <a:t>2023. 01. 18.</a:t>
            </a:fld>
            <a:endParaRPr lang="hu-HU"/>
          </a:p>
        </p:txBody>
      </p:sp>
      <p:sp>
        <p:nvSpPr>
          <p:cNvPr id="5" name="Dia számának helye 4"/>
          <p:cNvSpPr>
            <a:spLocks noGrp="1"/>
          </p:cNvSpPr>
          <p:nvPr>
            <p:ph type="sldNum" sz="quarter" idx="12"/>
          </p:nvPr>
        </p:nvSpPr>
        <p:spPr/>
        <p:txBody>
          <a:bodyPr/>
          <a:lstStyle/>
          <a:p>
            <a:fld id="{6A3D1E81-B98C-4CD5-9C26-982AA14D93A3}" type="slidenum">
              <a:rPr lang="hu-HU" smtClean="0"/>
              <a:t>104</a:t>
            </a:fld>
            <a:endParaRPr lang="hu-HU"/>
          </a:p>
        </p:txBody>
      </p:sp>
    </p:spTree>
    <p:extLst>
      <p:ext uri="{BB962C8B-B14F-4D97-AF65-F5344CB8AC3E}">
        <p14:creationId xmlns:p14="http://schemas.microsoft.com/office/powerpoint/2010/main" val="1928173802"/>
      </p:ext>
    </p:extLst>
  </p:cSld>
  <p:clrMapOvr>
    <a:masterClrMapping/>
  </p:clrMapOvr>
  <p:timing>
    <p:tnLst>
      <p:par>
        <p:cTn id="1" dur="indefinite" restart="never" nodeType="tmRoot"/>
      </p:par>
    </p:tnLst>
  </p:timing>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dirty="0"/>
              <a:t>DML III.</a:t>
            </a:r>
          </a:p>
        </p:txBody>
      </p:sp>
      <p:sp>
        <p:nvSpPr>
          <p:cNvPr id="3" name="Tartalom helye 2"/>
          <p:cNvSpPr>
            <a:spLocks noGrp="1"/>
          </p:cNvSpPr>
          <p:nvPr>
            <p:ph idx="1"/>
          </p:nvPr>
        </p:nvSpPr>
        <p:spPr/>
        <p:txBody>
          <a:bodyPr>
            <a:normAutofit/>
          </a:bodyPr>
          <a:lstStyle/>
          <a:p>
            <a:pPr marL="457200" lvl="1" indent="0">
              <a:buNone/>
            </a:pPr>
            <a:r>
              <a:rPr lang="hu-HU" sz="3600" dirty="0" smtClean="0"/>
              <a:t>Feltételes </a:t>
            </a:r>
            <a:r>
              <a:rPr lang="hu-HU" sz="3600" dirty="0"/>
              <a:t>lekérdezés:</a:t>
            </a:r>
          </a:p>
          <a:p>
            <a:pPr lvl="2"/>
            <a:r>
              <a:rPr lang="hu-HU" sz="3200" dirty="0"/>
              <a:t> </a:t>
            </a:r>
            <a:r>
              <a:rPr lang="hu-HU" sz="3200" dirty="0">
                <a:solidFill>
                  <a:srgbClr val="0000FF"/>
                </a:solidFill>
              </a:rPr>
              <a:t>SELECT</a:t>
            </a:r>
            <a:r>
              <a:rPr lang="hu-HU" sz="3200" dirty="0"/>
              <a:t> &lt;oszlopnevek_vesszővel&gt; </a:t>
            </a:r>
            <a:r>
              <a:rPr lang="hu-HU" sz="3200" dirty="0">
                <a:solidFill>
                  <a:srgbClr val="0000FF"/>
                </a:solidFill>
              </a:rPr>
              <a:t>FROM</a:t>
            </a:r>
            <a:r>
              <a:rPr lang="hu-HU" sz="3200" dirty="0"/>
              <a:t> &lt;</a:t>
            </a:r>
            <a:r>
              <a:rPr lang="hu-HU" sz="3200" dirty="0" err="1"/>
              <a:t>tbl</a:t>
            </a:r>
            <a:r>
              <a:rPr lang="hu-HU" sz="3200" dirty="0"/>
              <a:t>_neve&gt; </a:t>
            </a:r>
            <a:r>
              <a:rPr lang="hu-HU" sz="3200" dirty="0">
                <a:solidFill>
                  <a:srgbClr val="0000FF"/>
                </a:solidFill>
              </a:rPr>
              <a:t>WHERE</a:t>
            </a:r>
            <a:r>
              <a:rPr lang="hu-HU" sz="3200" dirty="0"/>
              <a:t> &lt;logikai_feltétel&gt;;</a:t>
            </a:r>
          </a:p>
          <a:p>
            <a:pPr lvl="3"/>
            <a:r>
              <a:rPr lang="hu-HU" sz="2800" dirty="0"/>
              <a:t>A </a:t>
            </a:r>
            <a:r>
              <a:rPr lang="hu-HU" sz="2800" dirty="0">
                <a:solidFill>
                  <a:srgbClr val="0000FF"/>
                </a:solidFill>
              </a:rPr>
              <a:t>WHERE</a:t>
            </a:r>
            <a:r>
              <a:rPr lang="hu-HU" sz="2800" dirty="0"/>
              <a:t> kulcsszó után fel tudunk vinni logikai feltételeket, így a lekérdezés eredménye csak azon rekordok halmaza lesz, amelyek ezt a logikai feltételt teljesítik. Ez maga a szelekció.</a:t>
            </a:r>
          </a:p>
          <a:p>
            <a:pPr lvl="2"/>
            <a:endParaRPr lang="hu-HU" sz="3200" dirty="0"/>
          </a:p>
        </p:txBody>
      </p:sp>
      <p:sp>
        <p:nvSpPr>
          <p:cNvPr id="4" name="Dátum helye 3"/>
          <p:cNvSpPr>
            <a:spLocks noGrp="1"/>
          </p:cNvSpPr>
          <p:nvPr>
            <p:ph type="dt" sz="half" idx="10"/>
          </p:nvPr>
        </p:nvSpPr>
        <p:spPr/>
        <p:txBody>
          <a:bodyPr/>
          <a:lstStyle/>
          <a:p>
            <a:fld id="{8404E557-E22B-4CDC-8D3C-414A4321AE1E}" type="datetime1">
              <a:rPr lang="hu-HU" smtClean="0"/>
              <a:t>2023. 01. 18.</a:t>
            </a:fld>
            <a:endParaRPr lang="hu-HU"/>
          </a:p>
        </p:txBody>
      </p:sp>
      <p:sp>
        <p:nvSpPr>
          <p:cNvPr id="6" name="Dia számának helye 5"/>
          <p:cNvSpPr>
            <a:spLocks noGrp="1"/>
          </p:cNvSpPr>
          <p:nvPr>
            <p:ph type="sldNum" sz="quarter" idx="12"/>
          </p:nvPr>
        </p:nvSpPr>
        <p:spPr/>
        <p:txBody>
          <a:bodyPr/>
          <a:lstStyle/>
          <a:p>
            <a:fld id="{39A938FA-6108-4A36-A74B-B1E67C707359}" type="slidenum">
              <a:rPr lang="hu-HU" smtClean="0"/>
              <a:t>105</a:t>
            </a:fld>
            <a:endParaRPr lang="hu-HU"/>
          </a:p>
        </p:txBody>
      </p:sp>
    </p:spTree>
    <p:extLst>
      <p:ext uri="{BB962C8B-B14F-4D97-AF65-F5344CB8AC3E}">
        <p14:creationId xmlns:p14="http://schemas.microsoft.com/office/powerpoint/2010/main" val="463510874"/>
      </p:ext>
    </p:extLst>
  </p:cSld>
  <p:clrMapOvr>
    <a:masterClrMapping/>
  </p:clrMapOvr>
  <mc:AlternateContent xmlns:mc="http://schemas.openxmlformats.org/markup-compatibility/2006" xmlns:p14="http://schemas.microsoft.com/office/powerpoint/2010/main">
    <mc:Choice Requires="p14">
      <p:transition spd="slow" p14:dur="1250">
        <p14:switch dir="r"/>
      </p:transition>
    </mc:Choice>
    <mc:Fallback xmlns="">
      <p:transition spd="slow">
        <p:fade/>
      </p:transition>
    </mc:Fallback>
  </mc:AlternateContent>
  <p:timing>
    <p:tnLst>
      <p:par>
        <p:cTn id="1" dur="indefinite" restart="never" nodeType="tmRoot"/>
      </p:par>
    </p:tnLst>
  </p:timing>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dirty="0"/>
              <a:t>Az SQL Server </a:t>
            </a:r>
            <a:r>
              <a:rPr lang="hu-HU" dirty="0" smtClean="0"/>
              <a:t>WHERE záradék </a:t>
            </a:r>
            <a:endParaRPr lang="hu-HU" dirty="0"/>
          </a:p>
        </p:txBody>
      </p:sp>
      <p:sp>
        <p:nvSpPr>
          <p:cNvPr id="3" name="Tartalom helye 2"/>
          <p:cNvSpPr>
            <a:spLocks noGrp="1"/>
          </p:cNvSpPr>
          <p:nvPr>
            <p:ph idx="1"/>
          </p:nvPr>
        </p:nvSpPr>
        <p:spPr>
          <a:xfrm>
            <a:off x="838200" y="1849323"/>
            <a:ext cx="10515600" cy="3089276"/>
          </a:xfrm>
        </p:spPr>
        <p:txBody>
          <a:bodyPr/>
          <a:lstStyle/>
          <a:p>
            <a:pPr marL="0" indent="0">
              <a:buNone/>
            </a:pPr>
            <a:r>
              <a:rPr lang="en-US" dirty="0"/>
              <a:t>SELECT</a:t>
            </a:r>
          </a:p>
          <a:p>
            <a:pPr marL="0" indent="0">
              <a:buNone/>
            </a:pPr>
            <a:r>
              <a:rPr lang="en-US" dirty="0"/>
              <a:t>    </a:t>
            </a:r>
            <a:r>
              <a:rPr lang="en-US" dirty="0" err="1"/>
              <a:t>select_list</a:t>
            </a:r>
            <a:endParaRPr lang="en-US" dirty="0"/>
          </a:p>
          <a:p>
            <a:pPr marL="0" indent="0">
              <a:buNone/>
            </a:pPr>
            <a:r>
              <a:rPr lang="en-US" dirty="0"/>
              <a:t>FROM</a:t>
            </a:r>
          </a:p>
          <a:p>
            <a:pPr marL="0" indent="0">
              <a:buNone/>
            </a:pPr>
            <a:r>
              <a:rPr lang="en-US" dirty="0"/>
              <a:t>    </a:t>
            </a:r>
            <a:r>
              <a:rPr lang="en-US" dirty="0" err="1"/>
              <a:t>table_name</a:t>
            </a:r>
            <a:endParaRPr lang="en-US" dirty="0"/>
          </a:p>
          <a:p>
            <a:pPr marL="0" indent="0">
              <a:buNone/>
            </a:pPr>
            <a:r>
              <a:rPr lang="en-US" dirty="0"/>
              <a:t>WHERE</a:t>
            </a:r>
          </a:p>
          <a:p>
            <a:pPr marL="0" indent="0">
              <a:buNone/>
            </a:pPr>
            <a:r>
              <a:rPr lang="en-US" dirty="0"/>
              <a:t>    </a:t>
            </a:r>
            <a:r>
              <a:rPr lang="en-US" dirty="0" err="1" smtClean="0"/>
              <a:t>search_condition</a:t>
            </a:r>
            <a:r>
              <a:rPr lang="en-US" dirty="0" smtClean="0"/>
              <a:t>;</a:t>
            </a:r>
            <a:endParaRPr lang="hu-HU" dirty="0" smtClean="0"/>
          </a:p>
          <a:p>
            <a:pPr marL="0" indent="0">
              <a:buNone/>
            </a:pPr>
            <a:endParaRPr lang="hu-HU" dirty="0"/>
          </a:p>
          <a:p>
            <a:pPr marL="0" indent="0">
              <a:buNone/>
            </a:pPr>
            <a:endParaRPr lang="hu-HU" dirty="0"/>
          </a:p>
        </p:txBody>
      </p:sp>
      <p:sp>
        <p:nvSpPr>
          <p:cNvPr id="4" name="Dátum helye 3"/>
          <p:cNvSpPr>
            <a:spLocks noGrp="1"/>
          </p:cNvSpPr>
          <p:nvPr>
            <p:ph type="dt" sz="half" idx="10"/>
          </p:nvPr>
        </p:nvSpPr>
        <p:spPr/>
        <p:txBody>
          <a:bodyPr/>
          <a:lstStyle/>
          <a:p>
            <a:fld id="{8038B707-463A-4694-A111-045EE4889DE1}" type="datetime1">
              <a:rPr lang="hu-HU" smtClean="0"/>
              <a:t>2023. 01. 18.</a:t>
            </a:fld>
            <a:endParaRPr lang="hu-HU"/>
          </a:p>
        </p:txBody>
      </p:sp>
      <p:sp>
        <p:nvSpPr>
          <p:cNvPr id="5" name="Dia számának helye 4"/>
          <p:cNvSpPr>
            <a:spLocks noGrp="1"/>
          </p:cNvSpPr>
          <p:nvPr>
            <p:ph type="sldNum" sz="quarter" idx="12"/>
          </p:nvPr>
        </p:nvSpPr>
        <p:spPr/>
        <p:txBody>
          <a:bodyPr/>
          <a:lstStyle/>
          <a:p>
            <a:fld id="{6A3D1E81-B98C-4CD5-9C26-982AA14D93A3}" type="slidenum">
              <a:rPr lang="hu-HU" smtClean="0"/>
              <a:t>106</a:t>
            </a:fld>
            <a:endParaRPr lang="hu-HU"/>
          </a:p>
        </p:txBody>
      </p:sp>
      <p:sp>
        <p:nvSpPr>
          <p:cNvPr id="8" name="Rectangle 3"/>
          <p:cNvSpPr>
            <a:spLocks noChangeArrowheads="1"/>
          </p:cNvSpPr>
          <p:nvPr/>
        </p:nvSpPr>
        <p:spPr bwMode="auto">
          <a:xfrm>
            <a:off x="838200" y="5388041"/>
            <a:ext cx="10515600" cy="954107"/>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lang="hu-HU" altLang="hu-HU" sz="2800" dirty="0" smtClean="0">
                <a:solidFill>
                  <a:srgbClr val="000000"/>
                </a:solidFill>
                <a:latin typeface="-apple-system"/>
              </a:rPr>
              <a:t>Az SQL </a:t>
            </a:r>
            <a:r>
              <a:rPr kumimoji="0" lang="hu-HU" altLang="hu-HU" sz="2800" b="0" i="0" u="none" strike="noStrike" cap="none" normalizeH="0" baseline="0" dirty="0" smtClean="0">
                <a:ln>
                  <a:noFill/>
                </a:ln>
                <a:solidFill>
                  <a:srgbClr val="000000"/>
                </a:solidFill>
                <a:effectLst/>
                <a:latin typeface="-apple-system"/>
              </a:rPr>
              <a:t>logikai kifejezések kiértékelése </a:t>
            </a:r>
            <a:r>
              <a:rPr kumimoji="0" lang="hu-HU" altLang="hu-HU" b="0" i="0" u="none" strike="noStrike" cap="none" normalizeH="0" baseline="0" dirty="0" smtClean="0">
                <a:ln>
                  <a:noFill/>
                </a:ln>
                <a:solidFill>
                  <a:schemeClr val="tx1"/>
                </a:solidFill>
                <a:effectLst/>
                <a:latin typeface="var(--font-family-code)"/>
              </a:rPr>
              <a:t>TRUE</a:t>
            </a:r>
            <a:r>
              <a:rPr kumimoji="0" lang="hu-HU" altLang="hu-HU" sz="2800" b="0" i="0" u="none" strike="noStrike" cap="none" normalizeH="0" baseline="0" dirty="0" smtClean="0">
                <a:ln>
                  <a:noFill/>
                </a:ln>
                <a:solidFill>
                  <a:srgbClr val="000000"/>
                </a:solidFill>
                <a:effectLst/>
                <a:latin typeface="-apple-system"/>
              </a:rPr>
              <a:t>, </a:t>
            </a:r>
            <a:r>
              <a:rPr kumimoji="0" lang="hu-HU" altLang="hu-HU" b="0" i="0" u="none" strike="noStrike" cap="none" normalizeH="0" baseline="0" dirty="0" smtClean="0">
                <a:ln>
                  <a:noFill/>
                </a:ln>
                <a:solidFill>
                  <a:schemeClr val="tx1"/>
                </a:solidFill>
                <a:effectLst/>
                <a:latin typeface="var(--font-family-code)"/>
              </a:rPr>
              <a:t>FALSE</a:t>
            </a:r>
            <a:r>
              <a:rPr kumimoji="0" lang="hu-HU" altLang="hu-HU" sz="2800" b="0" i="0" u="none" strike="noStrike" cap="none" normalizeH="0" baseline="0" dirty="0" smtClean="0">
                <a:ln>
                  <a:noFill/>
                </a:ln>
                <a:solidFill>
                  <a:srgbClr val="000000"/>
                </a:solidFill>
                <a:effectLst/>
                <a:latin typeface="-apple-system"/>
              </a:rPr>
              <a:t>, vagy </a:t>
            </a:r>
            <a:r>
              <a:rPr kumimoji="0" lang="hu-HU" altLang="hu-HU" b="0" i="0" u="none" strike="noStrike" cap="none" normalizeH="0" baseline="0" dirty="0" smtClean="0">
                <a:ln>
                  <a:noFill/>
                </a:ln>
                <a:solidFill>
                  <a:schemeClr val="tx1"/>
                </a:solidFill>
                <a:effectLst/>
                <a:latin typeface="var(--font-family-code)"/>
              </a:rPr>
              <a:t>UNKNOWN</a:t>
            </a:r>
            <a:r>
              <a:rPr kumimoji="0" lang="hu-HU" altLang="hu-HU" sz="2800" b="0" i="0" u="none" strike="noStrike" cap="none" normalizeH="0" baseline="0" dirty="0" smtClean="0">
                <a:ln>
                  <a:noFill/>
                </a:ln>
                <a:solidFill>
                  <a:srgbClr val="000000"/>
                </a:solidFill>
                <a:effectLst/>
                <a:latin typeface="-apple-system"/>
              </a:rPr>
              <a:t>. </a:t>
            </a:r>
          </a:p>
          <a:p>
            <a:pPr marL="0" marR="0" lvl="0" indent="0" algn="l" defTabSz="914400" rtl="0" eaLnBrk="0" fontAlgn="base" latinLnBrk="0" hangingPunct="0">
              <a:lnSpc>
                <a:spcPct val="100000"/>
              </a:lnSpc>
              <a:spcBef>
                <a:spcPct val="0"/>
              </a:spcBef>
              <a:spcAft>
                <a:spcPct val="0"/>
              </a:spcAft>
              <a:buClrTx/>
              <a:buSzTx/>
              <a:buFontTx/>
              <a:buNone/>
              <a:tabLst/>
            </a:pPr>
            <a:r>
              <a:rPr kumimoji="0" lang="hu-HU" altLang="hu-HU" sz="2800" b="0" i="0" u="none" strike="noStrike" cap="none" normalizeH="0" baseline="0" dirty="0" smtClean="0">
                <a:ln>
                  <a:noFill/>
                </a:ln>
                <a:solidFill>
                  <a:srgbClr val="000000"/>
                </a:solidFill>
                <a:effectLst/>
                <a:latin typeface="-apple-system"/>
              </a:rPr>
              <a:t>A </a:t>
            </a:r>
            <a:r>
              <a:rPr kumimoji="0" lang="hu-HU" altLang="hu-HU" b="0" i="0" u="none" strike="noStrike" cap="none" normalizeH="0" baseline="0" dirty="0" smtClean="0">
                <a:ln>
                  <a:noFill/>
                </a:ln>
                <a:solidFill>
                  <a:schemeClr val="tx1"/>
                </a:solidFill>
                <a:effectLst/>
                <a:latin typeface="var(--font-family-code)"/>
              </a:rPr>
              <a:t>WHERE </a:t>
            </a:r>
            <a:r>
              <a:rPr kumimoji="0" lang="hu-HU" altLang="hu-HU" sz="2800" b="0" i="0" u="none" strike="noStrike" cap="none" normalizeH="0" baseline="0" dirty="0" smtClean="0">
                <a:ln>
                  <a:noFill/>
                </a:ln>
                <a:solidFill>
                  <a:srgbClr val="000000"/>
                </a:solidFill>
                <a:effectLst/>
                <a:latin typeface="-apple-system"/>
              </a:rPr>
              <a:t>nem ad vissza olyan sort, amely </a:t>
            </a:r>
            <a:r>
              <a:rPr kumimoji="0" lang="hu-HU" altLang="hu-HU" b="0" i="0" u="none" strike="noStrike" cap="none" normalizeH="0" baseline="0" dirty="0" smtClean="0">
                <a:ln>
                  <a:noFill/>
                </a:ln>
                <a:solidFill>
                  <a:schemeClr val="tx1"/>
                </a:solidFill>
                <a:effectLst/>
                <a:latin typeface="var(--font-family-code)"/>
              </a:rPr>
              <a:t>FALSE</a:t>
            </a:r>
            <a:r>
              <a:rPr kumimoji="0" lang="hu-HU" altLang="hu-HU" sz="2800" b="0" i="0" u="none" strike="noStrike" cap="none" normalizeH="0" baseline="0" dirty="0" smtClean="0">
                <a:ln>
                  <a:noFill/>
                </a:ln>
                <a:solidFill>
                  <a:srgbClr val="000000"/>
                </a:solidFill>
                <a:effectLst/>
                <a:latin typeface="-apple-system"/>
              </a:rPr>
              <a:t> vagy </a:t>
            </a:r>
            <a:r>
              <a:rPr kumimoji="0" lang="hu-HU" altLang="hu-HU" b="0" i="0" u="none" strike="noStrike" cap="none" normalizeH="0" baseline="0" dirty="0" smtClean="0">
                <a:ln>
                  <a:noFill/>
                </a:ln>
                <a:solidFill>
                  <a:schemeClr val="tx1"/>
                </a:solidFill>
                <a:effectLst/>
                <a:latin typeface="var(--font-family-code)"/>
              </a:rPr>
              <a:t>UNKNOWN</a:t>
            </a:r>
            <a:r>
              <a:rPr kumimoji="0" lang="hu-HU" altLang="hu-HU" sz="2800" b="0" i="0" u="none" strike="noStrike" cap="none" normalizeH="0" baseline="0" dirty="0" smtClean="0">
                <a:ln>
                  <a:noFill/>
                </a:ln>
                <a:solidFill>
                  <a:srgbClr val="000000"/>
                </a:solidFill>
                <a:effectLst/>
                <a:latin typeface="-apple-system"/>
              </a:rPr>
              <a:t>.</a:t>
            </a:r>
            <a:r>
              <a:rPr kumimoji="0" lang="hu-HU" altLang="hu-HU" sz="1400" b="0" i="0" u="none" strike="noStrike" cap="none" normalizeH="0" baseline="0" dirty="0" smtClean="0">
                <a:ln>
                  <a:noFill/>
                </a:ln>
                <a:solidFill>
                  <a:schemeClr val="tx1"/>
                </a:solidFill>
                <a:effectLst/>
              </a:rPr>
              <a:t> </a:t>
            </a:r>
            <a:endParaRPr kumimoji="0" lang="hu-HU" altLang="hu-HU" sz="4000" b="0" i="0"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4289728892"/>
      </p:ext>
    </p:extLst>
  </p:cSld>
  <p:clrMapOvr>
    <a:masterClrMapping/>
  </p:clrMapOvr>
  <p:timing>
    <p:tnLst>
      <p:par>
        <p:cTn id="1" dur="indefinite" restart="never" nodeType="tmRoot"/>
      </p:par>
    </p:tnLst>
  </p:timing>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dirty="0"/>
              <a:t>Sorok keresése egyszerű egyenlőséggel</a:t>
            </a:r>
          </a:p>
        </p:txBody>
      </p:sp>
      <p:sp>
        <p:nvSpPr>
          <p:cNvPr id="3" name="Tartalom helye 2"/>
          <p:cNvSpPr>
            <a:spLocks noGrp="1"/>
          </p:cNvSpPr>
          <p:nvPr>
            <p:ph idx="1"/>
          </p:nvPr>
        </p:nvSpPr>
        <p:spPr/>
        <p:txBody>
          <a:bodyPr>
            <a:normAutofit/>
          </a:bodyPr>
          <a:lstStyle/>
          <a:p>
            <a:pPr marL="0" indent="0">
              <a:buNone/>
            </a:pPr>
            <a:r>
              <a:rPr lang="hu-HU" dirty="0"/>
              <a:t>SELECT </a:t>
            </a:r>
            <a:r>
              <a:rPr lang="hu-HU" dirty="0" err="1"/>
              <a:t>id</a:t>
            </a:r>
            <a:r>
              <a:rPr lang="hu-HU" dirty="0"/>
              <a:t>, </a:t>
            </a:r>
            <a:r>
              <a:rPr lang="hu-HU" dirty="0" err="1"/>
              <a:t>ProductName</a:t>
            </a:r>
            <a:r>
              <a:rPr lang="hu-HU" dirty="0"/>
              <a:t>, UnitPrice</a:t>
            </a:r>
          </a:p>
          <a:p>
            <a:pPr marL="0" indent="0">
              <a:buNone/>
            </a:pPr>
            <a:r>
              <a:rPr lang="hu-HU" dirty="0"/>
              <a:t>FROM</a:t>
            </a:r>
          </a:p>
          <a:p>
            <a:pPr marL="0" indent="0">
              <a:buNone/>
            </a:pPr>
            <a:r>
              <a:rPr lang="hu-HU" dirty="0"/>
              <a:t>    </a:t>
            </a:r>
            <a:r>
              <a:rPr lang="hu-HU" dirty="0" err="1"/>
              <a:t>Product</a:t>
            </a:r>
            <a:endParaRPr lang="hu-HU" dirty="0"/>
          </a:p>
          <a:p>
            <a:pPr marL="0" indent="0">
              <a:buNone/>
            </a:pPr>
            <a:r>
              <a:rPr lang="hu-HU" dirty="0"/>
              <a:t>WHERE</a:t>
            </a:r>
          </a:p>
          <a:p>
            <a:pPr marL="0" indent="0">
              <a:buNone/>
            </a:pPr>
            <a:r>
              <a:rPr lang="hu-HU" dirty="0"/>
              <a:t>    UnitPrice = 55</a:t>
            </a:r>
          </a:p>
          <a:p>
            <a:pPr marL="0" indent="0">
              <a:buNone/>
            </a:pPr>
            <a:r>
              <a:rPr lang="hu-HU" dirty="0" smtClean="0"/>
              <a:t>ORDER </a:t>
            </a:r>
            <a:r>
              <a:rPr lang="hu-HU" dirty="0"/>
              <a:t>BY</a:t>
            </a:r>
          </a:p>
          <a:p>
            <a:pPr marL="0" indent="0">
              <a:buNone/>
            </a:pPr>
            <a:r>
              <a:rPr lang="hu-HU" dirty="0"/>
              <a:t>   </a:t>
            </a:r>
            <a:r>
              <a:rPr lang="hu-HU" dirty="0" err="1" smtClean="0"/>
              <a:t>Id</a:t>
            </a:r>
            <a:r>
              <a:rPr lang="hu-HU" dirty="0" smtClean="0"/>
              <a:t> </a:t>
            </a:r>
            <a:r>
              <a:rPr lang="hu-HU" dirty="0"/>
              <a:t>DESC</a:t>
            </a:r>
            <a:r>
              <a:rPr lang="en-US" dirty="0" smtClean="0"/>
              <a:t>;</a:t>
            </a:r>
            <a:endParaRPr lang="en-US" dirty="0"/>
          </a:p>
          <a:p>
            <a:pPr marL="0" indent="0">
              <a:buNone/>
            </a:pPr>
            <a:endParaRPr lang="hu-HU" dirty="0"/>
          </a:p>
        </p:txBody>
      </p:sp>
      <p:sp>
        <p:nvSpPr>
          <p:cNvPr id="4" name="Dátum helye 3"/>
          <p:cNvSpPr>
            <a:spLocks noGrp="1"/>
          </p:cNvSpPr>
          <p:nvPr>
            <p:ph type="dt" sz="half" idx="10"/>
          </p:nvPr>
        </p:nvSpPr>
        <p:spPr/>
        <p:txBody>
          <a:bodyPr/>
          <a:lstStyle/>
          <a:p>
            <a:fld id="{8038B707-463A-4694-A111-045EE4889DE1}" type="datetime1">
              <a:rPr lang="hu-HU" smtClean="0"/>
              <a:t>2023. 01. 18.</a:t>
            </a:fld>
            <a:endParaRPr lang="hu-HU"/>
          </a:p>
        </p:txBody>
      </p:sp>
      <p:sp>
        <p:nvSpPr>
          <p:cNvPr id="5" name="Dia számának helye 4"/>
          <p:cNvSpPr>
            <a:spLocks noGrp="1"/>
          </p:cNvSpPr>
          <p:nvPr>
            <p:ph type="sldNum" sz="quarter" idx="12"/>
          </p:nvPr>
        </p:nvSpPr>
        <p:spPr/>
        <p:txBody>
          <a:bodyPr/>
          <a:lstStyle/>
          <a:p>
            <a:fld id="{6A3D1E81-B98C-4CD5-9C26-982AA14D93A3}" type="slidenum">
              <a:rPr lang="hu-HU" smtClean="0"/>
              <a:t>107</a:t>
            </a:fld>
            <a:endParaRPr lang="hu-HU"/>
          </a:p>
        </p:txBody>
      </p:sp>
    </p:spTree>
    <p:extLst>
      <p:ext uri="{BB962C8B-B14F-4D97-AF65-F5344CB8AC3E}">
        <p14:creationId xmlns:p14="http://schemas.microsoft.com/office/powerpoint/2010/main" val="3472163162"/>
      </p:ext>
    </p:extLst>
  </p:cSld>
  <p:clrMapOvr>
    <a:masterClrMapping/>
  </p:clrMapOvr>
  <p:timing>
    <p:tnLst>
      <p:par>
        <p:cTn id="1" dur="indefinite" restart="never" nodeType="tmRoot"/>
      </p:par>
    </p:tnLst>
  </p:timing>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dirty="0"/>
              <a:t>Két feltételnek megfelelő sorok keresése</a:t>
            </a:r>
          </a:p>
        </p:txBody>
      </p:sp>
      <p:sp>
        <p:nvSpPr>
          <p:cNvPr id="3" name="Tartalom helye 2"/>
          <p:cNvSpPr>
            <a:spLocks noGrp="1"/>
          </p:cNvSpPr>
          <p:nvPr>
            <p:ph idx="1"/>
          </p:nvPr>
        </p:nvSpPr>
        <p:spPr/>
        <p:txBody>
          <a:bodyPr>
            <a:normAutofit/>
          </a:bodyPr>
          <a:lstStyle/>
          <a:p>
            <a:pPr marL="0" indent="0">
              <a:buNone/>
            </a:pPr>
            <a:r>
              <a:rPr lang="en-US" dirty="0"/>
              <a:t>SELECT</a:t>
            </a:r>
          </a:p>
          <a:p>
            <a:pPr marL="0" indent="0">
              <a:buNone/>
            </a:pPr>
            <a:r>
              <a:rPr lang="en-US" dirty="0"/>
              <a:t>    </a:t>
            </a:r>
            <a:r>
              <a:rPr lang="hu-HU" dirty="0"/>
              <a:t>I</a:t>
            </a:r>
            <a:r>
              <a:rPr lang="en-US" dirty="0" smtClean="0"/>
              <a:t>d, </a:t>
            </a:r>
            <a:r>
              <a:rPr lang="en-US" dirty="0" err="1" smtClean="0"/>
              <a:t>ProductName</a:t>
            </a:r>
            <a:r>
              <a:rPr lang="en-US" dirty="0" smtClean="0"/>
              <a:t>,</a:t>
            </a:r>
            <a:r>
              <a:rPr lang="hu-HU" dirty="0" smtClean="0"/>
              <a:t> </a:t>
            </a:r>
            <a:r>
              <a:rPr lang="en-US" dirty="0" err="1" smtClean="0"/>
              <a:t>UnitPrice</a:t>
            </a:r>
            <a:endParaRPr lang="en-US" dirty="0"/>
          </a:p>
          <a:p>
            <a:pPr marL="0" indent="0">
              <a:buNone/>
            </a:pPr>
            <a:r>
              <a:rPr lang="en-US" dirty="0" smtClean="0"/>
              <a:t>FROM</a:t>
            </a:r>
            <a:r>
              <a:rPr lang="hu-HU" dirty="0" smtClean="0"/>
              <a:t> </a:t>
            </a:r>
            <a:r>
              <a:rPr lang="en-US" dirty="0" smtClean="0"/>
              <a:t>Product</a:t>
            </a:r>
            <a:endParaRPr lang="en-US" dirty="0"/>
          </a:p>
          <a:p>
            <a:pPr marL="0" indent="0">
              <a:buNone/>
            </a:pPr>
            <a:r>
              <a:rPr lang="en-US" dirty="0" smtClean="0"/>
              <a:t>WHERE</a:t>
            </a:r>
            <a:r>
              <a:rPr lang="hu-HU" dirty="0" smtClean="0"/>
              <a:t> </a:t>
            </a:r>
            <a:r>
              <a:rPr lang="hu-HU" dirty="0" err="1" smtClean="0"/>
              <a:t>Supplier</a:t>
            </a:r>
            <a:r>
              <a:rPr lang="en-US" dirty="0" smtClean="0"/>
              <a:t>id </a:t>
            </a:r>
            <a:r>
              <a:rPr lang="en-US" dirty="0"/>
              <a:t>= </a:t>
            </a:r>
            <a:r>
              <a:rPr lang="en-US" dirty="0" smtClean="0"/>
              <a:t>1</a:t>
            </a:r>
            <a:r>
              <a:rPr lang="hu-HU" dirty="0"/>
              <a:t>5</a:t>
            </a:r>
            <a:r>
              <a:rPr lang="en-US" dirty="0" smtClean="0"/>
              <a:t> </a:t>
            </a:r>
            <a:r>
              <a:rPr lang="en-US" dirty="0"/>
              <a:t>AND </a:t>
            </a:r>
            <a:r>
              <a:rPr lang="hu-HU" dirty="0" smtClean="0"/>
              <a:t>UnitPrice &gt;</a:t>
            </a:r>
            <a:r>
              <a:rPr lang="en-US" dirty="0" smtClean="0"/>
              <a:t>= </a:t>
            </a:r>
            <a:r>
              <a:rPr lang="hu-HU" dirty="0" smtClean="0"/>
              <a:t>20</a:t>
            </a:r>
            <a:endParaRPr lang="en-US" dirty="0"/>
          </a:p>
          <a:p>
            <a:pPr marL="0" indent="0">
              <a:buNone/>
            </a:pPr>
            <a:r>
              <a:rPr lang="en-US" dirty="0"/>
              <a:t>ORDER </a:t>
            </a:r>
            <a:r>
              <a:rPr lang="en-US" dirty="0" smtClean="0"/>
              <a:t>BY</a:t>
            </a:r>
            <a:r>
              <a:rPr lang="hu-HU" dirty="0" smtClean="0"/>
              <a:t> </a:t>
            </a:r>
            <a:r>
              <a:rPr lang="en-US" dirty="0" err="1" smtClean="0"/>
              <a:t>UnitPrice</a:t>
            </a:r>
            <a:r>
              <a:rPr lang="en-US" dirty="0" smtClean="0"/>
              <a:t> </a:t>
            </a:r>
            <a:r>
              <a:rPr lang="en-US" dirty="0"/>
              <a:t>DESC;</a:t>
            </a:r>
          </a:p>
          <a:p>
            <a:pPr marL="0" indent="0">
              <a:buNone/>
            </a:pPr>
            <a:endParaRPr lang="hu-HU" dirty="0"/>
          </a:p>
        </p:txBody>
      </p:sp>
      <p:sp>
        <p:nvSpPr>
          <p:cNvPr id="4" name="Dátum helye 3"/>
          <p:cNvSpPr>
            <a:spLocks noGrp="1"/>
          </p:cNvSpPr>
          <p:nvPr>
            <p:ph type="dt" sz="half" idx="10"/>
          </p:nvPr>
        </p:nvSpPr>
        <p:spPr/>
        <p:txBody>
          <a:bodyPr/>
          <a:lstStyle/>
          <a:p>
            <a:fld id="{8038B707-463A-4694-A111-045EE4889DE1}" type="datetime1">
              <a:rPr lang="hu-HU" smtClean="0"/>
              <a:t>2023. 01. 18.</a:t>
            </a:fld>
            <a:endParaRPr lang="hu-HU"/>
          </a:p>
        </p:txBody>
      </p:sp>
      <p:sp>
        <p:nvSpPr>
          <p:cNvPr id="5" name="Dia számának helye 4"/>
          <p:cNvSpPr>
            <a:spLocks noGrp="1"/>
          </p:cNvSpPr>
          <p:nvPr>
            <p:ph type="sldNum" sz="quarter" idx="12"/>
          </p:nvPr>
        </p:nvSpPr>
        <p:spPr/>
        <p:txBody>
          <a:bodyPr/>
          <a:lstStyle/>
          <a:p>
            <a:fld id="{6A3D1E81-B98C-4CD5-9C26-982AA14D93A3}" type="slidenum">
              <a:rPr lang="hu-HU" smtClean="0"/>
              <a:t>108</a:t>
            </a:fld>
            <a:endParaRPr lang="hu-HU"/>
          </a:p>
        </p:txBody>
      </p:sp>
    </p:spTree>
    <p:extLst>
      <p:ext uri="{BB962C8B-B14F-4D97-AF65-F5344CB8AC3E}">
        <p14:creationId xmlns:p14="http://schemas.microsoft.com/office/powerpoint/2010/main" val="424989770"/>
      </p:ext>
    </p:extLst>
  </p:cSld>
  <p:clrMapOvr>
    <a:masterClrMapping/>
  </p:clrMapOvr>
  <p:timing>
    <p:tnLst>
      <p:par>
        <p:cTn id="1" dur="indefinite" restart="never" nodeType="tmRoot"/>
      </p:par>
    </p:tnLst>
  </p:timing>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dirty="0" smtClean="0"/>
              <a:t>Sorok </a:t>
            </a:r>
            <a:r>
              <a:rPr lang="hu-HU" dirty="0"/>
              <a:t>keresése összehasonlító operátor segítségével</a:t>
            </a:r>
          </a:p>
        </p:txBody>
      </p:sp>
      <p:sp>
        <p:nvSpPr>
          <p:cNvPr id="3" name="Tartalom helye 2"/>
          <p:cNvSpPr>
            <a:spLocks noGrp="1"/>
          </p:cNvSpPr>
          <p:nvPr>
            <p:ph idx="1"/>
          </p:nvPr>
        </p:nvSpPr>
        <p:spPr>
          <a:xfrm>
            <a:off x="838200" y="2459735"/>
            <a:ext cx="10515600" cy="3717227"/>
          </a:xfrm>
        </p:spPr>
        <p:txBody>
          <a:bodyPr>
            <a:normAutofit/>
          </a:bodyPr>
          <a:lstStyle/>
          <a:p>
            <a:pPr marL="0" indent="0">
              <a:buNone/>
            </a:pPr>
            <a:r>
              <a:rPr lang="hu-HU" dirty="0"/>
              <a:t>SELECT </a:t>
            </a:r>
            <a:r>
              <a:rPr lang="hu-HU" dirty="0" err="1"/>
              <a:t>Id</a:t>
            </a:r>
            <a:r>
              <a:rPr lang="hu-HU" dirty="0" smtClean="0"/>
              <a:t>, </a:t>
            </a:r>
            <a:r>
              <a:rPr lang="hu-HU" dirty="0" err="1" smtClean="0"/>
              <a:t>ProductName</a:t>
            </a:r>
            <a:r>
              <a:rPr lang="hu-HU" dirty="0" smtClean="0"/>
              <a:t>, </a:t>
            </a:r>
            <a:r>
              <a:rPr lang="hu-HU" dirty="0" err="1"/>
              <a:t>SupplierId</a:t>
            </a:r>
            <a:r>
              <a:rPr lang="hu-HU" dirty="0" smtClean="0"/>
              <a:t>, </a:t>
            </a:r>
            <a:r>
              <a:rPr lang="hu-HU" dirty="0"/>
              <a:t>UnitPrice</a:t>
            </a:r>
          </a:p>
          <a:p>
            <a:pPr marL="0" indent="0">
              <a:buNone/>
            </a:pPr>
            <a:r>
              <a:rPr lang="hu-HU" dirty="0"/>
              <a:t>FROM </a:t>
            </a:r>
            <a:r>
              <a:rPr lang="hu-HU" dirty="0" err="1"/>
              <a:t>Product</a:t>
            </a:r>
            <a:endParaRPr lang="hu-HU" dirty="0"/>
          </a:p>
          <a:p>
            <a:pPr marL="0" indent="0">
              <a:buNone/>
            </a:pPr>
            <a:r>
              <a:rPr lang="en-US" dirty="0"/>
              <a:t>WHERE </a:t>
            </a:r>
            <a:r>
              <a:rPr lang="en-US" dirty="0" err="1"/>
              <a:t>UnitPrice</a:t>
            </a:r>
            <a:r>
              <a:rPr lang="en-US" dirty="0"/>
              <a:t> &gt; 50 AND </a:t>
            </a:r>
            <a:r>
              <a:rPr lang="en-US" dirty="0" err="1"/>
              <a:t>SupplierID</a:t>
            </a:r>
            <a:r>
              <a:rPr lang="en-US" dirty="0"/>
              <a:t> &lt;20</a:t>
            </a:r>
          </a:p>
          <a:p>
            <a:pPr marL="0" indent="0">
              <a:buNone/>
            </a:pPr>
            <a:r>
              <a:rPr lang="hu-HU" dirty="0"/>
              <a:t>ORDER BY UnitPrice DESC</a:t>
            </a:r>
            <a:r>
              <a:rPr lang="en-US" dirty="0" smtClean="0"/>
              <a:t>;</a:t>
            </a:r>
            <a:endParaRPr lang="en-US" dirty="0"/>
          </a:p>
          <a:p>
            <a:pPr marL="0" indent="0">
              <a:buNone/>
            </a:pPr>
            <a:endParaRPr lang="hu-HU" dirty="0"/>
          </a:p>
        </p:txBody>
      </p:sp>
      <p:sp>
        <p:nvSpPr>
          <p:cNvPr id="4" name="Dátum helye 3"/>
          <p:cNvSpPr>
            <a:spLocks noGrp="1"/>
          </p:cNvSpPr>
          <p:nvPr>
            <p:ph type="dt" sz="half" idx="10"/>
          </p:nvPr>
        </p:nvSpPr>
        <p:spPr/>
        <p:txBody>
          <a:bodyPr/>
          <a:lstStyle/>
          <a:p>
            <a:fld id="{8038B707-463A-4694-A111-045EE4889DE1}" type="datetime1">
              <a:rPr lang="hu-HU" smtClean="0"/>
              <a:t>2023. 01. 18.</a:t>
            </a:fld>
            <a:endParaRPr lang="hu-HU"/>
          </a:p>
        </p:txBody>
      </p:sp>
      <p:sp>
        <p:nvSpPr>
          <p:cNvPr id="5" name="Dia számának helye 4"/>
          <p:cNvSpPr>
            <a:spLocks noGrp="1"/>
          </p:cNvSpPr>
          <p:nvPr>
            <p:ph type="sldNum" sz="quarter" idx="12"/>
          </p:nvPr>
        </p:nvSpPr>
        <p:spPr/>
        <p:txBody>
          <a:bodyPr/>
          <a:lstStyle/>
          <a:p>
            <a:fld id="{6A3D1E81-B98C-4CD5-9C26-982AA14D93A3}" type="slidenum">
              <a:rPr lang="hu-HU" smtClean="0"/>
              <a:t>109</a:t>
            </a:fld>
            <a:endParaRPr lang="hu-HU"/>
          </a:p>
        </p:txBody>
      </p:sp>
    </p:spTree>
    <p:extLst>
      <p:ext uri="{BB962C8B-B14F-4D97-AF65-F5344CB8AC3E}">
        <p14:creationId xmlns:p14="http://schemas.microsoft.com/office/powerpoint/2010/main" val="11653860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dirty="0"/>
              <a:t>Adatbázis szemlélet I.</a:t>
            </a:r>
          </a:p>
        </p:txBody>
      </p:sp>
      <p:sp>
        <p:nvSpPr>
          <p:cNvPr id="3" name="Tartalom helye 2"/>
          <p:cNvSpPr>
            <a:spLocks noGrp="1"/>
          </p:cNvSpPr>
          <p:nvPr>
            <p:ph idx="1"/>
          </p:nvPr>
        </p:nvSpPr>
        <p:spPr/>
        <p:txBody>
          <a:bodyPr>
            <a:normAutofit/>
          </a:bodyPr>
          <a:lstStyle/>
          <a:p>
            <a:r>
              <a:rPr lang="hu-HU" dirty="0"/>
              <a:t>Amint látható, a célorientált rendszereket a mai világban általános megoldásokhoz nem lehetne optimálisan felhasználni, így az adatbázis szemléletű információfeldolgozás elterjedt manapság.</a:t>
            </a:r>
          </a:p>
          <a:p>
            <a:r>
              <a:rPr lang="hu-HU" u="sng" dirty="0"/>
              <a:t>Adatbázis szemléletű</a:t>
            </a:r>
            <a:r>
              <a:rPr lang="hu-HU" dirty="0"/>
              <a:t> információfeldolgozás tulajdonságai:</a:t>
            </a:r>
          </a:p>
          <a:p>
            <a:pPr lvl="1"/>
            <a:r>
              <a:rPr lang="hu-HU" dirty="0"/>
              <a:t>A kiindulás ebben az esetben az adatok, és az adatokat összekapcsoló kapcsolatokból áll, melyeket adatbázisba gyűjtünk.</a:t>
            </a:r>
          </a:p>
          <a:p>
            <a:pPr lvl="1"/>
            <a:r>
              <a:rPr lang="hu-HU" dirty="0"/>
              <a:t>A rendszer, a működése során, a felhasználóktól beérkező valamennyi kérdésre az így felépített adatok alapján válaszol.</a:t>
            </a:r>
          </a:p>
        </p:txBody>
      </p:sp>
      <p:sp>
        <p:nvSpPr>
          <p:cNvPr id="4" name="Dátum helye 3"/>
          <p:cNvSpPr>
            <a:spLocks noGrp="1"/>
          </p:cNvSpPr>
          <p:nvPr>
            <p:ph type="dt" sz="half" idx="10"/>
          </p:nvPr>
        </p:nvSpPr>
        <p:spPr/>
        <p:txBody>
          <a:bodyPr/>
          <a:lstStyle/>
          <a:p>
            <a:fld id="{A25EB8F4-1C2F-4D27-B98B-745AC03A70D4}" type="datetime1">
              <a:rPr lang="hu-HU" smtClean="0"/>
              <a:t>2023. 01. 18.</a:t>
            </a:fld>
            <a:endParaRPr lang="hu-HU"/>
          </a:p>
        </p:txBody>
      </p:sp>
      <p:sp>
        <p:nvSpPr>
          <p:cNvPr id="6" name="Dia számának helye 5"/>
          <p:cNvSpPr>
            <a:spLocks noGrp="1"/>
          </p:cNvSpPr>
          <p:nvPr>
            <p:ph type="sldNum" sz="quarter" idx="12"/>
          </p:nvPr>
        </p:nvSpPr>
        <p:spPr/>
        <p:txBody>
          <a:bodyPr/>
          <a:lstStyle/>
          <a:p>
            <a:fld id="{39A938FA-6108-4A36-A74B-B1E67C707359}" type="slidenum">
              <a:rPr lang="hu-HU" smtClean="0"/>
              <a:t>11</a:t>
            </a:fld>
            <a:endParaRPr lang="hu-HU"/>
          </a:p>
        </p:txBody>
      </p:sp>
    </p:spTree>
    <p:extLst>
      <p:ext uri="{BB962C8B-B14F-4D97-AF65-F5344CB8AC3E}">
        <p14:creationId xmlns:p14="http://schemas.microsoft.com/office/powerpoint/2010/main" val="4000748955"/>
      </p:ext>
    </p:extLst>
  </p:cSld>
  <p:clrMapOvr>
    <a:masterClrMapping/>
  </p:clrMapOvr>
  <mc:AlternateContent xmlns:mc="http://schemas.openxmlformats.org/markup-compatibility/2006" xmlns:p14="http://schemas.microsoft.com/office/powerpoint/2010/main">
    <mc:Choice Requires="p14">
      <p:transition spd="slow" p14:dur="1250">
        <p14:switch dir="r"/>
      </p:transition>
    </mc:Choice>
    <mc:Fallback xmlns="">
      <p:transition spd="slow">
        <p:fade/>
      </p:transition>
    </mc:Fallback>
  </mc:AlternateContent>
  <p:timing>
    <p:tnLst>
      <p:par>
        <p:cTn id="1" dur="indefinite" restart="never" nodeType="tmRoot"/>
      </p:par>
    </p:tnLst>
  </p:timing>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normAutofit/>
          </a:bodyPr>
          <a:lstStyle/>
          <a:p>
            <a:r>
              <a:rPr lang="hu-HU" dirty="0"/>
              <a:t>Olyan sorok keresése, amelyek megfelelnek a két feltétel </a:t>
            </a:r>
            <a:r>
              <a:rPr lang="hu-HU" dirty="0" smtClean="0"/>
              <a:t>bármelyikének</a:t>
            </a:r>
            <a:endParaRPr lang="hu-HU" dirty="0"/>
          </a:p>
        </p:txBody>
      </p:sp>
      <p:sp>
        <p:nvSpPr>
          <p:cNvPr id="3" name="Tartalom helye 2"/>
          <p:cNvSpPr>
            <a:spLocks noGrp="1"/>
          </p:cNvSpPr>
          <p:nvPr>
            <p:ph idx="1"/>
          </p:nvPr>
        </p:nvSpPr>
        <p:spPr>
          <a:xfrm>
            <a:off x="838200" y="2542031"/>
            <a:ext cx="10515600" cy="3634931"/>
          </a:xfrm>
        </p:spPr>
        <p:txBody>
          <a:bodyPr>
            <a:normAutofit/>
          </a:bodyPr>
          <a:lstStyle/>
          <a:p>
            <a:pPr marL="0" indent="0">
              <a:buNone/>
            </a:pPr>
            <a:r>
              <a:rPr lang="hu-HU" dirty="0"/>
              <a:t>SELECT </a:t>
            </a:r>
            <a:r>
              <a:rPr lang="hu-HU" dirty="0" err="1"/>
              <a:t>Id</a:t>
            </a:r>
            <a:r>
              <a:rPr lang="hu-HU" dirty="0" smtClean="0"/>
              <a:t>, </a:t>
            </a:r>
            <a:r>
              <a:rPr lang="hu-HU" dirty="0" err="1" smtClean="0"/>
              <a:t>ProductName</a:t>
            </a:r>
            <a:r>
              <a:rPr lang="hu-HU" dirty="0" smtClean="0"/>
              <a:t>, </a:t>
            </a:r>
            <a:r>
              <a:rPr lang="hu-HU" dirty="0" err="1" smtClean="0"/>
              <a:t>SupplierId</a:t>
            </a:r>
            <a:r>
              <a:rPr lang="hu-HU" dirty="0" smtClean="0"/>
              <a:t>, </a:t>
            </a:r>
            <a:r>
              <a:rPr lang="hu-HU" dirty="0"/>
              <a:t>UnitPrice</a:t>
            </a:r>
          </a:p>
          <a:p>
            <a:pPr marL="0" indent="0">
              <a:buNone/>
            </a:pPr>
            <a:r>
              <a:rPr lang="hu-HU" dirty="0"/>
              <a:t>FROM </a:t>
            </a:r>
            <a:r>
              <a:rPr lang="hu-HU" dirty="0" err="1"/>
              <a:t>Product</a:t>
            </a:r>
            <a:endParaRPr lang="hu-HU" dirty="0"/>
          </a:p>
          <a:p>
            <a:pPr marL="0" indent="0">
              <a:buNone/>
            </a:pPr>
            <a:r>
              <a:rPr lang="en-US" dirty="0"/>
              <a:t>WHERE </a:t>
            </a:r>
            <a:r>
              <a:rPr lang="en-US" dirty="0" err="1"/>
              <a:t>UnitPrice</a:t>
            </a:r>
            <a:r>
              <a:rPr lang="en-US" dirty="0"/>
              <a:t> &gt; 50 or </a:t>
            </a:r>
            <a:r>
              <a:rPr lang="en-US" dirty="0" err="1"/>
              <a:t>SupplierID</a:t>
            </a:r>
            <a:r>
              <a:rPr lang="en-US" dirty="0"/>
              <a:t> &lt;10</a:t>
            </a:r>
          </a:p>
          <a:p>
            <a:pPr marL="0" indent="0">
              <a:buNone/>
            </a:pPr>
            <a:r>
              <a:rPr lang="hu-HU" dirty="0"/>
              <a:t>ORDER BY UnitPrice DESC</a:t>
            </a:r>
          </a:p>
        </p:txBody>
      </p:sp>
      <p:sp>
        <p:nvSpPr>
          <p:cNvPr id="4" name="Dátum helye 3"/>
          <p:cNvSpPr>
            <a:spLocks noGrp="1"/>
          </p:cNvSpPr>
          <p:nvPr>
            <p:ph type="dt" sz="half" idx="10"/>
          </p:nvPr>
        </p:nvSpPr>
        <p:spPr/>
        <p:txBody>
          <a:bodyPr/>
          <a:lstStyle/>
          <a:p>
            <a:fld id="{8038B707-463A-4694-A111-045EE4889DE1}" type="datetime1">
              <a:rPr lang="hu-HU" smtClean="0"/>
              <a:t>2023. 01. 18.</a:t>
            </a:fld>
            <a:endParaRPr lang="hu-HU"/>
          </a:p>
        </p:txBody>
      </p:sp>
      <p:sp>
        <p:nvSpPr>
          <p:cNvPr id="5" name="Dia számának helye 4"/>
          <p:cNvSpPr>
            <a:spLocks noGrp="1"/>
          </p:cNvSpPr>
          <p:nvPr>
            <p:ph type="sldNum" sz="quarter" idx="12"/>
          </p:nvPr>
        </p:nvSpPr>
        <p:spPr/>
        <p:txBody>
          <a:bodyPr/>
          <a:lstStyle/>
          <a:p>
            <a:fld id="{6A3D1E81-B98C-4CD5-9C26-982AA14D93A3}" type="slidenum">
              <a:rPr lang="hu-HU" smtClean="0"/>
              <a:t>110</a:t>
            </a:fld>
            <a:endParaRPr lang="hu-HU"/>
          </a:p>
        </p:txBody>
      </p:sp>
    </p:spTree>
    <p:extLst>
      <p:ext uri="{BB962C8B-B14F-4D97-AF65-F5344CB8AC3E}">
        <p14:creationId xmlns:p14="http://schemas.microsoft.com/office/powerpoint/2010/main" val="702381023"/>
      </p:ext>
    </p:extLst>
  </p:cSld>
  <p:clrMapOvr>
    <a:masterClrMapping/>
  </p:clrMapOvr>
  <p:timing>
    <p:tnLst>
      <p:par>
        <p:cTn id="1" dur="indefinite" restart="never" nodeType="tmRoot"/>
      </p:par>
    </p:tnLst>
  </p:timing>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dirty="0"/>
              <a:t>BETWEEN</a:t>
            </a:r>
          </a:p>
        </p:txBody>
      </p:sp>
      <p:sp>
        <p:nvSpPr>
          <p:cNvPr id="3" name="Tartalom helye 2"/>
          <p:cNvSpPr>
            <a:spLocks noGrp="1"/>
          </p:cNvSpPr>
          <p:nvPr>
            <p:ph idx="1"/>
          </p:nvPr>
        </p:nvSpPr>
        <p:spPr/>
        <p:txBody>
          <a:bodyPr>
            <a:normAutofit lnSpcReduction="10000"/>
          </a:bodyPr>
          <a:lstStyle/>
          <a:p>
            <a:r>
              <a:rPr lang="hu-HU" dirty="0"/>
              <a:t>A </a:t>
            </a:r>
            <a:r>
              <a:rPr lang="hu-HU" dirty="0">
                <a:solidFill>
                  <a:srgbClr val="0000FF"/>
                </a:solidFill>
              </a:rPr>
              <a:t>BETWEEN</a:t>
            </a:r>
            <a:r>
              <a:rPr lang="hu-HU" dirty="0"/>
              <a:t> parancs tartománytesztelést tesz lehetővé, amivel tesztelhető, megadható, hogy az adott tesztelendő érték a két érték közé esik-e.</a:t>
            </a:r>
          </a:p>
          <a:p>
            <a:r>
              <a:rPr lang="hu-HU" dirty="0"/>
              <a:t>A </a:t>
            </a:r>
            <a:r>
              <a:rPr lang="hu-HU" dirty="0">
                <a:solidFill>
                  <a:srgbClr val="0000FF"/>
                </a:solidFill>
              </a:rPr>
              <a:t>BETWEEN</a:t>
            </a:r>
            <a:r>
              <a:rPr lang="hu-HU" dirty="0"/>
              <a:t> minden esetben a két értéket is a tartományban teszteli </a:t>
            </a:r>
            <a:r>
              <a:rPr lang="hu-HU" dirty="0">
                <a:sym typeface="Wingdings" panose="05000000000000000000" pitchFamily="2" charset="2"/>
              </a:rPr>
              <a:t> mindkét oldalról zárt intervallum.</a:t>
            </a:r>
          </a:p>
          <a:p>
            <a:r>
              <a:rPr lang="hu-HU" dirty="0">
                <a:sym typeface="Wingdings" panose="05000000000000000000" pitchFamily="2" charset="2"/>
              </a:rPr>
              <a:t>Szabványosan:</a:t>
            </a:r>
          </a:p>
          <a:p>
            <a:pPr lvl="1"/>
            <a:r>
              <a:rPr lang="hu-HU" dirty="0">
                <a:sym typeface="Wingdings" panose="05000000000000000000" pitchFamily="2" charset="2"/>
              </a:rPr>
              <a:t>…</a:t>
            </a:r>
            <a:r>
              <a:rPr lang="hu-HU" dirty="0">
                <a:solidFill>
                  <a:srgbClr val="0000FF"/>
                </a:solidFill>
                <a:sym typeface="Wingdings" panose="05000000000000000000" pitchFamily="2" charset="2"/>
              </a:rPr>
              <a:t>WHERE</a:t>
            </a:r>
            <a:r>
              <a:rPr lang="hu-HU" dirty="0">
                <a:sym typeface="Wingdings" panose="05000000000000000000" pitchFamily="2" charset="2"/>
              </a:rPr>
              <a:t> &lt;oszlop_neve&gt; </a:t>
            </a:r>
            <a:r>
              <a:rPr lang="hu-HU" dirty="0">
                <a:solidFill>
                  <a:srgbClr val="0000FF"/>
                </a:solidFill>
                <a:sym typeface="Wingdings" panose="05000000000000000000" pitchFamily="2" charset="2"/>
              </a:rPr>
              <a:t>BETWEEN</a:t>
            </a:r>
            <a:r>
              <a:rPr lang="hu-HU" dirty="0">
                <a:sym typeface="Wingdings" panose="05000000000000000000" pitchFamily="2" charset="2"/>
              </a:rPr>
              <a:t> &lt;kisebb_érték&gt; </a:t>
            </a:r>
            <a:r>
              <a:rPr lang="hu-HU" dirty="0">
                <a:solidFill>
                  <a:srgbClr val="0000FF"/>
                </a:solidFill>
                <a:sym typeface="Wingdings" panose="05000000000000000000" pitchFamily="2" charset="2"/>
              </a:rPr>
              <a:t>AND</a:t>
            </a:r>
            <a:r>
              <a:rPr lang="hu-HU" dirty="0">
                <a:sym typeface="Wingdings" panose="05000000000000000000" pitchFamily="2" charset="2"/>
              </a:rPr>
              <a:t> &lt;nagyobb_érték&gt;;</a:t>
            </a:r>
          </a:p>
          <a:p>
            <a:r>
              <a:rPr lang="hu-HU" dirty="0">
                <a:sym typeface="Wingdings" panose="05000000000000000000" pitchFamily="2" charset="2"/>
              </a:rPr>
              <a:t>Példa:</a:t>
            </a:r>
          </a:p>
          <a:p>
            <a:pPr lvl="1"/>
            <a:r>
              <a:rPr lang="hu-HU" dirty="0"/>
              <a:t>Szeretnénk lekérdezni az EMP táblából, hogy kinek a keresete esik 1700$ és 2200$ közé:</a:t>
            </a:r>
          </a:p>
          <a:p>
            <a:pPr lvl="2"/>
            <a:r>
              <a:rPr lang="hu-HU" dirty="0"/>
              <a:t> </a:t>
            </a:r>
            <a:r>
              <a:rPr lang="hu-HU" dirty="0">
                <a:solidFill>
                  <a:srgbClr val="0000FF"/>
                </a:solidFill>
              </a:rPr>
              <a:t>SELECT</a:t>
            </a:r>
            <a:r>
              <a:rPr lang="hu-HU" dirty="0"/>
              <a:t> * </a:t>
            </a:r>
            <a:r>
              <a:rPr lang="hu-HU" dirty="0">
                <a:solidFill>
                  <a:srgbClr val="0000FF"/>
                </a:solidFill>
              </a:rPr>
              <a:t>FROM</a:t>
            </a:r>
            <a:r>
              <a:rPr lang="hu-HU" dirty="0"/>
              <a:t> </a:t>
            </a:r>
            <a:r>
              <a:rPr lang="hu-HU" dirty="0" err="1"/>
              <a:t>emp</a:t>
            </a:r>
            <a:r>
              <a:rPr lang="hu-HU" dirty="0"/>
              <a:t> </a:t>
            </a:r>
            <a:r>
              <a:rPr lang="hu-HU" dirty="0">
                <a:solidFill>
                  <a:srgbClr val="0000FF"/>
                </a:solidFill>
              </a:rPr>
              <a:t>WHERE</a:t>
            </a:r>
            <a:r>
              <a:rPr lang="hu-HU" dirty="0"/>
              <a:t> </a:t>
            </a:r>
            <a:r>
              <a:rPr lang="hu-HU" dirty="0" err="1"/>
              <a:t>sal</a:t>
            </a:r>
            <a:r>
              <a:rPr lang="hu-HU" dirty="0"/>
              <a:t> </a:t>
            </a:r>
            <a:r>
              <a:rPr lang="hu-HU" dirty="0">
                <a:solidFill>
                  <a:srgbClr val="0000FF"/>
                </a:solidFill>
              </a:rPr>
              <a:t>BETWEEN</a:t>
            </a:r>
            <a:r>
              <a:rPr lang="hu-HU" dirty="0"/>
              <a:t> 1700 </a:t>
            </a:r>
            <a:r>
              <a:rPr lang="hu-HU" dirty="0">
                <a:solidFill>
                  <a:srgbClr val="0000FF"/>
                </a:solidFill>
              </a:rPr>
              <a:t>AND</a:t>
            </a:r>
            <a:r>
              <a:rPr lang="hu-HU" dirty="0"/>
              <a:t> 2200;</a:t>
            </a:r>
          </a:p>
        </p:txBody>
      </p:sp>
      <p:sp>
        <p:nvSpPr>
          <p:cNvPr id="5" name="Dátum helye 4"/>
          <p:cNvSpPr>
            <a:spLocks noGrp="1"/>
          </p:cNvSpPr>
          <p:nvPr>
            <p:ph type="dt" sz="half" idx="10"/>
          </p:nvPr>
        </p:nvSpPr>
        <p:spPr/>
        <p:txBody>
          <a:bodyPr/>
          <a:lstStyle/>
          <a:p>
            <a:fld id="{BBCBCD31-1888-4636-AF07-DB8CBD77A55A}" type="datetime1">
              <a:rPr lang="hu-HU" smtClean="0"/>
              <a:t>2023. 01. 18.</a:t>
            </a:fld>
            <a:endParaRPr lang="hu-HU"/>
          </a:p>
        </p:txBody>
      </p:sp>
      <p:sp>
        <p:nvSpPr>
          <p:cNvPr id="4" name="Dia számának helye 3">
            <a:extLst>
              <a:ext uri="{FF2B5EF4-FFF2-40B4-BE49-F238E27FC236}">
                <a16:creationId xmlns:a16="http://schemas.microsoft.com/office/drawing/2014/main" id="{A9CE05B5-9FE1-45DF-A42E-13ACC9069982}"/>
              </a:ext>
            </a:extLst>
          </p:cNvPr>
          <p:cNvSpPr>
            <a:spLocks noGrp="1"/>
          </p:cNvSpPr>
          <p:nvPr>
            <p:ph type="sldNum" sz="quarter" idx="12"/>
          </p:nvPr>
        </p:nvSpPr>
        <p:spPr/>
        <p:txBody>
          <a:bodyPr/>
          <a:lstStyle/>
          <a:p>
            <a:fld id="{023A0BD0-2DEC-4D15-9D20-DE27D113719B}" type="slidenum">
              <a:rPr lang="hu-HU" smtClean="0"/>
              <a:t>111</a:t>
            </a:fld>
            <a:endParaRPr lang="hu-HU"/>
          </a:p>
        </p:txBody>
      </p:sp>
    </p:spTree>
    <p:extLst>
      <p:ext uri="{BB962C8B-B14F-4D97-AF65-F5344CB8AC3E}">
        <p14:creationId xmlns:p14="http://schemas.microsoft.com/office/powerpoint/2010/main" val="2180422671"/>
      </p:ext>
    </p:extLst>
  </p:cSld>
  <p:clrMapOvr>
    <a:masterClrMapping/>
  </p:clrMapOvr>
  <mc:AlternateContent xmlns:mc="http://schemas.openxmlformats.org/markup-compatibility/2006" xmlns:p14="http://schemas.microsoft.com/office/powerpoint/2010/main">
    <mc:Choice Requires="p14">
      <p:transition spd="slow" p14:dur="1250">
        <p14:switch dir="r"/>
      </p:transition>
    </mc:Choice>
    <mc:Fallback xmlns="">
      <p:transition spd="slow">
        <p:fade/>
      </p:transition>
    </mc:Fallback>
  </mc:AlternateContent>
  <p:timing>
    <p:tnLst>
      <p:par>
        <p:cTn id="1" dur="indefinite" restart="never" nodeType="tmRoot"/>
      </p:par>
    </p:tnLst>
  </p:timing>
</p:sld>
</file>

<file path=ppt/slides/slide1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dirty="0"/>
              <a:t>Olyan </a:t>
            </a:r>
            <a:r>
              <a:rPr lang="hu-HU" dirty="0" smtClean="0"/>
              <a:t>sorok, </a:t>
            </a:r>
            <a:r>
              <a:rPr lang="hu-HU" dirty="0"/>
              <a:t>amelyekben két érték közötti érték található</a:t>
            </a:r>
          </a:p>
        </p:txBody>
      </p:sp>
      <p:sp>
        <p:nvSpPr>
          <p:cNvPr id="3" name="Tartalom helye 2"/>
          <p:cNvSpPr>
            <a:spLocks noGrp="1"/>
          </p:cNvSpPr>
          <p:nvPr>
            <p:ph idx="1"/>
          </p:nvPr>
        </p:nvSpPr>
        <p:spPr>
          <a:xfrm>
            <a:off x="838200" y="1947671"/>
            <a:ext cx="10515600" cy="4229291"/>
          </a:xfrm>
        </p:spPr>
        <p:txBody>
          <a:bodyPr>
            <a:normAutofit lnSpcReduction="10000"/>
          </a:bodyPr>
          <a:lstStyle/>
          <a:p>
            <a:pPr marL="0" indent="0">
              <a:buNone/>
            </a:pPr>
            <a:r>
              <a:rPr lang="en-US" dirty="0"/>
              <a:t>SELECT </a:t>
            </a:r>
            <a:r>
              <a:rPr lang="en-US" dirty="0" err="1"/>
              <a:t>OrderDate</a:t>
            </a:r>
            <a:r>
              <a:rPr lang="en-US" dirty="0"/>
              <a:t>, </a:t>
            </a:r>
            <a:r>
              <a:rPr lang="en-US" dirty="0" err="1"/>
              <a:t>OrderNumber</a:t>
            </a:r>
            <a:r>
              <a:rPr lang="en-US" dirty="0"/>
              <a:t>, </a:t>
            </a:r>
            <a:r>
              <a:rPr lang="en-US" dirty="0" err="1"/>
              <a:t>TotalAmount</a:t>
            </a:r>
            <a:endParaRPr lang="en-US" dirty="0"/>
          </a:p>
          <a:p>
            <a:pPr marL="0" indent="0">
              <a:buNone/>
            </a:pPr>
            <a:r>
              <a:rPr lang="en-US" dirty="0"/>
              <a:t>  FROM </a:t>
            </a:r>
            <a:r>
              <a:rPr lang="en-US" dirty="0" smtClean="0"/>
              <a:t>Order</a:t>
            </a:r>
            <a:r>
              <a:rPr lang="hu-HU" dirty="0" smtClean="0"/>
              <a:t>s</a:t>
            </a:r>
            <a:endParaRPr lang="en-US" dirty="0"/>
          </a:p>
          <a:p>
            <a:pPr marL="0" indent="0">
              <a:buNone/>
            </a:pPr>
            <a:r>
              <a:rPr lang="en-US" dirty="0"/>
              <a:t> WHERE </a:t>
            </a:r>
            <a:r>
              <a:rPr lang="en-US" dirty="0" err="1" smtClean="0"/>
              <a:t>TotalAmount</a:t>
            </a:r>
            <a:r>
              <a:rPr lang="en-US" dirty="0" smtClean="0"/>
              <a:t> </a:t>
            </a:r>
            <a:r>
              <a:rPr lang="en-US" dirty="0"/>
              <a:t>BETWEEN 1000 AND </a:t>
            </a:r>
            <a:r>
              <a:rPr lang="en-US" dirty="0" smtClean="0"/>
              <a:t>2000</a:t>
            </a:r>
            <a:endParaRPr lang="hu-HU" dirty="0" smtClean="0"/>
          </a:p>
          <a:p>
            <a:pPr marL="0" indent="0">
              <a:buNone/>
            </a:pPr>
            <a:endParaRPr lang="hu-HU" dirty="0"/>
          </a:p>
          <a:p>
            <a:pPr marL="0" indent="0">
              <a:buNone/>
            </a:pPr>
            <a:r>
              <a:rPr lang="hu-HU" dirty="0" smtClean="0"/>
              <a:t>Vagy </a:t>
            </a:r>
          </a:p>
          <a:p>
            <a:pPr marL="0" indent="0">
              <a:buNone/>
            </a:pPr>
            <a:r>
              <a:rPr lang="en-US" dirty="0"/>
              <a:t>SELECT Id, </a:t>
            </a:r>
            <a:r>
              <a:rPr lang="en-US" dirty="0" err="1"/>
              <a:t>ProductName</a:t>
            </a:r>
            <a:r>
              <a:rPr lang="en-US" dirty="0"/>
              <a:t>, </a:t>
            </a:r>
            <a:r>
              <a:rPr lang="en-US" dirty="0" err="1"/>
              <a:t>UnitPrice</a:t>
            </a:r>
            <a:endParaRPr lang="en-US" dirty="0"/>
          </a:p>
          <a:p>
            <a:pPr marL="0" indent="0">
              <a:buNone/>
            </a:pPr>
            <a:r>
              <a:rPr lang="en-US" dirty="0"/>
              <a:t>  FROM Product</a:t>
            </a:r>
          </a:p>
          <a:p>
            <a:pPr marL="0" indent="0">
              <a:buNone/>
            </a:pPr>
            <a:r>
              <a:rPr lang="en-US" dirty="0"/>
              <a:t> WHERE </a:t>
            </a:r>
            <a:r>
              <a:rPr lang="en-US" dirty="0" err="1"/>
              <a:t>UnitPrice</a:t>
            </a:r>
            <a:r>
              <a:rPr lang="en-US" dirty="0"/>
              <a:t> BETWEEN 10 AND 20</a:t>
            </a:r>
          </a:p>
          <a:p>
            <a:pPr marL="0" indent="0">
              <a:buNone/>
            </a:pPr>
            <a:r>
              <a:rPr lang="en-US" dirty="0"/>
              <a:t> ORDER BY </a:t>
            </a:r>
            <a:r>
              <a:rPr lang="en-US" dirty="0" err="1"/>
              <a:t>UnitPrice</a:t>
            </a:r>
            <a:endParaRPr lang="hu-HU" dirty="0"/>
          </a:p>
        </p:txBody>
      </p:sp>
      <p:sp>
        <p:nvSpPr>
          <p:cNvPr id="4" name="Dátum helye 3"/>
          <p:cNvSpPr>
            <a:spLocks noGrp="1"/>
          </p:cNvSpPr>
          <p:nvPr>
            <p:ph type="dt" sz="half" idx="10"/>
          </p:nvPr>
        </p:nvSpPr>
        <p:spPr/>
        <p:txBody>
          <a:bodyPr/>
          <a:lstStyle/>
          <a:p>
            <a:fld id="{8038B707-463A-4694-A111-045EE4889DE1}" type="datetime1">
              <a:rPr lang="hu-HU" smtClean="0"/>
              <a:t>2023. 01. 18.</a:t>
            </a:fld>
            <a:endParaRPr lang="hu-HU"/>
          </a:p>
        </p:txBody>
      </p:sp>
      <p:sp>
        <p:nvSpPr>
          <p:cNvPr id="5" name="Dia számának helye 4"/>
          <p:cNvSpPr>
            <a:spLocks noGrp="1"/>
          </p:cNvSpPr>
          <p:nvPr>
            <p:ph type="sldNum" sz="quarter" idx="12"/>
          </p:nvPr>
        </p:nvSpPr>
        <p:spPr/>
        <p:txBody>
          <a:bodyPr/>
          <a:lstStyle/>
          <a:p>
            <a:fld id="{6A3D1E81-B98C-4CD5-9C26-982AA14D93A3}" type="slidenum">
              <a:rPr lang="hu-HU" smtClean="0"/>
              <a:t>112</a:t>
            </a:fld>
            <a:endParaRPr lang="hu-HU"/>
          </a:p>
        </p:txBody>
      </p:sp>
    </p:spTree>
    <p:extLst>
      <p:ext uri="{BB962C8B-B14F-4D97-AF65-F5344CB8AC3E}">
        <p14:creationId xmlns:p14="http://schemas.microsoft.com/office/powerpoint/2010/main" val="3416691763"/>
      </p:ext>
    </p:extLst>
  </p:cSld>
  <p:clrMapOvr>
    <a:masterClrMapping/>
  </p:clrMapOvr>
  <p:timing>
    <p:tnLst>
      <p:par>
        <p:cTn id="1" dur="indefinite" restart="never" nodeType="tmRoot"/>
      </p:par>
    </p:tnLst>
  </p:timing>
</p:sld>
</file>

<file path=ppt/slides/slide1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dirty="0"/>
              <a:t>IN</a:t>
            </a:r>
          </a:p>
        </p:txBody>
      </p:sp>
      <p:sp>
        <p:nvSpPr>
          <p:cNvPr id="3" name="Tartalom helye 2"/>
          <p:cNvSpPr>
            <a:spLocks noGrp="1"/>
          </p:cNvSpPr>
          <p:nvPr>
            <p:ph idx="1"/>
          </p:nvPr>
        </p:nvSpPr>
        <p:spPr/>
        <p:txBody>
          <a:bodyPr>
            <a:normAutofit/>
          </a:bodyPr>
          <a:lstStyle/>
          <a:p>
            <a:r>
              <a:rPr lang="hu-HU" dirty="0"/>
              <a:t>Az IN segítségével egyszerűsíteni tudjuk a tesztelést, ha a tesztelt elemek tartománya, egzakt elemekből áll.</a:t>
            </a:r>
          </a:p>
          <a:p>
            <a:r>
              <a:rPr lang="hu-HU" dirty="0"/>
              <a:t>Bonyolult feltételeket tudunk egyszerűsíteni ezáltal.</a:t>
            </a:r>
          </a:p>
          <a:p>
            <a:r>
              <a:rPr lang="hu-HU" dirty="0"/>
              <a:t>Szabványosan:</a:t>
            </a:r>
          </a:p>
          <a:p>
            <a:pPr lvl="1"/>
            <a:r>
              <a:rPr lang="hu-HU" dirty="0"/>
              <a:t>…</a:t>
            </a:r>
            <a:r>
              <a:rPr lang="hu-HU" dirty="0">
                <a:solidFill>
                  <a:srgbClr val="0000FF"/>
                </a:solidFill>
              </a:rPr>
              <a:t>WHERE</a:t>
            </a:r>
            <a:r>
              <a:rPr lang="hu-HU" dirty="0"/>
              <a:t> &lt;szöveges_oszlop_neve&gt; </a:t>
            </a:r>
            <a:r>
              <a:rPr lang="hu-HU" dirty="0">
                <a:solidFill>
                  <a:srgbClr val="0000FF"/>
                </a:solidFill>
              </a:rPr>
              <a:t>IN</a:t>
            </a:r>
            <a:r>
              <a:rPr lang="hu-HU" dirty="0"/>
              <a:t> (&lt;szöveges_elemek_vesszővel_felsorolva&gt;);</a:t>
            </a:r>
          </a:p>
          <a:p>
            <a:r>
              <a:rPr lang="hu-HU" dirty="0"/>
              <a:t>Példa:</a:t>
            </a:r>
          </a:p>
          <a:p>
            <a:pPr lvl="1"/>
            <a:r>
              <a:rPr lang="hu-HU" dirty="0"/>
              <a:t>Szeretnénk megtudni az EMP táblából, hogy melyek azok a dolgozók, akik ADMIN vagy MANAGER beosztásban vannak.</a:t>
            </a:r>
          </a:p>
          <a:p>
            <a:pPr lvl="2"/>
            <a:r>
              <a:rPr lang="hu-HU" dirty="0"/>
              <a:t> </a:t>
            </a:r>
            <a:r>
              <a:rPr lang="en-US" sz="2700" dirty="0">
                <a:solidFill>
                  <a:srgbClr val="0000FF"/>
                </a:solidFill>
              </a:rPr>
              <a:t>SELECT</a:t>
            </a:r>
            <a:r>
              <a:rPr lang="en-US" sz="2700" dirty="0"/>
              <a:t> * </a:t>
            </a:r>
            <a:r>
              <a:rPr lang="en-US" sz="2700" dirty="0">
                <a:solidFill>
                  <a:srgbClr val="0000FF"/>
                </a:solidFill>
              </a:rPr>
              <a:t>FROM</a:t>
            </a:r>
            <a:r>
              <a:rPr lang="en-US" sz="2700" dirty="0"/>
              <a:t> emp </a:t>
            </a:r>
            <a:r>
              <a:rPr lang="en-US" sz="2700" dirty="0">
                <a:solidFill>
                  <a:srgbClr val="0000FF"/>
                </a:solidFill>
              </a:rPr>
              <a:t>WHERE</a:t>
            </a:r>
            <a:r>
              <a:rPr lang="en-US" sz="2700" dirty="0"/>
              <a:t> job </a:t>
            </a:r>
            <a:r>
              <a:rPr lang="en-US" sz="2700" dirty="0">
                <a:solidFill>
                  <a:srgbClr val="0000FF"/>
                </a:solidFill>
              </a:rPr>
              <a:t>IN</a:t>
            </a:r>
            <a:r>
              <a:rPr lang="en-US" sz="2700" dirty="0"/>
              <a:t> (</a:t>
            </a:r>
            <a:r>
              <a:rPr lang="hu-HU" sz="2700" dirty="0">
                <a:solidFill>
                  <a:srgbClr val="C00000"/>
                </a:solidFill>
              </a:rPr>
              <a:t>’</a:t>
            </a:r>
            <a:r>
              <a:rPr lang="en-US" sz="2700" dirty="0">
                <a:solidFill>
                  <a:srgbClr val="C00000"/>
                </a:solidFill>
              </a:rPr>
              <a:t>ADMIN</a:t>
            </a:r>
            <a:r>
              <a:rPr lang="hu-HU" sz="2700" dirty="0">
                <a:solidFill>
                  <a:srgbClr val="C00000"/>
                </a:solidFill>
              </a:rPr>
              <a:t>’</a:t>
            </a:r>
            <a:r>
              <a:rPr lang="en-US" sz="2700" dirty="0"/>
              <a:t>, </a:t>
            </a:r>
            <a:r>
              <a:rPr lang="hu-HU" sz="2700" dirty="0">
                <a:solidFill>
                  <a:srgbClr val="C00000"/>
                </a:solidFill>
              </a:rPr>
              <a:t>’</a:t>
            </a:r>
            <a:r>
              <a:rPr lang="en-US" sz="2700" dirty="0">
                <a:solidFill>
                  <a:srgbClr val="C00000"/>
                </a:solidFill>
              </a:rPr>
              <a:t>MANAGER</a:t>
            </a:r>
            <a:r>
              <a:rPr lang="hu-HU" sz="2700" dirty="0">
                <a:solidFill>
                  <a:srgbClr val="C00000"/>
                </a:solidFill>
              </a:rPr>
              <a:t>’</a:t>
            </a:r>
            <a:r>
              <a:rPr lang="en-US" sz="2700" dirty="0"/>
              <a:t>);</a:t>
            </a:r>
          </a:p>
        </p:txBody>
      </p:sp>
      <p:sp>
        <p:nvSpPr>
          <p:cNvPr id="5" name="Dátum helye 4"/>
          <p:cNvSpPr>
            <a:spLocks noGrp="1"/>
          </p:cNvSpPr>
          <p:nvPr>
            <p:ph type="dt" sz="half" idx="10"/>
          </p:nvPr>
        </p:nvSpPr>
        <p:spPr/>
        <p:txBody>
          <a:bodyPr/>
          <a:lstStyle/>
          <a:p>
            <a:fld id="{8A041355-650D-42B3-A7F7-CA7EB454D09E}" type="datetime1">
              <a:rPr lang="hu-HU" smtClean="0"/>
              <a:t>2023. 01. 18.</a:t>
            </a:fld>
            <a:endParaRPr lang="hu-HU"/>
          </a:p>
        </p:txBody>
      </p:sp>
      <p:sp>
        <p:nvSpPr>
          <p:cNvPr id="4" name="Dia számának helye 3">
            <a:extLst>
              <a:ext uri="{FF2B5EF4-FFF2-40B4-BE49-F238E27FC236}">
                <a16:creationId xmlns:a16="http://schemas.microsoft.com/office/drawing/2014/main" id="{0F89E5C9-7361-4887-8FDD-CD41B519740D}"/>
              </a:ext>
            </a:extLst>
          </p:cNvPr>
          <p:cNvSpPr>
            <a:spLocks noGrp="1"/>
          </p:cNvSpPr>
          <p:nvPr>
            <p:ph type="sldNum" sz="quarter" idx="12"/>
          </p:nvPr>
        </p:nvSpPr>
        <p:spPr/>
        <p:txBody>
          <a:bodyPr/>
          <a:lstStyle/>
          <a:p>
            <a:fld id="{023A0BD0-2DEC-4D15-9D20-DE27D113719B}" type="slidenum">
              <a:rPr lang="hu-HU" smtClean="0"/>
              <a:t>113</a:t>
            </a:fld>
            <a:endParaRPr lang="hu-HU"/>
          </a:p>
        </p:txBody>
      </p:sp>
    </p:spTree>
    <p:extLst>
      <p:ext uri="{BB962C8B-B14F-4D97-AF65-F5344CB8AC3E}">
        <p14:creationId xmlns:p14="http://schemas.microsoft.com/office/powerpoint/2010/main" val="384356699"/>
      </p:ext>
    </p:extLst>
  </p:cSld>
  <p:clrMapOvr>
    <a:masterClrMapping/>
  </p:clrMapOvr>
  <mc:AlternateContent xmlns:mc="http://schemas.openxmlformats.org/markup-compatibility/2006" xmlns:p14="http://schemas.microsoft.com/office/powerpoint/2010/main">
    <mc:Choice Requires="p14">
      <p:transition spd="slow" p14:dur="1250">
        <p14:switch dir="r"/>
      </p:transition>
    </mc:Choice>
    <mc:Fallback xmlns="">
      <p:transition spd="slow">
        <p:fade/>
      </p:transition>
    </mc:Fallback>
  </mc:AlternateContent>
  <p:timing>
    <p:tnLst>
      <p:par>
        <p:cTn id="1" dur="indefinite" restart="never" nodeType="tmRoot"/>
      </p:par>
    </p:tnLst>
  </p:timing>
</p:sld>
</file>

<file path=ppt/slides/slide1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dirty="0"/>
              <a:t>Értékkel rendelkező sorok keresése egy értéklistában</a:t>
            </a:r>
          </a:p>
        </p:txBody>
      </p:sp>
      <p:sp>
        <p:nvSpPr>
          <p:cNvPr id="3" name="Tartalom helye 2"/>
          <p:cNvSpPr>
            <a:spLocks noGrp="1"/>
          </p:cNvSpPr>
          <p:nvPr>
            <p:ph idx="1"/>
          </p:nvPr>
        </p:nvSpPr>
        <p:spPr>
          <a:xfrm>
            <a:off x="838200" y="2359151"/>
            <a:ext cx="10515600" cy="3817811"/>
          </a:xfrm>
        </p:spPr>
        <p:txBody>
          <a:bodyPr>
            <a:normAutofit/>
          </a:bodyPr>
          <a:lstStyle/>
          <a:p>
            <a:pPr marL="0" indent="0">
              <a:buNone/>
            </a:pPr>
            <a:r>
              <a:rPr lang="en-US" dirty="0"/>
              <a:t>SELECT Id,  </a:t>
            </a:r>
            <a:r>
              <a:rPr lang="en-US" dirty="0" err="1"/>
              <a:t>ProductName</a:t>
            </a:r>
            <a:r>
              <a:rPr lang="en-US" dirty="0"/>
              <a:t>,  </a:t>
            </a:r>
            <a:r>
              <a:rPr lang="en-US" dirty="0" err="1"/>
              <a:t>UnitPrice</a:t>
            </a:r>
            <a:endParaRPr lang="en-US" dirty="0"/>
          </a:p>
          <a:p>
            <a:pPr marL="0" indent="0">
              <a:buNone/>
            </a:pPr>
            <a:r>
              <a:rPr lang="en-US" dirty="0"/>
              <a:t>FROM Product</a:t>
            </a:r>
          </a:p>
          <a:p>
            <a:pPr marL="0" indent="0">
              <a:buNone/>
            </a:pPr>
            <a:r>
              <a:rPr lang="en-US" dirty="0"/>
              <a:t>WHERE </a:t>
            </a:r>
            <a:r>
              <a:rPr lang="en-US" dirty="0" err="1"/>
              <a:t>UnitPrice</a:t>
            </a:r>
            <a:r>
              <a:rPr lang="en-US" dirty="0"/>
              <a:t> IN (10.00,30.00,40.00)</a:t>
            </a:r>
          </a:p>
          <a:p>
            <a:pPr marL="0" indent="0">
              <a:buNone/>
            </a:pPr>
            <a:r>
              <a:rPr lang="en-US" dirty="0"/>
              <a:t>ORDER BY </a:t>
            </a:r>
            <a:r>
              <a:rPr lang="en-US" dirty="0" err="1"/>
              <a:t>UnitPrice</a:t>
            </a:r>
            <a:r>
              <a:rPr lang="en-US" dirty="0"/>
              <a:t> DESC;</a:t>
            </a:r>
          </a:p>
          <a:p>
            <a:pPr marL="0" indent="0">
              <a:buNone/>
            </a:pPr>
            <a:endParaRPr lang="hu-HU" dirty="0"/>
          </a:p>
        </p:txBody>
      </p:sp>
      <p:sp>
        <p:nvSpPr>
          <p:cNvPr id="4" name="Dátum helye 3"/>
          <p:cNvSpPr>
            <a:spLocks noGrp="1"/>
          </p:cNvSpPr>
          <p:nvPr>
            <p:ph type="dt" sz="half" idx="10"/>
          </p:nvPr>
        </p:nvSpPr>
        <p:spPr/>
        <p:txBody>
          <a:bodyPr/>
          <a:lstStyle/>
          <a:p>
            <a:fld id="{8038B707-463A-4694-A111-045EE4889DE1}" type="datetime1">
              <a:rPr lang="hu-HU" smtClean="0"/>
              <a:t>2023. 01. 18.</a:t>
            </a:fld>
            <a:endParaRPr lang="hu-HU"/>
          </a:p>
        </p:txBody>
      </p:sp>
      <p:sp>
        <p:nvSpPr>
          <p:cNvPr id="5" name="Dia számának helye 4"/>
          <p:cNvSpPr>
            <a:spLocks noGrp="1"/>
          </p:cNvSpPr>
          <p:nvPr>
            <p:ph type="sldNum" sz="quarter" idx="12"/>
          </p:nvPr>
        </p:nvSpPr>
        <p:spPr/>
        <p:txBody>
          <a:bodyPr/>
          <a:lstStyle/>
          <a:p>
            <a:fld id="{6A3D1E81-B98C-4CD5-9C26-982AA14D93A3}" type="slidenum">
              <a:rPr lang="hu-HU" smtClean="0"/>
              <a:t>114</a:t>
            </a:fld>
            <a:endParaRPr lang="hu-HU"/>
          </a:p>
        </p:txBody>
      </p:sp>
    </p:spTree>
    <p:extLst>
      <p:ext uri="{BB962C8B-B14F-4D97-AF65-F5344CB8AC3E}">
        <p14:creationId xmlns:p14="http://schemas.microsoft.com/office/powerpoint/2010/main" val="4007293616"/>
      </p:ext>
    </p:extLst>
  </p:cSld>
  <p:clrMapOvr>
    <a:masterClrMapping/>
  </p:clrMapOvr>
  <p:timing>
    <p:tnLst>
      <p:par>
        <p:cTn id="1" dur="indefinite" restart="never" nodeType="tmRoot"/>
      </p:par>
    </p:tnLst>
  </p:timing>
</p:sld>
</file>

<file path=ppt/slides/slide1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normAutofit/>
          </a:bodyPr>
          <a:lstStyle/>
          <a:p>
            <a:r>
              <a:rPr lang="hu-HU" dirty="0"/>
              <a:t>LIKE I.</a:t>
            </a:r>
          </a:p>
        </p:txBody>
      </p:sp>
      <p:sp>
        <p:nvSpPr>
          <p:cNvPr id="3" name="Tartalom helye 2"/>
          <p:cNvSpPr>
            <a:spLocks noGrp="1"/>
          </p:cNvSpPr>
          <p:nvPr>
            <p:ph idx="1"/>
          </p:nvPr>
        </p:nvSpPr>
        <p:spPr/>
        <p:txBody>
          <a:bodyPr>
            <a:normAutofit lnSpcReduction="10000"/>
          </a:bodyPr>
          <a:lstStyle/>
          <a:p>
            <a:r>
              <a:rPr lang="hu-HU" dirty="0"/>
              <a:t>A </a:t>
            </a:r>
            <a:r>
              <a:rPr lang="hu-HU" dirty="0">
                <a:solidFill>
                  <a:srgbClr val="0000FF"/>
                </a:solidFill>
              </a:rPr>
              <a:t>LIKE</a:t>
            </a:r>
            <a:r>
              <a:rPr lang="hu-HU" dirty="0"/>
              <a:t> parancs segítségével tudunk az adott lekérdezés szempontjából nem atomi adatok között keresni.</a:t>
            </a:r>
          </a:p>
          <a:p>
            <a:r>
              <a:rPr lang="hu-HU" dirty="0"/>
              <a:t>Segítségével megoldható, ha nem tudom a teljes adat értékét, akkor is le kérdezhetem a töredékkel egyező attribútumok által meghatározott rekordot.</a:t>
            </a:r>
          </a:p>
          <a:p>
            <a:r>
              <a:rPr lang="hu-HU" dirty="0">
                <a:sym typeface="Wingdings" panose="05000000000000000000" pitchFamily="2" charset="2"/>
              </a:rPr>
              <a:t>Szabványosan:</a:t>
            </a:r>
          </a:p>
          <a:p>
            <a:pPr lvl="1"/>
            <a:r>
              <a:rPr lang="hu-HU" dirty="0">
                <a:sym typeface="Wingdings" panose="05000000000000000000" pitchFamily="2" charset="2"/>
              </a:rPr>
              <a:t>…</a:t>
            </a:r>
            <a:r>
              <a:rPr lang="hu-HU" dirty="0">
                <a:solidFill>
                  <a:srgbClr val="0000FF"/>
                </a:solidFill>
                <a:sym typeface="Wingdings" panose="05000000000000000000" pitchFamily="2" charset="2"/>
              </a:rPr>
              <a:t>WHERE</a:t>
            </a:r>
            <a:r>
              <a:rPr lang="hu-HU" dirty="0">
                <a:sym typeface="Wingdings" panose="05000000000000000000" pitchFamily="2" charset="2"/>
              </a:rPr>
              <a:t> &lt;oszlop_neve&gt; {</a:t>
            </a:r>
            <a:r>
              <a:rPr lang="hu-HU" dirty="0">
                <a:solidFill>
                  <a:srgbClr val="0000FF"/>
                </a:solidFill>
                <a:sym typeface="Wingdings" panose="05000000000000000000" pitchFamily="2" charset="2"/>
              </a:rPr>
              <a:t>NOT</a:t>
            </a:r>
            <a:r>
              <a:rPr lang="hu-HU" dirty="0">
                <a:sym typeface="Wingdings" panose="05000000000000000000" pitchFamily="2" charset="2"/>
              </a:rPr>
              <a:t>} </a:t>
            </a:r>
            <a:r>
              <a:rPr lang="hu-HU" dirty="0">
                <a:solidFill>
                  <a:srgbClr val="0000FF"/>
                </a:solidFill>
                <a:sym typeface="Wingdings" panose="05000000000000000000" pitchFamily="2" charset="2"/>
              </a:rPr>
              <a:t>LIKE</a:t>
            </a:r>
            <a:r>
              <a:rPr lang="hu-HU" dirty="0">
                <a:sym typeface="Wingdings" panose="05000000000000000000" pitchFamily="2" charset="2"/>
              </a:rPr>
              <a:t> ’&lt;kifejezés&gt;’;</a:t>
            </a:r>
          </a:p>
          <a:p>
            <a:r>
              <a:rPr lang="hu-HU" dirty="0">
                <a:sym typeface="Wingdings" panose="05000000000000000000" pitchFamily="2" charset="2"/>
              </a:rPr>
              <a:t>Példa:</a:t>
            </a:r>
          </a:p>
          <a:p>
            <a:pPr lvl="1"/>
            <a:r>
              <a:rPr lang="hu-HU" dirty="0">
                <a:sym typeface="Wingdings" panose="05000000000000000000" pitchFamily="2" charset="2"/>
              </a:rPr>
              <a:t>Szeretnénk lekérdezni a EMP táblából, hogy melyek azok a dolgozók, akiknek a neve ‚H’ betűvel kezdődik.</a:t>
            </a:r>
          </a:p>
          <a:p>
            <a:pPr lvl="2"/>
            <a:r>
              <a:rPr lang="hu-HU" dirty="0">
                <a:sym typeface="Wingdings" panose="05000000000000000000" pitchFamily="2" charset="2"/>
              </a:rPr>
              <a:t> </a:t>
            </a:r>
            <a:r>
              <a:rPr lang="hu-HU" dirty="0">
                <a:solidFill>
                  <a:srgbClr val="0000FF"/>
                </a:solidFill>
                <a:sym typeface="Wingdings" panose="05000000000000000000" pitchFamily="2" charset="2"/>
              </a:rPr>
              <a:t>SELECT</a:t>
            </a:r>
            <a:r>
              <a:rPr lang="hu-HU" dirty="0">
                <a:sym typeface="Wingdings" panose="05000000000000000000" pitchFamily="2" charset="2"/>
              </a:rPr>
              <a:t> * </a:t>
            </a:r>
            <a:r>
              <a:rPr lang="hu-HU" dirty="0">
                <a:solidFill>
                  <a:srgbClr val="0000FF"/>
                </a:solidFill>
                <a:sym typeface="Wingdings" panose="05000000000000000000" pitchFamily="2" charset="2"/>
              </a:rPr>
              <a:t>FROM</a:t>
            </a:r>
            <a:r>
              <a:rPr lang="hu-HU" dirty="0">
                <a:sym typeface="Wingdings" panose="05000000000000000000" pitchFamily="2" charset="2"/>
              </a:rPr>
              <a:t> </a:t>
            </a:r>
            <a:r>
              <a:rPr lang="hu-HU" dirty="0" err="1">
                <a:sym typeface="Wingdings" panose="05000000000000000000" pitchFamily="2" charset="2"/>
              </a:rPr>
              <a:t>emp</a:t>
            </a:r>
            <a:r>
              <a:rPr lang="hu-HU" dirty="0">
                <a:sym typeface="Wingdings" panose="05000000000000000000" pitchFamily="2" charset="2"/>
              </a:rPr>
              <a:t> </a:t>
            </a:r>
            <a:r>
              <a:rPr lang="hu-HU" dirty="0">
                <a:solidFill>
                  <a:srgbClr val="0000FF"/>
                </a:solidFill>
                <a:sym typeface="Wingdings" panose="05000000000000000000" pitchFamily="2" charset="2"/>
              </a:rPr>
              <a:t>WHERE</a:t>
            </a:r>
            <a:r>
              <a:rPr lang="hu-HU" dirty="0">
                <a:sym typeface="Wingdings" panose="05000000000000000000" pitchFamily="2" charset="2"/>
              </a:rPr>
              <a:t> </a:t>
            </a:r>
            <a:r>
              <a:rPr lang="hu-HU" dirty="0" err="1">
                <a:sym typeface="Wingdings" panose="05000000000000000000" pitchFamily="2" charset="2"/>
              </a:rPr>
              <a:t>ename</a:t>
            </a:r>
            <a:r>
              <a:rPr lang="hu-HU" dirty="0">
                <a:sym typeface="Wingdings" panose="05000000000000000000" pitchFamily="2" charset="2"/>
              </a:rPr>
              <a:t> </a:t>
            </a:r>
            <a:r>
              <a:rPr lang="hu-HU" dirty="0">
                <a:solidFill>
                  <a:srgbClr val="0000FF"/>
                </a:solidFill>
                <a:sym typeface="Wingdings" panose="05000000000000000000" pitchFamily="2" charset="2"/>
              </a:rPr>
              <a:t>LIKE</a:t>
            </a:r>
            <a:r>
              <a:rPr lang="hu-HU" dirty="0">
                <a:sym typeface="Wingdings" panose="05000000000000000000" pitchFamily="2" charset="2"/>
              </a:rPr>
              <a:t> </a:t>
            </a:r>
            <a:r>
              <a:rPr lang="hu-HU" dirty="0">
                <a:solidFill>
                  <a:srgbClr val="C00000"/>
                </a:solidFill>
                <a:sym typeface="Wingdings" panose="05000000000000000000" pitchFamily="2" charset="2"/>
              </a:rPr>
              <a:t>’H%’</a:t>
            </a:r>
            <a:r>
              <a:rPr lang="hu-HU" dirty="0">
                <a:sym typeface="Wingdings" panose="05000000000000000000" pitchFamily="2" charset="2"/>
              </a:rPr>
              <a:t>;</a:t>
            </a:r>
          </a:p>
        </p:txBody>
      </p:sp>
      <p:sp>
        <p:nvSpPr>
          <p:cNvPr id="5" name="Dátum helye 4"/>
          <p:cNvSpPr>
            <a:spLocks noGrp="1"/>
          </p:cNvSpPr>
          <p:nvPr>
            <p:ph type="dt" sz="half" idx="10"/>
          </p:nvPr>
        </p:nvSpPr>
        <p:spPr/>
        <p:txBody>
          <a:bodyPr/>
          <a:lstStyle/>
          <a:p>
            <a:fld id="{BA8B97F6-BD1A-4C6D-B286-217666B7AC7B}" type="datetime1">
              <a:rPr lang="hu-HU" smtClean="0"/>
              <a:t>2023. 01. 18.</a:t>
            </a:fld>
            <a:endParaRPr lang="hu-HU"/>
          </a:p>
        </p:txBody>
      </p:sp>
      <p:sp>
        <p:nvSpPr>
          <p:cNvPr id="4" name="Dia számának helye 3">
            <a:extLst>
              <a:ext uri="{FF2B5EF4-FFF2-40B4-BE49-F238E27FC236}">
                <a16:creationId xmlns:a16="http://schemas.microsoft.com/office/drawing/2014/main" id="{9793A197-89C6-466E-AFC8-7B2BF5FA96F8}"/>
              </a:ext>
            </a:extLst>
          </p:cNvPr>
          <p:cNvSpPr>
            <a:spLocks noGrp="1"/>
          </p:cNvSpPr>
          <p:nvPr>
            <p:ph type="sldNum" sz="quarter" idx="12"/>
          </p:nvPr>
        </p:nvSpPr>
        <p:spPr/>
        <p:txBody>
          <a:bodyPr/>
          <a:lstStyle/>
          <a:p>
            <a:fld id="{023A0BD0-2DEC-4D15-9D20-DE27D113719B}" type="slidenum">
              <a:rPr lang="hu-HU" smtClean="0"/>
              <a:t>115</a:t>
            </a:fld>
            <a:endParaRPr lang="hu-HU"/>
          </a:p>
        </p:txBody>
      </p:sp>
    </p:spTree>
    <p:extLst>
      <p:ext uri="{BB962C8B-B14F-4D97-AF65-F5344CB8AC3E}">
        <p14:creationId xmlns:p14="http://schemas.microsoft.com/office/powerpoint/2010/main" val="275278273"/>
      </p:ext>
    </p:extLst>
  </p:cSld>
  <p:clrMapOvr>
    <a:masterClrMapping/>
  </p:clrMapOvr>
  <mc:AlternateContent xmlns:mc="http://schemas.openxmlformats.org/markup-compatibility/2006" xmlns:p14="http://schemas.microsoft.com/office/powerpoint/2010/main">
    <mc:Choice Requires="p14">
      <p:transition spd="slow" p14:dur="1250">
        <p14:switch dir="r"/>
      </p:transition>
    </mc:Choice>
    <mc:Fallback xmlns="">
      <p:transition spd="slow">
        <p:fade/>
      </p:transition>
    </mc:Fallback>
  </mc:AlternateContent>
  <p:timing>
    <p:tnLst>
      <p:par>
        <p:cTn id="1" dur="indefinite" restart="never" nodeType="tmRoot"/>
      </p:par>
    </p:tnLst>
  </p:timing>
</p:sld>
</file>

<file path=ppt/slides/slide1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dirty="0"/>
              <a:t>LIKE II.</a:t>
            </a:r>
          </a:p>
        </p:txBody>
      </p:sp>
      <p:sp>
        <p:nvSpPr>
          <p:cNvPr id="3" name="Tartalom helye 2"/>
          <p:cNvSpPr>
            <a:spLocks noGrp="1"/>
          </p:cNvSpPr>
          <p:nvPr>
            <p:ph idx="1"/>
          </p:nvPr>
        </p:nvSpPr>
        <p:spPr/>
        <p:txBody>
          <a:bodyPr>
            <a:normAutofit fontScale="77500" lnSpcReduction="20000"/>
          </a:bodyPr>
          <a:lstStyle/>
          <a:p>
            <a:r>
              <a:rPr lang="hu-HU" sz="3400" dirty="0"/>
              <a:t>A lehetséges minták </a:t>
            </a:r>
            <a:r>
              <a:rPr lang="hu-HU" dirty="0"/>
              <a:t>(MSSQL és </a:t>
            </a:r>
            <a:r>
              <a:rPr lang="hu-HU" dirty="0" err="1"/>
              <a:t>MySQL</a:t>
            </a:r>
            <a:r>
              <a:rPr lang="hu-HU" dirty="0"/>
              <a:t>)</a:t>
            </a:r>
            <a:r>
              <a:rPr lang="hu-HU" sz="3400" dirty="0"/>
              <a:t>:</a:t>
            </a:r>
          </a:p>
          <a:p>
            <a:pPr lvl="1"/>
            <a:r>
              <a:rPr lang="hu-HU" sz="3000" dirty="0"/>
              <a:t>Százalék (%)</a:t>
            </a:r>
          </a:p>
          <a:p>
            <a:pPr lvl="2"/>
            <a:r>
              <a:rPr lang="hu-HU" sz="2700" dirty="0"/>
              <a:t>A jelölt helyen akárhány és akármilyen karakter következhet.</a:t>
            </a:r>
          </a:p>
          <a:p>
            <a:pPr lvl="2"/>
            <a:r>
              <a:rPr lang="hu-HU" sz="2700" dirty="0"/>
              <a:t>…</a:t>
            </a:r>
            <a:r>
              <a:rPr lang="hu-HU" sz="2700" dirty="0">
                <a:solidFill>
                  <a:srgbClr val="0000FF"/>
                </a:solidFill>
              </a:rPr>
              <a:t>LIKE</a:t>
            </a:r>
            <a:r>
              <a:rPr lang="hu-HU" sz="2700" dirty="0"/>
              <a:t> </a:t>
            </a:r>
            <a:r>
              <a:rPr lang="hu-HU" sz="2700" dirty="0">
                <a:solidFill>
                  <a:srgbClr val="C00000"/>
                </a:solidFill>
              </a:rPr>
              <a:t>’</a:t>
            </a:r>
            <a:r>
              <a:rPr lang="hu-HU" sz="2700" dirty="0" err="1">
                <a:solidFill>
                  <a:srgbClr val="C00000"/>
                </a:solidFill>
              </a:rPr>
              <a:t>szá%</a:t>
            </a:r>
            <a:r>
              <a:rPr lang="hu-HU" sz="2700" dirty="0">
                <a:solidFill>
                  <a:srgbClr val="C00000"/>
                </a:solidFill>
              </a:rPr>
              <a:t>’</a:t>
            </a:r>
            <a:r>
              <a:rPr lang="hu-HU" sz="2700" dirty="0"/>
              <a:t> </a:t>
            </a:r>
            <a:r>
              <a:rPr lang="hu-HU" sz="2700" dirty="0">
                <a:sym typeface="Wingdings" panose="05000000000000000000" pitchFamily="2" charset="2"/>
              </a:rPr>
              <a:t> szám, számítógép, szánkó, szárnyas…</a:t>
            </a:r>
            <a:endParaRPr lang="hu-HU" sz="2700" dirty="0"/>
          </a:p>
          <a:p>
            <a:pPr lvl="1"/>
            <a:r>
              <a:rPr lang="hu-HU" sz="3000" dirty="0" err="1"/>
              <a:t>Alulvonás</a:t>
            </a:r>
            <a:r>
              <a:rPr lang="hu-HU" sz="3000" dirty="0"/>
              <a:t> (_)</a:t>
            </a:r>
          </a:p>
          <a:p>
            <a:pPr lvl="2"/>
            <a:r>
              <a:rPr lang="hu-HU" sz="2700" dirty="0"/>
              <a:t>A jelölt helyen pontosan 1 bármilyen karakter következhet.</a:t>
            </a:r>
          </a:p>
          <a:p>
            <a:pPr lvl="2"/>
            <a:r>
              <a:rPr lang="hu-HU" sz="2700" dirty="0"/>
              <a:t>…</a:t>
            </a:r>
            <a:r>
              <a:rPr lang="hu-HU" sz="2700" dirty="0">
                <a:solidFill>
                  <a:srgbClr val="0000FF"/>
                </a:solidFill>
              </a:rPr>
              <a:t>LIKE</a:t>
            </a:r>
            <a:r>
              <a:rPr lang="hu-HU" sz="2700" dirty="0"/>
              <a:t> </a:t>
            </a:r>
            <a:r>
              <a:rPr lang="hu-HU" sz="2700" dirty="0">
                <a:solidFill>
                  <a:srgbClr val="C00000"/>
                </a:solidFill>
              </a:rPr>
              <a:t>’v_r’</a:t>
            </a:r>
            <a:r>
              <a:rPr lang="hu-HU" sz="2700" dirty="0"/>
              <a:t> </a:t>
            </a:r>
            <a:r>
              <a:rPr lang="hu-HU" sz="2700" dirty="0">
                <a:sym typeface="Wingdings" panose="05000000000000000000" pitchFamily="2" charset="2"/>
              </a:rPr>
              <a:t> vár, vér, ver…</a:t>
            </a:r>
          </a:p>
          <a:p>
            <a:r>
              <a:rPr lang="hu-HU" dirty="0"/>
              <a:t>A lehetséges minták </a:t>
            </a:r>
            <a:r>
              <a:rPr lang="hu-HU" sz="3200" dirty="0"/>
              <a:t>(MSSQL)</a:t>
            </a:r>
            <a:r>
              <a:rPr lang="hu-HU" dirty="0"/>
              <a:t>:</a:t>
            </a:r>
            <a:endParaRPr lang="hu-HU" sz="3500" dirty="0"/>
          </a:p>
          <a:p>
            <a:pPr lvl="1"/>
            <a:r>
              <a:rPr lang="hu-HU" sz="3000" dirty="0"/>
              <a:t>Specifikus karakterlista ([karakterek]) </a:t>
            </a:r>
          </a:p>
          <a:p>
            <a:pPr lvl="2"/>
            <a:r>
              <a:rPr lang="hu-HU" sz="2700" dirty="0"/>
              <a:t>A jelölt helyen pontosan egy karakter következhet egy megadott tartományból</a:t>
            </a:r>
          </a:p>
          <a:p>
            <a:pPr lvl="2"/>
            <a:r>
              <a:rPr lang="hu-HU" sz="2700" dirty="0"/>
              <a:t>…</a:t>
            </a:r>
            <a:r>
              <a:rPr lang="hu-HU" sz="2700" dirty="0">
                <a:solidFill>
                  <a:srgbClr val="0000FF"/>
                </a:solidFill>
              </a:rPr>
              <a:t>LIKE</a:t>
            </a:r>
            <a:r>
              <a:rPr lang="hu-HU" sz="2700" dirty="0"/>
              <a:t> </a:t>
            </a:r>
            <a:r>
              <a:rPr lang="hu-HU" sz="2700" dirty="0">
                <a:solidFill>
                  <a:srgbClr val="C00000"/>
                </a:solidFill>
              </a:rPr>
              <a:t>’v[</a:t>
            </a:r>
            <a:r>
              <a:rPr lang="hu-HU" sz="2700" dirty="0" err="1">
                <a:solidFill>
                  <a:srgbClr val="C00000"/>
                </a:solidFill>
              </a:rPr>
              <a:t>eé</a:t>
            </a:r>
            <a:r>
              <a:rPr lang="hu-HU" sz="2700" dirty="0">
                <a:solidFill>
                  <a:srgbClr val="C00000"/>
                </a:solidFill>
              </a:rPr>
              <a:t>]r’</a:t>
            </a:r>
            <a:r>
              <a:rPr lang="hu-HU" sz="2700" dirty="0"/>
              <a:t> </a:t>
            </a:r>
            <a:r>
              <a:rPr lang="hu-HU" sz="2700" dirty="0">
                <a:sym typeface="Wingdings" panose="05000000000000000000" pitchFamily="2" charset="2"/>
              </a:rPr>
              <a:t> ver, vér</a:t>
            </a:r>
            <a:endParaRPr lang="hu-HU" sz="2700" dirty="0"/>
          </a:p>
          <a:p>
            <a:pPr lvl="1"/>
            <a:r>
              <a:rPr lang="hu-HU" sz="3000" dirty="0"/>
              <a:t>Negálás ([^karakterek])</a:t>
            </a:r>
          </a:p>
          <a:p>
            <a:pPr lvl="2"/>
            <a:r>
              <a:rPr lang="hu-HU" sz="2700" dirty="0"/>
              <a:t>A jelölt helyen pontosan egy karakter következhet, de nem a megadott tartományból</a:t>
            </a:r>
          </a:p>
          <a:p>
            <a:pPr lvl="2"/>
            <a:r>
              <a:rPr lang="hu-HU" sz="2700" dirty="0"/>
              <a:t>…</a:t>
            </a:r>
            <a:r>
              <a:rPr lang="hu-HU" sz="2700" dirty="0">
                <a:solidFill>
                  <a:srgbClr val="0000FF"/>
                </a:solidFill>
              </a:rPr>
              <a:t>LIKE</a:t>
            </a:r>
            <a:r>
              <a:rPr lang="hu-HU" sz="2700" dirty="0"/>
              <a:t> </a:t>
            </a:r>
            <a:r>
              <a:rPr lang="hu-HU" sz="2700" dirty="0">
                <a:solidFill>
                  <a:srgbClr val="C00000"/>
                </a:solidFill>
              </a:rPr>
              <a:t>’</a:t>
            </a:r>
            <a:r>
              <a:rPr lang="hu-HU" sz="2700" dirty="0" err="1">
                <a:solidFill>
                  <a:srgbClr val="C00000"/>
                </a:solidFill>
              </a:rPr>
              <a:t>szá</a:t>
            </a:r>
            <a:r>
              <a:rPr lang="hu-HU" sz="2700" dirty="0">
                <a:solidFill>
                  <a:srgbClr val="C00000"/>
                </a:solidFill>
              </a:rPr>
              <a:t>[^m]%’</a:t>
            </a:r>
            <a:r>
              <a:rPr lang="hu-HU" sz="2700" dirty="0"/>
              <a:t> </a:t>
            </a:r>
            <a:r>
              <a:rPr lang="hu-HU" sz="2700" dirty="0">
                <a:sym typeface="Wingdings" panose="05000000000000000000" pitchFamily="2" charset="2"/>
              </a:rPr>
              <a:t> szánkó, szárnyas…</a:t>
            </a:r>
            <a:endParaRPr lang="hu-HU" sz="2700" dirty="0"/>
          </a:p>
          <a:p>
            <a:pPr lvl="2"/>
            <a:endParaRPr lang="hu-HU" dirty="0"/>
          </a:p>
        </p:txBody>
      </p:sp>
      <p:sp>
        <p:nvSpPr>
          <p:cNvPr id="5" name="Dátum helye 4"/>
          <p:cNvSpPr>
            <a:spLocks noGrp="1"/>
          </p:cNvSpPr>
          <p:nvPr>
            <p:ph type="dt" sz="half" idx="10"/>
          </p:nvPr>
        </p:nvSpPr>
        <p:spPr/>
        <p:txBody>
          <a:bodyPr/>
          <a:lstStyle/>
          <a:p>
            <a:fld id="{D0354C0A-1ACC-4C7C-9F8F-E220EE83C659}" type="datetime1">
              <a:rPr lang="hu-HU" smtClean="0"/>
              <a:t>2023. 01. 18.</a:t>
            </a:fld>
            <a:endParaRPr lang="hu-HU"/>
          </a:p>
        </p:txBody>
      </p:sp>
      <p:sp>
        <p:nvSpPr>
          <p:cNvPr id="4" name="Dia számának helye 3">
            <a:extLst>
              <a:ext uri="{FF2B5EF4-FFF2-40B4-BE49-F238E27FC236}">
                <a16:creationId xmlns:a16="http://schemas.microsoft.com/office/drawing/2014/main" id="{FDBAA126-B4FE-413C-A44E-D090D5A1263B}"/>
              </a:ext>
            </a:extLst>
          </p:cNvPr>
          <p:cNvSpPr>
            <a:spLocks noGrp="1"/>
          </p:cNvSpPr>
          <p:nvPr>
            <p:ph type="sldNum" sz="quarter" idx="12"/>
          </p:nvPr>
        </p:nvSpPr>
        <p:spPr/>
        <p:txBody>
          <a:bodyPr/>
          <a:lstStyle/>
          <a:p>
            <a:fld id="{023A0BD0-2DEC-4D15-9D20-DE27D113719B}" type="slidenum">
              <a:rPr lang="hu-HU" smtClean="0"/>
              <a:t>116</a:t>
            </a:fld>
            <a:endParaRPr lang="hu-HU"/>
          </a:p>
        </p:txBody>
      </p:sp>
    </p:spTree>
    <p:extLst>
      <p:ext uri="{BB962C8B-B14F-4D97-AF65-F5344CB8AC3E}">
        <p14:creationId xmlns:p14="http://schemas.microsoft.com/office/powerpoint/2010/main" val="33608842"/>
      </p:ext>
    </p:extLst>
  </p:cSld>
  <p:clrMapOvr>
    <a:masterClrMapping/>
  </p:clrMapOvr>
  <mc:AlternateContent xmlns:mc="http://schemas.openxmlformats.org/markup-compatibility/2006" xmlns:p14="http://schemas.microsoft.com/office/powerpoint/2010/main">
    <mc:Choice Requires="p14">
      <p:transition spd="slow" p14:dur="1250">
        <p14:switch dir="r"/>
      </p:transition>
    </mc:Choice>
    <mc:Fallback xmlns="">
      <p:transition spd="slow">
        <p:fade/>
      </p:transition>
    </mc:Fallback>
  </mc:AlternateContent>
  <p:timing>
    <p:tnLst>
      <p:par>
        <p:cTn id="1" dur="indefinite" restart="never" nodeType="tmRoot"/>
      </p:par>
    </p:tnLst>
  </p:timing>
</p:sld>
</file>

<file path=ppt/slides/slide1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normAutofit/>
          </a:bodyPr>
          <a:lstStyle/>
          <a:p>
            <a:r>
              <a:rPr lang="hu-HU" dirty="0"/>
              <a:t>Olyan sorok keresése, amelyek értékei tartalmaznak egy </a:t>
            </a:r>
            <a:r>
              <a:rPr lang="hu-HU" dirty="0" smtClean="0"/>
              <a:t>karakterláncot</a:t>
            </a:r>
            <a:endParaRPr lang="hu-HU" dirty="0"/>
          </a:p>
        </p:txBody>
      </p:sp>
      <p:sp>
        <p:nvSpPr>
          <p:cNvPr id="6" name="Szöveg helye 5"/>
          <p:cNvSpPr>
            <a:spLocks noGrp="1"/>
          </p:cNvSpPr>
          <p:nvPr>
            <p:ph type="body" idx="1"/>
          </p:nvPr>
        </p:nvSpPr>
        <p:spPr/>
        <p:txBody>
          <a:bodyPr/>
          <a:lstStyle/>
          <a:p>
            <a:r>
              <a:rPr lang="hu-HU" dirty="0" err="1" smtClean="0"/>
              <a:t>Ch</a:t>
            </a:r>
            <a:r>
              <a:rPr lang="hu-HU" dirty="0" smtClean="0"/>
              <a:t> van benne</a:t>
            </a:r>
            <a:endParaRPr lang="hu-HU" dirty="0"/>
          </a:p>
        </p:txBody>
      </p:sp>
      <p:sp>
        <p:nvSpPr>
          <p:cNvPr id="3" name="Tartalom helye 2"/>
          <p:cNvSpPr>
            <a:spLocks noGrp="1"/>
          </p:cNvSpPr>
          <p:nvPr>
            <p:ph sz="half" idx="2"/>
          </p:nvPr>
        </p:nvSpPr>
        <p:spPr/>
        <p:txBody>
          <a:bodyPr>
            <a:normAutofit/>
          </a:bodyPr>
          <a:lstStyle/>
          <a:p>
            <a:pPr marL="0" indent="0">
              <a:buNone/>
            </a:pPr>
            <a:r>
              <a:rPr lang="en-US" dirty="0"/>
              <a:t>SELECT </a:t>
            </a:r>
            <a:r>
              <a:rPr lang="en-US" dirty="0" err="1"/>
              <a:t>Id,ProductName,SupplierId,UnitPrice</a:t>
            </a:r>
            <a:endParaRPr lang="en-US" dirty="0"/>
          </a:p>
          <a:p>
            <a:pPr marL="0" indent="0">
              <a:buNone/>
            </a:pPr>
            <a:r>
              <a:rPr lang="en-US" dirty="0"/>
              <a:t>FROM Product</a:t>
            </a:r>
          </a:p>
          <a:p>
            <a:pPr marL="0" indent="0">
              <a:buNone/>
            </a:pPr>
            <a:r>
              <a:rPr lang="en-US" dirty="0"/>
              <a:t>WHERE </a:t>
            </a:r>
            <a:r>
              <a:rPr lang="en-US" dirty="0" err="1"/>
              <a:t>ProductName</a:t>
            </a:r>
            <a:r>
              <a:rPr lang="en-US" dirty="0"/>
              <a:t> LIKE '%</a:t>
            </a:r>
            <a:r>
              <a:rPr lang="en-US" dirty="0" err="1"/>
              <a:t>Ch</a:t>
            </a:r>
            <a:r>
              <a:rPr lang="en-US" dirty="0"/>
              <a:t>%'</a:t>
            </a:r>
          </a:p>
          <a:p>
            <a:pPr marL="0" indent="0">
              <a:buNone/>
            </a:pPr>
            <a:r>
              <a:rPr lang="en-US" dirty="0"/>
              <a:t>ORDER BY </a:t>
            </a:r>
            <a:r>
              <a:rPr lang="en-US" dirty="0" err="1"/>
              <a:t>UnitPrice</a:t>
            </a:r>
            <a:r>
              <a:rPr lang="en-US" dirty="0"/>
              <a:t>;</a:t>
            </a:r>
          </a:p>
          <a:p>
            <a:pPr marL="0" indent="0">
              <a:buNone/>
            </a:pPr>
            <a:endParaRPr lang="hu-HU" dirty="0"/>
          </a:p>
        </p:txBody>
      </p:sp>
      <p:sp>
        <p:nvSpPr>
          <p:cNvPr id="7" name="Szöveg helye 6"/>
          <p:cNvSpPr>
            <a:spLocks noGrp="1"/>
          </p:cNvSpPr>
          <p:nvPr>
            <p:ph type="body" sz="quarter" idx="3"/>
          </p:nvPr>
        </p:nvSpPr>
        <p:spPr/>
        <p:txBody>
          <a:bodyPr/>
          <a:lstStyle/>
          <a:p>
            <a:r>
              <a:rPr lang="hu-HU" dirty="0" smtClean="0"/>
              <a:t>Az első betű a-c</a:t>
            </a:r>
            <a:endParaRPr lang="hu-HU" dirty="0"/>
          </a:p>
        </p:txBody>
      </p:sp>
      <p:sp>
        <p:nvSpPr>
          <p:cNvPr id="8" name="Tartalom helye 7"/>
          <p:cNvSpPr>
            <a:spLocks noGrp="1"/>
          </p:cNvSpPr>
          <p:nvPr>
            <p:ph sz="quarter" idx="4"/>
          </p:nvPr>
        </p:nvSpPr>
        <p:spPr/>
        <p:txBody>
          <a:bodyPr>
            <a:normAutofit/>
          </a:bodyPr>
          <a:lstStyle/>
          <a:p>
            <a:pPr marL="0" indent="0">
              <a:buNone/>
            </a:pPr>
            <a:r>
              <a:rPr lang="en-US" dirty="0"/>
              <a:t>SELECT Id, </a:t>
            </a:r>
            <a:r>
              <a:rPr lang="en-US" dirty="0" err="1"/>
              <a:t>FirstName</a:t>
            </a:r>
            <a:r>
              <a:rPr lang="en-US" dirty="0"/>
              <a:t>, </a:t>
            </a:r>
            <a:r>
              <a:rPr lang="en-US" dirty="0" err="1"/>
              <a:t>LastName</a:t>
            </a:r>
            <a:endParaRPr lang="en-US" dirty="0"/>
          </a:p>
          <a:p>
            <a:pPr marL="0" indent="0">
              <a:buNone/>
            </a:pPr>
            <a:r>
              <a:rPr lang="en-US" dirty="0"/>
              <a:t>FROM   Customer</a:t>
            </a:r>
          </a:p>
          <a:p>
            <a:pPr marL="0" indent="0">
              <a:buNone/>
            </a:pPr>
            <a:r>
              <a:rPr lang="en-US" dirty="0"/>
              <a:t>WHERE</a:t>
            </a:r>
          </a:p>
          <a:p>
            <a:pPr marL="0" indent="0">
              <a:buNone/>
            </a:pPr>
            <a:r>
              <a:rPr lang="en-US" dirty="0"/>
              <a:t>    </a:t>
            </a:r>
            <a:r>
              <a:rPr lang="en-US" dirty="0" err="1"/>
              <a:t>LastName</a:t>
            </a:r>
            <a:r>
              <a:rPr lang="en-US" dirty="0"/>
              <a:t> LIKE '[A-C]%'</a:t>
            </a:r>
          </a:p>
          <a:p>
            <a:pPr marL="0" indent="0">
              <a:buNone/>
            </a:pPr>
            <a:r>
              <a:rPr lang="en-US" dirty="0"/>
              <a:t>ORDER BY    </a:t>
            </a:r>
            <a:r>
              <a:rPr lang="en-US" dirty="0" err="1"/>
              <a:t>FirstName</a:t>
            </a:r>
            <a:r>
              <a:rPr lang="en-US" dirty="0"/>
              <a:t>;</a:t>
            </a:r>
          </a:p>
          <a:p>
            <a:pPr marL="0" indent="0">
              <a:buNone/>
            </a:pPr>
            <a:endParaRPr lang="hu-HU" dirty="0"/>
          </a:p>
        </p:txBody>
      </p:sp>
      <p:sp>
        <p:nvSpPr>
          <p:cNvPr id="4" name="Dátum helye 3"/>
          <p:cNvSpPr>
            <a:spLocks noGrp="1"/>
          </p:cNvSpPr>
          <p:nvPr>
            <p:ph type="dt" sz="half" idx="10"/>
          </p:nvPr>
        </p:nvSpPr>
        <p:spPr/>
        <p:txBody>
          <a:bodyPr/>
          <a:lstStyle/>
          <a:p>
            <a:fld id="{8038B707-463A-4694-A111-045EE4889DE1}" type="datetime1">
              <a:rPr lang="hu-HU" smtClean="0"/>
              <a:t>2023. 01. 18.</a:t>
            </a:fld>
            <a:endParaRPr lang="hu-HU"/>
          </a:p>
        </p:txBody>
      </p:sp>
      <p:sp>
        <p:nvSpPr>
          <p:cNvPr id="5" name="Dia számának helye 4"/>
          <p:cNvSpPr>
            <a:spLocks noGrp="1"/>
          </p:cNvSpPr>
          <p:nvPr>
            <p:ph type="sldNum" sz="quarter" idx="12"/>
          </p:nvPr>
        </p:nvSpPr>
        <p:spPr/>
        <p:txBody>
          <a:bodyPr/>
          <a:lstStyle/>
          <a:p>
            <a:fld id="{6A3D1E81-B98C-4CD5-9C26-982AA14D93A3}" type="slidenum">
              <a:rPr lang="hu-HU" smtClean="0"/>
              <a:t>117</a:t>
            </a:fld>
            <a:endParaRPr lang="hu-HU" dirty="0"/>
          </a:p>
        </p:txBody>
      </p:sp>
    </p:spTree>
    <p:extLst>
      <p:ext uri="{BB962C8B-B14F-4D97-AF65-F5344CB8AC3E}">
        <p14:creationId xmlns:p14="http://schemas.microsoft.com/office/powerpoint/2010/main" val="635790893"/>
      </p:ext>
    </p:extLst>
  </p:cSld>
  <p:clrMapOvr>
    <a:masterClrMapping/>
  </p:clrMapOvr>
  <p:timing>
    <p:tnLst>
      <p:par>
        <p:cTn id="1" dur="indefinite" restart="never" nodeType="tmRoot"/>
      </p:par>
    </p:tnLst>
  </p:timing>
</p:sld>
</file>

<file path=ppt/slides/slide1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endParaRPr lang="hu-HU"/>
          </a:p>
        </p:txBody>
      </p:sp>
      <p:sp>
        <p:nvSpPr>
          <p:cNvPr id="3" name="Szöveg helye 2"/>
          <p:cNvSpPr>
            <a:spLocks noGrp="1"/>
          </p:cNvSpPr>
          <p:nvPr>
            <p:ph type="body" idx="1"/>
          </p:nvPr>
        </p:nvSpPr>
        <p:spPr/>
        <p:txBody>
          <a:bodyPr/>
          <a:lstStyle/>
          <a:p>
            <a:r>
              <a:rPr lang="hu-HU" dirty="0" smtClean="0"/>
              <a:t>A második betű u</a:t>
            </a:r>
            <a:endParaRPr lang="hu-HU" dirty="0"/>
          </a:p>
        </p:txBody>
      </p:sp>
      <p:sp>
        <p:nvSpPr>
          <p:cNvPr id="4" name="Tartalom helye 3"/>
          <p:cNvSpPr>
            <a:spLocks noGrp="1"/>
          </p:cNvSpPr>
          <p:nvPr>
            <p:ph sz="half" idx="2"/>
          </p:nvPr>
        </p:nvSpPr>
        <p:spPr/>
        <p:txBody>
          <a:bodyPr>
            <a:normAutofit/>
          </a:bodyPr>
          <a:lstStyle/>
          <a:p>
            <a:pPr marL="0" indent="0">
              <a:buNone/>
            </a:pPr>
            <a:r>
              <a:rPr lang="en-US" dirty="0"/>
              <a:t>SELECT Id, </a:t>
            </a:r>
            <a:r>
              <a:rPr lang="en-US" dirty="0" err="1"/>
              <a:t>FirstName</a:t>
            </a:r>
            <a:r>
              <a:rPr lang="en-US" dirty="0"/>
              <a:t>, </a:t>
            </a:r>
            <a:r>
              <a:rPr lang="en-US" dirty="0" err="1"/>
              <a:t>LastName</a:t>
            </a:r>
            <a:endParaRPr lang="en-US" dirty="0"/>
          </a:p>
          <a:p>
            <a:pPr marL="0" indent="0">
              <a:buNone/>
            </a:pPr>
            <a:r>
              <a:rPr lang="en-US" dirty="0"/>
              <a:t>FROM Customer</a:t>
            </a:r>
          </a:p>
          <a:p>
            <a:pPr marL="0" indent="0">
              <a:buNone/>
            </a:pPr>
            <a:r>
              <a:rPr lang="en-US" dirty="0"/>
              <a:t>WHERE </a:t>
            </a:r>
            <a:r>
              <a:rPr lang="en-US" dirty="0" err="1"/>
              <a:t>LastName</a:t>
            </a:r>
            <a:r>
              <a:rPr lang="en-US" dirty="0"/>
              <a:t> LIKE '_u%'</a:t>
            </a:r>
          </a:p>
          <a:p>
            <a:pPr marL="0" indent="0">
              <a:buNone/>
            </a:pPr>
            <a:r>
              <a:rPr lang="en-US" dirty="0"/>
              <a:t>ORDER BY </a:t>
            </a:r>
            <a:r>
              <a:rPr lang="en-US" dirty="0" err="1"/>
              <a:t>FirstName</a:t>
            </a:r>
            <a:r>
              <a:rPr lang="en-US" dirty="0"/>
              <a:t>; </a:t>
            </a:r>
          </a:p>
          <a:p>
            <a:pPr marL="0" indent="0">
              <a:buNone/>
            </a:pPr>
            <a:endParaRPr lang="hu-HU" dirty="0"/>
          </a:p>
        </p:txBody>
      </p:sp>
      <p:sp>
        <p:nvSpPr>
          <p:cNvPr id="5" name="Szöveg helye 4"/>
          <p:cNvSpPr>
            <a:spLocks noGrp="1"/>
          </p:cNvSpPr>
          <p:nvPr>
            <p:ph type="body" sz="quarter" idx="3"/>
          </p:nvPr>
        </p:nvSpPr>
        <p:spPr/>
        <p:txBody>
          <a:bodyPr/>
          <a:lstStyle/>
          <a:p>
            <a:r>
              <a:rPr lang="hu-HU" dirty="0" smtClean="0"/>
              <a:t>Az 1. betű Y vagy Z</a:t>
            </a:r>
            <a:endParaRPr lang="hu-HU" dirty="0"/>
          </a:p>
        </p:txBody>
      </p:sp>
      <p:sp>
        <p:nvSpPr>
          <p:cNvPr id="6" name="Tartalom helye 5"/>
          <p:cNvSpPr>
            <a:spLocks noGrp="1"/>
          </p:cNvSpPr>
          <p:nvPr>
            <p:ph sz="quarter" idx="4"/>
          </p:nvPr>
        </p:nvSpPr>
        <p:spPr/>
        <p:txBody>
          <a:bodyPr>
            <a:normAutofit/>
          </a:bodyPr>
          <a:lstStyle/>
          <a:p>
            <a:r>
              <a:rPr lang="en-US" dirty="0"/>
              <a:t>SELECT Id, </a:t>
            </a:r>
            <a:r>
              <a:rPr lang="en-US" dirty="0" err="1"/>
              <a:t>FirstName</a:t>
            </a:r>
            <a:r>
              <a:rPr lang="en-US" dirty="0"/>
              <a:t>, </a:t>
            </a:r>
            <a:r>
              <a:rPr lang="en-US" dirty="0" err="1"/>
              <a:t>LastName</a:t>
            </a:r>
            <a:endParaRPr lang="en-US" dirty="0"/>
          </a:p>
          <a:p>
            <a:r>
              <a:rPr lang="en-US" dirty="0"/>
              <a:t>FROM </a:t>
            </a:r>
            <a:r>
              <a:rPr lang="en-US" dirty="0" smtClean="0"/>
              <a:t> </a:t>
            </a:r>
            <a:r>
              <a:rPr lang="en-US" dirty="0"/>
              <a:t>Customer</a:t>
            </a:r>
          </a:p>
          <a:p>
            <a:r>
              <a:rPr lang="en-US" dirty="0"/>
              <a:t>WHERE </a:t>
            </a:r>
            <a:r>
              <a:rPr lang="en-US" dirty="0" err="1" smtClean="0"/>
              <a:t>LastName</a:t>
            </a:r>
            <a:r>
              <a:rPr lang="en-US" dirty="0" smtClean="0"/>
              <a:t> </a:t>
            </a:r>
            <a:r>
              <a:rPr lang="en-US" dirty="0"/>
              <a:t>LIKE '[YZ]%'</a:t>
            </a:r>
          </a:p>
          <a:p>
            <a:r>
              <a:rPr lang="en-US" dirty="0"/>
              <a:t>ORDER BY    </a:t>
            </a:r>
            <a:r>
              <a:rPr lang="en-US" dirty="0" err="1"/>
              <a:t>LastName</a:t>
            </a:r>
            <a:r>
              <a:rPr lang="en-US" dirty="0"/>
              <a:t>;</a:t>
            </a:r>
          </a:p>
          <a:p>
            <a:endParaRPr lang="hu-HU" dirty="0"/>
          </a:p>
        </p:txBody>
      </p:sp>
      <p:sp>
        <p:nvSpPr>
          <p:cNvPr id="7" name="Dátum helye 6"/>
          <p:cNvSpPr>
            <a:spLocks noGrp="1"/>
          </p:cNvSpPr>
          <p:nvPr>
            <p:ph type="dt" sz="half" idx="10"/>
          </p:nvPr>
        </p:nvSpPr>
        <p:spPr/>
        <p:txBody>
          <a:bodyPr/>
          <a:lstStyle/>
          <a:p>
            <a:fld id="{C431CBA7-5C9E-4526-BD11-7A9F303B4C0E}" type="datetime1">
              <a:rPr lang="hu-HU" smtClean="0"/>
              <a:t>2023. 01. 18.</a:t>
            </a:fld>
            <a:endParaRPr lang="hu-HU"/>
          </a:p>
        </p:txBody>
      </p:sp>
      <p:sp>
        <p:nvSpPr>
          <p:cNvPr id="8" name="Dia számának helye 7"/>
          <p:cNvSpPr>
            <a:spLocks noGrp="1"/>
          </p:cNvSpPr>
          <p:nvPr>
            <p:ph type="sldNum" sz="quarter" idx="12"/>
          </p:nvPr>
        </p:nvSpPr>
        <p:spPr/>
        <p:txBody>
          <a:bodyPr/>
          <a:lstStyle/>
          <a:p>
            <a:fld id="{6A3D1E81-B98C-4CD5-9C26-982AA14D93A3}" type="slidenum">
              <a:rPr lang="hu-HU" smtClean="0"/>
              <a:t>118</a:t>
            </a:fld>
            <a:endParaRPr lang="hu-HU"/>
          </a:p>
        </p:txBody>
      </p:sp>
    </p:spTree>
    <p:extLst>
      <p:ext uri="{BB962C8B-B14F-4D97-AF65-F5344CB8AC3E}">
        <p14:creationId xmlns:p14="http://schemas.microsoft.com/office/powerpoint/2010/main" val="1596539812"/>
      </p:ext>
    </p:extLst>
  </p:cSld>
  <p:clrMapOvr>
    <a:masterClrMapping/>
  </p:clrMapOvr>
  <p:timing>
    <p:tnLst>
      <p:par>
        <p:cTn id="1" dur="indefinite" restart="never" nodeType="tmRoot"/>
      </p:par>
    </p:tnLst>
  </p:timing>
</p:sld>
</file>

<file path=ppt/slides/slide1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dirty="0"/>
              <a:t>IS NULL</a:t>
            </a:r>
          </a:p>
        </p:txBody>
      </p:sp>
      <p:sp>
        <p:nvSpPr>
          <p:cNvPr id="3" name="Tartalom helye 2"/>
          <p:cNvSpPr>
            <a:spLocks noGrp="1"/>
          </p:cNvSpPr>
          <p:nvPr>
            <p:ph idx="1"/>
          </p:nvPr>
        </p:nvSpPr>
        <p:spPr/>
        <p:txBody>
          <a:bodyPr>
            <a:normAutofit/>
          </a:bodyPr>
          <a:lstStyle/>
          <a:p>
            <a:r>
              <a:rPr lang="hu-HU" dirty="0"/>
              <a:t>A NULL érték egy speciális érték, melyre tesztelhető az adott attribútum, hogy felvette-e azt.</a:t>
            </a:r>
          </a:p>
          <a:p>
            <a:r>
              <a:rPr lang="hu-HU" dirty="0"/>
              <a:t>Segítségével kideríthető, hogy a mezőt megadták, de a bevitt érték semmi, vagy nem adták meg.</a:t>
            </a:r>
          </a:p>
          <a:p>
            <a:r>
              <a:rPr lang="hu-HU" dirty="0"/>
              <a:t>Szabványosan:</a:t>
            </a:r>
          </a:p>
          <a:p>
            <a:pPr lvl="1"/>
            <a:r>
              <a:rPr lang="hu-HU" dirty="0"/>
              <a:t>…</a:t>
            </a:r>
            <a:r>
              <a:rPr lang="hu-HU" dirty="0">
                <a:solidFill>
                  <a:srgbClr val="0000FF"/>
                </a:solidFill>
              </a:rPr>
              <a:t>WHERE</a:t>
            </a:r>
            <a:r>
              <a:rPr lang="hu-HU" dirty="0"/>
              <a:t> &lt;oszlop_neve&gt; </a:t>
            </a:r>
            <a:r>
              <a:rPr lang="hu-HU" dirty="0">
                <a:solidFill>
                  <a:srgbClr val="0000FF"/>
                </a:solidFill>
              </a:rPr>
              <a:t>IS</a:t>
            </a:r>
            <a:r>
              <a:rPr lang="hu-HU" dirty="0"/>
              <a:t> {</a:t>
            </a:r>
            <a:r>
              <a:rPr lang="hu-HU" dirty="0">
                <a:solidFill>
                  <a:srgbClr val="0000FF"/>
                </a:solidFill>
              </a:rPr>
              <a:t>NOT</a:t>
            </a:r>
            <a:r>
              <a:rPr lang="hu-HU" dirty="0"/>
              <a:t>} </a:t>
            </a:r>
            <a:r>
              <a:rPr lang="hu-HU" dirty="0">
                <a:solidFill>
                  <a:srgbClr val="0000FF"/>
                </a:solidFill>
              </a:rPr>
              <a:t>NULL</a:t>
            </a:r>
            <a:r>
              <a:rPr lang="hu-HU" dirty="0"/>
              <a:t>;</a:t>
            </a:r>
          </a:p>
          <a:p>
            <a:r>
              <a:rPr lang="hu-HU" dirty="0"/>
              <a:t>Példa:</a:t>
            </a:r>
          </a:p>
          <a:p>
            <a:pPr lvl="1"/>
            <a:r>
              <a:rPr lang="hu-HU" dirty="0"/>
              <a:t>Szeretnénk lekérdezni az EMP táblából, hogy ki az, aki valamilyen juttatást, pótlékot kap a fizetéséhez:</a:t>
            </a:r>
          </a:p>
          <a:p>
            <a:pPr lvl="2"/>
            <a:r>
              <a:rPr lang="hu-HU" dirty="0"/>
              <a:t> </a:t>
            </a:r>
            <a:r>
              <a:rPr lang="hu-HU" dirty="0">
                <a:solidFill>
                  <a:srgbClr val="0000FF"/>
                </a:solidFill>
              </a:rPr>
              <a:t>SELECT</a:t>
            </a:r>
            <a:r>
              <a:rPr lang="hu-HU" dirty="0"/>
              <a:t> * </a:t>
            </a:r>
            <a:r>
              <a:rPr lang="hu-HU" dirty="0">
                <a:solidFill>
                  <a:srgbClr val="0000FF"/>
                </a:solidFill>
              </a:rPr>
              <a:t>FROM</a:t>
            </a:r>
            <a:r>
              <a:rPr lang="hu-HU" dirty="0"/>
              <a:t> </a:t>
            </a:r>
            <a:r>
              <a:rPr lang="hu-HU" dirty="0" err="1"/>
              <a:t>emp</a:t>
            </a:r>
            <a:r>
              <a:rPr lang="hu-HU" dirty="0"/>
              <a:t> </a:t>
            </a:r>
            <a:r>
              <a:rPr lang="hu-HU" dirty="0">
                <a:solidFill>
                  <a:srgbClr val="0000FF"/>
                </a:solidFill>
              </a:rPr>
              <a:t>WHERE</a:t>
            </a:r>
            <a:r>
              <a:rPr lang="hu-HU" dirty="0"/>
              <a:t> </a:t>
            </a:r>
            <a:r>
              <a:rPr lang="hu-HU" dirty="0" err="1"/>
              <a:t>comm</a:t>
            </a:r>
            <a:r>
              <a:rPr lang="hu-HU" dirty="0"/>
              <a:t> </a:t>
            </a:r>
            <a:r>
              <a:rPr lang="hu-HU" dirty="0">
                <a:solidFill>
                  <a:srgbClr val="0000FF"/>
                </a:solidFill>
              </a:rPr>
              <a:t>IS NOT NULL</a:t>
            </a:r>
            <a:r>
              <a:rPr lang="hu-HU" dirty="0"/>
              <a:t>;</a:t>
            </a:r>
          </a:p>
        </p:txBody>
      </p:sp>
      <p:sp>
        <p:nvSpPr>
          <p:cNvPr id="5" name="Dátum helye 4"/>
          <p:cNvSpPr>
            <a:spLocks noGrp="1"/>
          </p:cNvSpPr>
          <p:nvPr>
            <p:ph type="dt" sz="half" idx="10"/>
          </p:nvPr>
        </p:nvSpPr>
        <p:spPr/>
        <p:txBody>
          <a:bodyPr/>
          <a:lstStyle/>
          <a:p>
            <a:fld id="{BD7131AA-B2F3-447A-AB49-CFCEF2408F90}" type="datetime1">
              <a:rPr lang="hu-HU" smtClean="0"/>
              <a:t>2023. 01. 18.</a:t>
            </a:fld>
            <a:endParaRPr lang="hu-HU"/>
          </a:p>
        </p:txBody>
      </p:sp>
      <p:sp>
        <p:nvSpPr>
          <p:cNvPr id="4" name="Dia számának helye 3">
            <a:extLst>
              <a:ext uri="{FF2B5EF4-FFF2-40B4-BE49-F238E27FC236}">
                <a16:creationId xmlns:a16="http://schemas.microsoft.com/office/drawing/2014/main" id="{2421A449-C6AE-4C65-B1C7-53AFF410FBEE}"/>
              </a:ext>
            </a:extLst>
          </p:cNvPr>
          <p:cNvSpPr>
            <a:spLocks noGrp="1"/>
          </p:cNvSpPr>
          <p:nvPr>
            <p:ph type="sldNum" sz="quarter" idx="12"/>
          </p:nvPr>
        </p:nvSpPr>
        <p:spPr/>
        <p:txBody>
          <a:bodyPr/>
          <a:lstStyle/>
          <a:p>
            <a:fld id="{023A0BD0-2DEC-4D15-9D20-DE27D113719B}" type="slidenum">
              <a:rPr lang="hu-HU" smtClean="0"/>
              <a:t>119</a:t>
            </a:fld>
            <a:endParaRPr lang="hu-HU"/>
          </a:p>
        </p:txBody>
      </p:sp>
    </p:spTree>
    <p:extLst>
      <p:ext uri="{BB962C8B-B14F-4D97-AF65-F5344CB8AC3E}">
        <p14:creationId xmlns:p14="http://schemas.microsoft.com/office/powerpoint/2010/main" val="2354124343"/>
      </p:ext>
    </p:extLst>
  </p:cSld>
  <p:clrMapOvr>
    <a:masterClrMapping/>
  </p:clrMapOvr>
  <mc:AlternateContent xmlns:mc="http://schemas.openxmlformats.org/markup-compatibility/2006" xmlns:p14="http://schemas.microsoft.com/office/powerpoint/2010/main">
    <mc:Choice Requires="p14">
      <p:transition spd="slow" p14:dur="1250">
        <p14:switch dir="r"/>
      </p:transition>
    </mc:Choice>
    <mc:Fallback xmlns="">
      <p:transition spd="slow">
        <p:fade/>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dirty="0"/>
              <a:t>Adatbázis szemlélet II.</a:t>
            </a:r>
          </a:p>
        </p:txBody>
      </p:sp>
      <p:sp>
        <p:nvSpPr>
          <p:cNvPr id="3" name="Tartalom helye 2"/>
          <p:cNvSpPr>
            <a:spLocks noGrp="1"/>
          </p:cNvSpPr>
          <p:nvPr>
            <p:ph idx="1"/>
          </p:nvPr>
        </p:nvSpPr>
        <p:spPr/>
        <p:txBody>
          <a:bodyPr>
            <a:normAutofit/>
          </a:bodyPr>
          <a:lstStyle/>
          <a:p>
            <a:r>
              <a:rPr lang="hu-HU" sz="3200" dirty="0"/>
              <a:t>Az adatbázis szemlélet egyik fontos részét képezi az az ember, vagy gép, aki menedzseli ezt a rendszert:</a:t>
            </a:r>
          </a:p>
          <a:p>
            <a:pPr lvl="1"/>
            <a:r>
              <a:rPr lang="hu-HU" sz="2800" dirty="0"/>
              <a:t>Adatbázis felügyelő</a:t>
            </a:r>
          </a:p>
          <a:p>
            <a:pPr lvl="2"/>
            <a:r>
              <a:rPr lang="hu-HU" sz="2400" dirty="0"/>
              <a:t>Feladata, hogy megtervezze azt a sémát, mely leírja az adatok logikai felépítését, a felhasználók jogainak kiosztása, a működtetés során fellépő módosítási kérelmek végrehajtása, az adatbázis rendszeres mentése.</a:t>
            </a:r>
          </a:p>
          <a:p>
            <a:pPr lvl="2"/>
            <a:r>
              <a:rPr lang="hu-HU" sz="2400" dirty="0"/>
              <a:t>(Hatáskörének gyakorlását DDL (Data </a:t>
            </a:r>
            <a:r>
              <a:rPr lang="hu-HU" sz="2400" dirty="0" err="1"/>
              <a:t>Definition</a:t>
            </a:r>
            <a:r>
              <a:rPr lang="hu-HU" sz="2400" dirty="0"/>
              <a:t> </a:t>
            </a:r>
            <a:r>
              <a:rPr lang="hu-HU" sz="2400" dirty="0" err="1"/>
              <a:t>Language</a:t>
            </a:r>
            <a:r>
              <a:rPr lang="hu-HU" sz="2400" dirty="0"/>
              <a:t>) segítségével éri el.)</a:t>
            </a:r>
          </a:p>
        </p:txBody>
      </p:sp>
      <p:sp>
        <p:nvSpPr>
          <p:cNvPr id="4" name="Dátum helye 3"/>
          <p:cNvSpPr>
            <a:spLocks noGrp="1"/>
          </p:cNvSpPr>
          <p:nvPr>
            <p:ph type="dt" sz="half" idx="10"/>
          </p:nvPr>
        </p:nvSpPr>
        <p:spPr/>
        <p:txBody>
          <a:bodyPr/>
          <a:lstStyle/>
          <a:p>
            <a:fld id="{CB43CA38-0644-4A5B-B745-F5F68004B128}" type="datetime1">
              <a:rPr lang="hu-HU" smtClean="0"/>
              <a:t>2023. 01. 18.</a:t>
            </a:fld>
            <a:endParaRPr lang="hu-HU"/>
          </a:p>
        </p:txBody>
      </p:sp>
      <p:sp>
        <p:nvSpPr>
          <p:cNvPr id="6" name="Dia számának helye 5"/>
          <p:cNvSpPr>
            <a:spLocks noGrp="1"/>
          </p:cNvSpPr>
          <p:nvPr>
            <p:ph type="sldNum" sz="quarter" idx="12"/>
          </p:nvPr>
        </p:nvSpPr>
        <p:spPr/>
        <p:txBody>
          <a:bodyPr/>
          <a:lstStyle/>
          <a:p>
            <a:fld id="{39A938FA-6108-4A36-A74B-B1E67C707359}" type="slidenum">
              <a:rPr lang="hu-HU" smtClean="0"/>
              <a:t>12</a:t>
            </a:fld>
            <a:endParaRPr lang="hu-HU"/>
          </a:p>
        </p:txBody>
      </p:sp>
    </p:spTree>
    <p:extLst>
      <p:ext uri="{BB962C8B-B14F-4D97-AF65-F5344CB8AC3E}">
        <p14:creationId xmlns:p14="http://schemas.microsoft.com/office/powerpoint/2010/main" val="4220059713"/>
      </p:ext>
    </p:extLst>
  </p:cSld>
  <p:clrMapOvr>
    <a:masterClrMapping/>
  </p:clrMapOvr>
  <mc:AlternateContent xmlns:mc="http://schemas.openxmlformats.org/markup-compatibility/2006" xmlns:p14="http://schemas.microsoft.com/office/powerpoint/2010/main">
    <mc:Choice Requires="p14">
      <p:transition spd="slow" p14:dur="1250">
        <p14:switch dir="r"/>
      </p:transition>
    </mc:Choice>
    <mc:Fallback xmlns="">
      <p:transition spd="slow">
        <p:fade/>
      </p:transition>
    </mc:Fallback>
  </mc:AlternateContent>
  <p:timing>
    <p:tnLst>
      <p:par>
        <p:cTn id="1" dur="indefinite" restart="never" nodeType="tmRoot"/>
      </p:par>
    </p:tnLst>
  </p:timing>
</p:sld>
</file>

<file path=ppt/slides/slide1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dirty="0"/>
              <a:t>SQL Server </a:t>
            </a:r>
            <a:r>
              <a:rPr lang="hu-HU" dirty="0" smtClean="0"/>
              <a:t>NULL</a:t>
            </a:r>
            <a:endParaRPr lang="hu-HU" dirty="0"/>
          </a:p>
        </p:txBody>
      </p:sp>
      <p:sp>
        <p:nvSpPr>
          <p:cNvPr id="3" name="Tartalom helye 2"/>
          <p:cNvSpPr>
            <a:spLocks noGrp="1"/>
          </p:cNvSpPr>
          <p:nvPr>
            <p:ph idx="1"/>
          </p:nvPr>
        </p:nvSpPr>
        <p:spPr/>
        <p:txBody>
          <a:bodyPr>
            <a:normAutofit fontScale="92500" lnSpcReduction="10000"/>
          </a:bodyPr>
          <a:lstStyle/>
          <a:p>
            <a:r>
              <a:rPr lang="hu-HU" dirty="0" smtClean="0"/>
              <a:t>A  NULL az </a:t>
            </a:r>
            <a:r>
              <a:rPr lang="hu-HU" dirty="0"/>
              <a:t>adatérték </a:t>
            </a:r>
            <a:r>
              <a:rPr lang="hu-HU" dirty="0" smtClean="0"/>
              <a:t>hiányát jelzi. </a:t>
            </a:r>
            <a:r>
              <a:rPr lang="hu-HU" dirty="0"/>
              <a:t>Például </a:t>
            </a:r>
            <a:r>
              <a:rPr lang="hu-HU" dirty="0" smtClean="0"/>
              <a:t>rögzítésekor  az adat még nem ismert.</a:t>
            </a:r>
            <a:endParaRPr lang="hu-HU" dirty="0"/>
          </a:p>
          <a:p>
            <a:r>
              <a:rPr lang="hu-HU" dirty="0" smtClean="0"/>
              <a:t>A </a:t>
            </a:r>
            <a:r>
              <a:rPr lang="hu-HU" dirty="0"/>
              <a:t>logikai kifejezés eredménye általában a </a:t>
            </a:r>
            <a:r>
              <a:rPr lang="hu-HU" dirty="0" smtClean="0"/>
              <a:t>TRUE vagy </a:t>
            </a:r>
            <a:r>
              <a:rPr lang="hu-HU" dirty="0"/>
              <a:t>FALSE. Ha azonban  </a:t>
            </a:r>
            <a:r>
              <a:rPr lang="hu-HU" dirty="0" smtClean="0"/>
              <a:t>NULL is van, akkor </a:t>
            </a:r>
            <a:r>
              <a:rPr lang="hu-HU" dirty="0"/>
              <a:t>az eredmény  UNKNOWN. Ezért </a:t>
            </a:r>
            <a:r>
              <a:rPr lang="hu-HU" dirty="0" smtClean="0"/>
              <a:t>három értékű: </a:t>
            </a:r>
            <a:r>
              <a:rPr lang="hu-HU" dirty="0"/>
              <a:t>TRUE, FALSE, és UNKNOWN</a:t>
            </a:r>
            <a:r>
              <a:rPr lang="hu-HU" dirty="0" smtClean="0"/>
              <a:t>.</a:t>
            </a:r>
          </a:p>
          <a:p>
            <a:r>
              <a:rPr lang="it-IT" dirty="0"/>
              <a:t>NULL = 0</a:t>
            </a:r>
          </a:p>
          <a:p>
            <a:r>
              <a:rPr lang="it-IT" dirty="0"/>
              <a:t>NULL &lt;&gt; 0</a:t>
            </a:r>
          </a:p>
          <a:p>
            <a:r>
              <a:rPr lang="it-IT" dirty="0"/>
              <a:t>NULL &gt; 0</a:t>
            </a:r>
          </a:p>
          <a:p>
            <a:r>
              <a:rPr lang="it-IT" dirty="0"/>
              <a:t>NULL = NULL</a:t>
            </a:r>
          </a:p>
          <a:p>
            <a:r>
              <a:rPr lang="hu-HU" dirty="0"/>
              <a:t>A </a:t>
            </a:r>
            <a:r>
              <a:rPr lang="hu-HU" dirty="0" smtClean="0"/>
              <a:t>NULL nem </a:t>
            </a:r>
            <a:r>
              <a:rPr lang="hu-HU" dirty="0"/>
              <a:t>egyenlő semmivel, még önmagával </a:t>
            </a:r>
            <a:r>
              <a:rPr lang="hu-HU" dirty="0" smtClean="0"/>
              <a:t>sem.</a:t>
            </a:r>
            <a:endParaRPr lang="hu-HU" dirty="0"/>
          </a:p>
        </p:txBody>
      </p:sp>
      <p:sp>
        <p:nvSpPr>
          <p:cNvPr id="4" name="Dátum helye 3"/>
          <p:cNvSpPr>
            <a:spLocks noGrp="1"/>
          </p:cNvSpPr>
          <p:nvPr>
            <p:ph type="dt" sz="half" idx="10"/>
          </p:nvPr>
        </p:nvSpPr>
        <p:spPr/>
        <p:txBody>
          <a:bodyPr/>
          <a:lstStyle/>
          <a:p>
            <a:fld id="{8038B707-463A-4694-A111-045EE4889DE1}" type="datetime1">
              <a:rPr lang="hu-HU" smtClean="0"/>
              <a:t>2023. 01. 18.</a:t>
            </a:fld>
            <a:endParaRPr lang="hu-HU"/>
          </a:p>
        </p:txBody>
      </p:sp>
      <p:sp>
        <p:nvSpPr>
          <p:cNvPr id="5" name="Dia számának helye 4"/>
          <p:cNvSpPr>
            <a:spLocks noGrp="1"/>
          </p:cNvSpPr>
          <p:nvPr>
            <p:ph type="sldNum" sz="quarter" idx="12"/>
          </p:nvPr>
        </p:nvSpPr>
        <p:spPr/>
        <p:txBody>
          <a:bodyPr/>
          <a:lstStyle/>
          <a:p>
            <a:fld id="{6A3D1E81-B98C-4CD5-9C26-982AA14D93A3}" type="slidenum">
              <a:rPr lang="hu-HU" smtClean="0"/>
              <a:t>120</a:t>
            </a:fld>
            <a:endParaRPr lang="hu-HU"/>
          </a:p>
        </p:txBody>
      </p:sp>
    </p:spTree>
    <p:extLst>
      <p:ext uri="{BB962C8B-B14F-4D97-AF65-F5344CB8AC3E}">
        <p14:creationId xmlns:p14="http://schemas.microsoft.com/office/powerpoint/2010/main" val="1408568155"/>
      </p:ext>
    </p:extLst>
  </p:cSld>
  <p:clrMapOvr>
    <a:masterClrMapping/>
  </p:clrMapOvr>
  <p:timing>
    <p:tnLst>
      <p:par>
        <p:cTn id="1" dur="indefinite" restart="never" nodeType="tmRoot"/>
      </p:par>
    </p:tnLst>
  </p:timing>
</p:sld>
</file>

<file path=ppt/slides/slide1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dirty="0" smtClean="0"/>
              <a:t>Nincs </a:t>
            </a:r>
            <a:r>
              <a:rPr lang="hu-HU" dirty="0"/>
              <a:t>telefonszámuk</a:t>
            </a:r>
          </a:p>
        </p:txBody>
      </p:sp>
      <p:sp>
        <p:nvSpPr>
          <p:cNvPr id="3" name="Tartalom helye 2"/>
          <p:cNvSpPr>
            <a:spLocks noGrp="1"/>
          </p:cNvSpPr>
          <p:nvPr>
            <p:ph sz="half" idx="1"/>
          </p:nvPr>
        </p:nvSpPr>
        <p:spPr/>
        <p:txBody>
          <a:bodyPr>
            <a:normAutofit/>
          </a:bodyPr>
          <a:lstStyle/>
          <a:p>
            <a:pPr marL="0" indent="0">
              <a:buNone/>
            </a:pPr>
            <a:r>
              <a:rPr lang="en-US" dirty="0"/>
              <a:t>SELECT Id, </a:t>
            </a:r>
            <a:r>
              <a:rPr lang="en-US" dirty="0" err="1"/>
              <a:t>FirstName</a:t>
            </a:r>
            <a:r>
              <a:rPr lang="en-US" dirty="0"/>
              <a:t>, </a:t>
            </a:r>
          </a:p>
          <a:p>
            <a:pPr marL="0" indent="0">
              <a:buNone/>
            </a:pPr>
            <a:r>
              <a:rPr lang="en-US" dirty="0"/>
              <a:t>	</a:t>
            </a:r>
            <a:r>
              <a:rPr lang="en-US" dirty="0" err="1"/>
              <a:t>LastName</a:t>
            </a:r>
            <a:r>
              <a:rPr lang="en-US" dirty="0" smtClean="0"/>
              <a:t>,  </a:t>
            </a:r>
            <a:r>
              <a:rPr lang="en-US" dirty="0"/>
              <a:t>Phone</a:t>
            </a:r>
          </a:p>
          <a:p>
            <a:pPr marL="0" indent="0">
              <a:buNone/>
            </a:pPr>
            <a:r>
              <a:rPr lang="en-US" dirty="0"/>
              <a:t>FROM  Customer</a:t>
            </a:r>
          </a:p>
          <a:p>
            <a:pPr marL="0" indent="0">
              <a:buNone/>
            </a:pPr>
            <a:r>
              <a:rPr lang="en-US" dirty="0"/>
              <a:t>WHERE Phone = NULL</a:t>
            </a:r>
          </a:p>
          <a:p>
            <a:pPr marL="0" indent="0">
              <a:buNone/>
            </a:pPr>
            <a:r>
              <a:rPr lang="en-US" dirty="0"/>
              <a:t>--ORDER BY </a:t>
            </a:r>
            <a:r>
              <a:rPr lang="en-US" dirty="0" err="1"/>
              <a:t>FirstName</a:t>
            </a:r>
            <a:r>
              <a:rPr lang="en-US" dirty="0"/>
              <a:t>, </a:t>
            </a:r>
            <a:r>
              <a:rPr lang="en-US" dirty="0" err="1"/>
              <a:t>LastName</a:t>
            </a:r>
            <a:r>
              <a:rPr lang="en-US" dirty="0"/>
              <a:t>;</a:t>
            </a:r>
            <a:endParaRPr lang="hu-HU" dirty="0"/>
          </a:p>
          <a:p>
            <a:pPr marL="0" indent="0">
              <a:buNone/>
            </a:pPr>
            <a:endParaRPr lang="hu-HU" u="sng" dirty="0" smtClean="0"/>
          </a:p>
          <a:p>
            <a:pPr marL="0" indent="0">
              <a:buNone/>
            </a:pPr>
            <a:r>
              <a:rPr lang="hu-HU" u="sng" dirty="0" smtClean="0"/>
              <a:t>A </a:t>
            </a:r>
            <a:r>
              <a:rPr lang="hu-HU" u="sng" dirty="0"/>
              <a:t>lekérdezés üres eredményhalmazt adott</a:t>
            </a:r>
            <a:endParaRPr lang="en-US" u="sng" dirty="0"/>
          </a:p>
          <a:p>
            <a:pPr marL="0" indent="0">
              <a:buNone/>
            </a:pPr>
            <a:endParaRPr lang="hu-HU" dirty="0"/>
          </a:p>
        </p:txBody>
      </p:sp>
      <p:sp>
        <p:nvSpPr>
          <p:cNvPr id="6" name="Tartalom helye 5"/>
          <p:cNvSpPr>
            <a:spLocks noGrp="1"/>
          </p:cNvSpPr>
          <p:nvPr>
            <p:ph sz="half" idx="2"/>
          </p:nvPr>
        </p:nvSpPr>
        <p:spPr/>
        <p:txBody>
          <a:bodyPr>
            <a:normAutofit/>
          </a:bodyPr>
          <a:lstStyle/>
          <a:p>
            <a:pPr marL="0" indent="0">
              <a:buNone/>
            </a:pPr>
            <a:r>
              <a:rPr lang="en-US" dirty="0"/>
              <a:t>SELECT Id</a:t>
            </a:r>
            <a:r>
              <a:rPr lang="en-US" dirty="0" smtClean="0"/>
              <a:t>,</a:t>
            </a:r>
            <a:r>
              <a:rPr lang="hu-HU" dirty="0" smtClean="0"/>
              <a:t> </a:t>
            </a:r>
            <a:r>
              <a:rPr lang="en-US" dirty="0" err="1" smtClean="0"/>
              <a:t>FirstName</a:t>
            </a:r>
            <a:r>
              <a:rPr lang="en-US" dirty="0"/>
              <a:t>,</a:t>
            </a:r>
          </a:p>
          <a:p>
            <a:pPr marL="0" indent="0">
              <a:buNone/>
            </a:pPr>
            <a:r>
              <a:rPr lang="en-US" dirty="0"/>
              <a:t>    </a:t>
            </a:r>
            <a:r>
              <a:rPr lang="en-US" dirty="0" err="1"/>
              <a:t>LastName</a:t>
            </a:r>
            <a:r>
              <a:rPr lang="en-US" dirty="0" smtClean="0"/>
              <a:t>,</a:t>
            </a:r>
            <a:r>
              <a:rPr lang="hu-HU" dirty="0" smtClean="0"/>
              <a:t> </a:t>
            </a:r>
            <a:r>
              <a:rPr lang="en-US" dirty="0" smtClean="0"/>
              <a:t>Phone</a:t>
            </a:r>
            <a:endParaRPr lang="en-US" dirty="0"/>
          </a:p>
          <a:p>
            <a:pPr marL="0" indent="0">
              <a:buNone/>
            </a:pPr>
            <a:r>
              <a:rPr lang="en-US" dirty="0"/>
              <a:t>FROM Customer</a:t>
            </a:r>
          </a:p>
          <a:p>
            <a:pPr marL="0" indent="0">
              <a:buNone/>
            </a:pPr>
            <a:r>
              <a:rPr lang="en-US" dirty="0"/>
              <a:t>WHERE Phone IS NULL</a:t>
            </a:r>
          </a:p>
          <a:p>
            <a:pPr marL="0" indent="0">
              <a:buNone/>
            </a:pPr>
            <a:r>
              <a:rPr lang="en-US" dirty="0"/>
              <a:t>ORDER BY </a:t>
            </a:r>
            <a:r>
              <a:rPr lang="en-US" dirty="0" err="1"/>
              <a:t>FirstName</a:t>
            </a:r>
            <a:r>
              <a:rPr lang="en-US" dirty="0"/>
              <a:t>, </a:t>
            </a:r>
            <a:r>
              <a:rPr lang="en-US" dirty="0" err="1"/>
              <a:t>LastName</a:t>
            </a:r>
            <a:r>
              <a:rPr lang="en-US" dirty="0"/>
              <a:t>;</a:t>
            </a:r>
            <a:endParaRPr lang="hu-HU" dirty="0"/>
          </a:p>
        </p:txBody>
      </p:sp>
      <p:sp>
        <p:nvSpPr>
          <p:cNvPr id="4" name="Dátum helye 3"/>
          <p:cNvSpPr>
            <a:spLocks noGrp="1"/>
          </p:cNvSpPr>
          <p:nvPr>
            <p:ph type="dt" sz="half" idx="10"/>
          </p:nvPr>
        </p:nvSpPr>
        <p:spPr/>
        <p:txBody>
          <a:bodyPr/>
          <a:lstStyle/>
          <a:p>
            <a:fld id="{8038B707-463A-4694-A111-045EE4889DE1}" type="datetime1">
              <a:rPr lang="hu-HU" smtClean="0"/>
              <a:t>2023. 01. 18.</a:t>
            </a:fld>
            <a:endParaRPr lang="hu-HU"/>
          </a:p>
        </p:txBody>
      </p:sp>
      <p:sp>
        <p:nvSpPr>
          <p:cNvPr id="5" name="Dia számának helye 4"/>
          <p:cNvSpPr>
            <a:spLocks noGrp="1"/>
          </p:cNvSpPr>
          <p:nvPr>
            <p:ph type="sldNum" sz="quarter" idx="12"/>
          </p:nvPr>
        </p:nvSpPr>
        <p:spPr/>
        <p:txBody>
          <a:bodyPr/>
          <a:lstStyle/>
          <a:p>
            <a:fld id="{6A3D1E81-B98C-4CD5-9C26-982AA14D93A3}" type="slidenum">
              <a:rPr lang="hu-HU" smtClean="0"/>
              <a:t>121</a:t>
            </a:fld>
            <a:endParaRPr lang="hu-HU"/>
          </a:p>
        </p:txBody>
      </p:sp>
    </p:spTree>
    <p:extLst>
      <p:ext uri="{BB962C8B-B14F-4D97-AF65-F5344CB8AC3E}">
        <p14:creationId xmlns:p14="http://schemas.microsoft.com/office/powerpoint/2010/main" val="4267721786"/>
      </p:ext>
    </p:extLst>
  </p:cSld>
  <p:clrMapOvr>
    <a:masterClrMapping/>
  </p:clrMapOvr>
  <p:timing>
    <p:tnLst>
      <p:par>
        <p:cTn id="1" dur="indefinite" restart="never" nodeType="tmRoot"/>
      </p:par>
    </p:tnLst>
  </p:timing>
</p:sld>
</file>

<file path=ppt/slides/slide1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dirty="0" smtClean="0"/>
              <a:t>Van telefonszámuk</a:t>
            </a:r>
            <a:endParaRPr lang="hu-HU" dirty="0"/>
          </a:p>
        </p:txBody>
      </p:sp>
      <p:sp>
        <p:nvSpPr>
          <p:cNvPr id="3" name="Tartalom helye 2"/>
          <p:cNvSpPr>
            <a:spLocks noGrp="1"/>
          </p:cNvSpPr>
          <p:nvPr>
            <p:ph idx="1"/>
          </p:nvPr>
        </p:nvSpPr>
        <p:spPr/>
        <p:txBody>
          <a:bodyPr>
            <a:normAutofit/>
          </a:bodyPr>
          <a:lstStyle/>
          <a:p>
            <a:pPr marL="0" indent="0">
              <a:buNone/>
            </a:pPr>
            <a:r>
              <a:rPr lang="en-US" dirty="0"/>
              <a:t>SELECT Id</a:t>
            </a:r>
            <a:r>
              <a:rPr lang="en-US" dirty="0" smtClean="0"/>
              <a:t>,</a:t>
            </a:r>
            <a:r>
              <a:rPr lang="hu-HU" dirty="0" smtClean="0"/>
              <a:t> </a:t>
            </a:r>
            <a:r>
              <a:rPr lang="en-US" dirty="0" err="1" smtClean="0"/>
              <a:t>FirstName</a:t>
            </a:r>
            <a:r>
              <a:rPr lang="en-US" dirty="0"/>
              <a:t>,</a:t>
            </a:r>
          </a:p>
          <a:p>
            <a:pPr marL="0" indent="0">
              <a:buNone/>
            </a:pPr>
            <a:r>
              <a:rPr lang="en-US" dirty="0"/>
              <a:t>    </a:t>
            </a:r>
            <a:r>
              <a:rPr lang="en-US" dirty="0" err="1"/>
              <a:t>LastName</a:t>
            </a:r>
            <a:r>
              <a:rPr lang="en-US" dirty="0" smtClean="0"/>
              <a:t>,</a:t>
            </a:r>
            <a:r>
              <a:rPr lang="hu-HU" dirty="0" smtClean="0"/>
              <a:t> </a:t>
            </a:r>
            <a:r>
              <a:rPr lang="en-US" dirty="0" smtClean="0"/>
              <a:t>Phone</a:t>
            </a:r>
            <a:endParaRPr lang="en-US" dirty="0"/>
          </a:p>
          <a:p>
            <a:pPr marL="0" indent="0">
              <a:buNone/>
            </a:pPr>
            <a:r>
              <a:rPr lang="en-US" dirty="0"/>
              <a:t>FROM Customer</a:t>
            </a:r>
          </a:p>
          <a:p>
            <a:pPr marL="0" indent="0">
              <a:buNone/>
            </a:pPr>
            <a:r>
              <a:rPr lang="en-US" dirty="0"/>
              <a:t>WHERE Phone IS NOT NULL</a:t>
            </a:r>
          </a:p>
          <a:p>
            <a:pPr marL="0" indent="0">
              <a:buNone/>
            </a:pPr>
            <a:r>
              <a:rPr lang="en-US" dirty="0"/>
              <a:t>ORDER BY </a:t>
            </a:r>
            <a:r>
              <a:rPr lang="en-US" dirty="0" err="1"/>
              <a:t>FirstName</a:t>
            </a:r>
            <a:r>
              <a:rPr lang="en-US" dirty="0"/>
              <a:t>, </a:t>
            </a:r>
            <a:r>
              <a:rPr lang="en-US" dirty="0" err="1"/>
              <a:t>LastName</a:t>
            </a:r>
            <a:r>
              <a:rPr lang="en-US" dirty="0"/>
              <a:t>;</a:t>
            </a:r>
            <a:endParaRPr lang="hu-HU" dirty="0"/>
          </a:p>
        </p:txBody>
      </p:sp>
      <p:sp>
        <p:nvSpPr>
          <p:cNvPr id="4" name="Dátum helye 3"/>
          <p:cNvSpPr>
            <a:spLocks noGrp="1"/>
          </p:cNvSpPr>
          <p:nvPr>
            <p:ph type="dt" sz="half" idx="10"/>
          </p:nvPr>
        </p:nvSpPr>
        <p:spPr/>
        <p:txBody>
          <a:bodyPr/>
          <a:lstStyle/>
          <a:p>
            <a:fld id="{8038B707-463A-4694-A111-045EE4889DE1}" type="datetime1">
              <a:rPr lang="hu-HU" smtClean="0"/>
              <a:t>2023. 01. 18.</a:t>
            </a:fld>
            <a:endParaRPr lang="hu-HU"/>
          </a:p>
        </p:txBody>
      </p:sp>
      <p:sp>
        <p:nvSpPr>
          <p:cNvPr id="5" name="Dia számának helye 4"/>
          <p:cNvSpPr>
            <a:spLocks noGrp="1"/>
          </p:cNvSpPr>
          <p:nvPr>
            <p:ph type="sldNum" sz="quarter" idx="12"/>
          </p:nvPr>
        </p:nvSpPr>
        <p:spPr/>
        <p:txBody>
          <a:bodyPr/>
          <a:lstStyle/>
          <a:p>
            <a:fld id="{6A3D1E81-B98C-4CD5-9C26-982AA14D93A3}" type="slidenum">
              <a:rPr lang="hu-HU" smtClean="0"/>
              <a:t>122</a:t>
            </a:fld>
            <a:endParaRPr lang="hu-HU"/>
          </a:p>
        </p:txBody>
      </p:sp>
    </p:spTree>
    <p:extLst>
      <p:ext uri="{BB962C8B-B14F-4D97-AF65-F5344CB8AC3E}">
        <p14:creationId xmlns:p14="http://schemas.microsoft.com/office/powerpoint/2010/main" val="4113241994"/>
      </p:ext>
    </p:extLst>
  </p:cSld>
  <p:clrMapOvr>
    <a:masterClrMapping/>
  </p:clrMapOvr>
  <p:timing>
    <p:tnLst>
      <p:par>
        <p:cTn id="1" dur="indefinite" restart="never" nodeType="tmRoot"/>
      </p:par>
    </p:tnLst>
  </p:timing>
</p:sld>
</file>

<file path=ppt/slides/slide1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dirty="0" smtClean="0"/>
              <a:t>ALIAS</a:t>
            </a:r>
            <a:endParaRPr lang="hu-HU" dirty="0"/>
          </a:p>
        </p:txBody>
      </p:sp>
      <p:sp>
        <p:nvSpPr>
          <p:cNvPr id="3" name="Tartalom helye 2"/>
          <p:cNvSpPr>
            <a:spLocks noGrp="1"/>
          </p:cNvSpPr>
          <p:nvPr>
            <p:ph idx="1"/>
          </p:nvPr>
        </p:nvSpPr>
        <p:spPr/>
        <p:txBody>
          <a:bodyPr>
            <a:normAutofit/>
          </a:bodyPr>
          <a:lstStyle/>
          <a:p>
            <a:pPr marL="457200" lvl="1" indent="0">
              <a:buNone/>
            </a:pPr>
            <a:r>
              <a:rPr lang="hu-HU" sz="3200" dirty="0" err="1"/>
              <a:t>Átnevezhetőség</a:t>
            </a:r>
            <a:r>
              <a:rPr lang="hu-HU" sz="3200" dirty="0"/>
              <a:t>:</a:t>
            </a:r>
          </a:p>
          <a:p>
            <a:pPr lvl="2"/>
            <a:r>
              <a:rPr lang="hu-HU" sz="2800" dirty="0"/>
              <a:t> </a:t>
            </a:r>
            <a:r>
              <a:rPr lang="hu-HU" sz="2800" dirty="0">
                <a:solidFill>
                  <a:srgbClr val="0000FF"/>
                </a:solidFill>
              </a:rPr>
              <a:t>SELECT</a:t>
            </a:r>
            <a:r>
              <a:rPr lang="hu-HU" sz="2800" dirty="0"/>
              <a:t> &lt;oszlopnév&gt; </a:t>
            </a:r>
            <a:r>
              <a:rPr lang="hu-HU" sz="2800" dirty="0">
                <a:solidFill>
                  <a:srgbClr val="0000FF"/>
                </a:solidFill>
              </a:rPr>
              <a:t>AS</a:t>
            </a:r>
            <a:r>
              <a:rPr lang="hu-HU" sz="2800" dirty="0"/>
              <a:t> &lt;</a:t>
            </a:r>
            <a:r>
              <a:rPr lang="hu-HU" sz="2800" dirty="0" err="1"/>
              <a:t>megadott_név</a:t>
            </a:r>
            <a:r>
              <a:rPr lang="hu-HU" sz="2800" dirty="0"/>
              <a:t>&gt; </a:t>
            </a:r>
            <a:r>
              <a:rPr lang="hu-HU" sz="2800" dirty="0">
                <a:solidFill>
                  <a:srgbClr val="0000FF"/>
                </a:solidFill>
              </a:rPr>
              <a:t>FROM</a:t>
            </a:r>
            <a:r>
              <a:rPr lang="hu-HU" sz="2800" dirty="0"/>
              <a:t> &lt;</a:t>
            </a:r>
            <a:r>
              <a:rPr lang="hu-HU" sz="2800" dirty="0" err="1"/>
              <a:t>tbl_neve</a:t>
            </a:r>
            <a:r>
              <a:rPr lang="hu-HU" sz="2800" dirty="0"/>
              <a:t>&gt;;</a:t>
            </a:r>
          </a:p>
          <a:p>
            <a:pPr lvl="3"/>
            <a:r>
              <a:rPr lang="hu-HU" sz="2400" dirty="0"/>
              <a:t>Az AS kulcsszó segítségével meg tudjuk adni, hogy egy bizonyos oszlop neve, a jelenlegi lekérdezés folyamán, mi legyen.</a:t>
            </a:r>
          </a:p>
          <a:p>
            <a:pPr lvl="2"/>
            <a:r>
              <a:rPr lang="hu-HU" sz="2800" dirty="0"/>
              <a:t> </a:t>
            </a:r>
            <a:r>
              <a:rPr lang="hu-HU" sz="2800" dirty="0">
                <a:solidFill>
                  <a:srgbClr val="0000FF"/>
                </a:solidFill>
              </a:rPr>
              <a:t>SELECT</a:t>
            </a:r>
            <a:r>
              <a:rPr lang="hu-HU" sz="2800" dirty="0"/>
              <a:t> &lt;</a:t>
            </a:r>
            <a:r>
              <a:rPr lang="hu-HU" sz="2800" dirty="0" err="1"/>
              <a:t>oszlopok_vesszővel</a:t>
            </a:r>
            <a:r>
              <a:rPr lang="hu-HU" sz="2800" dirty="0"/>
              <a:t>&gt; </a:t>
            </a:r>
            <a:r>
              <a:rPr lang="hu-HU" sz="2800" dirty="0">
                <a:solidFill>
                  <a:srgbClr val="0000FF"/>
                </a:solidFill>
              </a:rPr>
              <a:t>FROM</a:t>
            </a:r>
            <a:r>
              <a:rPr lang="hu-HU" sz="2800" dirty="0"/>
              <a:t> &lt;</a:t>
            </a:r>
            <a:r>
              <a:rPr lang="hu-HU" sz="2800" dirty="0" err="1"/>
              <a:t>tbl_neve</a:t>
            </a:r>
            <a:r>
              <a:rPr lang="hu-HU" sz="2800" dirty="0"/>
              <a:t>&gt; </a:t>
            </a:r>
            <a:r>
              <a:rPr lang="hu-HU" sz="2800" dirty="0">
                <a:solidFill>
                  <a:srgbClr val="0000FF"/>
                </a:solidFill>
              </a:rPr>
              <a:t>AS</a:t>
            </a:r>
            <a:r>
              <a:rPr lang="hu-HU" sz="2800" dirty="0"/>
              <a:t> &lt;</a:t>
            </a:r>
            <a:r>
              <a:rPr lang="hu-HU" sz="2800" dirty="0" err="1"/>
              <a:t>megadott_név</a:t>
            </a:r>
            <a:r>
              <a:rPr lang="hu-HU" sz="2800" dirty="0"/>
              <a:t>&gt;;</a:t>
            </a:r>
          </a:p>
          <a:p>
            <a:pPr lvl="3"/>
            <a:r>
              <a:rPr lang="hu-HU" sz="2400" dirty="0"/>
              <a:t>Ebben az esetben a táblát tudtuk átnevezni a lekérdezés idejére, későbbiekben ez még fontos lesz</a:t>
            </a:r>
            <a:r>
              <a:rPr lang="hu-HU" sz="2400" dirty="0" smtClean="0"/>
              <a:t>.</a:t>
            </a:r>
            <a:endParaRPr lang="hu-HU" sz="2400" dirty="0"/>
          </a:p>
        </p:txBody>
      </p:sp>
      <p:sp>
        <p:nvSpPr>
          <p:cNvPr id="4" name="Dátum helye 3"/>
          <p:cNvSpPr>
            <a:spLocks noGrp="1"/>
          </p:cNvSpPr>
          <p:nvPr>
            <p:ph type="dt" sz="half" idx="10"/>
          </p:nvPr>
        </p:nvSpPr>
        <p:spPr/>
        <p:txBody>
          <a:bodyPr/>
          <a:lstStyle/>
          <a:p>
            <a:fld id="{8038B707-463A-4694-A111-045EE4889DE1}" type="datetime1">
              <a:rPr lang="hu-HU" smtClean="0"/>
              <a:t>2023. 01. 18.</a:t>
            </a:fld>
            <a:endParaRPr lang="hu-HU"/>
          </a:p>
        </p:txBody>
      </p:sp>
      <p:sp>
        <p:nvSpPr>
          <p:cNvPr id="5" name="Dia számának helye 4"/>
          <p:cNvSpPr>
            <a:spLocks noGrp="1"/>
          </p:cNvSpPr>
          <p:nvPr>
            <p:ph type="sldNum" sz="quarter" idx="12"/>
          </p:nvPr>
        </p:nvSpPr>
        <p:spPr/>
        <p:txBody>
          <a:bodyPr/>
          <a:lstStyle/>
          <a:p>
            <a:fld id="{6A3D1E81-B98C-4CD5-9C26-982AA14D93A3}" type="slidenum">
              <a:rPr lang="hu-HU" smtClean="0"/>
              <a:t>123</a:t>
            </a:fld>
            <a:endParaRPr lang="hu-HU"/>
          </a:p>
        </p:txBody>
      </p:sp>
    </p:spTree>
    <p:extLst>
      <p:ext uri="{BB962C8B-B14F-4D97-AF65-F5344CB8AC3E}">
        <p14:creationId xmlns:p14="http://schemas.microsoft.com/office/powerpoint/2010/main" val="3760076048"/>
      </p:ext>
    </p:extLst>
  </p:cSld>
  <p:clrMapOvr>
    <a:masterClrMapping/>
  </p:clrMapOvr>
  <p:timing>
    <p:tnLst>
      <p:par>
        <p:cTn id="1" dur="indefinite" restart="never" nodeType="tmRoot"/>
      </p:par>
    </p:tnLst>
  </p:timing>
</p:sld>
</file>

<file path=ppt/slides/slide1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ím 5"/>
          <p:cNvSpPr>
            <a:spLocks noGrp="1"/>
          </p:cNvSpPr>
          <p:nvPr>
            <p:ph type="title"/>
          </p:nvPr>
        </p:nvSpPr>
        <p:spPr/>
        <p:txBody>
          <a:bodyPr/>
          <a:lstStyle/>
          <a:p>
            <a:r>
              <a:rPr lang="hu-HU" dirty="0" smtClean="0"/>
              <a:t>Nincs oszlopnév</a:t>
            </a:r>
            <a:endParaRPr lang="hu-HU" dirty="0"/>
          </a:p>
        </p:txBody>
      </p:sp>
      <p:sp>
        <p:nvSpPr>
          <p:cNvPr id="7" name="Tartalom helye 6"/>
          <p:cNvSpPr>
            <a:spLocks noGrp="1"/>
          </p:cNvSpPr>
          <p:nvPr>
            <p:ph sz="half" idx="1"/>
          </p:nvPr>
        </p:nvSpPr>
        <p:spPr/>
        <p:txBody>
          <a:bodyPr/>
          <a:lstStyle/>
          <a:p>
            <a:pPr marL="0" indent="0">
              <a:buNone/>
            </a:pPr>
            <a:r>
              <a:rPr lang="en-US" dirty="0"/>
              <a:t>SELECT</a:t>
            </a:r>
          </a:p>
          <a:p>
            <a:pPr marL="0" indent="0">
              <a:buNone/>
            </a:pPr>
            <a:r>
              <a:rPr lang="en-US" dirty="0"/>
              <a:t>    </a:t>
            </a:r>
            <a:r>
              <a:rPr lang="en-US" dirty="0" err="1" smtClean="0"/>
              <a:t>FirstName</a:t>
            </a:r>
            <a:r>
              <a:rPr lang="en-US" dirty="0" smtClean="0"/>
              <a:t>,</a:t>
            </a:r>
            <a:endParaRPr lang="en-US" dirty="0"/>
          </a:p>
          <a:p>
            <a:pPr marL="0" indent="0">
              <a:buNone/>
            </a:pPr>
            <a:r>
              <a:rPr lang="en-US" dirty="0"/>
              <a:t>    </a:t>
            </a:r>
            <a:r>
              <a:rPr lang="en-US" dirty="0" err="1" smtClean="0"/>
              <a:t>LastName</a:t>
            </a:r>
            <a:endParaRPr lang="en-US" dirty="0"/>
          </a:p>
          <a:p>
            <a:pPr marL="0" indent="0">
              <a:buNone/>
            </a:pPr>
            <a:r>
              <a:rPr lang="en-US" dirty="0"/>
              <a:t>FROM</a:t>
            </a:r>
          </a:p>
          <a:p>
            <a:pPr marL="0" indent="0">
              <a:buNone/>
            </a:pPr>
            <a:r>
              <a:rPr lang="en-US" dirty="0"/>
              <a:t>    </a:t>
            </a:r>
            <a:r>
              <a:rPr lang="en-US" dirty="0" smtClean="0"/>
              <a:t>Customer</a:t>
            </a:r>
            <a:endParaRPr lang="en-US" dirty="0"/>
          </a:p>
          <a:p>
            <a:pPr marL="0" indent="0">
              <a:buNone/>
            </a:pPr>
            <a:r>
              <a:rPr lang="en-US" dirty="0"/>
              <a:t>ORDER BY</a:t>
            </a:r>
          </a:p>
          <a:p>
            <a:pPr marL="0" indent="0">
              <a:buNone/>
            </a:pPr>
            <a:r>
              <a:rPr lang="en-US" dirty="0"/>
              <a:t>    </a:t>
            </a:r>
            <a:r>
              <a:rPr lang="en-US" dirty="0" err="1" smtClean="0"/>
              <a:t>FirstName</a:t>
            </a:r>
            <a:r>
              <a:rPr lang="en-US" dirty="0" smtClean="0"/>
              <a:t>;</a:t>
            </a:r>
            <a:endParaRPr lang="en-US" dirty="0"/>
          </a:p>
          <a:p>
            <a:pPr marL="0" indent="0">
              <a:buNone/>
            </a:pPr>
            <a:endParaRPr lang="hu-HU" dirty="0"/>
          </a:p>
        </p:txBody>
      </p:sp>
      <p:sp>
        <p:nvSpPr>
          <p:cNvPr id="8" name="Tartalom helye 7"/>
          <p:cNvSpPr>
            <a:spLocks noGrp="1"/>
          </p:cNvSpPr>
          <p:nvPr>
            <p:ph sz="half" idx="2"/>
          </p:nvPr>
        </p:nvSpPr>
        <p:spPr/>
        <p:txBody>
          <a:bodyPr/>
          <a:lstStyle/>
          <a:p>
            <a:pPr marL="0" indent="0">
              <a:buNone/>
            </a:pPr>
            <a:r>
              <a:rPr lang="en-US" dirty="0"/>
              <a:t>SELECT</a:t>
            </a:r>
          </a:p>
          <a:p>
            <a:pPr marL="0" indent="0">
              <a:buNone/>
            </a:pPr>
            <a:r>
              <a:rPr lang="en-US" dirty="0"/>
              <a:t>    </a:t>
            </a:r>
            <a:r>
              <a:rPr lang="en-US" dirty="0" err="1" smtClean="0"/>
              <a:t>FirstName</a:t>
            </a:r>
            <a:r>
              <a:rPr lang="en-US" dirty="0" smtClean="0"/>
              <a:t> </a:t>
            </a:r>
            <a:r>
              <a:rPr lang="en-US" dirty="0"/>
              <a:t>+ ' ' + </a:t>
            </a:r>
            <a:r>
              <a:rPr lang="en-US" dirty="0" err="1" smtClean="0"/>
              <a:t>LastName</a:t>
            </a:r>
            <a:endParaRPr lang="en-US" dirty="0"/>
          </a:p>
          <a:p>
            <a:pPr marL="0" indent="0">
              <a:buNone/>
            </a:pPr>
            <a:r>
              <a:rPr lang="en-US" dirty="0"/>
              <a:t>FROM</a:t>
            </a:r>
          </a:p>
          <a:p>
            <a:pPr marL="0" indent="0">
              <a:buNone/>
            </a:pPr>
            <a:r>
              <a:rPr lang="en-US" dirty="0"/>
              <a:t>    </a:t>
            </a:r>
            <a:r>
              <a:rPr lang="en-US" dirty="0" smtClean="0"/>
              <a:t>Customer</a:t>
            </a:r>
            <a:endParaRPr lang="en-US" dirty="0"/>
          </a:p>
          <a:p>
            <a:pPr marL="0" indent="0">
              <a:buNone/>
            </a:pPr>
            <a:r>
              <a:rPr lang="en-US" dirty="0"/>
              <a:t>ORDER BY</a:t>
            </a:r>
          </a:p>
          <a:p>
            <a:pPr marL="0" indent="0">
              <a:buNone/>
            </a:pPr>
            <a:r>
              <a:rPr lang="en-US" dirty="0"/>
              <a:t>    </a:t>
            </a:r>
            <a:r>
              <a:rPr lang="en-US" dirty="0" err="1" smtClean="0"/>
              <a:t>FirstName</a:t>
            </a:r>
            <a:r>
              <a:rPr lang="en-US" dirty="0" smtClean="0"/>
              <a:t>;</a:t>
            </a:r>
            <a:endParaRPr lang="en-US" dirty="0"/>
          </a:p>
        </p:txBody>
      </p:sp>
      <p:sp>
        <p:nvSpPr>
          <p:cNvPr id="4" name="Dátum helye 3"/>
          <p:cNvSpPr>
            <a:spLocks noGrp="1"/>
          </p:cNvSpPr>
          <p:nvPr>
            <p:ph type="dt" sz="half" idx="10"/>
          </p:nvPr>
        </p:nvSpPr>
        <p:spPr/>
        <p:txBody>
          <a:bodyPr/>
          <a:lstStyle/>
          <a:p>
            <a:fld id="{8038B707-463A-4694-A111-045EE4889DE1}" type="datetime1">
              <a:rPr lang="hu-HU" smtClean="0"/>
              <a:t>2023. 01. 18.</a:t>
            </a:fld>
            <a:endParaRPr lang="hu-HU"/>
          </a:p>
        </p:txBody>
      </p:sp>
      <p:sp>
        <p:nvSpPr>
          <p:cNvPr id="5" name="Dia számának helye 4"/>
          <p:cNvSpPr>
            <a:spLocks noGrp="1"/>
          </p:cNvSpPr>
          <p:nvPr>
            <p:ph type="sldNum" sz="quarter" idx="12"/>
          </p:nvPr>
        </p:nvSpPr>
        <p:spPr/>
        <p:txBody>
          <a:bodyPr/>
          <a:lstStyle/>
          <a:p>
            <a:fld id="{6A3D1E81-B98C-4CD5-9C26-982AA14D93A3}" type="slidenum">
              <a:rPr lang="hu-HU" smtClean="0"/>
              <a:t>124</a:t>
            </a:fld>
            <a:endParaRPr lang="hu-HU"/>
          </a:p>
        </p:txBody>
      </p:sp>
    </p:spTree>
    <p:extLst>
      <p:ext uri="{BB962C8B-B14F-4D97-AF65-F5344CB8AC3E}">
        <p14:creationId xmlns:p14="http://schemas.microsoft.com/office/powerpoint/2010/main" val="2363011074"/>
      </p:ext>
    </p:extLst>
  </p:cSld>
  <p:clrMapOvr>
    <a:masterClrMapping/>
  </p:clrMapOvr>
  <p:timing>
    <p:tnLst>
      <p:par>
        <p:cTn id="1" dur="indefinite" restart="never" nodeType="tmRoot"/>
      </p:par>
    </p:tnLst>
  </p:timing>
</p:sld>
</file>

<file path=ppt/slides/slide1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dirty="0" smtClean="0"/>
              <a:t>Van oszlopnév</a:t>
            </a:r>
            <a:endParaRPr lang="hu-HU" dirty="0"/>
          </a:p>
        </p:txBody>
      </p:sp>
      <p:sp>
        <p:nvSpPr>
          <p:cNvPr id="3" name="Tartalom helye 2"/>
          <p:cNvSpPr>
            <a:spLocks noGrp="1"/>
          </p:cNvSpPr>
          <p:nvPr>
            <p:ph idx="1"/>
          </p:nvPr>
        </p:nvSpPr>
        <p:spPr/>
        <p:txBody>
          <a:bodyPr/>
          <a:lstStyle/>
          <a:p>
            <a:pPr marL="0" indent="0">
              <a:buNone/>
            </a:pPr>
            <a:r>
              <a:rPr lang="en-US" dirty="0"/>
              <a:t>SELECT</a:t>
            </a:r>
          </a:p>
          <a:p>
            <a:pPr marL="0" indent="0">
              <a:buNone/>
            </a:pPr>
            <a:r>
              <a:rPr lang="en-US" dirty="0"/>
              <a:t>    </a:t>
            </a:r>
            <a:r>
              <a:rPr lang="en-US" dirty="0" err="1" smtClean="0"/>
              <a:t>FirstName</a:t>
            </a:r>
            <a:r>
              <a:rPr lang="en-US" dirty="0" smtClean="0"/>
              <a:t> </a:t>
            </a:r>
            <a:r>
              <a:rPr lang="en-US" dirty="0"/>
              <a:t>+ ' ' + </a:t>
            </a:r>
            <a:r>
              <a:rPr lang="en-US" dirty="0" err="1" smtClean="0"/>
              <a:t>LastName</a:t>
            </a:r>
            <a:r>
              <a:rPr lang="en-US" dirty="0" smtClean="0"/>
              <a:t> </a:t>
            </a:r>
            <a:r>
              <a:rPr lang="en-US" dirty="0"/>
              <a:t>AS 'Full Name'</a:t>
            </a:r>
          </a:p>
          <a:p>
            <a:pPr marL="0" indent="0">
              <a:buNone/>
            </a:pPr>
            <a:r>
              <a:rPr lang="en-US" dirty="0"/>
              <a:t>FROM</a:t>
            </a:r>
          </a:p>
          <a:p>
            <a:pPr marL="0" indent="0">
              <a:buNone/>
            </a:pPr>
            <a:r>
              <a:rPr lang="en-US" dirty="0"/>
              <a:t>    </a:t>
            </a:r>
            <a:r>
              <a:rPr lang="en-US" dirty="0" smtClean="0"/>
              <a:t>Customer</a:t>
            </a:r>
            <a:endParaRPr lang="en-US" dirty="0"/>
          </a:p>
          <a:p>
            <a:pPr marL="0" indent="0">
              <a:buNone/>
            </a:pPr>
            <a:r>
              <a:rPr lang="en-US" dirty="0"/>
              <a:t>ORDER BY</a:t>
            </a:r>
          </a:p>
          <a:p>
            <a:pPr marL="0" indent="0">
              <a:buNone/>
            </a:pPr>
            <a:r>
              <a:rPr lang="en-US" dirty="0"/>
              <a:t>    </a:t>
            </a:r>
            <a:r>
              <a:rPr lang="en-US" dirty="0" err="1" smtClean="0"/>
              <a:t>FirstName</a:t>
            </a:r>
            <a:r>
              <a:rPr lang="en-US" dirty="0" smtClean="0"/>
              <a:t>;</a:t>
            </a:r>
            <a:endParaRPr lang="en-US" dirty="0"/>
          </a:p>
          <a:p>
            <a:pPr marL="0" indent="0">
              <a:buNone/>
            </a:pPr>
            <a:endParaRPr lang="hu-HU" dirty="0"/>
          </a:p>
        </p:txBody>
      </p:sp>
      <p:sp>
        <p:nvSpPr>
          <p:cNvPr id="4" name="Dátum helye 3"/>
          <p:cNvSpPr>
            <a:spLocks noGrp="1"/>
          </p:cNvSpPr>
          <p:nvPr>
            <p:ph type="dt" sz="half" idx="10"/>
          </p:nvPr>
        </p:nvSpPr>
        <p:spPr/>
        <p:txBody>
          <a:bodyPr/>
          <a:lstStyle/>
          <a:p>
            <a:fld id="{8038B707-463A-4694-A111-045EE4889DE1}" type="datetime1">
              <a:rPr lang="hu-HU" smtClean="0"/>
              <a:t>2023. 01. 18.</a:t>
            </a:fld>
            <a:endParaRPr lang="hu-HU"/>
          </a:p>
        </p:txBody>
      </p:sp>
      <p:sp>
        <p:nvSpPr>
          <p:cNvPr id="5" name="Dia számának helye 4"/>
          <p:cNvSpPr>
            <a:spLocks noGrp="1"/>
          </p:cNvSpPr>
          <p:nvPr>
            <p:ph type="sldNum" sz="quarter" idx="12"/>
          </p:nvPr>
        </p:nvSpPr>
        <p:spPr/>
        <p:txBody>
          <a:bodyPr/>
          <a:lstStyle/>
          <a:p>
            <a:fld id="{6A3D1E81-B98C-4CD5-9C26-982AA14D93A3}" type="slidenum">
              <a:rPr lang="hu-HU" smtClean="0"/>
              <a:t>125</a:t>
            </a:fld>
            <a:endParaRPr lang="hu-HU"/>
          </a:p>
        </p:txBody>
      </p:sp>
    </p:spTree>
    <p:extLst>
      <p:ext uri="{BB962C8B-B14F-4D97-AF65-F5344CB8AC3E}">
        <p14:creationId xmlns:p14="http://schemas.microsoft.com/office/powerpoint/2010/main" val="4242596623"/>
      </p:ext>
    </p:extLst>
  </p:cSld>
  <p:clrMapOvr>
    <a:masterClrMapping/>
  </p:clrMapOvr>
  <p:timing>
    <p:tnLst>
      <p:par>
        <p:cTn id="1" dur="indefinite" restart="never" nodeType="tmRoot"/>
      </p:par>
    </p:tnLst>
  </p:timing>
</p:sld>
</file>

<file path=ppt/slides/slide1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dirty="0" smtClean="0"/>
              <a:t>Az ALIAS is használható</a:t>
            </a:r>
            <a:endParaRPr lang="hu-HU" dirty="0"/>
          </a:p>
        </p:txBody>
      </p:sp>
      <p:sp>
        <p:nvSpPr>
          <p:cNvPr id="3" name="Tartalom helye 2"/>
          <p:cNvSpPr>
            <a:spLocks noGrp="1"/>
          </p:cNvSpPr>
          <p:nvPr>
            <p:ph sz="half" idx="1"/>
          </p:nvPr>
        </p:nvSpPr>
        <p:spPr/>
        <p:txBody>
          <a:bodyPr>
            <a:normAutofit/>
          </a:bodyPr>
          <a:lstStyle/>
          <a:p>
            <a:pPr marL="0" indent="0">
              <a:buNone/>
            </a:pPr>
            <a:r>
              <a:rPr lang="en-US" dirty="0"/>
              <a:t>SELECT</a:t>
            </a:r>
          </a:p>
          <a:p>
            <a:pPr marL="0" indent="0">
              <a:buNone/>
            </a:pPr>
            <a:r>
              <a:rPr lang="en-US" dirty="0"/>
              <a:t>    </a:t>
            </a:r>
            <a:r>
              <a:rPr lang="en-US" dirty="0" err="1"/>
              <a:t>Productname</a:t>
            </a:r>
            <a:r>
              <a:rPr lang="en-US" dirty="0"/>
              <a:t> '</a:t>
            </a:r>
            <a:r>
              <a:rPr lang="en-US" dirty="0" err="1"/>
              <a:t>Terméknév</a:t>
            </a:r>
            <a:r>
              <a:rPr lang="en-US" dirty="0"/>
              <a:t>', </a:t>
            </a:r>
            <a:r>
              <a:rPr lang="en-US" dirty="0" err="1"/>
              <a:t>UnitPrice</a:t>
            </a:r>
            <a:r>
              <a:rPr lang="en-US" dirty="0"/>
              <a:t> '</a:t>
            </a:r>
            <a:r>
              <a:rPr lang="en-US" dirty="0" err="1"/>
              <a:t>Termékár</a:t>
            </a:r>
            <a:r>
              <a:rPr lang="en-US" dirty="0"/>
              <a:t>'</a:t>
            </a:r>
          </a:p>
          <a:p>
            <a:pPr marL="0" indent="0">
              <a:buNone/>
            </a:pPr>
            <a:r>
              <a:rPr lang="en-US" dirty="0"/>
              <a:t>FROM</a:t>
            </a:r>
          </a:p>
          <a:p>
            <a:pPr marL="0" indent="0">
              <a:buNone/>
            </a:pPr>
            <a:r>
              <a:rPr lang="en-US" dirty="0"/>
              <a:t>    product</a:t>
            </a:r>
          </a:p>
          <a:p>
            <a:pPr marL="0" indent="0">
              <a:buNone/>
            </a:pPr>
            <a:r>
              <a:rPr lang="en-US" dirty="0"/>
              <a:t>ORDER BY</a:t>
            </a:r>
          </a:p>
          <a:p>
            <a:pPr marL="0" indent="0">
              <a:buNone/>
            </a:pPr>
            <a:r>
              <a:rPr lang="en-US" dirty="0"/>
              <a:t>    </a:t>
            </a:r>
            <a:r>
              <a:rPr lang="en-US" dirty="0" err="1"/>
              <a:t>UnitPrice</a:t>
            </a:r>
            <a:r>
              <a:rPr lang="en-US" dirty="0"/>
              <a:t>; </a:t>
            </a:r>
          </a:p>
          <a:p>
            <a:pPr marL="0" indent="0">
              <a:buNone/>
            </a:pPr>
            <a:endParaRPr lang="en-US" dirty="0"/>
          </a:p>
          <a:p>
            <a:pPr marL="0" indent="0">
              <a:buNone/>
            </a:pPr>
            <a:endParaRPr lang="hu-HU" dirty="0"/>
          </a:p>
        </p:txBody>
      </p:sp>
      <p:sp>
        <p:nvSpPr>
          <p:cNvPr id="6" name="Tartalom helye 5"/>
          <p:cNvSpPr>
            <a:spLocks noGrp="1"/>
          </p:cNvSpPr>
          <p:nvPr>
            <p:ph sz="half" idx="2"/>
          </p:nvPr>
        </p:nvSpPr>
        <p:spPr/>
        <p:txBody>
          <a:bodyPr>
            <a:normAutofit/>
          </a:bodyPr>
          <a:lstStyle/>
          <a:p>
            <a:pPr marL="0" indent="0">
              <a:buNone/>
            </a:pPr>
            <a:r>
              <a:rPr lang="en-US" dirty="0"/>
              <a:t>SELECT</a:t>
            </a:r>
          </a:p>
          <a:p>
            <a:pPr marL="0" indent="0">
              <a:buNone/>
            </a:pPr>
            <a:r>
              <a:rPr lang="en-US" dirty="0"/>
              <a:t>    </a:t>
            </a:r>
            <a:r>
              <a:rPr lang="en-US" dirty="0" err="1"/>
              <a:t>Productname</a:t>
            </a:r>
            <a:r>
              <a:rPr lang="en-US" dirty="0"/>
              <a:t> </a:t>
            </a:r>
            <a:r>
              <a:rPr lang="hu-HU" dirty="0" smtClean="0"/>
              <a:t> </a:t>
            </a:r>
            <a:r>
              <a:rPr lang="hu-HU" dirty="0" err="1" smtClean="0"/>
              <a:t>as</a:t>
            </a:r>
            <a:r>
              <a:rPr lang="hu-HU" dirty="0" smtClean="0"/>
              <a:t> </a:t>
            </a:r>
            <a:r>
              <a:rPr lang="en-US" dirty="0" smtClean="0"/>
              <a:t>'</a:t>
            </a:r>
            <a:r>
              <a:rPr lang="en-US" dirty="0" err="1" smtClean="0"/>
              <a:t>Terméknév</a:t>
            </a:r>
            <a:r>
              <a:rPr lang="en-US" dirty="0"/>
              <a:t>', </a:t>
            </a:r>
            <a:r>
              <a:rPr lang="en-US" dirty="0" err="1"/>
              <a:t>UnitPrice</a:t>
            </a:r>
            <a:r>
              <a:rPr lang="en-US" dirty="0"/>
              <a:t> </a:t>
            </a:r>
            <a:r>
              <a:rPr lang="hu-HU" dirty="0" err="1" smtClean="0"/>
              <a:t>as</a:t>
            </a:r>
            <a:r>
              <a:rPr lang="hu-HU" dirty="0" smtClean="0"/>
              <a:t> </a:t>
            </a:r>
            <a:r>
              <a:rPr lang="en-US" dirty="0" smtClean="0"/>
              <a:t>'</a:t>
            </a:r>
            <a:r>
              <a:rPr lang="en-US" dirty="0" err="1" smtClean="0"/>
              <a:t>Termékár</a:t>
            </a:r>
            <a:r>
              <a:rPr lang="en-US" dirty="0"/>
              <a:t>'</a:t>
            </a:r>
          </a:p>
          <a:p>
            <a:pPr marL="0" indent="0">
              <a:buNone/>
            </a:pPr>
            <a:r>
              <a:rPr lang="en-US" dirty="0"/>
              <a:t>FROM</a:t>
            </a:r>
          </a:p>
          <a:p>
            <a:pPr marL="0" indent="0">
              <a:buNone/>
            </a:pPr>
            <a:r>
              <a:rPr lang="en-US" dirty="0"/>
              <a:t>    product</a:t>
            </a:r>
          </a:p>
          <a:p>
            <a:pPr marL="0" indent="0">
              <a:buNone/>
            </a:pPr>
            <a:r>
              <a:rPr lang="en-US" dirty="0"/>
              <a:t>ORDER BY</a:t>
            </a:r>
          </a:p>
          <a:p>
            <a:pPr marL="0" indent="0">
              <a:buNone/>
            </a:pPr>
            <a:r>
              <a:rPr lang="en-US" dirty="0"/>
              <a:t>    </a:t>
            </a:r>
            <a:r>
              <a:rPr lang="en-US" dirty="0" err="1"/>
              <a:t>UnitPrice</a:t>
            </a:r>
            <a:r>
              <a:rPr lang="en-US" dirty="0"/>
              <a:t>; </a:t>
            </a:r>
          </a:p>
        </p:txBody>
      </p:sp>
      <p:sp>
        <p:nvSpPr>
          <p:cNvPr id="4" name="Dátum helye 3"/>
          <p:cNvSpPr>
            <a:spLocks noGrp="1"/>
          </p:cNvSpPr>
          <p:nvPr>
            <p:ph type="dt" sz="half" idx="10"/>
          </p:nvPr>
        </p:nvSpPr>
        <p:spPr/>
        <p:txBody>
          <a:bodyPr/>
          <a:lstStyle/>
          <a:p>
            <a:fld id="{8038B707-463A-4694-A111-045EE4889DE1}" type="datetime1">
              <a:rPr lang="hu-HU" smtClean="0"/>
              <a:t>2023. 01. 18.</a:t>
            </a:fld>
            <a:endParaRPr lang="hu-HU"/>
          </a:p>
        </p:txBody>
      </p:sp>
      <p:sp>
        <p:nvSpPr>
          <p:cNvPr id="5" name="Dia számának helye 4"/>
          <p:cNvSpPr>
            <a:spLocks noGrp="1"/>
          </p:cNvSpPr>
          <p:nvPr>
            <p:ph type="sldNum" sz="quarter" idx="12"/>
          </p:nvPr>
        </p:nvSpPr>
        <p:spPr/>
        <p:txBody>
          <a:bodyPr/>
          <a:lstStyle/>
          <a:p>
            <a:fld id="{6A3D1E81-B98C-4CD5-9C26-982AA14D93A3}" type="slidenum">
              <a:rPr lang="hu-HU" smtClean="0"/>
              <a:t>126</a:t>
            </a:fld>
            <a:endParaRPr lang="hu-HU"/>
          </a:p>
        </p:txBody>
      </p:sp>
    </p:spTree>
    <p:extLst>
      <p:ext uri="{BB962C8B-B14F-4D97-AF65-F5344CB8AC3E}">
        <p14:creationId xmlns:p14="http://schemas.microsoft.com/office/powerpoint/2010/main" val="2116675168"/>
      </p:ext>
    </p:extLst>
  </p:cSld>
  <p:clrMapOvr>
    <a:masterClrMapping/>
  </p:clrMapOvr>
  <p:timing>
    <p:tnLst>
      <p:par>
        <p:cTn id="1" dur="indefinite" restart="never" nodeType="tmRoot"/>
      </p:par>
    </p:tnLst>
  </p:timing>
</p:sld>
</file>

<file path=ppt/slides/slide1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dirty="0" smtClean="0"/>
              <a:t>Rendezéshez is használható az alias név</a:t>
            </a:r>
            <a:endParaRPr lang="hu-HU" dirty="0"/>
          </a:p>
        </p:txBody>
      </p:sp>
      <p:sp>
        <p:nvSpPr>
          <p:cNvPr id="3" name="Tartalom helye 2"/>
          <p:cNvSpPr>
            <a:spLocks noGrp="1"/>
          </p:cNvSpPr>
          <p:nvPr>
            <p:ph sz="half" idx="1"/>
          </p:nvPr>
        </p:nvSpPr>
        <p:spPr/>
        <p:txBody>
          <a:bodyPr/>
          <a:lstStyle/>
          <a:p>
            <a:pPr marL="0" indent="0">
              <a:buNone/>
            </a:pPr>
            <a:r>
              <a:rPr lang="en-US" dirty="0"/>
              <a:t>SELECT</a:t>
            </a:r>
          </a:p>
          <a:p>
            <a:pPr marL="0" indent="0">
              <a:buNone/>
            </a:pPr>
            <a:r>
              <a:rPr lang="en-US" dirty="0"/>
              <a:t>    </a:t>
            </a:r>
            <a:r>
              <a:rPr lang="en-US" dirty="0" err="1"/>
              <a:t>Productname</a:t>
            </a:r>
            <a:r>
              <a:rPr lang="en-US" dirty="0"/>
              <a:t> '</a:t>
            </a:r>
            <a:r>
              <a:rPr lang="en-US" dirty="0" err="1"/>
              <a:t>Terméknév</a:t>
            </a:r>
            <a:r>
              <a:rPr lang="en-US" dirty="0"/>
              <a:t>', </a:t>
            </a:r>
            <a:r>
              <a:rPr lang="en-US" dirty="0" err="1"/>
              <a:t>UnitPrice</a:t>
            </a:r>
            <a:r>
              <a:rPr lang="en-US" dirty="0"/>
              <a:t> '</a:t>
            </a:r>
            <a:r>
              <a:rPr lang="en-US" dirty="0" err="1"/>
              <a:t>Termékár</a:t>
            </a:r>
            <a:r>
              <a:rPr lang="en-US" dirty="0"/>
              <a:t>'</a:t>
            </a:r>
          </a:p>
          <a:p>
            <a:pPr marL="0" indent="0">
              <a:buNone/>
            </a:pPr>
            <a:r>
              <a:rPr lang="en-US" dirty="0"/>
              <a:t>FROM</a:t>
            </a:r>
          </a:p>
          <a:p>
            <a:pPr marL="0" indent="0">
              <a:buNone/>
            </a:pPr>
            <a:r>
              <a:rPr lang="en-US" dirty="0"/>
              <a:t>    product</a:t>
            </a:r>
          </a:p>
          <a:p>
            <a:pPr marL="0" indent="0">
              <a:buNone/>
            </a:pPr>
            <a:r>
              <a:rPr lang="en-US" dirty="0"/>
              <a:t>ORDER BY</a:t>
            </a:r>
          </a:p>
          <a:p>
            <a:pPr marL="0" indent="0">
              <a:buNone/>
            </a:pPr>
            <a:r>
              <a:rPr lang="en-US" dirty="0"/>
              <a:t>    </a:t>
            </a:r>
            <a:r>
              <a:rPr lang="hu-HU" dirty="0" smtClean="0"/>
              <a:t>Terméknév</a:t>
            </a:r>
            <a:r>
              <a:rPr lang="en-US" dirty="0" smtClean="0"/>
              <a:t>; </a:t>
            </a:r>
            <a:endParaRPr lang="en-US" dirty="0"/>
          </a:p>
          <a:p>
            <a:endParaRPr lang="hu-HU" dirty="0"/>
          </a:p>
        </p:txBody>
      </p:sp>
      <p:sp>
        <p:nvSpPr>
          <p:cNvPr id="4" name="Tartalom helye 3"/>
          <p:cNvSpPr>
            <a:spLocks noGrp="1"/>
          </p:cNvSpPr>
          <p:nvPr>
            <p:ph sz="half" idx="2"/>
          </p:nvPr>
        </p:nvSpPr>
        <p:spPr/>
        <p:txBody>
          <a:bodyPr/>
          <a:lstStyle/>
          <a:p>
            <a:r>
              <a:rPr lang="hu-HU" dirty="0" smtClean="0"/>
              <a:t>Tábla is kaphat nevet nem csak az oszlop</a:t>
            </a:r>
          </a:p>
          <a:p>
            <a:pPr marL="457200" lvl="1" indent="0">
              <a:buNone/>
            </a:pPr>
            <a:r>
              <a:rPr lang="en-US" dirty="0" err="1"/>
              <a:t>table_name</a:t>
            </a:r>
            <a:r>
              <a:rPr lang="en-US" dirty="0"/>
              <a:t> AS </a:t>
            </a:r>
            <a:r>
              <a:rPr lang="en-US" dirty="0" err="1"/>
              <a:t>table_alias</a:t>
            </a:r>
            <a:endParaRPr lang="en-US" dirty="0"/>
          </a:p>
          <a:p>
            <a:pPr marL="457200" lvl="1" indent="0">
              <a:buNone/>
            </a:pPr>
            <a:r>
              <a:rPr lang="en-US" dirty="0" err="1"/>
              <a:t>table_name</a:t>
            </a:r>
            <a:r>
              <a:rPr lang="en-US" dirty="0"/>
              <a:t> </a:t>
            </a:r>
            <a:r>
              <a:rPr lang="en-US" dirty="0" err="1"/>
              <a:t>table_alias</a:t>
            </a:r>
            <a:endParaRPr lang="en-US" dirty="0"/>
          </a:p>
          <a:p>
            <a:r>
              <a:rPr lang="en-US" dirty="0"/>
              <a:t>SELECT </a:t>
            </a:r>
            <a:r>
              <a:rPr lang="en-US" dirty="0" err="1"/>
              <a:t>C.Country</a:t>
            </a:r>
            <a:r>
              <a:rPr lang="en-US" dirty="0"/>
              <a:t>, </a:t>
            </a:r>
            <a:r>
              <a:rPr lang="en-US" dirty="0" err="1" smtClean="0"/>
              <a:t>C.Id</a:t>
            </a:r>
            <a:r>
              <a:rPr lang="en-US" dirty="0" smtClean="0"/>
              <a:t> </a:t>
            </a:r>
            <a:r>
              <a:rPr lang="en-US" dirty="0"/>
              <a:t>AS </a:t>
            </a:r>
            <a:r>
              <a:rPr lang="hu-HU" dirty="0" smtClean="0"/>
              <a:t>Vevő</a:t>
            </a:r>
            <a:r>
              <a:rPr lang="en-US" dirty="0" smtClean="0"/>
              <a:t> </a:t>
            </a:r>
            <a:endParaRPr lang="en-US" dirty="0"/>
          </a:p>
          <a:p>
            <a:pPr marL="0" indent="0">
              <a:buNone/>
            </a:pPr>
            <a:r>
              <a:rPr lang="en-US" dirty="0"/>
              <a:t>  FROM Customer </a:t>
            </a:r>
            <a:r>
              <a:rPr lang="en-US" dirty="0" smtClean="0"/>
              <a:t>C</a:t>
            </a:r>
            <a:endParaRPr lang="hu-HU" dirty="0"/>
          </a:p>
        </p:txBody>
      </p:sp>
      <p:sp>
        <p:nvSpPr>
          <p:cNvPr id="5" name="Dátum helye 4"/>
          <p:cNvSpPr>
            <a:spLocks noGrp="1"/>
          </p:cNvSpPr>
          <p:nvPr>
            <p:ph type="dt" sz="half" idx="10"/>
          </p:nvPr>
        </p:nvSpPr>
        <p:spPr/>
        <p:txBody>
          <a:bodyPr/>
          <a:lstStyle/>
          <a:p>
            <a:fld id="{7EC57C51-05C8-42AC-B590-362C6CB12F3E}" type="datetime1">
              <a:rPr lang="hu-HU" smtClean="0"/>
              <a:t>2023. 01. 18.</a:t>
            </a:fld>
            <a:endParaRPr lang="hu-HU"/>
          </a:p>
        </p:txBody>
      </p:sp>
      <p:sp>
        <p:nvSpPr>
          <p:cNvPr id="6" name="Dia számának helye 5"/>
          <p:cNvSpPr>
            <a:spLocks noGrp="1"/>
          </p:cNvSpPr>
          <p:nvPr>
            <p:ph type="sldNum" sz="quarter" idx="12"/>
          </p:nvPr>
        </p:nvSpPr>
        <p:spPr/>
        <p:txBody>
          <a:bodyPr/>
          <a:lstStyle/>
          <a:p>
            <a:fld id="{6A3D1E81-B98C-4CD5-9C26-982AA14D93A3}" type="slidenum">
              <a:rPr lang="hu-HU" smtClean="0"/>
              <a:t>127</a:t>
            </a:fld>
            <a:endParaRPr lang="hu-HU"/>
          </a:p>
        </p:txBody>
      </p:sp>
    </p:spTree>
    <p:extLst>
      <p:ext uri="{BB962C8B-B14F-4D97-AF65-F5344CB8AC3E}">
        <p14:creationId xmlns:p14="http://schemas.microsoft.com/office/powerpoint/2010/main" val="3126722783"/>
      </p:ext>
    </p:extLst>
  </p:cSld>
  <p:clrMapOvr>
    <a:masterClrMapping/>
  </p:clrMapOvr>
  <p:timing>
    <p:tnLst>
      <p:par>
        <p:cTn id="1" dur="indefinite" restart="never" nodeType="tmRoot"/>
      </p:par>
    </p:tnLst>
  </p:timing>
</p:sld>
</file>

<file path=ppt/slides/slide1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dirty="0"/>
              <a:t>Többtáblás lekérdezések</a:t>
            </a:r>
          </a:p>
        </p:txBody>
      </p:sp>
      <p:sp>
        <p:nvSpPr>
          <p:cNvPr id="3" name="Alcím 2"/>
          <p:cNvSpPr>
            <a:spLocks noGrp="1"/>
          </p:cNvSpPr>
          <p:nvPr>
            <p:ph type="body" idx="1"/>
          </p:nvPr>
        </p:nvSpPr>
        <p:spPr/>
        <p:txBody>
          <a:bodyPr/>
          <a:lstStyle/>
          <a:p>
            <a:r>
              <a:rPr lang="hu-HU" dirty="0"/>
              <a:t>Lekérdezés több táblából és a JOIN típusai.</a:t>
            </a:r>
          </a:p>
        </p:txBody>
      </p:sp>
      <p:sp>
        <p:nvSpPr>
          <p:cNvPr id="5" name="Dátum helye 4"/>
          <p:cNvSpPr>
            <a:spLocks noGrp="1"/>
          </p:cNvSpPr>
          <p:nvPr>
            <p:ph type="dt" sz="half" idx="10"/>
          </p:nvPr>
        </p:nvSpPr>
        <p:spPr/>
        <p:txBody>
          <a:bodyPr/>
          <a:lstStyle/>
          <a:p>
            <a:fld id="{7D71DB8A-4DEB-430A-A9E2-83F90075CA14}" type="datetime1">
              <a:rPr lang="hu-HU" smtClean="0"/>
              <a:t>2023. 01. 18.</a:t>
            </a:fld>
            <a:endParaRPr lang="hu-HU"/>
          </a:p>
        </p:txBody>
      </p:sp>
      <p:sp>
        <p:nvSpPr>
          <p:cNvPr id="6" name="Dia számának helye 5">
            <a:extLst>
              <a:ext uri="{FF2B5EF4-FFF2-40B4-BE49-F238E27FC236}">
                <a16:creationId xmlns:a16="http://schemas.microsoft.com/office/drawing/2014/main" id="{A55807FA-22BC-437A-BA9B-919E63C53F5B}"/>
              </a:ext>
            </a:extLst>
          </p:cNvPr>
          <p:cNvSpPr>
            <a:spLocks noGrp="1"/>
          </p:cNvSpPr>
          <p:nvPr>
            <p:ph type="sldNum" sz="quarter" idx="12"/>
          </p:nvPr>
        </p:nvSpPr>
        <p:spPr/>
        <p:txBody>
          <a:bodyPr/>
          <a:lstStyle/>
          <a:p>
            <a:fld id="{023A0BD0-2DEC-4D15-9D20-DE27D113719B}" type="slidenum">
              <a:rPr lang="hu-HU" smtClean="0"/>
              <a:t>128</a:t>
            </a:fld>
            <a:endParaRPr lang="hu-HU"/>
          </a:p>
        </p:txBody>
      </p:sp>
    </p:spTree>
    <p:extLst>
      <p:ext uri="{BB962C8B-B14F-4D97-AF65-F5344CB8AC3E}">
        <p14:creationId xmlns:p14="http://schemas.microsoft.com/office/powerpoint/2010/main" val="3540263504"/>
      </p:ext>
    </p:extLst>
  </p:cSld>
  <p:clrMapOvr>
    <a:masterClrMapping/>
  </p:clrMapOvr>
  <mc:AlternateContent xmlns:mc="http://schemas.openxmlformats.org/markup-compatibility/2006" xmlns:p14="http://schemas.microsoft.com/office/powerpoint/2010/main">
    <mc:Choice Requires="p14">
      <p:transition spd="slow" p14:dur="1250">
        <p14:switch dir="r"/>
      </p:transition>
    </mc:Choice>
    <mc:Fallback xmlns="">
      <p:transition spd="slow">
        <p:fade/>
      </p:transition>
    </mc:Fallback>
  </mc:AlternateContent>
  <p:timing>
    <p:tnLst>
      <p:par>
        <p:cTn id="1" dur="indefinite" restart="never" nodeType="tmRoot"/>
      </p:par>
    </p:tnLst>
  </p:timing>
</p:sld>
</file>

<file path=ppt/slides/slide1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dirty="0"/>
              <a:t>Többtáblás lekérdezések I.</a:t>
            </a:r>
          </a:p>
        </p:txBody>
      </p:sp>
      <p:sp>
        <p:nvSpPr>
          <p:cNvPr id="3" name="Tartalom helye 2"/>
          <p:cNvSpPr>
            <a:spLocks noGrp="1"/>
          </p:cNvSpPr>
          <p:nvPr>
            <p:ph idx="1"/>
          </p:nvPr>
        </p:nvSpPr>
        <p:spPr/>
        <p:txBody>
          <a:bodyPr>
            <a:normAutofit/>
          </a:bodyPr>
          <a:lstStyle/>
          <a:p>
            <a:r>
              <a:rPr lang="hu-HU" dirty="0"/>
              <a:t>Az eddigiekben átnéztük, hogy milyen technikákkal lehet lekérdezni egy táblából információkat, illetve azt milyen módon tudjuk olyanná faragni, hogy az már kész információkat közöljön, és ne kelljen külön feldolgozás ahhoz, hogy abból még további információkat tudjunk kiszűrni.</a:t>
            </a:r>
          </a:p>
          <a:p>
            <a:r>
              <a:rPr lang="hu-HU" dirty="0"/>
              <a:t>Azonban egy adatbázisban nem csak egy tábla van, és az egy táblában nem feltétlenül van önmagában feldolgozható adat.</a:t>
            </a:r>
          </a:p>
        </p:txBody>
      </p:sp>
      <p:sp>
        <p:nvSpPr>
          <p:cNvPr id="5" name="Dátum helye 4"/>
          <p:cNvSpPr>
            <a:spLocks noGrp="1"/>
          </p:cNvSpPr>
          <p:nvPr>
            <p:ph type="dt" sz="half" idx="10"/>
          </p:nvPr>
        </p:nvSpPr>
        <p:spPr/>
        <p:txBody>
          <a:bodyPr/>
          <a:lstStyle/>
          <a:p>
            <a:fld id="{B393EF63-A503-4D18-9219-F886DCB95599}" type="datetime1">
              <a:rPr lang="hu-HU" smtClean="0"/>
              <a:t>2023. 01. 18.</a:t>
            </a:fld>
            <a:endParaRPr lang="hu-HU"/>
          </a:p>
        </p:txBody>
      </p:sp>
      <p:sp>
        <p:nvSpPr>
          <p:cNvPr id="4" name="Dia számának helye 3">
            <a:extLst>
              <a:ext uri="{FF2B5EF4-FFF2-40B4-BE49-F238E27FC236}">
                <a16:creationId xmlns:a16="http://schemas.microsoft.com/office/drawing/2014/main" id="{A7D80D0C-D159-4A1A-A800-37C0E5B5A372}"/>
              </a:ext>
            </a:extLst>
          </p:cNvPr>
          <p:cNvSpPr>
            <a:spLocks noGrp="1"/>
          </p:cNvSpPr>
          <p:nvPr>
            <p:ph type="sldNum" sz="quarter" idx="12"/>
          </p:nvPr>
        </p:nvSpPr>
        <p:spPr/>
        <p:txBody>
          <a:bodyPr/>
          <a:lstStyle/>
          <a:p>
            <a:fld id="{023A0BD0-2DEC-4D15-9D20-DE27D113719B}" type="slidenum">
              <a:rPr lang="hu-HU" smtClean="0"/>
              <a:t>129</a:t>
            </a:fld>
            <a:endParaRPr lang="hu-HU"/>
          </a:p>
        </p:txBody>
      </p:sp>
    </p:spTree>
    <p:extLst>
      <p:ext uri="{BB962C8B-B14F-4D97-AF65-F5344CB8AC3E}">
        <p14:creationId xmlns:p14="http://schemas.microsoft.com/office/powerpoint/2010/main" val="3564644358"/>
      </p:ext>
    </p:extLst>
  </p:cSld>
  <p:clrMapOvr>
    <a:masterClrMapping/>
  </p:clrMapOvr>
  <mc:AlternateContent xmlns:mc="http://schemas.openxmlformats.org/markup-compatibility/2006" xmlns:p14="http://schemas.microsoft.com/office/powerpoint/2010/main">
    <mc:Choice Requires="p14">
      <p:transition spd="slow" p14:dur="1250">
        <p14:switch dir="r"/>
      </p:transition>
    </mc:Choice>
    <mc:Fallback xmlns="">
      <p:transition spd="slow">
        <p:fade/>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dirty="0"/>
              <a:t>Adatbázis szemlélet III.</a:t>
            </a:r>
          </a:p>
        </p:txBody>
      </p:sp>
      <p:sp>
        <p:nvSpPr>
          <p:cNvPr id="3" name="Tartalom helye 2"/>
          <p:cNvSpPr>
            <a:spLocks noGrp="1"/>
          </p:cNvSpPr>
          <p:nvPr>
            <p:ph idx="1"/>
          </p:nvPr>
        </p:nvSpPr>
        <p:spPr/>
        <p:txBody>
          <a:bodyPr>
            <a:normAutofit/>
          </a:bodyPr>
          <a:lstStyle/>
          <a:p>
            <a:r>
              <a:rPr lang="hu-HU" dirty="0"/>
              <a:t>Az ilyen rendszerekben nagyon fontos, a fizikai, és logikai modellek függetlensége:</a:t>
            </a:r>
          </a:p>
          <a:p>
            <a:pPr lvl="1"/>
            <a:r>
              <a:rPr lang="hu-HU" dirty="0"/>
              <a:t>Fizikai modell:</a:t>
            </a:r>
          </a:p>
          <a:p>
            <a:pPr lvl="2"/>
            <a:r>
              <a:rPr lang="hu-HU" dirty="0"/>
              <a:t>Az adatok valós tárolási megoldása.</a:t>
            </a:r>
          </a:p>
          <a:p>
            <a:pPr lvl="1"/>
            <a:r>
              <a:rPr lang="hu-HU" dirty="0"/>
              <a:t>Logikai modell:</a:t>
            </a:r>
          </a:p>
          <a:p>
            <a:pPr lvl="2"/>
            <a:r>
              <a:rPr lang="hu-HU" dirty="0"/>
              <a:t>Az adatok logikai struktúrája, melyet a fizikai modell segítségével tárolunk.</a:t>
            </a:r>
          </a:p>
          <a:p>
            <a:r>
              <a:rPr lang="hu-HU" dirty="0"/>
              <a:t>Adatfüggetlenség:</a:t>
            </a:r>
          </a:p>
          <a:p>
            <a:pPr lvl="1"/>
            <a:r>
              <a:rPr lang="hu-HU" dirty="0"/>
              <a:t>Ha a logikai modell változása nem érinti a módosítást nem igénylő felhasználók munkáját.</a:t>
            </a:r>
          </a:p>
          <a:p>
            <a:pPr lvl="1"/>
            <a:r>
              <a:rPr lang="hu-HU" dirty="0"/>
              <a:t>Ha a fizikai modell változása nem hat ki a logikai modellre.</a:t>
            </a:r>
          </a:p>
        </p:txBody>
      </p:sp>
      <p:sp>
        <p:nvSpPr>
          <p:cNvPr id="4" name="Dátum helye 3"/>
          <p:cNvSpPr>
            <a:spLocks noGrp="1"/>
          </p:cNvSpPr>
          <p:nvPr>
            <p:ph type="dt" sz="half" idx="10"/>
          </p:nvPr>
        </p:nvSpPr>
        <p:spPr/>
        <p:txBody>
          <a:bodyPr/>
          <a:lstStyle/>
          <a:p>
            <a:fld id="{564FCC54-B785-4CDF-916B-B4F7197B78A6}" type="datetime1">
              <a:rPr lang="hu-HU" smtClean="0"/>
              <a:t>2023. 01. 18.</a:t>
            </a:fld>
            <a:endParaRPr lang="hu-HU"/>
          </a:p>
        </p:txBody>
      </p:sp>
      <p:sp>
        <p:nvSpPr>
          <p:cNvPr id="6" name="Dia számának helye 5"/>
          <p:cNvSpPr>
            <a:spLocks noGrp="1"/>
          </p:cNvSpPr>
          <p:nvPr>
            <p:ph type="sldNum" sz="quarter" idx="12"/>
          </p:nvPr>
        </p:nvSpPr>
        <p:spPr/>
        <p:txBody>
          <a:bodyPr/>
          <a:lstStyle/>
          <a:p>
            <a:fld id="{39A938FA-6108-4A36-A74B-B1E67C707359}" type="slidenum">
              <a:rPr lang="hu-HU" smtClean="0"/>
              <a:t>13</a:t>
            </a:fld>
            <a:endParaRPr lang="hu-HU"/>
          </a:p>
        </p:txBody>
      </p:sp>
    </p:spTree>
    <p:extLst>
      <p:ext uri="{BB962C8B-B14F-4D97-AF65-F5344CB8AC3E}">
        <p14:creationId xmlns:p14="http://schemas.microsoft.com/office/powerpoint/2010/main" val="2412981733"/>
      </p:ext>
    </p:extLst>
  </p:cSld>
  <p:clrMapOvr>
    <a:masterClrMapping/>
  </p:clrMapOvr>
  <mc:AlternateContent xmlns:mc="http://schemas.openxmlformats.org/markup-compatibility/2006" xmlns:p14="http://schemas.microsoft.com/office/powerpoint/2010/main">
    <mc:Choice Requires="p14">
      <p:transition spd="slow" p14:dur="1250">
        <p14:switch dir="r"/>
      </p:transition>
    </mc:Choice>
    <mc:Fallback xmlns="">
      <p:transition spd="slow">
        <p:fade/>
      </p:transition>
    </mc:Fallback>
  </mc:AlternateContent>
  <p:timing>
    <p:tnLst>
      <p:par>
        <p:cTn id="1" dur="indefinite" restart="never" nodeType="tmRoot"/>
      </p:par>
    </p:tnLst>
  </p:timing>
</p:sld>
</file>

<file path=ppt/slides/slide1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dirty="0"/>
              <a:t>Többtáblás lekérdezések II.</a:t>
            </a:r>
          </a:p>
        </p:txBody>
      </p:sp>
      <p:sp>
        <p:nvSpPr>
          <p:cNvPr id="3" name="Tartalom helye 2"/>
          <p:cNvSpPr>
            <a:spLocks noGrp="1"/>
          </p:cNvSpPr>
          <p:nvPr>
            <p:ph idx="1"/>
          </p:nvPr>
        </p:nvSpPr>
        <p:spPr/>
        <p:txBody>
          <a:bodyPr/>
          <a:lstStyle/>
          <a:p>
            <a:r>
              <a:rPr lang="hu-HU" dirty="0"/>
              <a:t>Többtáblás lekérdezések esetén az információ amit ki szeretnénk gyűjteni, kettő, vagy több táblából szedhető össze.</a:t>
            </a:r>
          </a:p>
          <a:p>
            <a:r>
              <a:rPr lang="hu-HU" dirty="0"/>
              <a:t>Az ilyen lekérdezések végrehajtásához valamilyen módon össze kell tudni kapcsolni a két táblát, ami a táblákban tárolt attribútumok alapján történhet meg.</a:t>
            </a:r>
          </a:p>
          <a:p>
            <a:pPr lvl="1"/>
            <a:r>
              <a:rPr lang="hu-HU" dirty="0"/>
              <a:t>Az összekapcsolás jelölése a </a:t>
            </a:r>
            <a:r>
              <a:rPr lang="hu-HU" dirty="0">
                <a:solidFill>
                  <a:srgbClr val="0000FF"/>
                </a:solidFill>
              </a:rPr>
              <a:t>JOIN</a:t>
            </a:r>
            <a:r>
              <a:rPr lang="hu-HU" dirty="0"/>
              <a:t> paranccsal történik.</a:t>
            </a:r>
          </a:p>
        </p:txBody>
      </p:sp>
      <p:sp>
        <p:nvSpPr>
          <p:cNvPr id="5" name="Dátum helye 4"/>
          <p:cNvSpPr>
            <a:spLocks noGrp="1"/>
          </p:cNvSpPr>
          <p:nvPr>
            <p:ph type="dt" sz="half" idx="10"/>
          </p:nvPr>
        </p:nvSpPr>
        <p:spPr/>
        <p:txBody>
          <a:bodyPr/>
          <a:lstStyle/>
          <a:p>
            <a:fld id="{C731B7E4-0691-4AED-962F-717F68A98CA8}" type="datetime1">
              <a:rPr lang="hu-HU" smtClean="0"/>
              <a:t>2023. 01. 18.</a:t>
            </a:fld>
            <a:endParaRPr lang="hu-HU"/>
          </a:p>
        </p:txBody>
      </p:sp>
      <p:sp>
        <p:nvSpPr>
          <p:cNvPr id="4" name="Dia számának helye 3">
            <a:extLst>
              <a:ext uri="{FF2B5EF4-FFF2-40B4-BE49-F238E27FC236}">
                <a16:creationId xmlns:a16="http://schemas.microsoft.com/office/drawing/2014/main" id="{3216A904-301E-4CBF-BDC6-21DA101FFB92}"/>
              </a:ext>
            </a:extLst>
          </p:cNvPr>
          <p:cNvSpPr>
            <a:spLocks noGrp="1"/>
          </p:cNvSpPr>
          <p:nvPr>
            <p:ph type="sldNum" sz="quarter" idx="12"/>
          </p:nvPr>
        </p:nvSpPr>
        <p:spPr/>
        <p:txBody>
          <a:bodyPr/>
          <a:lstStyle/>
          <a:p>
            <a:fld id="{023A0BD0-2DEC-4D15-9D20-DE27D113719B}" type="slidenum">
              <a:rPr lang="hu-HU" smtClean="0"/>
              <a:t>130</a:t>
            </a:fld>
            <a:endParaRPr lang="hu-HU"/>
          </a:p>
        </p:txBody>
      </p:sp>
    </p:spTree>
    <p:extLst>
      <p:ext uri="{BB962C8B-B14F-4D97-AF65-F5344CB8AC3E}">
        <p14:creationId xmlns:p14="http://schemas.microsoft.com/office/powerpoint/2010/main" val="247662779"/>
      </p:ext>
    </p:extLst>
  </p:cSld>
  <p:clrMapOvr>
    <a:masterClrMapping/>
  </p:clrMapOvr>
  <mc:AlternateContent xmlns:mc="http://schemas.openxmlformats.org/markup-compatibility/2006" xmlns:p14="http://schemas.microsoft.com/office/powerpoint/2010/main">
    <mc:Choice Requires="p14">
      <p:transition spd="slow" p14:dur="1250">
        <p14:switch dir="r"/>
      </p:transition>
    </mc:Choice>
    <mc:Fallback xmlns="">
      <p:transition spd="slow">
        <p:fade/>
      </p:transition>
    </mc:Fallback>
  </mc:AlternateContent>
  <p:timing>
    <p:tnLst>
      <p:par>
        <p:cTn id="1" dur="indefinite" restart="never" nodeType="tmRoot"/>
      </p:par>
    </p:tnLst>
  </p:timing>
</p:sld>
</file>

<file path=ppt/slides/slide1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dirty="0" smtClean="0"/>
              <a:t>Két tábla a JOIN-hoz</a:t>
            </a:r>
            <a:endParaRPr lang="hu-HU" dirty="0"/>
          </a:p>
        </p:txBody>
      </p:sp>
      <p:sp>
        <p:nvSpPr>
          <p:cNvPr id="6" name="Szöveg helye 5"/>
          <p:cNvSpPr>
            <a:spLocks noGrp="1"/>
          </p:cNvSpPr>
          <p:nvPr>
            <p:ph type="body" idx="1"/>
          </p:nvPr>
        </p:nvSpPr>
        <p:spPr/>
        <p:txBody>
          <a:bodyPr/>
          <a:lstStyle/>
          <a:p>
            <a:r>
              <a:rPr lang="hu-HU" dirty="0" smtClean="0"/>
              <a:t>Táblák</a:t>
            </a:r>
            <a:endParaRPr lang="hu-HU" dirty="0"/>
          </a:p>
        </p:txBody>
      </p:sp>
      <p:sp>
        <p:nvSpPr>
          <p:cNvPr id="3" name="Tartalom helye 2"/>
          <p:cNvSpPr>
            <a:spLocks noGrp="1"/>
          </p:cNvSpPr>
          <p:nvPr>
            <p:ph sz="half" idx="2"/>
          </p:nvPr>
        </p:nvSpPr>
        <p:spPr/>
        <p:txBody>
          <a:bodyPr>
            <a:normAutofit fontScale="92500" lnSpcReduction="10000"/>
          </a:bodyPr>
          <a:lstStyle/>
          <a:p>
            <a:pPr marL="0" indent="0">
              <a:buNone/>
            </a:pPr>
            <a:r>
              <a:rPr lang="en-US" dirty="0"/>
              <a:t>CREATE TABLE </a:t>
            </a:r>
            <a:r>
              <a:rPr lang="en-US" dirty="0" err="1"/>
              <a:t>Emberek</a:t>
            </a:r>
            <a:r>
              <a:rPr lang="en-US" dirty="0"/>
              <a:t>(</a:t>
            </a:r>
          </a:p>
          <a:p>
            <a:pPr marL="0" indent="0">
              <a:buNone/>
            </a:pPr>
            <a:r>
              <a:rPr lang="en-US" dirty="0"/>
              <a:t>    id INT PRIMARY KEY,</a:t>
            </a:r>
          </a:p>
          <a:p>
            <a:pPr marL="0" indent="0">
              <a:buNone/>
            </a:pPr>
            <a:r>
              <a:rPr lang="en-US" dirty="0"/>
              <a:t>    </a:t>
            </a:r>
            <a:r>
              <a:rPr lang="en-US" dirty="0" err="1"/>
              <a:t>név</a:t>
            </a:r>
            <a:r>
              <a:rPr lang="en-US" dirty="0"/>
              <a:t> VARCHAR(100) NOT NULL,</a:t>
            </a:r>
          </a:p>
          <a:p>
            <a:pPr marL="0" indent="0">
              <a:buNone/>
            </a:pPr>
            <a:r>
              <a:rPr lang="en-US" dirty="0"/>
              <a:t>	</a:t>
            </a:r>
            <a:r>
              <a:rPr lang="en-US" dirty="0" err="1"/>
              <a:t>isz</a:t>
            </a:r>
            <a:r>
              <a:rPr lang="en-US" dirty="0"/>
              <a:t> </a:t>
            </a:r>
            <a:r>
              <a:rPr lang="en-US" dirty="0" err="1"/>
              <a:t>int</a:t>
            </a:r>
            <a:r>
              <a:rPr lang="en-US" dirty="0"/>
              <a:t>);</a:t>
            </a:r>
          </a:p>
          <a:p>
            <a:pPr marL="0" indent="0">
              <a:buNone/>
            </a:pPr>
            <a:endParaRPr lang="en-US" dirty="0"/>
          </a:p>
          <a:p>
            <a:pPr marL="0" indent="0">
              <a:buNone/>
            </a:pPr>
            <a:r>
              <a:rPr lang="en-US" dirty="0"/>
              <a:t>CREATE TABLE </a:t>
            </a:r>
            <a:r>
              <a:rPr lang="en-US" dirty="0" err="1"/>
              <a:t>Cím</a:t>
            </a:r>
            <a:r>
              <a:rPr lang="en-US" dirty="0"/>
              <a:t>(</a:t>
            </a:r>
          </a:p>
          <a:p>
            <a:pPr marL="0" indent="0">
              <a:buNone/>
            </a:pPr>
            <a:r>
              <a:rPr lang="en-US" dirty="0"/>
              <a:t>    </a:t>
            </a:r>
            <a:r>
              <a:rPr lang="en-US" dirty="0" err="1"/>
              <a:t>isz</a:t>
            </a:r>
            <a:r>
              <a:rPr lang="en-US" dirty="0"/>
              <a:t> INT PRIMARY KEY,</a:t>
            </a:r>
          </a:p>
          <a:p>
            <a:pPr marL="0" indent="0">
              <a:buNone/>
            </a:pPr>
            <a:r>
              <a:rPr lang="en-US" dirty="0"/>
              <a:t>    </a:t>
            </a:r>
            <a:r>
              <a:rPr lang="en-US" dirty="0" err="1"/>
              <a:t>város</a:t>
            </a:r>
            <a:r>
              <a:rPr lang="en-US" dirty="0"/>
              <a:t> VARCHAR(100) NOT NULL);</a:t>
            </a:r>
            <a:endParaRPr lang="hu-HU" dirty="0"/>
          </a:p>
        </p:txBody>
      </p:sp>
      <p:sp>
        <p:nvSpPr>
          <p:cNvPr id="7" name="Szöveg helye 6"/>
          <p:cNvSpPr>
            <a:spLocks noGrp="1"/>
          </p:cNvSpPr>
          <p:nvPr>
            <p:ph type="body" sz="quarter" idx="3"/>
          </p:nvPr>
        </p:nvSpPr>
        <p:spPr/>
        <p:txBody>
          <a:bodyPr/>
          <a:lstStyle/>
          <a:p>
            <a:r>
              <a:rPr lang="hu-HU" dirty="0" smtClean="0"/>
              <a:t>Adatok</a:t>
            </a:r>
            <a:endParaRPr lang="hu-HU" dirty="0"/>
          </a:p>
        </p:txBody>
      </p:sp>
      <p:sp>
        <p:nvSpPr>
          <p:cNvPr id="8" name="Tartalom helye 7"/>
          <p:cNvSpPr>
            <a:spLocks noGrp="1"/>
          </p:cNvSpPr>
          <p:nvPr>
            <p:ph sz="quarter" idx="4"/>
          </p:nvPr>
        </p:nvSpPr>
        <p:spPr>
          <a:xfrm>
            <a:off x="6172199" y="2505075"/>
            <a:ext cx="5524877" cy="3684588"/>
          </a:xfrm>
        </p:spPr>
        <p:txBody>
          <a:bodyPr>
            <a:noAutofit/>
          </a:bodyPr>
          <a:lstStyle/>
          <a:p>
            <a:pPr marL="0" indent="0">
              <a:buNone/>
            </a:pPr>
            <a:r>
              <a:rPr lang="hu-HU" sz="1400" dirty="0"/>
              <a:t>INSERT INTO  emberek(</a:t>
            </a:r>
            <a:r>
              <a:rPr lang="hu-HU" sz="1400" dirty="0" err="1"/>
              <a:t>id</a:t>
            </a:r>
            <a:r>
              <a:rPr lang="hu-HU" sz="1400" dirty="0"/>
              <a:t>, </a:t>
            </a:r>
            <a:r>
              <a:rPr lang="hu-HU" sz="1400" dirty="0" err="1"/>
              <a:t>név,isz</a:t>
            </a:r>
            <a:r>
              <a:rPr lang="hu-HU" sz="1400" dirty="0"/>
              <a:t>) VALUES  (101,'Kis Éva',1111)</a:t>
            </a:r>
          </a:p>
          <a:p>
            <a:pPr marL="0" indent="0">
              <a:buNone/>
            </a:pPr>
            <a:r>
              <a:rPr lang="hu-HU" sz="1400" dirty="0"/>
              <a:t>INSERT INTO emberek(</a:t>
            </a:r>
            <a:r>
              <a:rPr lang="hu-HU" sz="1400" dirty="0" err="1"/>
              <a:t>id</a:t>
            </a:r>
            <a:r>
              <a:rPr lang="hu-HU" sz="1400" dirty="0"/>
              <a:t>, </a:t>
            </a:r>
            <a:r>
              <a:rPr lang="hu-HU" sz="1400" dirty="0" err="1"/>
              <a:t>név,isz</a:t>
            </a:r>
            <a:r>
              <a:rPr lang="hu-HU" sz="1400" dirty="0"/>
              <a:t>) VALUES  (102,'Nagy Gábor',1111)</a:t>
            </a:r>
          </a:p>
          <a:p>
            <a:pPr marL="0" indent="0">
              <a:buNone/>
            </a:pPr>
            <a:r>
              <a:rPr lang="hu-HU" sz="1400" dirty="0"/>
              <a:t>INSERT INTO emberek(</a:t>
            </a:r>
            <a:r>
              <a:rPr lang="hu-HU" sz="1400" dirty="0" err="1"/>
              <a:t>id</a:t>
            </a:r>
            <a:r>
              <a:rPr lang="hu-HU" sz="1400" dirty="0"/>
              <a:t>, </a:t>
            </a:r>
            <a:r>
              <a:rPr lang="hu-HU" sz="1400" dirty="0" err="1"/>
              <a:t>név,isz</a:t>
            </a:r>
            <a:r>
              <a:rPr lang="hu-HU" sz="1400" dirty="0"/>
              <a:t>) VALUES  (103,'Kovács Ferenc',2222)</a:t>
            </a:r>
          </a:p>
          <a:p>
            <a:pPr marL="0" indent="0">
              <a:buNone/>
            </a:pPr>
            <a:r>
              <a:rPr lang="hu-HU" sz="1400" dirty="0"/>
              <a:t>INSERT INTO emberek(</a:t>
            </a:r>
            <a:r>
              <a:rPr lang="hu-HU" sz="1400" dirty="0" err="1"/>
              <a:t>id</a:t>
            </a:r>
            <a:r>
              <a:rPr lang="hu-HU" sz="1400" dirty="0"/>
              <a:t>, </a:t>
            </a:r>
            <a:r>
              <a:rPr lang="hu-HU" sz="1400" dirty="0" err="1"/>
              <a:t>név,isz</a:t>
            </a:r>
            <a:r>
              <a:rPr lang="hu-HU" sz="1400" dirty="0"/>
              <a:t>) VALUES  (104,'Varga József',4444)</a:t>
            </a:r>
          </a:p>
          <a:p>
            <a:pPr marL="0" indent="0">
              <a:buNone/>
            </a:pPr>
            <a:endParaRPr lang="hu-HU" sz="1400" dirty="0"/>
          </a:p>
          <a:p>
            <a:pPr marL="0" indent="0">
              <a:buNone/>
            </a:pPr>
            <a:r>
              <a:rPr lang="hu-HU" sz="1400" dirty="0"/>
              <a:t>INSERT INTO Cím(</a:t>
            </a:r>
            <a:r>
              <a:rPr lang="hu-HU" sz="1400" dirty="0" err="1"/>
              <a:t>isz</a:t>
            </a:r>
            <a:r>
              <a:rPr lang="hu-HU" sz="1400" dirty="0"/>
              <a:t>, város) VALUES (1111,'Budapest')</a:t>
            </a:r>
          </a:p>
          <a:p>
            <a:pPr marL="0" indent="0">
              <a:buNone/>
            </a:pPr>
            <a:r>
              <a:rPr lang="hu-HU" sz="1400" dirty="0"/>
              <a:t>INSERT INTO Cím(</a:t>
            </a:r>
            <a:r>
              <a:rPr lang="hu-HU" sz="1400" dirty="0" err="1"/>
              <a:t>isz</a:t>
            </a:r>
            <a:r>
              <a:rPr lang="hu-HU" sz="1400" dirty="0"/>
              <a:t>, város) VALUES (2222,'Győr')</a:t>
            </a:r>
          </a:p>
          <a:p>
            <a:pPr marL="0" indent="0">
              <a:buNone/>
            </a:pPr>
            <a:r>
              <a:rPr lang="hu-HU" sz="1400" dirty="0"/>
              <a:t>INSERT INTO Cím(</a:t>
            </a:r>
            <a:r>
              <a:rPr lang="hu-HU" sz="1400" dirty="0" err="1"/>
              <a:t>isz</a:t>
            </a:r>
            <a:r>
              <a:rPr lang="hu-HU" sz="1400" dirty="0"/>
              <a:t>, város) VALUES (3333,'Miskolc')</a:t>
            </a:r>
          </a:p>
          <a:p>
            <a:pPr marL="0" indent="0">
              <a:buNone/>
            </a:pPr>
            <a:r>
              <a:rPr lang="en-US" sz="1400" dirty="0"/>
              <a:t>INSERT INTO </a:t>
            </a:r>
            <a:r>
              <a:rPr lang="en-US" sz="1400" dirty="0" err="1"/>
              <a:t>Cím</a:t>
            </a:r>
            <a:r>
              <a:rPr lang="en-US" sz="1400" dirty="0"/>
              <a:t>(</a:t>
            </a:r>
            <a:r>
              <a:rPr lang="en-US" sz="1400" dirty="0" err="1"/>
              <a:t>isz</a:t>
            </a:r>
            <a:r>
              <a:rPr lang="en-US" sz="1400" dirty="0"/>
              <a:t>, </a:t>
            </a:r>
            <a:r>
              <a:rPr lang="en-US" sz="1400" dirty="0" err="1"/>
              <a:t>város</a:t>
            </a:r>
            <a:r>
              <a:rPr lang="en-US" sz="1400" dirty="0"/>
              <a:t>) VALUES (4444,'Debrecen')</a:t>
            </a:r>
            <a:endParaRPr lang="hu-HU" sz="1000" dirty="0"/>
          </a:p>
        </p:txBody>
      </p:sp>
      <p:sp>
        <p:nvSpPr>
          <p:cNvPr id="4" name="Dátum helye 3"/>
          <p:cNvSpPr>
            <a:spLocks noGrp="1"/>
          </p:cNvSpPr>
          <p:nvPr>
            <p:ph type="dt" sz="half" idx="10"/>
          </p:nvPr>
        </p:nvSpPr>
        <p:spPr/>
        <p:txBody>
          <a:bodyPr/>
          <a:lstStyle/>
          <a:p>
            <a:fld id="{8038B707-463A-4694-A111-045EE4889DE1}" type="datetime1">
              <a:rPr lang="hu-HU" smtClean="0"/>
              <a:t>2023. 01. 18.</a:t>
            </a:fld>
            <a:endParaRPr lang="hu-HU"/>
          </a:p>
        </p:txBody>
      </p:sp>
      <p:sp>
        <p:nvSpPr>
          <p:cNvPr id="5" name="Dia számának helye 4"/>
          <p:cNvSpPr>
            <a:spLocks noGrp="1"/>
          </p:cNvSpPr>
          <p:nvPr>
            <p:ph type="sldNum" sz="quarter" idx="12"/>
          </p:nvPr>
        </p:nvSpPr>
        <p:spPr/>
        <p:txBody>
          <a:bodyPr/>
          <a:lstStyle/>
          <a:p>
            <a:fld id="{6A3D1E81-B98C-4CD5-9C26-982AA14D93A3}" type="slidenum">
              <a:rPr lang="hu-HU" smtClean="0"/>
              <a:t>131</a:t>
            </a:fld>
            <a:endParaRPr lang="hu-HU"/>
          </a:p>
        </p:txBody>
      </p:sp>
    </p:spTree>
    <p:extLst>
      <p:ext uri="{BB962C8B-B14F-4D97-AF65-F5344CB8AC3E}">
        <p14:creationId xmlns:p14="http://schemas.microsoft.com/office/powerpoint/2010/main" val="1773811684"/>
      </p:ext>
    </p:extLst>
  </p:cSld>
  <p:clrMapOvr>
    <a:masterClrMapping/>
  </p:clrMapOvr>
  <p:timing>
    <p:tnLst>
      <p:par>
        <p:cTn id="1" dur="indefinite" restart="never" nodeType="tmRoot"/>
      </p:par>
    </p:tnLst>
  </p:timing>
</p:sld>
</file>

<file path=ppt/slides/slide1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átum helye 1"/>
          <p:cNvSpPr>
            <a:spLocks noGrp="1"/>
          </p:cNvSpPr>
          <p:nvPr>
            <p:ph type="dt" sz="half" idx="10"/>
          </p:nvPr>
        </p:nvSpPr>
        <p:spPr/>
        <p:txBody>
          <a:bodyPr/>
          <a:lstStyle/>
          <a:p>
            <a:fld id="{B8BF68A0-37F9-4758-8582-AB78564576F2}" type="datetime1">
              <a:rPr lang="hu-HU" smtClean="0"/>
              <a:t>2023. 01. 18.</a:t>
            </a:fld>
            <a:endParaRPr lang="hu-HU"/>
          </a:p>
        </p:txBody>
      </p:sp>
      <p:sp>
        <p:nvSpPr>
          <p:cNvPr id="3" name="Dia számának helye 2"/>
          <p:cNvSpPr>
            <a:spLocks noGrp="1"/>
          </p:cNvSpPr>
          <p:nvPr>
            <p:ph type="sldNum" sz="quarter" idx="12"/>
          </p:nvPr>
        </p:nvSpPr>
        <p:spPr/>
        <p:txBody>
          <a:bodyPr/>
          <a:lstStyle/>
          <a:p>
            <a:fld id="{6A3D1E81-B98C-4CD5-9C26-982AA14D93A3}" type="slidenum">
              <a:rPr lang="hu-HU" smtClean="0"/>
              <a:t>132</a:t>
            </a:fld>
            <a:endParaRPr lang="hu-HU"/>
          </a:p>
        </p:txBody>
      </p:sp>
      <p:pic>
        <p:nvPicPr>
          <p:cNvPr id="4" name="Kép 3"/>
          <p:cNvPicPr>
            <a:picLocks noChangeAspect="1"/>
          </p:cNvPicPr>
          <p:nvPr/>
        </p:nvPicPr>
        <p:blipFill>
          <a:blip r:embed="rId2"/>
          <a:stretch>
            <a:fillRect/>
          </a:stretch>
        </p:blipFill>
        <p:spPr>
          <a:xfrm>
            <a:off x="1602463" y="1031829"/>
            <a:ext cx="8188529" cy="4596220"/>
          </a:xfrm>
          <a:prstGeom prst="rect">
            <a:avLst/>
          </a:prstGeom>
        </p:spPr>
      </p:pic>
    </p:spTree>
    <p:extLst>
      <p:ext uri="{BB962C8B-B14F-4D97-AF65-F5344CB8AC3E}">
        <p14:creationId xmlns:p14="http://schemas.microsoft.com/office/powerpoint/2010/main" val="1407542343"/>
      </p:ext>
    </p:extLst>
  </p:cSld>
  <p:clrMapOvr>
    <a:masterClrMapping/>
  </p:clrMapOvr>
  <p:timing>
    <p:tnLst>
      <p:par>
        <p:cTn id="1" dur="indefinite" restart="never" nodeType="tmRoot"/>
      </p:par>
    </p:tnLst>
  </p:timing>
</p:sld>
</file>

<file path=ppt/slides/slide1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átum helye 1"/>
          <p:cNvSpPr>
            <a:spLocks noGrp="1"/>
          </p:cNvSpPr>
          <p:nvPr>
            <p:ph type="dt" sz="half" idx="10"/>
          </p:nvPr>
        </p:nvSpPr>
        <p:spPr/>
        <p:txBody>
          <a:bodyPr/>
          <a:lstStyle/>
          <a:p>
            <a:fld id="{B8BF68A0-37F9-4758-8582-AB78564576F2}" type="datetime1">
              <a:rPr lang="hu-HU" smtClean="0"/>
              <a:t>2023. 01. 18.</a:t>
            </a:fld>
            <a:endParaRPr lang="hu-HU"/>
          </a:p>
        </p:txBody>
      </p:sp>
      <p:sp>
        <p:nvSpPr>
          <p:cNvPr id="3" name="Dia számának helye 2"/>
          <p:cNvSpPr>
            <a:spLocks noGrp="1"/>
          </p:cNvSpPr>
          <p:nvPr>
            <p:ph type="sldNum" sz="quarter" idx="12"/>
          </p:nvPr>
        </p:nvSpPr>
        <p:spPr/>
        <p:txBody>
          <a:bodyPr/>
          <a:lstStyle/>
          <a:p>
            <a:fld id="{6A3D1E81-B98C-4CD5-9C26-982AA14D93A3}" type="slidenum">
              <a:rPr lang="hu-HU" smtClean="0"/>
              <a:t>133</a:t>
            </a:fld>
            <a:endParaRPr lang="hu-HU"/>
          </a:p>
        </p:txBody>
      </p:sp>
      <p:pic>
        <p:nvPicPr>
          <p:cNvPr id="1026" name="Picture 2" descr="MySQL Joins explained"/>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238500" y="571500"/>
            <a:ext cx="5715000" cy="5715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196790421"/>
      </p:ext>
    </p:extLst>
  </p:cSld>
  <p:clrMapOvr>
    <a:masterClrMapping/>
  </p:clrMapOvr>
  <p:timing>
    <p:tnLst>
      <p:par>
        <p:cTn id="1" dur="indefinite" restart="never" nodeType="tmRoot"/>
      </p:par>
    </p:tnLst>
  </p:timing>
</p:sld>
</file>

<file path=ppt/slides/slide1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dirty="0"/>
              <a:t>Többtáblás lekérdezések III.</a:t>
            </a:r>
          </a:p>
        </p:txBody>
      </p:sp>
      <p:sp>
        <p:nvSpPr>
          <p:cNvPr id="3" name="Tartalom helye 2"/>
          <p:cNvSpPr>
            <a:spLocks noGrp="1"/>
          </p:cNvSpPr>
          <p:nvPr>
            <p:ph idx="1"/>
          </p:nvPr>
        </p:nvSpPr>
        <p:spPr>
          <a:xfrm>
            <a:off x="180976" y="1647825"/>
            <a:ext cx="9197916" cy="5057775"/>
          </a:xfrm>
        </p:spPr>
        <p:txBody>
          <a:bodyPr>
            <a:normAutofit/>
          </a:bodyPr>
          <a:lstStyle/>
          <a:p>
            <a:pPr marL="0" indent="0">
              <a:buNone/>
            </a:pPr>
            <a:r>
              <a:rPr lang="hu-HU" dirty="0"/>
              <a:t>Összekapcsolás típusai (JOIN):</a:t>
            </a:r>
          </a:p>
          <a:p>
            <a:pPr lvl="1"/>
            <a:r>
              <a:rPr lang="hu-HU" dirty="0"/>
              <a:t> </a:t>
            </a:r>
            <a:r>
              <a:rPr lang="hu-HU" dirty="0">
                <a:solidFill>
                  <a:srgbClr val="0000FF"/>
                </a:solidFill>
              </a:rPr>
              <a:t>CROSS JOIN</a:t>
            </a:r>
          </a:p>
          <a:p>
            <a:pPr lvl="2"/>
            <a:r>
              <a:rPr lang="hu-HU" dirty="0"/>
              <a:t>Összeköti az egyik táblában lévő összes rekordot a másik táblában található összes elemmel.</a:t>
            </a:r>
          </a:p>
          <a:p>
            <a:pPr lvl="1"/>
            <a:r>
              <a:rPr lang="hu-HU" dirty="0"/>
              <a:t> </a:t>
            </a:r>
            <a:r>
              <a:rPr lang="hu-HU" dirty="0">
                <a:solidFill>
                  <a:srgbClr val="0000FF"/>
                </a:solidFill>
              </a:rPr>
              <a:t>INNER JOIN</a:t>
            </a:r>
          </a:p>
          <a:p>
            <a:pPr lvl="2"/>
            <a:r>
              <a:rPr lang="hu-HU" dirty="0"/>
              <a:t>A két táblában, egymással kapcsolatban lévő rekordokat adja vissza.</a:t>
            </a:r>
          </a:p>
          <a:p>
            <a:pPr lvl="1"/>
            <a:r>
              <a:rPr lang="hu-HU" dirty="0"/>
              <a:t> </a:t>
            </a:r>
            <a:r>
              <a:rPr lang="hu-HU" dirty="0">
                <a:solidFill>
                  <a:srgbClr val="0000FF"/>
                </a:solidFill>
              </a:rPr>
              <a:t>OUTER </a:t>
            </a:r>
            <a:r>
              <a:rPr lang="hu-HU" dirty="0" err="1">
                <a:solidFill>
                  <a:srgbClr val="0000FF"/>
                </a:solidFill>
              </a:rPr>
              <a:t>JOIN</a:t>
            </a:r>
            <a:r>
              <a:rPr lang="hu-HU" dirty="0" err="1"/>
              <a:t>-ok</a:t>
            </a:r>
            <a:r>
              <a:rPr lang="hu-HU" dirty="0"/>
              <a:t>:</a:t>
            </a:r>
          </a:p>
          <a:p>
            <a:pPr lvl="2"/>
            <a:r>
              <a:rPr lang="hu-HU" dirty="0"/>
              <a:t> </a:t>
            </a:r>
            <a:r>
              <a:rPr lang="hu-HU" dirty="0">
                <a:solidFill>
                  <a:srgbClr val="0000FF"/>
                </a:solidFill>
              </a:rPr>
              <a:t>LEFT JOIN</a:t>
            </a:r>
          </a:p>
          <a:p>
            <a:pPr lvl="3"/>
            <a:r>
              <a:rPr lang="hu-HU" dirty="0"/>
              <a:t>A bal tábla összes elemét visszaadja, illetve a jobb táblából azt ami ezekkel kapcsolatban van.</a:t>
            </a:r>
          </a:p>
          <a:p>
            <a:pPr lvl="2"/>
            <a:r>
              <a:rPr lang="hu-HU" dirty="0"/>
              <a:t> </a:t>
            </a:r>
            <a:r>
              <a:rPr lang="hu-HU" dirty="0">
                <a:solidFill>
                  <a:srgbClr val="0000FF"/>
                </a:solidFill>
              </a:rPr>
              <a:t>RIGHT JOIN</a:t>
            </a:r>
          </a:p>
          <a:p>
            <a:pPr lvl="3"/>
            <a:r>
              <a:rPr lang="hu-HU" dirty="0"/>
              <a:t>A jobb tábla összes elemét visszaadja, illetve a bal táblából azt ami ezekkel kapcsolatban van.</a:t>
            </a:r>
          </a:p>
          <a:p>
            <a:pPr lvl="2"/>
            <a:r>
              <a:rPr lang="hu-HU" dirty="0"/>
              <a:t> </a:t>
            </a:r>
            <a:r>
              <a:rPr lang="hu-HU" dirty="0">
                <a:solidFill>
                  <a:srgbClr val="0000FF"/>
                </a:solidFill>
              </a:rPr>
              <a:t>FULL JOIN </a:t>
            </a:r>
            <a:r>
              <a:rPr lang="hu-HU" dirty="0"/>
              <a:t>[MSSQL]</a:t>
            </a:r>
          </a:p>
          <a:p>
            <a:pPr lvl="3"/>
            <a:r>
              <a:rPr lang="hu-HU" dirty="0"/>
              <a:t>Minden elemet kiválaszt mindkét táblából.</a:t>
            </a:r>
          </a:p>
        </p:txBody>
      </p:sp>
      <p:sp>
        <p:nvSpPr>
          <p:cNvPr id="5" name="Dátum helye 4"/>
          <p:cNvSpPr>
            <a:spLocks noGrp="1"/>
          </p:cNvSpPr>
          <p:nvPr>
            <p:ph type="dt" sz="half" idx="10"/>
          </p:nvPr>
        </p:nvSpPr>
        <p:spPr/>
        <p:txBody>
          <a:bodyPr/>
          <a:lstStyle/>
          <a:p>
            <a:fld id="{5CA4076C-5EFD-4D0C-A28B-4B8BD95C95FD}" type="datetime1">
              <a:rPr lang="hu-HU" smtClean="0"/>
              <a:t>2023. 01. 18.</a:t>
            </a:fld>
            <a:endParaRPr lang="hu-HU"/>
          </a:p>
        </p:txBody>
      </p:sp>
      <p:sp>
        <p:nvSpPr>
          <p:cNvPr id="4" name="Dia számának helye 3">
            <a:extLst>
              <a:ext uri="{FF2B5EF4-FFF2-40B4-BE49-F238E27FC236}">
                <a16:creationId xmlns:a16="http://schemas.microsoft.com/office/drawing/2014/main" id="{F34D2D1C-2282-4E8D-AAC1-D3CFBFFCC31A}"/>
              </a:ext>
            </a:extLst>
          </p:cNvPr>
          <p:cNvSpPr>
            <a:spLocks noGrp="1"/>
          </p:cNvSpPr>
          <p:nvPr>
            <p:ph type="sldNum" sz="quarter" idx="12"/>
          </p:nvPr>
        </p:nvSpPr>
        <p:spPr/>
        <p:txBody>
          <a:bodyPr/>
          <a:lstStyle/>
          <a:p>
            <a:fld id="{023A0BD0-2DEC-4D15-9D20-DE27D113719B}" type="slidenum">
              <a:rPr lang="hu-HU" smtClean="0"/>
              <a:t>134</a:t>
            </a:fld>
            <a:endParaRPr lang="hu-HU"/>
          </a:p>
        </p:txBody>
      </p:sp>
    </p:spTree>
    <p:extLst>
      <p:ext uri="{BB962C8B-B14F-4D97-AF65-F5344CB8AC3E}">
        <p14:creationId xmlns:p14="http://schemas.microsoft.com/office/powerpoint/2010/main" val="2081544334"/>
      </p:ext>
    </p:extLst>
  </p:cSld>
  <p:clrMapOvr>
    <a:masterClrMapping/>
  </p:clrMapOvr>
  <mc:AlternateContent xmlns:mc="http://schemas.openxmlformats.org/markup-compatibility/2006" xmlns:p14="http://schemas.microsoft.com/office/powerpoint/2010/main">
    <mc:Choice Requires="p14">
      <p:transition spd="slow" p14:dur="1250">
        <p14:switch dir="r"/>
      </p:transition>
    </mc:Choice>
    <mc:Fallback xmlns="">
      <p:transition spd="slow">
        <p:fade/>
      </p:transition>
    </mc:Fallback>
  </mc:AlternateContent>
  <p:timing>
    <p:tnLst>
      <p:par>
        <p:cTn id="1" dur="indefinite" restart="never" nodeType="tmRoot"/>
      </p:par>
    </p:tnLst>
  </p:timing>
</p:sld>
</file>

<file path=ppt/slides/slide1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dirty="0"/>
              <a:t>CROSS JOIN</a:t>
            </a:r>
          </a:p>
        </p:txBody>
      </p:sp>
      <p:sp>
        <p:nvSpPr>
          <p:cNvPr id="3" name="Tartalom helye 2"/>
          <p:cNvSpPr>
            <a:spLocks noGrp="1"/>
          </p:cNvSpPr>
          <p:nvPr>
            <p:ph idx="1"/>
          </p:nvPr>
        </p:nvSpPr>
        <p:spPr/>
        <p:txBody>
          <a:bodyPr>
            <a:normAutofit/>
          </a:bodyPr>
          <a:lstStyle/>
          <a:p>
            <a:r>
              <a:rPr lang="hu-HU" dirty="0"/>
              <a:t>A </a:t>
            </a:r>
            <a:r>
              <a:rPr lang="hu-HU" dirty="0">
                <a:solidFill>
                  <a:srgbClr val="0000FF"/>
                </a:solidFill>
              </a:rPr>
              <a:t>CROSS JOIN</a:t>
            </a:r>
            <a:r>
              <a:rPr lang="hu-HU" dirty="0"/>
              <a:t> segítségével le lehet kérdezni két tábla </a:t>
            </a:r>
            <a:r>
              <a:rPr lang="hu-HU" u="sng" dirty="0"/>
              <a:t>Descartes-szorzatát</a:t>
            </a:r>
            <a:r>
              <a:rPr lang="hu-HU" dirty="0"/>
              <a:t> (A X B), azaz az egyik tábla összes rekordját összeköti a másik tábla összes rekordjával.</a:t>
            </a:r>
          </a:p>
          <a:p>
            <a:r>
              <a:rPr lang="hu-HU" dirty="0"/>
              <a:t>Megadásakor nem kell definiálni a két tábla között mi alapján jön létre a kapcsolat.</a:t>
            </a:r>
          </a:p>
          <a:p>
            <a:r>
              <a:rPr lang="hu-HU" dirty="0"/>
              <a:t>Szabványosan:</a:t>
            </a:r>
          </a:p>
          <a:p>
            <a:pPr lvl="1"/>
            <a:r>
              <a:rPr lang="hu-HU" dirty="0"/>
              <a:t>…</a:t>
            </a:r>
            <a:r>
              <a:rPr lang="hu-HU" dirty="0">
                <a:solidFill>
                  <a:srgbClr val="0000FF"/>
                </a:solidFill>
              </a:rPr>
              <a:t>FROM</a:t>
            </a:r>
            <a:r>
              <a:rPr lang="hu-HU" dirty="0"/>
              <a:t> &lt;</a:t>
            </a:r>
            <a:r>
              <a:rPr lang="hu-HU" dirty="0" err="1"/>
              <a:t>Atábla</a:t>
            </a:r>
            <a:r>
              <a:rPr lang="hu-HU" dirty="0"/>
              <a:t>&gt; </a:t>
            </a:r>
            <a:r>
              <a:rPr lang="hu-HU" dirty="0">
                <a:solidFill>
                  <a:srgbClr val="0000FF"/>
                </a:solidFill>
              </a:rPr>
              <a:t>CROSS JOIN</a:t>
            </a:r>
            <a:r>
              <a:rPr lang="hu-HU" dirty="0"/>
              <a:t> &lt;</a:t>
            </a:r>
            <a:r>
              <a:rPr lang="hu-HU" dirty="0" err="1"/>
              <a:t>Btábla</a:t>
            </a:r>
            <a:r>
              <a:rPr lang="hu-HU" dirty="0" smtClean="0"/>
              <a:t>&gt;…;</a:t>
            </a:r>
            <a:endParaRPr lang="hu-HU" dirty="0"/>
          </a:p>
        </p:txBody>
      </p:sp>
      <p:sp>
        <p:nvSpPr>
          <p:cNvPr id="5" name="Dátum helye 4"/>
          <p:cNvSpPr>
            <a:spLocks noGrp="1"/>
          </p:cNvSpPr>
          <p:nvPr>
            <p:ph type="dt" sz="half" idx="10"/>
          </p:nvPr>
        </p:nvSpPr>
        <p:spPr/>
        <p:txBody>
          <a:bodyPr/>
          <a:lstStyle/>
          <a:p>
            <a:fld id="{21193F6F-74D3-437D-9878-8244791C315D}" type="datetime1">
              <a:rPr lang="hu-HU" smtClean="0"/>
              <a:t>2023. 01. 18.</a:t>
            </a:fld>
            <a:endParaRPr lang="hu-HU"/>
          </a:p>
        </p:txBody>
      </p:sp>
      <p:sp>
        <p:nvSpPr>
          <p:cNvPr id="4" name="Dia számának helye 3">
            <a:extLst>
              <a:ext uri="{FF2B5EF4-FFF2-40B4-BE49-F238E27FC236}">
                <a16:creationId xmlns:a16="http://schemas.microsoft.com/office/drawing/2014/main" id="{5E1A3B2B-FFD1-4B7A-9401-616EE973FFA6}"/>
              </a:ext>
            </a:extLst>
          </p:cNvPr>
          <p:cNvSpPr>
            <a:spLocks noGrp="1"/>
          </p:cNvSpPr>
          <p:nvPr>
            <p:ph type="sldNum" sz="quarter" idx="12"/>
          </p:nvPr>
        </p:nvSpPr>
        <p:spPr/>
        <p:txBody>
          <a:bodyPr/>
          <a:lstStyle/>
          <a:p>
            <a:fld id="{023A0BD0-2DEC-4D15-9D20-DE27D113719B}" type="slidenum">
              <a:rPr lang="hu-HU" smtClean="0"/>
              <a:t>135</a:t>
            </a:fld>
            <a:endParaRPr lang="hu-HU"/>
          </a:p>
        </p:txBody>
      </p:sp>
    </p:spTree>
    <p:extLst>
      <p:ext uri="{BB962C8B-B14F-4D97-AF65-F5344CB8AC3E}">
        <p14:creationId xmlns:p14="http://schemas.microsoft.com/office/powerpoint/2010/main" val="1799261677"/>
      </p:ext>
    </p:extLst>
  </p:cSld>
  <p:clrMapOvr>
    <a:masterClrMapping/>
  </p:clrMapOvr>
  <mc:AlternateContent xmlns:mc="http://schemas.openxmlformats.org/markup-compatibility/2006" xmlns:p14="http://schemas.microsoft.com/office/powerpoint/2010/main">
    <mc:Choice Requires="p14">
      <p:transition spd="slow" p14:dur="1250">
        <p14:switch dir="r"/>
      </p:transition>
    </mc:Choice>
    <mc:Fallback xmlns="">
      <p:transition spd="slow">
        <p:fade/>
      </p:transition>
    </mc:Fallback>
  </mc:AlternateContent>
  <p:timing>
    <p:tnLst>
      <p:par>
        <p:cTn id="1" dur="indefinite" restart="never" nodeType="tmRoot"/>
      </p:par>
    </p:tnLst>
  </p:timing>
</p:sld>
</file>

<file path=ppt/slides/slide1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dirty="0" err="1" smtClean="0"/>
              <a:t>Cross</a:t>
            </a:r>
            <a:r>
              <a:rPr lang="hu-HU" dirty="0" smtClean="0"/>
              <a:t> </a:t>
            </a:r>
            <a:r>
              <a:rPr lang="hu-HU" dirty="0" err="1" smtClean="0"/>
              <a:t>Join</a:t>
            </a:r>
            <a:endParaRPr lang="hu-HU" dirty="0"/>
          </a:p>
        </p:txBody>
      </p:sp>
      <p:sp>
        <p:nvSpPr>
          <p:cNvPr id="6" name="Szöveg helye 5"/>
          <p:cNvSpPr>
            <a:spLocks noGrp="1"/>
          </p:cNvSpPr>
          <p:nvPr>
            <p:ph type="body" idx="1"/>
          </p:nvPr>
        </p:nvSpPr>
        <p:spPr/>
        <p:txBody>
          <a:bodyPr/>
          <a:lstStyle/>
          <a:p>
            <a:endParaRPr lang="hu-HU" dirty="0"/>
          </a:p>
        </p:txBody>
      </p:sp>
      <p:sp>
        <p:nvSpPr>
          <p:cNvPr id="7" name="Tartalom helye 6"/>
          <p:cNvSpPr>
            <a:spLocks noGrp="1"/>
          </p:cNvSpPr>
          <p:nvPr>
            <p:ph sz="half" idx="2"/>
          </p:nvPr>
        </p:nvSpPr>
        <p:spPr/>
        <p:txBody>
          <a:bodyPr/>
          <a:lstStyle/>
          <a:p>
            <a:pPr marL="0" indent="0">
              <a:buNone/>
            </a:pPr>
            <a:r>
              <a:rPr lang="en-US" dirty="0"/>
              <a:t>SELECT </a:t>
            </a:r>
            <a:r>
              <a:rPr lang="en-US" dirty="0" err="1"/>
              <a:t>név</a:t>
            </a:r>
            <a:r>
              <a:rPr lang="en-US" dirty="0"/>
              <a:t>, </a:t>
            </a:r>
            <a:r>
              <a:rPr lang="en-US" dirty="0" err="1"/>
              <a:t>város</a:t>
            </a:r>
            <a:endParaRPr lang="en-US" dirty="0"/>
          </a:p>
          <a:p>
            <a:pPr marL="0" indent="0">
              <a:buNone/>
            </a:pPr>
            <a:r>
              <a:rPr lang="en-US" dirty="0"/>
              <a:t>	from</a:t>
            </a:r>
          </a:p>
          <a:p>
            <a:pPr marL="0" indent="0">
              <a:buNone/>
            </a:pPr>
            <a:r>
              <a:rPr lang="en-US" dirty="0" err="1"/>
              <a:t>Emberek</a:t>
            </a:r>
            <a:r>
              <a:rPr lang="en-US" dirty="0"/>
              <a:t>, </a:t>
            </a:r>
            <a:r>
              <a:rPr lang="en-US" dirty="0" err="1" smtClean="0"/>
              <a:t>cím</a:t>
            </a:r>
            <a:endParaRPr lang="hu-HU" dirty="0" smtClean="0"/>
          </a:p>
          <a:p>
            <a:pPr marL="0" indent="0">
              <a:buNone/>
            </a:pPr>
            <a:endParaRPr lang="hu-HU" dirty="0"/>
          </a:p>
          <a:p>
            <a:pPr marL="0" indent="0">
              <a:buNone/>
            </a:pPr>
            <a:r>
              <a:rPr lang="hu-HU" dirty="0" smtClean="0"/>
              <a:t>(24 rekord lesz)</a:t>
            </a:r>
            <a:endParaRPr lang="hu-HU" dirty="0"/>
          </a:p>
        </p:txBody>
      </p:sp>
      <p:sp>
        <p:nvSpPr>
          <p:cNvPr id="8" name="Szöveg helye 7"/>
          <p:cNvSpPr>
            <a:spLocks noGrp="1"/>
          </p:cNvSpPr>
          <p:nvPr>
            <p:ph type="body" sz="quarter" idx="3"/>
          </p:nvPr>
        </p:nvSpPr>
        <p:spPr/>
        <p:txBody>
          <a:bodyPr/>
          <a:lstStyle/>
          <a:p>
            <a:endParaRPr lang="hu-HU"/>
          </a:p>
        </p:txBody>
      </p:sp>
      <p:sp>
        <p:nvSpPr>
          <p:cNvPr id="9" name="Tartalom helye 8"/>
          <p:cNvSpPr>
            <a:spLocks noGrp="1"/>
          </p:cNvSpPr>
          <p:nvPr>
            <p:ph sz="quarter" idx="4"/>
          </p:nvPr>
        </p:nvSpPr>
        <p:spPr/>
        <p:txBody>
          <a:bodyPr/>
          <a:lstStyle/>
          <a:p>
            <a:pPr marL="0" indent="0">
              <a:buNone/>
            </a:pPr>
            <a:r>
              <a:rPr lang="en-US" dirty="0"/>
              <a:t>SELECT </a:t>
            </a:r>
            <a:r>
              <a:rPr lang="en-US" dirty="0" err="1"/>
              <a:t>név</a:t>
            </a:r>
            <a:r>
              <a:rPr lang="en-US" dirty="0"/>
              <a:t>, </a:t>
            </a:r>
            <a:r>
              <a:rPr lang="en-US" dirty="0" err="1"/>
              <a:t>város</a:t>
            </a:r>
            <a:endParaRPr lang="en-US" dirty="0"/>
          </a:p>
          <a:p>
            <a:pPr marL="0" indent="0">
              <a:buNone/>
            </a:pPr>
            <a:r>
              <a:rPr lang="en-US" dirty="0"/>
              <a:t>	from</a:t>
            </a:r>
          </a:p>
          <a:p>
            <a:pPr marL="0" indent="0">
              <a:buNone/>
            </a:pPr>
            <a:r>
              <a:rPr lang="en-US" dirty="0" err="1"/>
              <a:t>Emberek</a:t>
            </a:r>
            <a:endParaRPr lang="en-US" dirty="0"/>
          </a:p>
          <a:p>
            <a:pPr marL="0" indent="0">
              <a:buNone/>
            </a:pPr>
            <a:r>
              <a:rPr lang="en-US" dirty="0"/>
              <a:t>cross join </a:t>
            </a:r>
            <a:r>
              <a:rPr lang="en-US" dirty="0" err="1"/>
              <a:t>Cím</a:t>
            </a:r>
            <a:endParaRPr lang="hu-HU" dirty="0"/>
          </a:p>
        </p:txBody>
      </p:sp>
      <p:sp>
        <p:nvSpPr>
          <p:cNvPr id="4" name="Dátum helye 3"/>
          <p:cNvSpPr>
            <a:spLocks noGrp="1"/>
          </p:cNvSpPr>
          <p:nvPr>
            <p:ph type="dt" sz="half" idx="10"/>
          </p:nvPr>
        </p:nvSpPr>
        <p:spPr/>
        <p:txBody>
          <a:bodyPr/>
          <a:lstStyle/>
          <a:p>
            <a:fld id="{8038B707-463A-4694-A111-045EE4889DE1}" type="datetime1">
              <a:rPr lang="hu-HU" smtClean="0"/>
              <a:t>2023. 01. 18.</a:t>
            </a:fld>
            <a:endParaRPr lang="hu-HU"/>
          </a:p>
        </p:txBody>
      </p:sp>
      <p:sp>
        <p:nvSpPr>
          <p:cNvPr id="5" name="Dia számának helye 4"/>
          <p:cNvSpPr>
            <a:spLocks noGrp="1"/>
          </p:cNvSpPr>
          <p:nvPr>
            <p:ph type="sldNum" sz="quarter" idx="12"/>
          </p:nvPr>
        </p:nvSpPr>
        <p:spPr/>
        <p:txBody>
          <a:bodyPr/>
          <a:lstStyle/>
          <a:p>
            <a:fld id="{6A3D1E81-B98C-4CD5-9C26-982AA14D93A3}" type="slidenum">
              <a:rPr lang="hu-HU" smtClean="0"/>
              <a:t>136</a:t>
            </a:fld>
            <a:endParaRPr lang="hu-HU"/>
          </a:p>
        </p:txBody>
      </p:sp>
    </p:spTree>
    <p:extLst>
      <p:ext uri="{BB962C8B-B14F-4D97-AF65-F5344CB8AC3E}">
        <p14:creationId xmlns:p14="http://schemas.microsoft.com/office/powerpoint/2010/main" val="3271584490"/>
      </p:ext>
    </p:extLst>
  </p:cSld>
  <p:clrMapOvr>
    <a:masterClrMapping/>
  </p:clrMapOvr>
  <p:timing>
    <p:tnLst>
      <p:par>
        <p:cTn id="1" dur="indefinite" restart="never" nodeType="tmRoot"/>
      </p:par>
    </p:tnLst>
  </p:timing>
</p:sld>
</file>

<file path=ppt/slides/slide1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dirty="0"/>
              <a:t>SQL Server CROSS JOIN</a:t>
            </a:r>
          </a:p>
        </p:txBody>
      </p:sp>
      <p:sp>
        <p:nvSpPr>
          <p:cNvPr id="3" name="Tartalom helye 2"/>
          <p:cNvSpPr>
            <a:spLocks noGrp="1"/>
          </p:cNvSpPr>
          <p:nvPr>
            <p:ph idx="1"/>
          </p:nvPr>
        </p:nvSpPr>
        <p:spPr>
          <a:xfrm>
            <a:off x="838200" y="1825625"/>
            <a:ext cx="6087701" cy="4351338"/>
          </a:xfrm>
        </p:spPr>
        <p:txBody>
          <a:bodyPr>
            <a:normAutofit/>
          </a:bodyPr>
          <a:lstStyle/>
          <a:p>
            <a:pPr marL="0" indent="0">
              <a:buNone/>
            </a:pPr>
            <a:r>
              <a:rPr lang="hu-HU" dirty="0"/>
              <a:t>SELECT  </a:t>
            </a:r>
            <a:r>
              <a:rPr lang="hu-HU" dirty="0" err="1"/>
              <a:t>product.Id</a:t>
            </a:r>
            <a:r>
              <a:rPr lang="hu-HU" dirty="0"/>
              <a:t>,</a:t>
            </a:r>
          </a:p>
          <a:p>
            <a:pPr marL="0" indent="0">
              <a:buNone/>
            </a:pPr>
            <a:r>
              <a:rPr lang="hu-HU" dirty="0"/>
              <a:t>    </a:t>
            </a:r>
            <a:r>
              <a:rPr lang="hu-HU" dirty="0" err="1"/>
              <a:t>ProductName</a:t>
            </a:r>
            <a:r>
              <a:rPr lang="hu-HU" dirty="0"/>
              <a:t>,</a:t>
            </a:r>
          </a:p>
          <a:p>
            <a:pPr marL="0" indent="0">
              <a:buNone/>
            </a:pPr>
            <a:r>
              <a:rPr lang="hu-HU" dirty="0"/>
              <a:t>    </a:t>
            </a:r>
            <a:r>
              <a:rPr lang="hu-HU" dirty="0" err="1"/>
              <a:t>SupplierId</a:t>
            </a:r>
            <a:endParaRPr lang="hu-HU" dirty="0"/>
          </a:p>
          <a:p>
            <a:pPr marL="0" indent="0">
              <a:buNone/>
            </a:pPr>
            <a:r>
              <a:rPr lang="hu-HU" dirty="0"/>
              <a:t>    FROM   </a:t>
            </a:r>
            <a:r>
              <a:rPr lang="hu-HU" dirty="0" err="1"/>
              <a:t>Product</a:t>
            </a:r>
            <a:endParaRPr lang="hu-HU" dirty="0"/>
          </a:p>
          <a:p>
            <a:pPr marL="0" indent="0">
              <a:buNone/>
            </a:pPr>
            <a:r>
              <a:rPr lang="hu-HU" dirty="0"/>
              <a:t>CROSS JOIN </a:t>
            </a:r>
            <a:r>
              <a:rPr lang="hu-HU" dirty="0" err="1"/>
              <a:t>Supplier</a:t>
            </a:r>
            <a:endParaRPr lang="hu-HU" dirty="0"/>
          </a:p>
          <a:p>
            <a:pPr marL="0" indent="0">
              <a:buNone/>
            </a:pPr>
            <a:r>
              <a:rPr lang="hu-HU" dirty="0"/>
              <a:t>ORDER BY    </a:t>
            </a:r>
            <a:r>
              <a:rPr lang="hu-HU" dirty="0" err="1"/>
              <a:t>ProductName</a:t>
            </a:r>
            <a:endParaRPr lang="en-US" dirty="0"/>
          </a:p>
          <a:p>
            <a:pPr marL="0" indent="0">
              <a:buNone/>
            </a:pPr>
            <a:endParaRPr lang="hu-HU" dirty="0"/>
          </a:p>
        </p:txBody>
      </p:sp>
      <p:sp>
        <p:nvSpPr>
          <p:cNvPr id="4" name="Dátum helye 3"/>
          <p:cNvSpPr>
            <a:spLocks noGrp="1"/>
          </p:cNvSpPr>
          <p:nvPr>
            <p:ph type="dt" sz="half" idx="10"/>
          </p:nvPr>
        </p:nvSpPr>
        <p:spPr/>
        <p:txBody>
          <a:bodyPr/>
          <a:lstStyle/>
          <a:p>
            <a:fld id="{8038B707-463A-4694-A111-045EE4889DE1}" type="datetime1">
              <a:rPr lang="hu-HU" smtClean="0"/>
              <a:t>2023. 01. 18.</a:t>
            </a:fld>
            <a:endParaRPr lang="hu-HU"/>
          </a:p>
        </p:txBody>
      </p:sp>
      <p:sp>
        <p:nvSpPr>
          <p:cNvPr id="5" name="Dia számának helye 4"/>
          <p:cNvSpPr>
            <a:spLocks noGrp="1"/>
          </p:cNvSpPr>
          <p:nvPr>
            <p:ph type="sldNum" sz="quarter" idx="12"/>
          </p:nvPr>
        </p:nvSpPr>
        <p:spPr/>
        <p:txBody>
          <a:bodyPr/>
          <a:lstStyle/>
          <a:p>
            <a:fld id="{6A3D1E81-B98C-4CD5-9C26-982AA14D93A3}" type="slidenum">
              <a:rPr lang="hu-HU" smtClean="0"/>
              <a:t>137</a:t>
            </a:fld>
            <a:endParaRPr lang="hu-HU"/>
          </a:p>
        </p:txBody>
      </p:sp>
      <p:pic>
        <p:nvPicPr>
          <p:cNvPr id="7" name="Kép 6"/>
          <p:cNvPicPr>
            <a:picLocks noChangeAspect="1"/>
          </p:cNvPicPr>
          <p:nvPr/>
        </p:nvPicPr>
        <p:blipFill>
          <a:blip r:embed="rId2"/>
          <a:stretch>
            <a:fillRect/>
          </a:stretch>
        </p:blipFill>
        <p:spPr>
          <a:xfrm>
            <a:off x="6801039" y="1507308"/>
            <a:ext cx="4800600" cy="3752850"/>
          </a:xfrm>
          <a:prstGeom prst="rect">
            <a:avLst/>
          </a:prstGeom>
        </p:spPr>
      </p:pic>
    </p:spTree>
    <p:extLst>
      <p:ext uri="{BB962C8B-B14F-4D97-AF65-F5344CB8AC3E}">
        <p14:creationId xmlns:p14="http://schemas.microsoft.com/office/powerpoint/2010/main" val="1801182085"/>
      </p:ext>
    </p:extLst>
  </p:cSld>
  <p:clrMapOvr>
    <a:masterClrMapping/>
  </p:clrMapOvr>
  <p:timing>
    <p:tnLst>
      <p:par>
        <p:cTn id="1" dur="indefinite" restart="never" nodeType="tmRoot"/>
      </p:par>
    </p:tnLst>
  </p:timing>
</p:sld>
</file>

<file path=ppt/slides/slide1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dirty="0"/>
              <a:t>INNER JOIN</a:t>
            </a:r>
          </a:p>
        </p:txBody>
      </p:sp>
      <p:sp>
        <p:nvSpPr>
          <p:cNvPr id="3" name="Tartalom helye 2"/>
          <p:cNvSpPr>
            <a:spLocks noGrp="1"/>
          </p:cNvSpPr>
          <p:nvPr>
            <p:ph idx="1"/>
          </p:nvPr>
        </p:nvSpPr>
        <p:spPr/>
        <p:txBody>
          <a:bodyPr>
            <a:normAutofit/>
          </a:bodyPr>
          <a:lstStyle/>
          <a:p>
            <a:r>
              <a:rPr lang="hu-HU" dirty="0"/>
              <a:t>Az </a:t>
            </a:r>
            <a:r>
              <a:rPr lang="hu-HU" dirty="0">
                <a:solidFill>
                  <a:srgbClr val="0000FF"/>
                </a:solidFill>
              </a:rPr>
              <a:t>INNER JOIN</a:t>
            </a:r>
            <a:r>
              <a:rPr lang="hu-HU" dirty="0"/>
              <a:t> segítségével le tudjuk kérdezni a két tábla összes olyan rekordját, amelyik összekapcsolható a megadott kapcsolat alapján legalább egy, a másik táblában található rekorddal.</a:t>
            </a:r>
          </a:p>
          <a:p>
            <a:r>
              <a:rPr lang="hu-HU" dirty="0"/>
              <a:t>Szabványosan:</a:t>
            </a:r>
          </a:p>
          <a:p>
            <a:pPr lvl="1"/>
            <a:r>
              <a:rPr lang="hu-HU" dirty="0"/>
              <a:t>…</a:t>
            </a:r>
            <a:r>
              <a:rPr lang="hu-HU" dirty="0">
                <a:solidFill>
                  <a:srgbClr val="0000FF"/>
                </a:solidFill>
              </a:rPr>
              <a:t>FROM</a:t>
            </a:r>
            <a:r>
              <a:rPr lang="hu-HU" dirty="0"/>
              <a:t> &lt;</a:t>
            </a:r>
            <a:r>
              <a:rPr lang="hu-HU" dirty="0" err="1"/>
              <a:t>Atábla</a:t>
            </a:r>
            <a:r>
              <a:rPr lang="hu-HU" dirty="0"/>
              <a:t>&gt; </a:t>
            </a:r>
            <a:r>
              <a:rPr lang="hu-HU" dirty="0">
                <a:solidFill>
                  <a:srgbClr val="0000FF"/>
                </a:solidFill>
              </a:rPr>
              <a:t>INNER JOIN</a:t>
            </a:r>
            <a:r>
              <a:rPr lang="hu-HU" dirty="0"/>
              <a:t> &lt;</a:t>
            </a:r>
            <a:r>
              <a:rPr lang="hu-HU" dirty="0" err="1"/>
              <a:t>Btábla</a:t>
            </a:r>
            <a:r>
              <a:rPr lang="hu-HU" dirty="0"/>
              <a:t>&gt; </a:t>
            </a:r>
            <a:r>
              <a:rPr lang="hu-HU" dirty="0">
                <a:solidFill>
                  <a:srgbClr val="0000FF"/>
                </a:solidFill>
              </a:rPr>
              <a:t>ON</a:t>
            </a:r>
            <a:r>
              <a:rPr lang="hu-HU" dirty="0"/>
              <a:t> &lt;</a:t>
            </a:r>
            <a:r>
              <a:rPr lang="hu-HU" dirty="0" err="1"/>
              <a:t>Atábla</a:t>
            </a:r>
            <a:r>
              <a:rPr lang="hu-HU" dirty="0"/>
              <a:t>&gt;.&lt;oszlop&gt; = &lt;</a:t>
            </a:r>
            <a:r>
              <a:rPr lang="hu-HU" dirty="0" err="1"/>
              <a:t>Btábla</a:t>
            </a:r>
            <a:r>
              <a:rPr lang="hu-HU" dirty="0"/>
              <a:t>&gt;.&lt;oszlop</a:t>
            </a:r>
            <a:r>
              <a:rPr lang="hu-HU" dirty="0" smtClean="0"/>
              <a:t>&gt;…;</a:t>
            </a:r>
            <a:endParaRPr lang="hu-HU" dirty="0"/>
          </a:p>
        </p:txBody>
      </p:sp>
      <p:sp>
        <p:nvSpPr>
          <p:cNvPr id="5" name="Dátum helye 4"/>
          <p:cNvSpPr>
            <a:spLocks noGrp="1"/>
          </p:cNvSpPr>
          <p:nvPr>
            <p:ph type="dt" sz="half" idx="10"/>
          </p:nvPr>
        </p:nvSpPr>
        <p:spPr/>
        <p:txBody>
          <a:bodyPr/>
          <a:lstStyle/>
          <a:p>
            <a:fld id="{5A53A710-A6BA-47F6-9C4C-F2FBE478D44B}" type="datetime1">
              <a:rPr lang="hu-HU" smtClean="0"/>
              <a:t>2023. 01. 18.</a:t>
            </a:fld>
            <a:endParaRPr lang="hu-HU"/>
          </a:p>
        </p:txBody>
      </p:sp>
      <p:sp>
        <p:nvSpPr>
          <p:cNvPr id="4" name="Dia számának helye 3">
            <a:extLst>
              <a:ext uri="{FF2B5EF4-FFF2-40B4-BE49-F238E27FC236}">
                <a16:creationId xmlns:a16="http://schemas.microsoft.com/office/drawing/2014/main" id="{DD754D7B-CBCD-492D-B36F-A0BDA4B7E198}"/>
              </a:ext>
            </a:extLst>
          </p:cNvPr>
          <p:cNvSpPr>
            <a:spLocks noGrp="1"/>
          </p:cNvSpPr>
          <p:nvPr>
            <p:ph type="sldNum" sz="quarter" idx="12"/>
          </p:nvPr>
        </p:nvSpPr>
        <p:spPr/>
        <p:txBody>
          <a:bodyPr/>
          <a:lstStyle/>
          <a:p>
            <a:fld id="{023A0BD0-2DEC-4D15-9D20-DE27D113719B}" type="slidenum">
              <a:rPr lang="hu-HU" smtClean="0"/>
              <a:t>138</a:t>
            </a:fld>
            <a:endParaRPr lang="hu-HU"/>
          </a:p>
        </p:txBody>
      </p:sp>
    </p:spTree>
    <p:extLst>
      <p:ext uri="{BB962C8B-B14F-4D97-AF65-F5344CB8AC3E}">
        <p14:creationId xmlns:p14="http://schemas.microsoft.com/office/powerpoint/2010/main" val="2164521989"/>
      </p:ext>
    </p:extLst>
  </p:cSld>
  <p:clrMapOvr>
    <a:masterClrMapping/>
  </p:clrMapOvr>
  <mc:AlternateContent xmlns:mc="http://schemas.openxmlformats.org/markup-compatibility/2006" xmlns:p14="http://schemas.microsoft.com/office/powerpoint/2010/main">
    <mc:Choice Requires="p14">
      <p:transition spd="slow" p14:dur="1250">
        <p14:switch dir="r"/>
      </p:transition>
    </mc:Choice>
    <mc:Fallback xmlns="">
      <p:transition spd="slow">
        <p:fade/>
      </p:transition>
    </mc:Fallback>
  </mc:AlternateContent>
  <p:timing>
    <p:tnLst>
      <p:par>
        <p:cTn id="1" dur="indefinite" restart="never" nodeType="tmRoot"/>
      </p:par>
    </p:tnLst>
  </p:timing>
</p:sld>
</file>

<file path=ppt/slides/slide1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ím 5"/>
          <p:cNvSpPr>
            <a:spLocks noGrp="1"/>
          </p:cNvSpPr>
          <p:nvPr>
            <p:ph type="title"/>
          </p:nvPr>
        </p:nvSpPr>
        <p:spPr/>
        <p:txBody>
          <a:bodyPr/>
          <a:lstStyle/>
          <a:p>
            <a:r>
              <a:rPr lang="hu-HU" dirty="0" smtClean="0"/>
              <a:t>INNER JOIN példa</a:t>
            </a:r>
            <a:endParaRPr lang="hu-HU" dirty="0"/>
          </a:p>
        </p:txBody>
      </p:sp>
      <p:sp>
        <p:nvSpPr>
          <p:cNvPr id="7" name="Szöveg helye 6"/>
          <p:cNvSpPr>
            <a:spLocks noGrp="1"/>
          </p:cNvSpPr>
          <p:nvPr>
            <p:ph type="body" idx="1"/>
          </p:nvPr>
        </p:nvSpPr>
        <p:spPr/>
        <p:txBody>
          <a:bodyPr/>
          <a:lstStyle/>
          <a:p>
            <a:r>
              <a:rPr lang="hu-HU" dirty="0" smtClean="0"/>
              <a:t>JOIN vagy INNER JOIN</a:t>
            </a:r>
            <a:endParaRPr lang="hu-HU" dirty="0"/>
          </a:p>
        </p:txBody>
      </p:sp>
      <p:sp>
        <p:nvSpPr>
          <p:cNvPr id="8" name="Tartalom helye 7"/>
          <p:cNvSpPr>
            <a:spLocks noGrp="1"/>
          </p:cNvSpPr>
          <p:nvPr>
            <p:ph sz="half" idx="2"/>
          </p:nvPr>
        </p:nvSpPr>
        <p:spPr/>
        <p:txBody>
          <a:bodyPr/>
          <a:lstStyle/>
          <a:p>
            <a:pPr marL="0" indent="0">
              <a:buNone/>
            </a:pPr>
            <a:r>
              <a:rPr lang="hu-HU" dirty="0" err="1"/>
              <a:t>select</a:t>
            </a:r>
            <a:r>
              <a:rPr lang="hu-HU" dirty="0"/>
              <a:t> név, város </a:t>
            </a:r>
            <a:endParaRPr lang="hu-HU" dirty="0" smtClean="0"/>
          </a:p>
          <a:p>
            <a:pPr marL="0" indent="0">
              <a:buNone/>
            </a:pPr>
            <a:r>
              <a:rPr lang="hu-HU" dirty="0"/>
              <a:t>	</a:t>
            </a:r>
            <a:r>
              <a:rPr lang="hu-HU" dirty="0" err="1" smtClean="0"/>
              <a:t>from</a:t>
            </a:r>
            <a:r>
              <a:rPr lang="hu-HU" dirty="0" smtClean="0"/>
              <a:t> Emberek </a:t>
            </a:r>
            <a:endParaRPr lang="hu-HU" dirty="0"/>
          </a:p>
          <a:p>
            <a:pPr marL="0" indent="0">
              <a:buNone/>
            </a:pPr>
            <a:r>
              <a:rPr lang="hu-HU" dirty="0" smtClean="0"/>
              <a:t>	</a:t>
            </a:r>
            <a:r>
              <a:rPr lang="hu-HU" dirty="0" err="1" smtClean="0"/>
              <a:t>inner</a:t>
            </a:r>
            <a:r>
              <a:rPr lang="hu-HU" dirty="0" smtClean="0"/>
              <a:t> </a:t>
            </a:r>
            <a:r>
              <a:rPr lang="hu-HU" dirty="0" err="1"/>
              <a:t>join</a:t>
            </a:r>
            <a:r>
              <a:rPr lang="hu-HU" dirty="0"/>
              <a:t> cím</a:t>
            </a:r>
          </a:p>
          <a:p>
            <a:pPr marL="0" indent="0">
              <a:buNone/>
            </a:pPr>
            <a:r>
              <a:rPr lang="hu-HU" dirty="0" smtClean="0"/>
              <a:t>	</a:t>
            </a:r>
            <a:r>
              <a:rPr lang="hu-HU" dirty="0" err="1" smtClean="0"/>
              <a:t>on</a:t>
            </a:r>
            <a:r>
              <a:rPr lang="hu-HU" dirty="0" smtClean="0"/>
              <a:t> 	</a:t>
            </a:r>
          </a:p>
          <a:p>
            <a:pPr marL="0" indent="0">
              <a:buNone/>
            </a:pPr>
            <a:r>
              <a:rPr lang="hu-HU" dirty="0" smtClean="0"/>
              <a:t>	</a:t>
            </a:r>
            <a:r>
              <a:rPr lang="hu-HU" dirty="0" err="1" smtClean="0"/>
              <a:t>emberek.isz</a:t>
            </a:r>
            <a:r>
              <a:rPr lang="hu-HU" dirty="0" smtClean="0"/>
              <a:t>=</a:t>
            </a:r>
            <a:r>
              <a:rPr lang="hu-HU" dirty="0" err="1" smtClean="0"/>
              <a:t>cím.isz</a:t>
            </a:r>
            <a:endParaRPr lang="hu-HU" dirty="0"/>
          </a:p>
        </p:txBody>
      </p:sp>
      <p:sp>
        <p:nvSpPr>
          <p:cNvPr id="9" name="Szöveg helye 8"/>
          <p:cNvSpPr>
            <a:spLocks noGrp="1"/>
          </p:cNvSpPr>
          <p:nvPr>
            <p:ph type="body" sz="quarter" idx="3"/>
          </p:nvPr>
        </p:nvSpPr>
        <p:spPr/>
        <p:txBody>
          <a:bodyPr/>
          <a:lstStyle/>
          <a:p>
            <a:endParaRPr lang="hu-HU"/>
          </a:p>
        </p:txBody>
      </p:sp>
      <p:pic>
        <p:nvPicPr>
          <p:cNvPr id="11" name="Tartalom helye 10"/>
          <p:cNvPicPr>
            <a:picLocks noGrp="1" noChangeAspect="1"/>
          </p:cNvPicPr>
          <p:nvPr>
            <p:ph sz="quarter" idx="4"/>
          </p:nvPr>
        </p:nvPicPr>
        <p:blipFill>
          <a:blip r:embed="rId2"/>
          <a:stretch>
            <a:fillRect/>
          </a:stretch>
        </p:blipFill>
        <p:spPr>
          <a:xfrm>
            <a:off x="6172200" y="3361609"/>
            <a:ext cx="5183188" cy="1971519"/>
          </a:xfrm>
          <a:prstGeom prst="rect">
            <a:avLst/>
          </a:prstGeom>
        </p:spPr>
      </p:pic>
      <p:sp>
        <p:nvSpPr>
          <p:cNvPr id="4" name="Dátum helye 3"/>
          <p:cNvSpPr>
            <a:spLocks noGrp="1"/>
          </p:cNvSpPr>
          <p:nvPr>
            <p:ph type="dt" sz="half" idx="10"/>
          </p:nvPr>
        </p:nvSpPr>
        <p:spPr/>
        <p:txBody>
          <a:bodyPr/>
          <a:lstStyle/>
          <a:p>
            <a:fld id="{8038B707-463A-4694-A111-045EE4889DE1}" type="datetime1">
              <a:rPr lang="hu-HU" smtClean="0"/>
              <a:t>2023. 01. 18.</a:t>
            </a:fld>
            <a:endParaRPr lang="hu-HU"/>
          </a:p>
        </p:txBody>
      </p:sp>
      <p:sp>
        <p:nvSpPr>
          <p:cNvPr id="5" name="Dia számának helye 4"/>
          <p:cNvSpPr>
            <a:spLocks noGrp="1"/>
          </p:cNvSpPr>
          <p:nvPr>
            <p:ph type="sldNum" sz="quarter" idx="12"/>
          </p:nvPr>
        </p:nvSpPr>
        <p:spPr/>
        <p:txBody>
          <a:bodyPr/>
          <a:lstStyle/>
          <a:p>
            <a:fld id="{6A3D1E81-B98C-4CD5-9C26-982AA14D93A3}" type="slidenum">
              <a:rPr lang="hu-HU" smtClean="0"/>
              <a:t>139</a:t>
            </a:fld>
            <a:endParaRPr lang="hu-HU"/>
          </a:p>
        </p:txBody>
      </p:sp>
    </p:spTree>
    <p:extLst>
      <p:ext uri="{BB962C8B-B14F-4D97-AF65-F5344CB8AC3E}">
        <p14:creationId xmlns:p14="http://schemas.microsoft.com/office/powerpoint/2010/main" val="294756100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dirty="0"/>
              <a:t>Adatbázis szemlélet IV.</a:t>
            </a:r>
          </a:p>
        </p:txBody>
      </p:sp>
      <p:sp>
        <p:nvSpPr>
          <p:cNvPr id="3" name="Tartalom helye 2"/>
          <p:cNvSpPr>
            <a:spLocks noGrp="1"/>
          </p:cNvSpPr>
          <p:nvPr>
            <p:ph idx="1"/>
          </p:nvPr>
        </p:nvSpPr>
        <p:spPr/>
        <p:txBody>
          <a:bodyPr>
            <a:normAutofit/>
          </a:bodyPr>
          <a:lstStyle/>
          <a:p>
            <a:r>
              <a:rPr lang="hu-HU" dirty="0"/>
              <a:t>Az adatbázis szemléletű rendszer főbb tervezési szempontjai:</a:t>
            </a:r>
          </a:p>
          <a:p>
            <a:pPr lvl="1"/>
            <a:r>
              <a:rPr lang="hu-HU" dirty="0"/>
              <a:t>Adat kompatibilitás</a:t>
            </a:r>
          </a:p>
          <a:p>
            <a:pPr lvl="2"/>
            <a:r>
              <a:rPr lang="hu-HU" dirty="0"/>
              <a:t>A rendszer kiépítésekor, továbbfejlesztésekor fontos tényező, hogy a rendszerben addig kezelt séma, és az új séma egymással kompatibilis legyen.</a:t>
            </a:r>
          </a:p>
          <a:p>
            <a:pPr lvl="1"/>
            <a:r>
              <a:rPr lang="hu-HU" dirty="0"/>
              <a:t>Biztonság, pontosság</a:t>
            </a:r>
          </a:p>
          <a:p>
            <a:pPr lvl="2"/>
            <a:r>
              <a:rPr lang="hu-HU" dirty="0"/>
              <a:t>Megfelelő jogosultságok kezelése, adatok pontos elérése.</a:t>
            </a:r>
          </a:p>
          <a:p>
            <a:pPr lvl="1"/>
            <a:r>
              <a:rPr lang="hu-HU" dirty="0"/>
              <a:t>Több folyamat egyidejű lekezelése</a:t>
            </a:r>
          </a:p>
          <a:p>
            <a:pPr lvl="2"/>
            <a:r>
              <a:rPr lang="hu-HU" dirty="0"/>
              <a:t>Egy időben akár több munkamenetet is kezelni kell tudni.</a:t>
            </a:r>
          </a:p>
          <a:p>
            <a:pPr lvl="1"/>
            <a:r>
              <a:rPr lang="hu-HU" dirty="0"/>
              <a:t>Válaszidő, költséghatékonyság </a:t>
            </a:r>
          </a:p>
          <a:p>
            <a:pPr lvl="2"/>
            <a:r>
              <a:rPr lang="hu-HU" dirty="0"/>
              <a:t>Mindezeket a lehető leggyorsabban, a lehető legkevesebb energia befektetéssel biztosítsa.</a:t>
            </a:r>
          </a:p>
        </p:txBody>
      </p:sp>
      <p:sp>
        <p:nvSpPr>
          <p:cNvPr id="4" name="Dátum helye 3"/>
          <p:cNvSpPr>
            <a:spLocks noGrp="1"/>
          </p:cNvSpPr>
          <p:nvPr>
            <p:ph type="dt" sz="half" idx="10"/>
          </p:nvPr>
        </p:nvSpPr>
        <p:spPr/>
        <p:txBody>
          <a:bodyPr/>
          <a:lstStyle/>
          <a:p>
            <a:fld id="{62E68804-31C1-46AE-BD19-0E6E52C21150}" type="datetime1">
              <a:rPr lang="hu-HU" smtClean="0"/>
              <a:t>2023. 01. 18.</a:t>
            </a:fld>
            <a:endParaRPr lang="hu-HU"/>
          </a:p>
        </p:txBody>
      </p:sp>
      <p:sp>
        <p:nvSpPr>
          <p:cNvPr id="6" name="Dia számának helye 5"/>
          <p:cNvSpPr>
            <a:spLocks noGrp="1"/>
          </p:cNvSpPr>
          <p:nvPr>
            <p:ph type="sldNum" sz="quarter" idx="12"/>
          </p:nvPr>
        </p:nvSpPr>
        <p:spPr/>
        <p:txBody>
          <a:bodyPr/>
          <a:lstStyle/>
          <a:p>
            <a:fld id="{39A938FA-6108-4A36-A74B-B1E67C707359}" type="slidenum">
              <a:rPr lang="hu-HU" smtClean="0"/>
              <a:t>14</a:t>
            </a:fld>
            <a:endParaRPr lang="hu-HU"/>
          </a:p>
        </p:txBody>
      </p:sp>
    </p:spTree>
    <p:extLst>
      <p:ext uri="{BB962C8B-B14F-4D97-AF65-F5344CB8AC3E}">
        <p14:creationId xmlns:p14="http://schemas.microsoft.com/office/powerpoint/2010/main" val="2329526758"/>
      </p:ext>
    </p:extLst>
  </p:cSld>
  <p:clrMapOvr>
    <a:masterClrMapping/>
  </p:clrMapOvr>
  <mc:AlternateContent xmlns:mc="http://schemas.openxmlformats.org/markup-compatibility/2006" xmlns:p14="http://schemas.microsoft.com/office/powerpoint/2010/main">
    <mc:Choice Requires="p14">
      <p:transition spd="slow" p14:dur="1250">
        <p14:switch dir="r"/>
      </p:transition>
    </mc:Choice>
    <mc:Fallback xmlns="">
      <p:transition spd="slow">
        <p:fade/>
      </p:transition>
    </mc:Fallback>
  </mc:AlternateContent>
  <p:timing>
    <p:tnLst>
      <p:par>
        <p:cTn id="1" dur="indefinite" restart="never" nodeType="tmRoot"/>
      </p:par>
    </p:tnLst>
  </p:timing>
</p:sld>
</file>

<file path=ppt/slides/slide1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endParaRPr lang="hu-HU" dirty="0"/>
          </a:p>
        </p:txBody>
      </p:sp>
      <p:sp>
        <p:nvSpPr>
          <p:cNvPr id="3" name="Szöveg helye 2"/>
          <p:cNvSpPr>
            <a:spLocks noGrp="1"/>
          </p:cNvSpPr>
          <p:nvPr>
            <p:ph type="body" idx="1"/>
          </p:nvPr>
        </p:nvSpPr>
        <p:spPr/>
        <p:txBody>
          <a:bodyPr/>
          <a:lstStyle/>
          <a:p>
            <a:endParaRPr lang="hu-HU" dirty="0"/>
          </a:p>
        </p:txBody>
      </p:sp>
      <p:sp>
        <p:nvSpPr>
          <p:cNvPr id="4" name="Tartalom helye 3"/>
          <p:cNvSpPr>
            <a:spLocks noGrp="1"/>
          </p:cNvSpPr>
          <p:nvPr>
            <p:ph sz="half" idx="2"/>
          </p:nvPr>
        </p:nvSpPr>
        <p:spPr/>
        <p:txBody>
          <a:bodyPr/>
          <a:lstStyle/>
          <a:p>
            <a:pPr marL="0" indent="0">
              <a:buNone/>
            </a:pPr>
            <a:r>
              <a:rPr lang="en-US" dirty="0"/>
              <a:t>SELECT </a:t>
            </a:r>
            <a:r>
              <a:rPr lang="en-US" dirty="0" err="1"/>
              <a:t>CompanyName</a:t>
            </a:r>
            <a:r>
              <a:rPr lang="en-US" dirty="0"/>
              <a:t>, </a:t>
            </a:r>
            <a:r>
              <a:rPr lang="en-US" dirty="0" err="1"/>
              <a:t>ProductName</a:t>
            </a:r>
            <a:endParaRPr lang="en-US" dirty="0"/>
          </a:p>
          <a:p>
            <a:pPr marL="0" indent="0">
              <a:buNone/>
            </a:pPr>
            <a:r>
              <a:rPr lang="en-US" dirty="0"/>
              <a:t>  FROM Supplier S</a:t>
            </a:r>
          </a:p>
          <a:p>
            <a:pPr marL="0" indent="0">
              <a:buNone/>
            </a:pPr>
            <a:r>
              <a:rPr lang="en-US" dirty="0"/>
              <a:t>  JOIN Product P ON </a:t>
            </a:r>
            <a:r>
              <a:rPr lang="en-US" dirty="0" err="1"/>
              <a:t>S.Id</a:t>
            </a:r>
            <a:r>
              <a:rPr lang="en-US" dirty="0"/>
              <a:t> = </a:t>
            </a:r>
            <a:r>
              <a:rPr lang="en-US" dirty="0" err="1" smtClean="0"/>
              <a:t>P.SupplierId</a:t>
            </a:r>
            <a:endParaRPr lang="hu-HU" dirty="0" smtClean="0"/>
          </a:p>
          <a:p>
            <a:pPr marL="0" indent="0">
              <a:buNone/>
            </a:pPr>
            <a:endParaRPr lang="hu-HU" dirty="0"/>
          </a:p>
          <a:p>
            <a:pPr marL="0" indent="0">
              <a:buNone/>
            </a:pPr>
            <a:r>
              <a:rPr lang="hu-HU" dirty="0" smtClean="0"/>
              <a:t>(78 rekord)</a:t>
            </a:r>
            <a:endParaRPr lang="hu-HU" dirty="0"/>
          </a:p>
        </p:txBody>
      </p:sp>
      <p:sp>
        <p:nvSpPr>
          <p:cNvPr id="5" name="Szöveg helye 4"/>
          <p:cNvSpPr>
            <a:spLocks noGrp="1"/>
          </p:cNvSpPr>
          <p:nvPr>
            <p:ph type="body" sz="quarter" idx="3"/>
          </p:nvPr>
        </p:nvSpPr>
        <p:spPr/>
        <p:txBody>
          <a:bodyPr/>
          <a:lstStyle/>
          <a:p>
            <a:r>
              <a:rPr lang="hu-HU" dirty="0" smtClean="0"/>
              <a:t>Ki, melyik városból, mennyiért rendelt</a:t>
            </a:r>
            <a:endParaRPr lang="hu-HU" dirty="0"/>
          </a:p>
        </p:txBody>
      </p:sp>
      <p:sp>
        <p:nvSpPr>
          <p:cNvPr id="6" name="Tartalom helye 5"/>
          <p:cNvSpPr>
            <a:spLocks noGrp="1"/>
          </p:cNvSpPr>
          <p:nvPr>
            <p:ph sz="quarter" idx="4"/>
          </p:nvPr>
        </p:nvSpPr>
        <p:spPr/>
        <p:txBody>
          <a:bodyPr/>
          <a:lstStyle/>
          <a:p>
            <a:pPr marL="0" indent="0">
              <a:buNone/>
            </a:pPr>
            <a:r>
              <a:rPr lang="hu-HU" dirty="0"/>
              <a:t>SELECT </a:t>
            </a:r>
            <a:r>
              <a:rPr lang="hu-HU" dirty="0" err="1"/>
              <a:t>FirstName</a:t>
            </a:r>
            <a:r>
              <a:rPr lang="hu-HU" dirty="0"/>
              <a:t>, </a:t>
            </a:r>
            <a:r>
              <a:rPr lang="hu-HU" dirty="0" err="1"/>
              <a:t>LastName</a:t>
            </a:r>
            <a:r>
              <a:rPr lang="hu-HU" dirty="0"/>
              <a:t>, </a:t>
            </a:r>
            <a:r>
              <a:rPr lang="hu-HU" dirty="0" err="1"/>
              <a:t>City,TotalAmount</a:t>
            </a:r>
            <a:endParaRPr lang="hu-HU" dirty="0"/>
          </a:p>
          <a:p>
            <a:pPr marL="0" indent="0">
              <a:buNone/>
            </a:pPr>
            <a:r>
              <a:rPr lang="hu-HU" dirty="0"/>
              <a:t>  FROM </a:t>
            </a:r>
            <a:r>
              <a:rPr lang="hu-HU" dirty="0" err="1"/>
              <a:t>Orders</a:t>
            </a:r>
            <a:r>
              <a:rPr lang="hu-HU" dirty="0"/>
              <a:t> O</a:t>
            </a:r>
          </a:p>
          <a:p>
            <a:pPr marL="0" indent="0">
              <a:buNone/>
            </a:pPr>
            <a:r>
              <a:rPr lang="en-US" dirty="0"/>
              <a:t>  JOIN Customer C ON </a:t>
            </a:r>
            <a:r>
              <a:rPr lang="en-US" dirty="0" err="1"/>
              <a:t>C.Id</a:t>
            </a:r>
            <a:r>
              <a:rPr lang="en-US" dirty="0"/>
              <a:t> = </a:t>
            </a:r>
            <a:r>
              <a:rPr lang="en-US" dirty="0" err="1"/>
              <a:t>O.CustomerId</a:t>
            </a:r>
            <a:endParaRPr lang="hu-HU" dirty="0"/>
          </a:p>
        </p:txBody>
      </p:sp>
      <p:sp>
        <p:nvSpPr>
          <p:cNvPr id="7" name="Dátum helye 6"/>
          <p:cNvSpPr>
            <a:spLocks noGrp="1"/>
          </p:cNvSpPr>
          <p:nvPr>
            <p:ph type="dt" sz="half" idx="10"/>
          </p:nvPr>
        </p:nvSpPr>
        <p:spPr/>
        <p:txBody>
          <a:bodyPr/>
          <a:lstStyle/>
          <a:p>
            <a:fld id="{C431CBA7-5C9E-4526-BD11-7A9F303B4C0E}" type="datetime1">
              <a:rPr lang="hu-HU" smtClean="0"/>
              <a:t>2023. 01. 18.</a:t>
            </a:fld>
            <a:endParaRPr lang="hu-HU"/>
          </a:p>
        </p:txBody>
      </p:sp>
      <p:sp>
        <p:nvSpPr>
          <p:cNvPr id="8" name="Dia számának helye 7"/>
          <p:cNvSpPr>
            <a:spLocks noGrp="1"/>
          </p:cNvSpPr>
          <p:nvPr>
            <p:ph type="sldNum" sz="quarter" idx="12"/>
          </p:nvPr>
        </p:nvSpPr>
        <p:spPr/>
        <p:txBody>
          <a:bodyPr/>
          <a:lstStyle/>
          <a:p>
            <a:fld id="{6A3D1E81-B98C-4CD5-9C26-982AA14D93A3}" type="slidenum">
              <a:rPr lang="hu-HU" smtClean="0"/>
              <a:t>140</a:t>
            </a:fld>
            <a:endParaRPr lang="hu-HU"/>
          </a:p>
        </p:txBody>
      </p:sp>
    </p:spTree>
    <p:extLst>
      <p:ext uri="{BB962C8B-B14F-4D97-AF65-F5344CB8AC3E}">
        <p14:creationId xmlns:p14="http://schemas.microsoft.com/office/powerpoint/2010/main" val="1426555345"/>
      </p:ext>
    </p:extLst>
  </p:cSld>
  <p:clrMapOvr>
    <a:masterClrMapping/>
  </p:clrMapOvr>
  <p:timing>
    <p:tnLst>
      <p:par>
        <p:cTn id="1" dur="indefinite" restart="never" nodeType="tmRoot"/>
      </p:par>
    </p:tnLst>
  </p:timing>
</p:sld>
</file>

<file path=ppt/slides/slide1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dirty="0"/>
              <a:t>LEFT JOIN</a:t>
            </a:r>
          </a:p>
        </p:txBody>
      </p:sp>
      <p:sp>
        <p:nvSpPr>
          <p:cNvPr id="3" name="Tartalom helye 2"/>
          <p:cNvSpPr>
            <a:spLocks noGrp="1"/>
          </p:cNvSpPr>
          <p:nvPr>
            <p:ph idx="1"/>
          </p:nvPr>
        </p:nvSpPr>
        <p:spPr/>
        <p:txBody>
          <a:bodyPr>
            <a:normAutofit/>
          </a:bodyPr>
          <a:lstStyle/>
          <a:p>
            <a:r>
              <a:rPr lang="hu-HU" dirty="0"/>
              <a:t>A </a:t>
            </a:r>
            <a:r>
              <a:rPr lang="hu-HU" dirty="0">
                <a:solidFill>
                  <a:srgbClr val="0000FF"/>
                </a:solidFill>
              </a:rPr>
              <a:t>LEFT JOIN </a:t>
            </a:r>
            <a:r>
              <a:rPr lang="hu-HU" dirty="0"/>
              <a:t>segítségével le tudjuk kérdezni a bal oldali tábla összes rekordját, plusz azokat a rekordokat, amik a jobb oldali táblából ezekkel kapcsolatban vannak.</a:t>
            </a:r>
          </a:p>
          <a:p>
            <a:r>
              <a:rPr lang="hu-HU" dirty="0"/>
              <a:t>Szabványosan:</a:t>
            </a:r>
          </a:p>
          <a:p>
            <a:pPr lvl="1"/>
            <a:r>
              <a:rPr lang="hu-HU" dirty="0"/>
              <a:t>…</a:t>
            </a:r>
            <a:r>
              <a:rPr lang="hu-HU" dirty="0">
                <a:solidFill>
                  <a:srgbClr val="0000FF"/>
                </a:solidFill>
              </a:rPr>
              <a:t>FROM</a:t>
            </a:r>
            <a:r>
              <a:rPr lang="hu-HU" dirty="0"/>
              <a:t> &lt;</a:t>
            </a:r>
            <a:r>
              <a:rPr lang="hu-HU" dirty="0" err="1"/>
              <a:t>Atábla</a:t>
            </a:r>
            <a:r>
              <a:rPr lang="hu-HU" dirty="0"/>
              <a:t>&gt; </a:t>
            </a:r>
            <a:r>
              <a:rPr lang="hu-HU" dirty="0">
                <a:solidFill>
                  <a:srgbClr val="0000FF"/>
                </a:solidFill>
              </a:rPr>
              <a:t>LEFT JOIN</a:t>
            </a:r>
            <a:r>
              <a:rPr lang="hu-HU" dirty="0"/>
              <a:t> &lt;</a:t>
            </a:r>
            <a:r>
              <a:rPr lang="hu-HU" dirty="0" err="1"/>
              <a:t>Btábla</a:t>
            </a:r>
            <a:r>
              <a:rPr lang="hu-HU" dirty="0"/>
              <a:t>&gt; </a:t>
            </a:r>
            <a:r>
              <a:rPr lang="hu-HU" dirty="0">
                <a:solidFill>
                  <a:srgbClr val="0000FF"/>
                </a:solidFill>
              </a:rPr>
              <a:t>ON</a:t>
            </a:r>
            <a:r>
              <a:rPr lang="hu-HU" dirty="0"/>
              <a:t> &lt;</a:t>
            </a:r>
            <a:r>
              <a:rPr lang="hu-HU" dirty="0" err="1"/>
              <a:t>Atábla</a:t>
            </a:r>
            <a:r>
              <a:rPr lang="hu-HU" dirty="0"/>
              <a:t>&gt;.&lt;oszlop&gt; = &lt;</a:t>
            </a:r>
            <a:r>
              <a:rPr lang="hu-HU" dirty="0" err="1"/>
              <a:t>Btábla</a:t>
            </a:r>
            <a:r>
              <a:rPr lang="hu-HU" dirty="0"/>
              <a:t>&gt;.&lt;oszlop</a:t>
            </a:r>
            <a:r>
              <a:rPr lang="hu-HU" dirty="0" smtClean="0"/>
              <a:t>&gt;…;</a:t>
            </a:r>
            <a:endParaRPr lang="hu-HU" dirty="0"/>
          </a:p>
        </p:txBody>
      </p:sp>
      <p:sp>
        <p:nvSpPr>
          <p:cNvPr id="5" name="Dátum helye 4"/>
          <p:cNvSpPr>
            <a:spLocks noGrp="1"/>
          </p:cNvSpPr>
          <p:nvPr>
            <p:ph type="dt" sz="half" idx="10"/>
          </p:nvPr>
        </p:nvSpPr>
        <p:spPr/>
        <p:txBody>
          <a:bodyPr/>
          <a:lstStyle/>
          <a:p>
            <a:fld id="{C90B3641-07CE-4E26-B00D-46493B94848F}" type="datetime1">
              <a:rPr lang="hu-HU" smtClean="0"/>
              <a:t>2023. 01. 18.</a:t>
            </a:fld>
            <a:endParaRPr lang="hu-HU"/>
          </a:p>
        </p:txBody>
      </p:sp>
      <p:sp>
        <p:nvSpPr>
          <p:cNvPr id="4" name="Dia számának helye 3">
            <a:extLst>
              <a:ext uri="{FF2B5EF4-FFF2-40B4-BE49-F238E27FC236}">
                <a16:creationId xmlns:a16="http://schemas.microsoft.com/office/drawing/2014/main" id="{9E89F0E5-EEAF-4BBE-8C6E-7BB934007E92}"/>
              </a:ext>
            </a:extLst>
          </p:cNvPr>
          <p:cNvSpPr>
            <a:spLocks noGrp="1"/>
          </p:cNvSpPr>
          <p:nvPr>
            <p:ph type="sldNum" sz="quarter" idx="12"/>
          </p:nvPr>
        </p:nvSpPr>
        <p:spPr/>
        <p:txBody>
          <a:bodyPr/>
          <a:lstStyle/>
          <a:p>
            <a:fld id="{023A0BD0-2DEC-4D15-9D20-DE27D113719B}" type="slidenum">
              <a:rPr lang="hu-HU" smtClean="0"/>
              <a:t>141</a:t>
            </a:fld>
            <a:endParaRPr lang="hu-HU"/>
          </a:p>
        </p:txBody>
      </p:sp>
    </p:spTree>
    <p:extLst>
      <p:ext uri="{BB962C8B-B14F-4D97-AF65-F5344CB8AC3E}">
        <p14:creationId xmlns:p14="http://schemas.microsoft.com/office/powerpoint/2010/main" val="2171453221"/>
      </p:ext>
    </p:extLst>
  </p:cSld>
  <p:clrMapOvr>
    <a:masterClrMapping/>
  </p:clrMapOvr>
  <mc:AlternateContent xmlns:mc="http://schemas.openxmlformats.org/markup-compatibility/2006" xmlns:p14="http://schemas.microsoft.com/office/powerpoint/2010/main">
    <mc:Choice Requires="p14">
      <p:transition spd="slow" p14:dur="1250">
        <p14:switch dir="r"/>
      </p:transition>
    </mc:Choice>
    <mc:Fallback xmlns="">
      <p:transition spd="slow">
        <p:fade/>
      </p:transition>
    </mc:Fallback>
  </mc:AlternateContent>
  <p:timing>
    <p:tnLst>
      <p:par>
        <p:cTn id="1" dur="indefinite" restart="never" nodeType="tmRoot"/>
      </p:par>
    </p:tnLst>
  </p:timing>
</p:sld>
</file>

<file path=ppt/slides/slide1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dirty="0" smtClean="0"/>
              <a:t>LEFT JOIN</a:t>
            </a:r>
            <a:endParaRPr lang="hu-HU" dirty="0"/>
          </a:p>
        </p:txBody>
      </p:sp>
      <p:sp>
        <p:nvSpPr>
          <p:cNvPr id="3" name="Szöveg helye 2"/>
          <p:cNvSpPr>
            <a:spLocks noGrp="1"/>
          </p:cNvSpPr>
          <p:nvPr>
            <p:ph type="body" idx="1"/>
          </p:nvPr>
        </p:nvSpPr>
        <p:spPr/>
        <p:txBody>
          <a:bodyPr/>
          <a:lstStyle/>
          <a:p>
            <a:endParaRPr lang="hu-HU"/>
          </a:p>
        </p:txBody>
      </p:sp>
      <p:sp>
        <p:nvSpPr>
          <p:cNvPr id="4" name="Tartalom helye 3"/>
          <p:cNvSpPr>
            <a:spLocks noGrp="1"/>
          </p:cNvSpPr>
          <p:nvPr>
            <p:ph sz="half" idx="2"/>
          </p:nvPr>
        </p:nvSpPr>
        <p:spPr/>
        <p:txBody>
          <a:bodyPr/>
          <a:lstStyle/>
          <a:p>
            <a:pPr marL="0" indent="0">
              <a:buNone/>
            </a:pPr>
            <a:r>
              <a:rPr lang="hu-HU" dirty="0"/>
              <a:t>SELECT név, város</a:t>
            </a:r>
          </a:p>
          <a:p>
            <a:pPr marL="0" indent="0">
              <a:buNone/>
            </a:pPr>
            <a:r>
              <a:rPr lang="hu-HU" dirty="0"/>
              <a:t>	</a:t>
            </a:r>
            <a:r>
              <a:rPr lang="hu-HU" dirty="0" err="1" smtClean="0"/>
              <a:t>from</a:t>
            </a:r>
            <a:r>
              <a:rPr lang="hu-HU" dirty="0" smtClean="0"/>
              <a:t> Emberek</a:t>
            </a:r>
            <a:endParaRPr lang="hu-HU" dirty="0"/>
          </a:p>
          <a:p>
            <a:pPr marL="0" indent="0">
              <a:buNone/>
            </a:pPr>
            <a:r>
              <a:rPr lang="hu-HU" dirty="0" smtClean="0"/>
              <a:t>	</a:t>
            </a:r>
            <a:r>
              <a:rPr lang="hu-HU" dirty="0" err="1" smtClean="0"/>
              <a:t>left</a:t>
            </a:r>
            <a:r>
              <a:rPr lang="hu-HU" dirty="0" smtClean="0"/>
              <a:t> </a:t>
            </a:r>
            <a:r>
              <a:rPr lang="hu-HU" dirty="0" err="1"/>
              <a:t>join</a:t>
            </a:r>
            <a:r>
              <a:rPr lang="hu-HU" dirty="0"/>
              <a:t> Cím</a:t>
            </a:r>
          </a:p>
          <a:p>
            <a:pPr marL="0" indent="0">
              <a:buNone/>
            </a:pPr>
            <a:r>
              <a:rPr lang="hu-HU" dirty="0" smtClean="0"/>
              <a:t>	</a:t>
            </a:r>
            <a:r>
              <a:rPr lang="hu-HU" dirty="0" err="1" smtClean="0"/>
              <a:t>on</a:t>
            </a:r>
            <a:r>
              <a:rPr lang="hu-HU" dirty="0" smtClean="0"/>
              <a:t> </a:t>
            </a:r>
            <a:r>
              <a:rPr lang="hu-HU" dirty="0" err="1"/>
              <a:t>emberek.isz</a:t>
            </a:r>
            <a:r>
              <a:rPr lang="hu-HU" dirty="0"/>
              <a:t>=</a:t>
            </a:r>
            <a:r>
              <a:rPr lang="hu-HU" dirty="0" err="1"/>
              <a:t>cím.isz</a:t>
            </a:r>
            <a:endParaRPr lang="hu-HU" dirty="0"/>
          </a:p>
        </p:txBody>
      </p:sp>
      <p:sp>
        <p:nvSpPr>
          <p:cNvPr id="5" name="Szöveg helye 4"/>
          <p:cNvSpPr>
            <a:spLocks noGrp="1"/>
          </p:cNvSpPr>
          <p:nvPr>
            <p:ph type="body" sz="quarter" idx="3"/>
          </p:nvPr>
        </p:nvSpPr>
        <p:spPr/>
        <p:txBody>
          <a:bodyPr/>
          <a:lstStyle/>
          <a:p>
            <a:r>
              <a:rPr lang="hu-HU" dirty="0" smtClean="0"/>
              <a:t>A NULL is megjelenik</a:t>
            </a:r>
            <a:endParaRPr lang="hu-HU" dirty="0"/>
          </a:p>
        </p:txBody>
      </p:sp>
      <p:sp>
        <p:nvSpPr>
          <p:cNvPr id="6" name="Tartalom helye 5"/>
          <p:cNvSpPr>
            <a:spLocks noGrp="1"/>
          </p:cNvSpPr>
          <p:nvPr>
            <p:ph sz="quarter" idx="4"/>
          </p:nvPr>
        </p:nvSpPr>
        <p:spPr/>
        <p:txBody>
          <a:bodyPr/>
          <a:lstStyle/>
          <a:p>
            <a:pPr marL="0" indent="0">
              <a:buNone/>
            </a:pPr>
            <a:r>
              <a:rPr lang="hu-HU" dirty="0"/>
              <a:t>SELECT név, város</a:t>
            </a:r>
          </a:p>
          <a:p>
            <a:pPr marL="0" indent="0">
              <a:buNone/>
            </a:pPr>
            <a:r>
              <a:rPr lang="hu-HU" dirty="0"/>
              <a:t> </a:t>
            </a:r>
            <a:r>
              <a:rPr lang="hu-HU" dirty="0" smtClean="0"/>
              <a:t>  FROM Cím</a:t>
            </a:r>
            <a:endParaRPr lang="hu-HU" dirty="0"/>
          </a:p>
          <a:p>
            <a:pPr marL="0" indent="0">
              <a:buNone/>
            </a:pPr>
            <a:r>
              <a:rPr lang="hu-HU" dirty="0"/>
              <a:t>  </a:t>
            </a:r>
            <a:r>
              <a:rPr lang="hu-HU" dirty="0" smtClean="0"/>
              <a:t> LEFT </a:t>
            </a:r>
            <a:r>
              <a:rPr lang="hu-HU" dirty="0"/>
              <a:t>JOIN Emberek</a:t>
            </a:r>
          </a:p>
          <a:p>
            <a:pPr marL="0" indent="0">
              <a:buNone/>
            </a:pPr>
            <a:r>
              <a:rPr lang="hu-HU" dirty="0" smtClean="0"/>
              <a:t>   ON  </a:t>
            </a:r>
            <a:r>
              <a:rPr lang="hu-HU" dirty="0" err="1"/>
              <a:t>Emberek.isz</a:t>
            </a:r>
            <a:r>
              <a:rPr lang="hu-HU" dirty="0"/>
              <a:t>=</a:t>
            </a:r>
            <a:r>
              <a:rPr lang="hu-HU" dirty="0" err="1"/>
              <a:t>Cím.isz</a:t>
            </a:r>
            <a:endParaRPr lang="hu-HU" dirty="0"/>
          </a:p>
        </p:txBody>
      </p:sp>
      <p:sp>
        <p:nvSpPr>
          <p:cNvPr id="7" name="Dátum helye 6"/>
          <p:cNvSpPr>
            <a:spLocks noGrp="1"/>
          </p:cNvSpPr>
          <p:nvPr>
            <p:ph type="dt" sz="half" idx="10"/>
          </p:nvPr>
        </p:nvSpPr>
        <p:spPr/>
        <p:txBody>
          <a:bodyPr/>
          <a:lstStyle/>
          <a:p>
            <a:fld id="{C431CBA7-5C9E-4526-BD11-7A9F303B4C0E}" type="datetime1">
              <a:rPr lang="hu-HU" smtClean="0"/>
              <a:t>2023. 01. 18.</a:t>
            </a:fld>
            <a:endParaRPr lang="hu-HU"/>
          </a:p>
        </p:txBody>
      </p:sp>
      <p:sp>
        <p:nvSpPr>
          <p:cNvPr id="8" name="Dia számának helye 7"/>
          <p:cNvSpPr>
            <a:spLocks noGrp="1"/>
          </p:cNvSpPr>
          <p:nvPr>
            <p:ph type="sldNum" sz="quarter" idx="12"/>
          </p:nvPr>
        </p:nvSpPr>
        <p:spPr/>
        <p:txBody>
          <a:bodyPr/>
          <a:lstStyle/>
          <a:p>
            <a:fld id="{6A3D1E81-B98C-4CD5-9C26-982AA14D93A3}" type="slidenum">
              <a:rPr lang="hu-HU" smtClean="0"/>
              <a:t>142</a:t>
            </a:fld>
            <a:endParaRPr lang="hu-HU"/>
          </a:p>
        </p:txBody>
      </p:sp>
    </p:spTree>
    <p:extLst>
      <p:ext uri="{BB962C8B-B14F-4D97-AF65-F5344CB8AC3E}">
        <p14:creationId xmlns:p14="http://schemas.microsoft.com/office/powerpoint/2010/main" val="1850719428"/>
      </p:ext>
    </p:extLst>
  </p:cSld>
  <p:clrMapOvr>
    <a:masterClrMapping/>
  </p:clrMapOvr>
  <p:timing>
    <p:tnLst>
      <p:par>
        <p:cTn id="1" dur="indefinite" restart="never" nodeType="tmRoot"/>
      </p:par>
    </p:tnLst>
  </p:timing>
</p:sld>
</file>

<file path=ppt/slides/slide1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endParaRPr lang="hu-HU"/>
          </a:p>
        </p:txBody>
      </p:sp>
      <p:sp>
        <p:nvSpPr>
          <p:cNvPr id="3" name="Szöveg helye 2"/>
          <p:cNvSpPr>
            <a:spLocks noGrp="1"/>
          </p:cNvSpPr>
          <p:nvPr>
            <p:ph type="body" idx="1"/>
          </p:nvPr>
        </p:nvSpPr>
        <p:spPr/>
        <p:txBody>
          <a:bodyPr/>
          <a:lstStyle/>
          <a:p>
            <a:endParaRPr lang="hu-HU"/>
          </a:p>
        </p:txBody>
      </p:sp>
      <p:sp>
        <p:nvSpPr>
          <p:cNvPr id="4" name="Tartalom helye 3"/>
          <p:cNvSpPr>
            <a:spLocks noGrp="1"/>
          </p:cNvSpPr>
          <p:nvPr>
            <p:ph sz="half" idx="2"/>
          </p:nvPr>
        </p:nvSpPr>
        <p:spPr>
          <a:xfrm>
            <a:off x="838200" y="2505075"/>
            <a:ext cx="5157787" cy="3684588"/>
          </a:xfrm>
        </p:spPr>
        <p:txBody>
          <a:bodyPr/>
          <a:lstStyle/>
          <a:p>
            <a:pPr marL="0" indent="0">
              <a:buNone/>
            </a:pPr>
            <a:r>
              <a:rPr lang="hu-HU" dirty="0"/>
              <a:t>SELECT név, város</a:t>
            </a:r>
          </a:p>
          <a:p>
            <a:pPr marL="0" indent="0">
              <a:buNone/>
            </a:pPr>
            <a:r>
              <a:rPr lang="hu-HU" dirty="0"/>
              <a:t>   FROM Cím</a:t>
            </a:r>
          </a:p>
          <a:p>
            <a:pPr marL="0" indent="0">
              <a:buNone/>
            </a:pPr>
            <a:r>
              <a:rPr lang="hu-HU" dirty="0"/>
              <a:t>   LEFT JOIN Emberek</a:t>
            </a:r>
          </a:p>
          <a:p>
            <a:pPr marL="0" indent="0">
              <a:buNone/>
            </a:pPr>
            <a:r>
              <a:rPr lang="hu-HU" dirty="0"/>
              <a:t>   ON  </a:t>
            </a:r>
            <a:r>
              <a:rPr lang="hu-HU" dirty="0" err="1"/>
              <a:t>Emberek.isz</a:t>
            </a:r>
            <a:r>
              <a:rPr lang="hu-HU" dirty="0"/>
              <a:t>=</a:t>
            </a:r>
            <a:r>
              <a:rPr lang="hu-HU" dirty="0" err="1"/>
              <a:t>Cím.isz</a:t>
            </a:r>
            <a:endParaRPr lang="hu-HU" dirty="0"/>
          </a:p>
          <a:p>
            <a:pPr marL="0" indent="0">
              <a:buNone/>
            </a:pPr>
            <a:r>
              <a:rPr lang="hu-HU" dirty="0"/>
              <a:t>   </a:t>
            </a:r>
            <a:r>
              <a:rPr lang="hu-HU" dirty="0" err="1"/>
              <a:t>where</a:t>
            </a:r>
            <a:r>
              <a:rPr lang="hu-HU" dirty="0"/>
              <a:t> </a:t>
            </a:r>
            <a:r>
              <a:rPr lang="hu-HU" dirty="0" err="1"/>
              <a:t>Emberek.isz</a:t>
            </a:r>
            <a:r>
              <a:rPr lang="hu-HU" dirty="0"/>
              <a:t> is </a:t>
            </a:r>
            <a:r>
              <a:rPr lang="hu-HU" dirty="0" smtClean="0"/>
              <a:t>null</a:t>
            </a:r>
          </a:p>
          <a:p>
            <a:pPr marL="0" indent="0">
              <a:buNone/>
            </a:pPr>
            <a:endParaRPr lang="hu-HU" dirty="0"/>
          </a:p>
          <a:p>
            <a:pPr marL="0" indent="0">
              <a:buNone/>
            </a:pPr>
            <a:r>
              <a:rPr lang="hu-HU" sz="1800" dirty="0"/>
              <a:t>NULL	Miskolc</a:t>
            </a:r>
          </a:p>
        </p:txBody>
      </p:sp>
      <p:sp>
        <p:nvSpPr>
          <p:cNvPr id="5" name="Szöveg helye 4"/>
          <p:cNvSpPr>
            <a:spLocks noGrp="1"/>
          </p:cNvSpPr>
          <p:nvPr>
            <p:ph type="body" sz="quarter" idx="3"/>
          </p:nvPr>
        </p:nvSpPr>
        <p:spPr/>
        <p:txBody>
          <a:bodyPr/>
          <a:lstStyle/>
          <a:p>
            <a:endParaRPr lang="hu-HU"/>
          </a:p>
        </p:txBody>
      </p:sp>
      <p:sp>
        <p:nvSpPr>
          <p:cNvPr id="6" name="Tartalom helye 5"/>
          <p:cNvSpPr>
            <a:spLocks noGrp="1"/>
          </p:cNvSpPr>
          <p:nvPr>
            <p:ph sz="quarter" idx="4"/>
          </p:nvPr>
        </p:nvSpPr>
        <p:spPr/>
        <p:txBody>
          <a:bodyPr>
            <a:normAutofit lnSpcReduction="10000"/>
          </a:bodyPr>
          <a:lstStyle/>
          <a:p>
            <a:pPr marL="0" indent="0">
              <a:buNone/>
            </a:pPr>
            <a:r>
              <a:rPr lang="hu-HU" dirty="0"/>
              <a:t>SELECT név, város</a:t>
            </a:r>
          </a:p>
          <a:p>
            <a:pPr marL="0" indent="0">
              <a:buNone/>
            </a:pPr>
            <a:r>
              <a:rPr lang="hu-HU" dirty="0"/>
              <a:t>   FROM Emberek</a:t>
            </a:r>
          </a:p>
          <a:p>
            <a:pPr marL="0" indent="0">
              <a:buNone/>
            </a:pPr>
            <a:r>
              <a:rPr lang="hu-HU" dirty="0"/>
              <a:t>   LEFT JOIN Cím</a:t>
            </a:r>
          </a:p>
          <a:p>
            <a:pPr marL="0" indent="0">
              <a:buNone/>
            </a:pPr>
            <a:r>
              <a:rPr lang="hu-HU" dirty="0"/>
              <a:t>   ON  </a:t>
            </a:r>
            <a:r>
              <a:rPr lang="hu-HU" dirty="0" err="1"/>
              <a:t>Emberek.isz</a:t>
            </a:r>
            <a:r>
              <a:rPr lang="hu-HU" dirty="0"/>
              <a:t>=</a:t>
            </a:r>
            <a:r>
              <a:rPr lang="hu-HU" dirty="0" err="1"/>
              <a:t>Cím.isz</a:t>
            </a:r>
            <a:endParaRPr lang="hu-HU" dirty="0"/>
          </a:p>
          <a:p>
            <a:pPr marL="0" indent="0">
              <a:buNone/>
            </a:pPr>
            <a:r>
              <a:rPr lang="hu-HU" dirty="0"/>
              <a:t>   </a:t>
            </a:r>
            <a:r>
              <a:rPr lang="hu-HU" dirty="0" err="1"/>
              <a:t>where</a:t>
            </a:r>
            <a:r>
              <a:rPr lang="hu-HU" dirty="0"/>
              <a:t> </a:t>
            </a:r>
            <a:r>
              <a:rPr lang="hu-HU" dirty="0" err="1"/>
              <a:t>Cím.isz</a:t>
            </a:r>
            <a:r>
              <a:rPr lang="hu-HU" dirty="0"/>
              <a:t> is </a:t>
            </a:r>
            <a:r>
              <a:rPr lang="hu-HU" dirty="0" smtClean="0"/>
              <a:t>null</a:t>
            </a:r>
          </a:p>
          <a:p>
            <a:pPr marL="0" indent="0">
              <a:buNone/>
            </a:pPr>
            <a:endParaRPr lang="hu-HU" dirty="0"/>
          </a:p>
          <a:p>
            <a:pPr marL="0" indent="0">
              <a:buNone/>
            </a:pPr>
            <a:r>
              <a:rPr lang="hu-HU" sz="1800" dirty="0"/>
              <a:t>Alapi Endre	NULL</a:t>
            </a:r>
          </a:p>
          <a:p>
            <a:pPr marL="0" indent="0">
              <a:buNone/>
            </a:pPr>
            <a:r>
              <a:rPr lang="hu-HU" sz="1800" dirty="0"/>
              <a:t>Balog Gábor	NULL</a:t>
            </a:r>
          </a:p>
        </p:txBody>
      </p:sp>
      <p:sp>
        <p:nvSpPr>
          <p:cNvPr id="7" name="Dátum helye 6"/>
          <p:cNvSpPr>
            <a:spLocks noGrp="1"/>
          </p:cNvSpPr>
          <p:nvPr>
            <p:ph type="dt" sz="half" idx="10"/>
          </p:nvPr>
        </p:nvSpPr>
        <p:spPr/>
        <p:txBody>
          <a:bodyPr/>
          <a:lstStyle/>
          <a:p>
            <a:fld id="{C431CBA7-5C9E-4526-BD11-7A9F303B4C0E}" type="datetime1">
              <a:rPr lang="hu-HU" smtClean="0"/>
              <a:t>2023. 01. 18.</a:t>
            </a:fld>
            <a:endParaRPr lang="hu-HU"/>
          </a:p>
        </p:txBody>
      </p:sp>
      <p:sp>
        <p:nvSpPr>
          <p:cNvPr id="8" name="Dia számának helye 7"/>
          <p:cNvSpPr>
            <a:spLocks noGrp="1"/>
          </p:cNvSpPr>
          <p:nvPr>
            <p:ph type="sldNum" sz="quarter" idx="12"/>
          </p:nvPr>
        </p:nvSpPr>
        <p:spPr/>
        <p:txBody>
          <a:bodyPr/>
          <a:lstStyle/>
          <a:p>
            <a:fld id="{6A3D1E81-B98C-4CD5-9C26-982AA14D93A3}" type="slidenum">
              <a:rPr lang="hu-HU" smtClean="0"/>
              <a:t>143</a:t>
            </a:fld>
            <a:endParaRPr lang="hu-HU"/>
          </a:p>
        </p:txBody>
      </p:sp>
    </p:spTree>
    <p:extLst>
      <p:ext uri="{BB962C8B-B14F-4D97-AF65-F5344CB8AC3E}">
        <p14:creationId xmlns:p14="http://schemas.microsoft.com/office/powerpoint/2010/main" val="1240603737"/>
      </p:ext>
    </p:extLst>
  </p:cSld>
  <p:clrMapOvr>
    <a:masterClrMapping/>
  </p:clrMapOvr>
  <p:timing>
    <p:tnLst>
      <p:par>
        <p:cTn id="1" dur="indefinite" restart="never" nodeType="tmRoot"/>
      </p:par>
    </p:tnLst>
  </p:timing>
</p:sld>
</file>

<file path=ppt/slides/slide1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dirty="0" smtClean="0"/>
              <a:t>LEFT JOIN</a:t>
            </a:r>
            <a:endParaRPr lang="hu-HU" dirty="0"/>
          </a:p>
        </p:txBody>
      </p:sp>
      <p:sp>
        <p:nvSpPr>
          <p:cNvPr id="3" name="Szöveg helye 2"/>
          <p:cNvSpPr>
            <a:spLocks noGrp="1"/>
          </p:cNvSpPr>
          <p:nvPr>
            <p:ph type="body" idx="1"/>
          </p:nvPr>
        </p:nvSpPr>
        <p:spPr/>
        <p:txBody>
          <a:bodyPr/>
          <a:lstStyle/>
          <a:p>
            <a:r>
              <a:rPr lang="hu-HU" dirty="0" smtClean="0"/>
              <a:t>Melyik terméket ki gyártja</a:t>
            </a:r>
            <a:endParaRPr lang="hu-HU" dirty="0"/>
          </a:p>
        </p:txBody>
      </p:sp>
      <p:sp>
        <p:nvSpPr>
          <p:cNvPr id="4" name="Tartalom helye 3"/>
          <p:cNvSpPr>
            <a:spLocks noGrp="1"/>
          </p:cNvSpPr>
          <p:nvPr>
            <p:ph sz="half" idx="2"/>
          </p:nvPr>
        </p:nvSpPr>
        <p:spPr/>
        <p:txBody>
          <a:bodyPr/>
          <a:lstStyle/>
          <a:p>
            <a:pPr marL="0" indent="0">
              <a:buNone/>
            </a:pPr>
            <a:r>
              <a:rPr lang="en-US" dirty="0"/>
              <a:t>SELECT </a:t>
            </a:r>
            <a:r>
              <a:rPr lang="en-US" dirty="0" err="1"/>
              <a:t>CompanyName</a:t>
            </a:r>
            <a:r>
              <a:rPr lang="en-US" dirty="0"/>
              <a:t>, </a:t>
            </a:r>
            <a:r>
              <a:rPr lang="en-US" dirty="0" err="1"/>
              <a:t>ProductName</a:t>
            </a:r>
            <a:endParaRPr lang="en-US" dirty="0"/>
          </a:p>
          <a:p>
            <a:pPr marL="0" indent="0">
              <a:buNone/>
            </a:pPr>
            <a:r>
              <a:rPr lang="en-US" dirty="0"/>
              <a:t>  FROM Supplier S</a:t>
            </a:r>
          </a:p>
          <a:p>
            <a:pPr marL="0" indent="0">
              <a:buNone/>
            </a:pPr>
            <a:r>
              <a:rPr lang="en-US" dirty="0"/>
              <a:t>  LEFT JOIN Product P ON </a:t>
            </a:r>
            <a:r>
              <a:rPr lang="en-US" dirty="0" err="1"/>
              <a:t>S.Id</a:t>
            </a:r>
            <a:r>
              <a:rPr lang="en-US" dirty="0"/>
              <a:t> = </a:t>
            </a:r>
            <a:r>
              <a:rPr lang="en-US" dirty="0" err="1"/>
              <a:t>P.SupplierId</a:t>
            </a:r>
            <a:endParaRPr lang="hu-HU" dirty="0"/>
          </a:p>
        </p:txBody>
      </p:sp>
      <p:sp>
        <p:nvSpPr>
          <p:cNvPr id="5" name="Szöveg helye 4"/>
          <p:cNvSpPr>
            <a:spLocks noGrp="1"/>
          </p:cNvSpPr>
          <p:nvPr>
            <p:ph type="body" sz="quarter" idx="3"/>
          </p:nvPr>
        </p:nvSpPr>
        <p:spPr/>
        <p:txBody>
          <a:bodyPr>
            <a:normAutofit fontScale="92500" lnSpcReduction="20000"/>
          </a:bodyPr>
          <a:lstStyle/>
          <a:p>
            <a:r>
              <a:rPr lang="hu-HU" dirty="0" smtClean="0"/>
              <a:t>Kell az összes vásárló, </a:t>
            </a:r>
            <a:r>
              <a:rPr lang="hu-HU" dirty="0"/>
              <a:t>az általuk elköltött teljes </a:t>
            </a:r>
            <a:r>
              <a:rPr lang="hu-HU" dirty="0" smtClean="0"/>
              <a:t>összeg, </a:t>
            </a:r>
            <a:r>
              <a:rPr lang="hu-HU" dirty="0"/>
              <a:t>függetlenül attól, hogy leadtak-e rendelést vagy sem.</a:t>
            </a:r>
          </a:p>
        </p:txBody>
      </p:sp>
      <p:sp>
        <p:nvSpPr>
          <p:cNvPr id="6" name="Tartalom helye 5"/>
          <p:cNvSpPr>
            <a:spLocks noGrp="1"/>
          </p:cNvSpPr>
          <p:nvPr>
            <p:ph sz="quarter" idx="4"/>
          </p:nvPr>
        </p:nvSpPr>
        <p:spPr/>
        <p:txBody>
          <a:bodyPr/>
          <a:lstStyle/>
          <a:p>
            <a:pPr marL="0" indent="0">
              <a:buNone/>
            </a:pPr>
            <a:r>
              <a:rPr lang="en-US" dirty="0"/>
              <a:t>SELECT </a:t>
            </a:r>
            <a:r>
              <a:rPr lang="en-US" dirty="0" err="1"/>
              <a:t>OrderNumber</a:t>
            </a:r>
            <a:r>
              <a:rPr lang="en-US" dirty="0"/>
              <a:t>, </a:t>
            </a:r>
            <a:r>
              <a:rPr lang="en-US" dirty="0" err="1"/>
              <a:t>TotalAmount</a:t>
            </a:r>
            <a:r>
              <a:rPr lang="en-US" dirty="0"/>
              <a:t>, </a:t>
            </a:r>
            <a:r>
              <a:rPr lang="en-US" dirty="0" err="1"/>
              <a:t>FirstName</a:t>
            </a:r>
            <a:r>
              <a:rPr lang="en-US" dirty="0"/>
              <a:t>, </a:t>
            </a:r>
            <a:r>
              <a:rPr lang="en-US" dirty="0" err="1"/>
              <a:t>LastName</a:t>
            </a:r>
            <a:r>
              <a:rPr lang="en-US" dirty="0"/>
              <a:t>, City, Country</a:t>
            </a:r>
          </a:p>
          <a:p>
            <a:pPr marL="0" indent="0">
              <a:buNone/>
            </a:pPr>
            <a:r>
              <a:rPr lang="en-US" dirty="0"/>
              <a:t>  FROM Customer C </a:t>
            </a:r>
          </a:p>
          <a:p>
            <a:pPr marL="0" indent="0">
              <a:buNone/>
            </a:pPr>
            <a:r>
              <a:rPr lang="en-US" dirty="0"/>
              <a:t>  LEFT JOIN [Order] O ON </a:t>
            </a:r>
            <a:r>
              <a:rPr lang="en-US" dirty="0" err="1"/>
              <a:t>O.CustomerId</a:t>
            </a:r>
            <a:r>
              <a:rPr lang="en-US" dirty="0"/>
              <a:t> = </a:t>
            </a:r>
            <a:r>
              <a:rPr lang="en-US" dirty="0" err="1"/>
              <a:t>C.Id</a:t>
            </a:r>
            <a:endParaRPr lang="en-US" dirty="0"/>
          </a:p>
          <a:p>
            <a:pPr marL="0" indent="0">
              <a:buNone/>
            </a:pPr>
            <a:r>
              <a:rPr lang="en-US" dirty="0"/>
              <a:t> ORDER BY </a:t>
            </a:r>
            <a:r>
              <a:rPr lang="en-US" dirty="0" err="1"/>
              <a:t>TotalAmount</a:t>
            </a:r>
            <a:endParaRPr lang="hu-HU" dirty="0"/>
          </a:p>
        </p:txBody>
      </p:sp>
      <p:sp>
        <p:nvSpPr>
          <p:cNvPr id="7" name="Dátum helye 6"/>
          <p:cNvSpPr>
            <a:spLocks noGrp="1"/>
          </p:cNvSpPr>
          <p:nvPr>
            <p:ph type="dt" sz="half" idx="10"/>
          </p:nvPr>
        </p:nvSpPr>
        <p:spPr/>
        <p:txBody>
          <a:bodyPr/>
          <a:lstStyle/>
          <a:p>
            <a:fld id="{C431CBA7-5C9E-4526-BD11-7A9F303B4C0E}" type="datetime1">
              <a:rPr lang="hu-HU" smtClean="0"/>
              <a:t>2023. 01. 18.</a:t>
            </a:fld>
            <a:endParaRPr lang="hu-HU"/>
          </a:p>
        </p:txBody>
      </p:sp>
      <p:sp>
        <p:nvSpPr>
          <p:cNvPr id="8" name="Dia számának helye 7"/>
          <p:cNvSpPr>
            <a:spLocks noGrp="1"/>
          </p:cNvSpPr>
          <p:nvPr>
            <p:ph type="sldNum" sz="quarter" idx="12"/>
          </p:nvPr>
        </p:nvSpPr>
        <p:spPr/>
        <p:txBody>
          <a:bodyPr/>
          <a:lstStyle/>
          <a:p>
            <a:fld id="{6A3D1E81-B98C-4CD5-9C26-982AA14D93A3}" type="slidenum">
              <a:rPr lang="hu-HU" smtClean="0"/>
              <a:t>144</a:t>
            </a:fld>
            <a:endParaRPr lang="hu-HU"/>
          </a:p>
        </p:txBody>
      </p:sp>
    </p:spTree>
    <p:extLst>
      <p:ext uri="{BB962C8B-B14F-4D97-AF65-F5344CB8AC3E}">
        <p14:creationId xmlns:p14="http://schemas.microsoft.com/office/powerpoint/2010/main" val="3165762834"/>
      </p:ext>
    </p:extLst>
  </p:cSld>
  <p:clrMapOvr>
    <a:masterClrMapping/>
  </p:clrMapOvr>
  <p:timing>
    <p:tnLst>
      <p:par>
        <p:cTn id="1" dur="indefinite" restart="never" nodeType="tmRoot"/>
      </p:par>
    </p:tnLst>
  </p:timing>
</p:sld>
</file>

<file path=ppt/slides/slide1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dirty="0"/>
              <a:t>RIGHT JOIN</a:t>
            </a:r>
          </a:p>
        </p:txBody>
      </p:sp>
      <p:sp>
        <p:nvSpPr>
          <p:cNvPr id="3" name="Tartalom helye 2"/>
          <p:cNvSpPr>
            <a:spLocks noGrp="1"/>
          </p:cNvSpPr>
          <p:nvPr>
            <p:ph idx="1"/>
          </p:nvPr>
        </p:nvSpPr>
        <p:spPr/>
        <p:txBody>
          <a:bodyPr>
            <a:normAutofit/>
          </a:bodyPr>
          <a:lstStyle/>
          <a:p>
            <a:r>
              <a:rPr lang="hu-HU" dirty="0"/>
              <a:t>A </a:t>
            </a:r>
            <a:r>
              <a:rPr lang="hu-HU" dirty="0">
                <a:solidFill>
                  <a:srgbClr val="0000FF"/>
                </a:solidFill>
              </a:rPr>
              <a:t>RIGHT JOIN </a:t>
            </a:r>
            <a:r>
              <a:rPr lang="hu-HU" dirty="0"/>
              <a:t>segítségével le tudjuk kérdezni a jobb oldali tábla összes rekordját, plusz azokat a rekordokat, amik a bal oldali táblából ezekkel kapcsolatban vannak.</a:t>
            </a:r>
          </a:p>
          <a:p>
            <a:r>
              <a:rPr lang="hu-HU" dirty="0"/>
              <a:t>Szabványosan:</a:t>
            </a:r>
          </a:p>
          <a:p>
            <a:pPr lvl="1"/>
            <a:r>
              <a:rPr lang="hu-HU" dirty="0"/>
              <a:t>…</a:t>
            </a:r>
            <a:r>
              <a:rPr lang="hu-HU" dirty="0">
                <a:solidFill>
                  <a:srgbClr val="0000FF"/>
                </a:solidFill>
              </a:rPr>
              <a:t>FROM</a:t>
            </a:r>
            <a:r>
              <a:rPr lang="hu-HU" dirty="0"/>
              <a:t> &lt;</a:t>
            </a:r>
            <a:r>
              <a:rPr lang="hu-HU" dirty="0" err="1"/>
              <a:t>Atábla</a:t>
            </a:r>
            <a:r>
              <a:rPr lang="hu-HU" dirty="0"/>
              <a:t>&gt; </a:t>
            </a:r>
            <a:r>
              <a:rPr lang="hu-HU" dirty="0">
                <a:solidFill>
                  <a:srgbClr val="0000FF"/>
                </a:solidFill>
              </a:rPr>
              <a:t>RIGHT JOIN</a:t>
            </a:r>
            <a:r>
              <a:rPr lang="hu-HU" dirty="0"/>
              <a:t> &lt;</a:t>
            </a:r>
            <a:r>
              <a:rPr lang="hu-HU" dirty="0" err="1"/>
              <a:t>Btábla</a:t>
            </a:r>
            <a:r>
              <a:rPr lang="hu-HU" dirty="0"/>
              <a:t>&gt; </a:t>
            </a:r>
            <a:r>
              <a:rPr lang="hu-HU" dirty="0">
                <a:solidFill>
                  <a:srgbClr val="0000FF"/>
                </a:solidFill>
              </a:rPr>
              <a:t>ON</a:t>
            </a:r>
            <a:r>
              <a:rPr lang="hu-HU" dirty="0"/>
              <a:t> &lt;</a:t>
            </a:r>
            <a:r>
              <a:rPr lang="hu-HU" dirty="0" err="1"/>
              <a:t>Atábla</a:t>
            </a:r>
            <a:r>
              <a:rPr lang="hu-HU" dirty="0"/>
              <a:t>&gt;.&lt;oszlop&gt; = &lt;</a:t>
            </a:r>
            <a:r>
              <a:rPr lang="hu-HU" dirty="0" err="1"/>
              <a:t>Btábla</a:t>
            </a:r>
            <a:r>
              <a:rPr lang="hu-HU" dirty="0"/>
              <a:t>&gt;.&lt;oszlop</a:t>
            </a:r>
            <a:r>
              <a:rPr lang="hu-HU" dirty="0" smtClean="0"/>
              <a:t>&gt;…;</a:t>
            </a:r>
            <a:endParaRPr lang="hu-HU" dirty="0"/>
          </a:p>
        </p:txBody>
      </p:sp>
      <p:sp>
        <p:nvSpPr>
          <p:cNvPr id="5" name="Dátum helye 4"/>
          <p:cNvSpPr>
            <a:spLocks noGrp="1"/>
          </p:cNvSpPr>
          <p:nvPr>
            <p:ph type="dt" sz="half" idx="10"/>
          </p:nvPr>
        </p:nvSpPr>
        <p:spPr/>
        <p:txBody>
          <a:bodyPr/>
          <a:lstStyle/>
          <a:p>
            <a:fld id="{0F1721F7-7191-4681-B2D5-B27D88B8D009}" type="datetime1">
              <a:rPr lang="hu-HU" smtClean="0"/>
              <a:t>2023. 01. 18.</a:t>
            </a:fld>
            <a:endParaRPr lang="hu-HU"/>
          </a:p>
        </p:txBody>
      </p:sp>
      <p:sp>
        <p:nvSpPr>
          <p:cNvPr id="4" name="Dia számának helye 3">
            <a:extLst>
              <a:ext uri="{FF2B5EF4-FFF2-40B4-BE49-F238E27FC236}">
                <a16:creationId xmlns:a16="http://schemas.microsoft.com/office/drawing/2014/main" id="{D2C5A348-37F3-4709-8562-E5AD50615AC2}"/>
              </a:ext>
            </a:extLst>
          </p:cNvPr>
          <p:cNvSpPr>
            <a:spLocks noGrp="1"/>
          </p:cNvSpPr>
          <p:nvPr>
            <p:ph type="sldNum" sz="quarter" idx="12"/>
          </p:nvPr>
        </p:nvSpPr>
        <p:spPr/>
        <p:txBody>
          <a:bodyPr/>
          <a:lstStyle/>
          <a:p>
            <a:fld id="{023A0BD0-2DEC-4D15-9D20-DE27D113719B}" type="slidenum">
              <a:rPr lang="hu-HU" smtClean="0"/>
              <a:t>145</a:t>
            </a:fld>
            <a:endParaRPr lang="hu-HU"/>
          </a:p>
        </p:txBody>
      </p:sp>
    </p:spTree>
    <p:extLst>
      <p:ext uri="{BB962C8B-B14F-4D97-AF65-F5344CB8AC3E}">
        <p14:creationId xmlns:p14="http://schemas.microsoft.com/office/powerpoint/2010/main" val="648951951"/>
      </p:ext>
    </p:extLst>
  </p:cSld>
  <p:clrMapOvr>
    <a:masterClrMapping/>
  </p:clrMapOvr>
  <mc:AlternateContent xmlns:mc="http://schemas.openxmlformats.org/markup-compatibility/2006" xmlns:p14="http://schemas.microsoft.com/office/powerpoint/2010/main">
    <mc:Choice Requires="p14">
      <p:transition spd="slow" p14:dur="1250">
        <p14:switch dir="r"/>
      </p:transition>
    </mc:Choice>
    <mc:Fallback xmlns="">
      <p:transition spd="slow">
        <p:fade/>
      </p:transition>
    </mc:Fallback>
  </mc:AlternateContent>
  <p:timing>
    <p:tnLst>
      <p:par>
        <p:cTn id="1" dur="indefinite" restart="never" nodeType="tmRoot"/>
      </p:par>
    </p:tnLst>
  </p:timing>
</p:sld>
</file>

<file path=ppt/slides/slide1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ím 5"/>
          <p:cNvSpPr>
            <a:spLocks noGrp="1"/>
          </p:cNvSpPr>
          <p:nvPr>
            <p:ph type="title"/>
          </p:nvPr>
        </p:nvSpPr>
        <p:spPr/>
        <p:txBody>
          <a:bodyPr/>
          <a:lstStyle/>
          <a:p>
            <a:r>
              <a:rPr lang="hu-HU" dirty="0" smtClean="0"/>
              <a:t>RIGHT JOIN</a:t>
            </a:r>
            <a:endParaRPr lang="hu-HU" dirty="0"/>
          </a:p>
        </p:txBody>
      </p:sp>
      <p:sp>
        <p:nvSpPr>
          <p:cNvPr id="7" name="Szöveg helye 6"/>
          <p:cNvSpPr>
            <a:spLocks noGrp="1"/>
          </p:cNvSpPr>
          <p:nvPr>
            <p:ph type="body" idx="1"/>
          </p:nvPr>
        </p:nvSpPr>
        <p:spPr/>
        <p:txBody>
          <a:bodyPr/>
          <a:lstStyle/>
          <a:p>
            <a:endParaRPr lang="hu-HU"/>
          </a:p>
        </p:txBody>
      </p:sp>
      <p:sp>
        <p:nvSpPr>
          <p:cNvPr id="8" name="Tartalom helye 7"/>
          <p:cNvSpPr>
            <a:spLocks noGrp="1"/>
          </p:cNvSpPr>
          <p:nvPr>
            <p:ph sz="half" idx="2"/>
          </p:nvPr>
        </p:nvSpPr>
        <p:spPr/>
        <p:txBody>
          <a:bodyPr/>
          <a:lstStyle/>
          <a:p>
            <a:pPr marL="0" indent="0">
              <a:buNone/>
            </a:pPr>
            <a:r>
              <a:rPr lang="hu-HU" dirty="0"/>
              <a:t>SELECT név, város</a:t>
            </a:r>
          </a:p>
          <a:p>
            <a:pPr marL="0" indent="0">
              <a:buNone/>
            </a:pPr>
            <a:r>
              <a:rPr lang="hu-HU" dirty="0" smtClean="0"/>
              <a:t>	FROM Emberek</a:t>
            </a:r>
            <a:endParaRPr lang="hu-HU" dirty="0"/>
          </a:p>
          <a:p>
            <a:pPr marL="0" indent="0">
              <a:buNone/>
            </a:pPr>
            <a:r>
              <a:rPr lang="hu-HU" dirty="0"/>
              <a:t>  </a:t>
            </a:r>
            <a:r>
              <a:rPr lang="hu-HU" dirty="0" smtClean="0"/>
              <a:t>	RIGHT </a:t>
            </a:r>
            <a:r>
              <a:rPr lang="hu-HU" dirty="0"/>
              <a:t>JOIN Cím</a:t>
            </a:r>
          </a:p>
          <a:p>
            <a:pPr marL="0" indent="0">
              <a:buNone/>
            </a:pPr>
            <a:r>
              <a:rPr lang="hu-HU" dirty="0" smtClean="0"/>
              <a:t>	ON  </a:t>
            </a:r>
          </a:p>
          <a:p>
            <a:pPr marL="0" indent="0">
              <a:buNone/>
            </a:pPr>
            <a:r>
              <a:rPr lang="hu-HU" dirty="0"/>
              <a:t>	</a:t>
            </a:r>
            <a:r>
              <a:rPr lang="hu-HU" dirty="0" err="1" smtClean="0"/>
              <a:t>Emberek.isz</a:t>
            </a:r>
            <a:r>
              <a:rPr lang="hu-HU" dirty="0" smtClean="0"/>
              <a:t>=</a:t>
            </a:r>
            <a:r>
              <a:rPr lang="hu-HU" dirty="0" err="1" smtClean="0"/>
              <a:t>Cím.isz</a:t>
            </a:r>
            <a:endParaRPr lang="hu-HU" dirty="0"/>
          </a:p>
        </p:txBody>
      </p:sp>
      <p:sp>
        <p:nvSpPr>
          <p:cNvPr id="9" name="Szöveg helye 8"/>
          <p:cNvSpPr>
            <a:spLocks noGrp="1"/>
          </p:cNvSpPr>
          <p:nvPr>
            <p:ph type="body" sz="quarter" idx="3"/>
          </p:nvPr>
        </p:nvSpPr>
        <p:spPr/>
        <p:txBody>
          <a:bodyPr/>
          <a:lstStyle/>
          <a:p>
            <a:endParaRPr lang="hu-HU"/>
          </a:p>
        </p:txBody>
      </p:sp>
      <p:sp>
        <p:nvSpPr>
          <p:cNvPr id="10" name="Tartalom helye 9"/>
          <p:cNvSpPr>
            <a:spLocks noGrp="1"/>
          </p:cNvSpPr>
          <p:nvPr>
            <p:ph sz="quarter" idx="4"/>
          </p:nvPr>
        </p:nvSpPr>
        <p:spPr/>
        <p:txBody>
          <a:bodyPr/>
          <a:lstStyle/>
          <a:p>
            <a:pPr marL="0" indent="0">
              <a:buNone/>
            </a:pPr>
            <a:r>
              <a:rPr lang="hu-HU" dirty="0"/>
              <a:t>SELECT név, város</a:t>
            </a:r>
          </a:p>
          <a:p>
            <a:pPr marL="0" indent="0">
              <a:buNone/>
            </a:pPr>
            <a:r>
              <a:rPr lang="hu-HU" dirty="0" smtClean="0"/>
              <a:t>	FROM Cím</a:t>
            </a:r>
            <a:endParaRPr lang="hu-HU" dirty="0"/>
          </a:p>
          <a:p>
            <a:pPr marL="0" indent="0">
              <a:buNone/>
            </a:pPr>
            <a:r>
              <a:rPr lang="hu-HU" dirty="0" smtClean="0"/>
              <a:t>	RIGHT </a:t>
            </a:r>
            <a:r>
              <a:rPr lang="hu-HU" dirty="0"/>
              <a:t>JOIN Emberek</a:t>
            </a:r>
          </a:p>
          <a:p>
            <a:pPr marL="0" indent="0">
              <a:buNone/>
            </a:pPr>
            <a:r>
              <a:rPr lang="hu-HU" dirty="0" smtClean="0"/>
              <a:t>	ON  </a:t>
            </a:r>
          </a:p>
          <a:p>
            <a:pPr marL="0" indent="0">
              <a:buNone/>
            </a:pPr>
            <a:r>
              <a:rPr lang="hu-HU" dirty="0" smtClean="0"/>
              <a:t>	</a:t>
            </a:r>
            <a:r>
              <a:rPr lang="hu-HU" dirty="0" err="1" smtClean="0"/>
              <a:t>Emberek.isz</a:t>
            </a:r>
            <a:r>
              <a:rPr lang="hu-HU" dirty="0" smtClean="0"/>
              <a:t>=</a:t>
            </a:r>
            <a:r>
              <a:rPr lang="hu-HU" dirty="0" err="1" smtClean="0"/>
              <a:t>Cím.isz</a:t>
            </a:r>
            <a:endParaRPr lang="hu-HU" dirty="0"/>
          </a:p>
        </p:txBody>
      </p:sp>
      <p:sp>
        <p:nvSpPr>
          <p:cNvPr id="4" name="Dátum helye 3"/>
          <p:cNvSpPr>
            <a:spLocks noGrp="1"/>
          </p:cNvSpPr>
          <p:nvPr>
            <p:ph type="dt" sz="half" idx="10"/>
          </p:nvPr>
        </p:nvSpPr>
        <p:spPr/>
        <p:txBody>
          <a:bodyPr/>
          <a:lstStyle/>
          <a:p>
            <a:fld id="{8038B707-463A-4694-A111-045EE4889DE1}" type="datetime1">
              <a:rPr lang="hu-HU" smtClean="0"/>
              <a:t>2023. 01. 18.</a:t>
            </a:fld>
            <a:endParaRPr lang="hu-HU"/>
          </a:p>
        </p:txBody>
      </p:sp>
      <p:sp>
        <p:nvSpPr>
          <p:cNvPr id="5" name="Dia számának helye 4"/>
          <p:cNvSpPr>
            <a:spLocks noGrp="1"/>
          </p:cNvSpPr>
          <p:nvPr>
            <p:ph type="sldNum" sz="quarter" idx="12"/>
          </p:nvPr>
        </p:nvSpPr>
        <p:spPr/>
        <p:txBody>
          <a:bodyPr/>
          <a:lstStyle/>
          <a:p>
            <a:fld id="{6A3D1E81-B98C-4CD5-9C26-982AA14D93A3}" type="slidenum">
              <a:rPr lang="hu-HU" smtClean="0"/>
              <a:t>146</a:t>
            </a:fld>
            <a:endParaRPr lang="hu-HU"/>
          </a:p>
        </p:txBody>
      </p:sp>
    </p:spTree>
    <p:extLst>
      <p:ext uri="{BB962C8B-B14F-4D97-AF65-F5344CB8AC3E}">
        <p14:creationId xmlns:p14="http://schemas.microsoft.com/office/powerpoint/2010/main" val="1522470891"/>
      </p:ext>
    </p:extLst>
  </p:cSld>
  <p:clrMapOvr>
    <a:masterClrMapping/>
  </p:clrMapOvr>
  <p:timing>
    <p:tnLst>
      <p:par>
        <p:cTn id="1" dur="indefinite" restart="never" nodeType="tmRoot"/>
      </p:par>
    </p:tnLst>
  </p:timing>
</p:sld>
</file>

<file path=ppt/slides/slide1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endParaRPr lang="hu-HU"/>
          </a:p>
        </p:txBody>
      </p:sp>
      <p:sp>
        <p:nvSpPr>
          <p:cNvPr id="3" name="Szöveg helye 2"/>
          <p:cNvSpPr>
            <a:spLocks noGrp="1"/>
          </p:cNvSpPr>
          <p:nvPr>
            <p:ph type="body" idx="1"/>
          </p:nvPr>
        </p:nvSpPr>
        <p:spPr/>
        <p:txBody>
          <a:bodyPr/>
          <a:lstStyle/>
          <a:p>
            <a:r>
              <a:rPr lang="hu-HU" dirty="0" smtClean="0"/>
              <a:t>Melyik terméket nem rendelték egyszer sem</a:t>
            </a:r>
            <a:endParaRPr lang="hu-HU" dirty="0"/>
          </a:p>
        </p:txBody>
      </p:sp>
      <p:sp>
        <p:nvSpPr>
          <p:cNvPr id="4" name="Tartalom helye 3"/>
          <p:cNvSpPr>
            <a:spLocks noGrp="1"/>
          </p:cNvSpPr>
          <p:nvPr>
            <p:ph sz="half" idx="2"/>
          </p:nvPr>
        </p:nvSpPr>
        <p:spPr/>
        <p:txBody>
          <a:bodyPr/>
          <a:lstStyle/>
          <a:p>
            <a:pPr marL="0" indent="0">
              <a:buNone/>
            </a:pPr>
            <a:r>
              <a:rPr lang="en-US" dirty="0"/>
              <a:t>SELECT </a:t>
            </a:r>
            <a:r>
              <a:rPr lang="en-US" dirty="0" err="1"/>
              <a:t>ProductName</a:t>
            </a:r>
            <a:endParaRPr lang="en-US" dirty="0"/>
          </a:p>
          <a:p>
            <a:pPr marL="0" indent="0">
              <a:buNone/>
            </a:pPr>
            <a:r>
              <a:rPr lang="en-US" dirty="0"/>
              <a:t>  FROM </a:t>
            </a:r>
            <a:r>
              <a:rPr lang="en-US" dirty="0" err="1"/>
              <a:t>OrderItem</a:t>
            </a:r>
            <a:r>
              <a:rPr lang="en-US" dirty="0"/>
              <a:t> I </a:t>
            </a:r>
          </a:p>
          <a:p>
            <a:pPr marL="0" indent="0">
              <a:buNone/>
            </a:pPr>
            <a:r>
              <a:rPr lang="en-US" dirty="0"/>
              <a:t> RIGHT JOIN Product P ON </a:t>
            </a:r>
            <a:r>
              <a:rPr lang="en-US" dirty="0" err="1"/>
              <a:t>P.Id</a:t>
            </a:r>
            <a:r>
              <a:rPr lang="en-US" dirty="0"/>
              <a:t> = </a:t>
            </a:r>
            <a:r>
              <a:rPr lang="en-US" dirty="0" err="1"/>
              <a:t>I.ProductId</a:t>
            </a:r>
            <a:endParaRPr lang="en-US" dirty="0"/>
          </a:p>
          <a:p>
            <a:pPr marL="0" indent="0">
              <a:buNone/>
            </a:pPr>
            <a:r>
              <a:rPr lang="en-US" dirty="0"/>
              <a:t> WHERE </a:t>
            </a:r>
            <a:r>
              <a:rPr lang="en-US" dirty="0" err="1"/>
              <a:t>I.Id</a:t>
            </a:r>
            <a:r>
              <a:rPr lang="en-US" dirty="0"/>
              <a:t> IS NULL</a:t>
            </a:r>
            <a:endParaRPr lang="hu-HU" dirty="0"/>
          </a:p>
        </p:txBody>
      </p:sp>
      <p:sp>
        <p:nvSpPr>
          <p:cNvPr id="5" name="Szöveg helye 4"/>
          <p:cNvSpPr>
            <a:spLocks noGrp="1"/>
          </p:cNvSpPr>
          <p:nvPr>
            <p:ph type="body" sz="quarter" idx="3"/>
          </p:nvPr>
        </p:nvSpPr>
        <p:spPr/>
        <p:txBody>
          <a:bodyPr/>
          <a:lstStyle/>
          <a:p>
            <a:r>
              <a:rPr lang="hu-HU" dirty="0"/>
              <a:t>Sorolja fel azokat az ügyfeleket, akik nem adtak le rendelést</a:t>
            </a:r>
          </a:p>
        </p:txBody>
      </p:sp>
      <p:sp>
        <p:nvSpPr>
          <p:cNvPr id="6" name="Tartalom helye 5"/>
          <p:cNvSpPr>
            <a:spLocks noGrp="1"/>
          </p:cNvSpPr>
          <p:nvPr>
            <p:ph sz="quarter" idx="4"/>
          </p:nvPr>
        </p:nvSpPr>
        <p:spPr/>
        <p:txBody>
          <a:bodyPr/>
          <a:lstStyle/>
          <a:p>
            <a:pPr marL="0" indent="0">
              <a:buNone/>
            </a:pPr>
            <a:r>
              <a:rPr lang="en-US" dirty="0"/>
              <a:t>SELECT </a:t>
            </a:r>
            <a:r>
              <a:rPr lang="en-US" dirty="0" err="1"/>
              <a:t>FirstName</a:t>
            </a:r>
            <a:r>
              <a:rPr lang="en-US" dirty="0"/>
              <a:t>, </a:t>
            </a:r>
            <a:r>
              <a:rPr lang="en-US" dirty="0" err="1"/>
              <a:t>LastName</a:t>
            </a:r>
            <a:r>
              <a:rPr lang="en-US" dirty="0"/>
              <a:t>, City, Country, </a:t>
            </a:r>
            <a:r>
              <a:rPr lang="en-US" dirty="0" err="1"/>
              <a:t>TotalAmount</a:t>
            </a:r>
            <a:endParaRPr lang="en-US" dirty="0"/>
          </a:p>
          <a:p>
            <a:pPr marL="0" indent="0">
              <a:buNone/>
            </a:pPr>
            <a:r>
              <a:rPr lang="hu-HU" dirty="0"/>
              <a:t>  FROM </a:t>
            </a:r>
            <a:r>
              <a:rPr lang="hu-HU" dirty="0" err="1"/>
              <a:t>Orders</a:t>
            </a:r>
            <a:r>
              <a:rPr lang="hu-HU" dirty="0"/>
              <a:t> O </a:t>
            </a:r>
          </a:p>
          <a:p>
            <a:pPr marL="0" indent="0">
              <a:buNone/>
            </a:pPr>
            <a:r>
              <a:rPr lang="en-US" dirty="0"/>
              <a:t> RIGHT JOIN Customer C ON </a:t>
            </a:r>
            <a:r>
              <a:rPr lang="en-US" dirty="0" err="1"/>
              <a:t>O.CustomerId</a:t>
            </a:r>
            <a:r>
              <a:rPr lang="en-US" dirty="0"/>
              <a:t> = </a:t>
            </a:r>
            <a:r>
              <a:rPr lang="en-US" dirty="0" err="1"/>
              <a:t>C.Id</a:t>
            </a:r>
            <a:endParaRPr lang="en-US" dirty="0"/>
          </a:p>
          <a:p>
            <a:pPr marL="0" indent="0">
              <a:buNone/>
            </a:pPr>
            <a:r>
              <a:rPr lang="hu-HU" dirty="0"/>
              <a:t> WHERE </a:t>
            </a:r>
            <a:r>
              <a:rPr lang="hu-HU" dirty="0" err="1"/>
              <a:t>TotalAmount</a:t>
            </a:r>
            <a:r>
              <a:rPr lang="hu-HU" dirty="0"/>
              <a:t> IS NULL</a:t>
            </a:r>
          </a:p>
        </p:txBody>
      </p:sp>
      <p:sp>
        <p:nvSpPr>
          <p:cNvPr id="7" name="Dátum helye 6"/>
          <p:cNvSpPr>
            <a:spLocks noGrp="1"/>
          </p:cNvSpPr>
          <p:nvPr>
            <p:ph type="dt" sz="half" idx="10"/>
          </p:nvPr>
        </p:nvSpPr>
        <p:spPr/>
        <p:txBody>
          <a:bodyPr/>
          <a:lstStyle/>
          <a:p>
            <a:fld id="{C431CBA7-5C9E-4526-BD11-7A9F303B4C0E}" type="datetime1">
              <a:rPr lang="hu-HU" smtClean="0"/>
              <a:t>2023. 01. 18.</a:t>
            </a:fld>
            <a:endParaRPr lang="hu-HU"/>
          </a:p>
        </p:txBody>
      </p:sp>
      <p:sp>
        <p:nvSpPr>
          <p:cNvPr id="8" name="Dia számának helye 7"/>
          <p:cNvSpPr>
            <a:spLocks noGrp="1"/>
          </p:cNvSpPr>
          <p:nvPr>
            <p:ph type="sldNum" sz="quarter" idx="12"/>
          </p:nvPr>
        </p:nvSpPr>
        <p:spPr/>
        <p:txBody>
          <a:bodyPr/>
          <a:lstStyle/>
          <a:p>
            <a:fld id="{6A3D1E81-B98C-4CD5-9C26-982AA14D93A3}" type="slidenum">
              <a:rPr lang="hu-HU" smtClean="0"/>
              <a:t>147</a:t>
            </a:fld>
            <a:endParaRPr lang="hu-HU" dirty="0"/>
          </a:p>
        </p:txBody>
      </p:sp>
    </p:spTree>
    <p:extLst>
      <p:ext uri="{BB962C8B-B14F-4D97-AF65-F5344CB8AC3E}">
        <p14:creationId xmlns:p14="http://schemas.microsoft.com/office/powerpoint/2010/main" val="1849970491"/>
      </p:ext>
    </p:extLst>
  </p:cSld>
  <p:clrMapOvr>
    <a:masterClrMapping/>
  </p:clrMapOvr>
  <p:timing>
    <p:tnLst>
      <p:par>
        <p:cTn id="1" dur="indefinite" restart="never" nodeType="tmRoot"/>
      </p:par>
    </p:tnLst>
  </p:timing>
</p:sld>
</file>

<file path=ppt/slides/slide1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dirty="0"/>
              <a:t>FULL JOIN</a:t>
            </a:r>
          </a:p>
        </p:txBody>
      </p:sp>
      <p:sp>
        <p:nvSpPr>
          <p:cNvPr id="3" name="Tartalom helye 2"/>
          <p:cNvSpPr>
            <a:spLocks noGrp="1"/>
          </p:cNvSpPr>
          <p:nvPr>
            <p:ph idx="1"/>
          </p:nvPr>
        </p:nvSpPr>
        <p:spPr/>
        <p:txBody>
          <a:bodyPr>
            <a:normAutofit/>
          </a:bodyPr>
          <a:lstStyle/>
          <a:p>
            <a:r>
              <a:rPr lang="hu-HU" dirty="0"/>
              <a:t>A </a:t>
            </a:r>
            <a:r>
              <a:rPr lang="hu-HU" dirty="0">
                <a:solidFill>
                  <a:srgbClr val="0000FF"/>
                </a:solidFill>
              </a:rPr>
              <a:t>FULL JOIN </a:t>
            </a:r>
            <a:r>
              <a:rPr lang="hu-HU" dirty="0"/>
              <a:t>segítségével mindkét tábla minden elemét tudjuk lekérdezni, még azokat is, amik nincsenek kapcsolatban. </a:t>
            </a:r>
            <a:r>
              <a:rPr lang="hu-HU" dirty="0" err="1"/>
              <a:t>MySQL-ben</a:t>
            </a:r>
            <a:r>
              <a:rPr lang="hu-HU" dirty="0"/>
              <a:t> </a:t>
            </a:r>
            <a:r>
              <a:rPr lang="hu-HU" dirty="0">
                <a:solidFill>
                  <a:srgbClr val="0000FF"/>
                </a:solidFill>
              </a:rPr>
              <a:t>FULL JOIN </a:t>
            </a:r>
            <a:r>
              <a:rPr lang="hu-HU" dirty="0"/>
              <a:t>nem létezik!</a:t>
            </a:r>
          </a:p>
          <a:p>
            <a:r>
              <a:rPr lang="hu-HU" dirty="0"/>
              <a:t>Szabványosan:</a:t>
            </a:r>
          </a:p>
          <a:p>
            <a:pPr lvl="1"/>
            <a:r>
              <a:rPr lang="hu-HU" dirty="0"/>
              <a:t>…</a:t>
            </a:r>
            <a:r>
              <a:rPr lang="hu-HU" dirty="0">
                <a:solidFill>
                  <a:srgbClr val="0000FF"/>
                </a:solidFill>
              </a:rPr>
              <a:t>FROM</a:t>
            </a:r>
            <a:r>
              <a:rPr lang="hu-HU" dirty="0"/>
              <a:t> &lt;</a:t>
            </a:r>
            <a:r>
              <a:rPr lang="hu-HU" dirty="0" err="1"/>
              <a:t>Atábla</a:t>
            </a:r>
            <a:r>
              <a:rPr lang="hu-HU" dirty="0"/>
              <a:t>&gt; </a:t>
            </a:r>
            <a:r>
              <a:rPr lang="hu-HU" dirty="0">
                <a:solidFill>
                  <a:srgbClr val="0000FF"/>
                </a:solidFill>
              </a:rPr>
              <a:t>FULL JOIN</a:t>
            </a:r>
            <a:r>
              <a:rPr lang="hu-HU" dirty="0"/>
              <a:t> &lt;</a:t>
            </a:r>
            <a:r>
              <a:rPr lang="hu-HU" dirty="0" err="1"/>
              <a:t>Btábla</a:t>
            </a:r>
            <a:r>
              <a:rPr lang="hu-HU" dirty="0"/>
              <a:t>&gt; </a:t>
            </a:r>
            <a:r>
              <a:rPr lang="hu-HU" dirty="0">
                <a:solidFill>
                  <a:srgbClr val="0000FF"/>
                </a:solidFill>
              </a:rPr>
              <a:t>ON</a:t>
            </a:r>
            <a:r>
              <a:rPr lang="hu-HU" dirty="0"/>
              <a:t> &lt;</a:t>
            </a:r>
            <a:r>
              <a:rPr lang="hu-HU" dirty="0" err="1"/>
              <a:t>Atábla</a:t>
            </a:r>
            <a:r>
              <a:rPr lang="hu-HU" dirty="0"/>
              <a:t>&gt;.&lt;oszlop&gt; = &lt;</a:t>
            </a:r>
            <a:r>
              <a:rPr lang="hu-HU" dirty="0" err="1"/>
              <a:t>Btábla</a:t>
            </a:r>
            <a:r>
              <a:rPr lang="hu-HU" dirty="0"/>
              <a:t>&gt;.&lt;oszlop</a:t>
            </a:r>
            <a:r>
              <a:rPr lang="hu-HU" dirty="0" smtClean="0"/>
              <a:t>&gt;…;</a:t>
            </a:r>
            <a:endParaRPr lang="hu-HU" dirty="0"/>
          </a:p>
        </p:txBody>
      </p:sp>
      <p:sp>
        <p:nvSpPr>
          <p:cNvPr id="5" name="Dátum helye 4"/>
          <p:cNvSpPr>
            <a:spLocks noGrp="1"/>
          </p:cNvSpPr>
          <p:nvPr>
            <p:ph type="dt" sz="half" idx="10"/>
          </p:nvPr>
        </p:nvSpPr>
        <p:spPr/>
        <p:txBody>
          <a:bodyPr/>
          <a:lstStyle/>
          <a:p>
            <a:fld id="{7A50BAAF-E8D0-46E6-8617-924A4691D340}" type="datetime1">
              <a:rPr lang="hu-HU" smtClean="0"/>
              <a:t>2023. 01. 18.</a:t>
            </a:fld>
            <a:endParaRPr lang="hu-HU"/>
          </a:p>
        </p:txBody>
      </p:sp>
      <p:sp>
        <p:nvSpPr>
          <p:cNvPr id="4" name="Dia számának helye 3">
            <a:extLst>
              <a:ext uri="{FF2B5EF4-FFF2-40B4-BE49-F238E27FC236}">
                <a16:creationId xmlns:a16="http://schemas.microsoft.com/office/drawing/2014/main" id="{E4626727-CC2E-4CEE-8CA5-D71B594BFE48}"/>
              </a:ext>
            </a:extLst>
          </p:cNvPr>
          <p:cNvSpPr>
            <a:spLocks noGrp="1"/>
          </p:cNvSpPr>
          <p:nvPr>
            <p:ph type="sldNum" sz="quarter" idx="12"/>
          </p:nvPr>
        </p:nvSpPr>
        <p:spPr/>
        <p:txBody>
          <a:bodyPr/>
          <a:lstStyle/>
          <a:p>
            <a:fld id="{023A0BD0-2DEC-4D15-9D20-DE27D113719B}" type="slidenum">
              <a:rPr lang="hu-HU" smtClean="0"/>
              <a:t>148</a:t>
            </a:fld>
            <a:endParaRPr lang="hu-HU"/>
          </a:p>
        </p:txBody>
      </p:sp>
    </p:spTree>
    <p:extLst>
      <p:ext uri="{BB962C8B-B14F-4D97-AF65-F5344CB8AC3E}">
        <p14:creationId xmlns:p14="http://schemas.microsoft.com/office/powerpoint/2010/main" val="2328788320"/>
      </p:ext>
    </p:extLst>
  </p:cSld>
  <p:clrMapOvr>
    <a:masterClrMapping/>
  </p:clrMapOvr>
  <mc:AlternateContent xmlns:mc="http://schemas.openxmlformats.org/markup-compatibility/2006" xmlns:p14="http://schemas.microsoft.com/office/powerpoint/2010/main">
    <mc:Choice Requires="p14">
      <p:transition spd="slow" p14:dur="1250">
        <p14:switch dir="r"/>
      </p:transition>
    </mc:Choice>
    <mc:Fallback xmlns="">
      <p:transition spd="slow">
        <p:fade/>
      </p:transition>
    </mc:Fallback>
  </mc:AlternateContent>
  <p:timing>
    <p:tnLst>
      <p:par>
        <p:cTn id="1" dur="indefinite" restart="never" nodeType="tmRoot"/>
      </p:par>
    </p:tnLst>
  </p:timing>
</p:sld>
</file>

<file path=ppt/slides/slide1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ím 5"/>
          <p:cNvSpPr>
            <a:spLocks noGrp="1"/>
          </p:cNvSpPr>
          <p:nvPr>
            <p:ph type="title"/>
          </p:nvPr>
        </p:nvSpPr>
        <p:spPr/>
        <p:txBody>
          <a:bodyPr/>
          <a:lstStyle/>
          <a:p>
            <a:r>
              <a:rPr lang="hu-HU" dirty="0" smtClean="0"/>
              <a:t>FULL JOIN</a:t>
            </a:r>
            <a:endParaRPr lang="hu-HU" dirty="0"/>
          </a:p>
        </p:txBody>
      </p:sp>
      <p:sp>
        <p:nvSpPr>
          <p:cNvPr id="7" name="Szöveg helye 6"/>
          <p:cNvSpPr>
            <a:spLocks noGrp="1"/>
          </p:cNvSpPr>
          <p:nvPr>
            <p:ph type="body" idx="1"/>
          </p:nvPr>
        </p:nvSpPr>
        <p:spPr/>
        <p:txBody>
          <a:bodyPr/>
          <a:lstStyle/>
          <a:p>
            <a:endParaRPr lang="hu-HU"/>
          </a:p>
        </p:txBody>
      </p:sp>
      <p:sp>
        <p:nvSpPr>
          <p:cNvPr id="8" name="Tartalom helye 7"/>
          <p:cNvSpPr>
            <a:spLocks noGrp="1"/>
          </p:cNvSpPr>
          <p:nvPr>
            <p:ph sz="half" idx="2"/>
          </p:nvPr>
        </p:nvSpPr>
        <p:spPr/>
        <p:txBody>
          <a:bodyPr/>
          <a:lstStyle/>
          <a:p>
            <a:pPr marL="0" indent="0">
              <a:buNone/>
            </a:pPr>
            <a:r>
              <a:rPr lang="hu-HU" dirty="0"/>
              <a:t>SELECT NÉV, VÁROS </a:t>
            </a:r>
          </a:p>
          <a:p>
            <a:pPr marL="0" indent="0">
              <a:buNone/>
            </a:pPr>
            <a:r>
              <a:rPr lang="hu-HU" dirty="0" smtClean="0"/>
              <a:t>	FROM </a:t>
            </a:r>
            <a:r>
              <a:rPr lang="hu-HU" dirty="0"/>
              <a:t>EMBEREK </a:t>
            </a:r>
          </a:p>
          <a:p>
            <a:pPr marL="0" indent="0">
              <a:buNone/>
            </a:pPr>
            <a:r>
              <a:rPr lang="hu-HU" dirty="0" smtClean="0"/>
              <a:t>	FULL </a:t>
            </a:r>
            <a:r>
              <a:rPr lang="hu-HU" dirty="0"/>
              <a:t>JOIN CÍM</a:t>
            </a:r>
          </a:p>
          <a:p>
            <a:pPr marL="0" indent="0">
              <a:buNone/>
            </a:pPr>
            <a:r>
              <a:rPr lang="hu-HU" dirty="0" smtClean="0"/>
              <a:t>	ON </a:t>
            </a:r>
            <a:r>
              <a:rPr lang="hu-HU" dirty="0"/>
              <a:t>EMBEREK.ISZ=CÍM.ISZ</a:t>
            </a:r>
          </a:p>
        </p:txBody>
      </p:sp>
      <p:sp>
        <p:nvSpPr>
          <p:cNvPr id="9" name="Szöveg helye 8"/>
          <p:cNvSpPr>
            <a:spLocks noGrp="1"/>
          </p:cNvSpPr>
          <p:nvPr>
            <p:ph type="body" sz="quarter" idx="3"/>
          </p:nvPr>
        </p:nvSpPr>
        <p:spPr/>
        <p:txBody>
          <a:bodyPr/>
          <a:lstStyle/>
          <a:p>
            <a:endParaRPr lang="hu-HU"/>
          </a:p>
        </p:txBody>
      </p:sp>
      <p:sp>
        <p:nvSpPr>
          <p:cNvPr id="10" name="Tartalom helye 9"/>
          <p:cNvSpPr>
            <a:spLocks noGrp="1"/>
          </p:cNvSpPr>
          <p:nvPr>
            <p:ph sz="quarter" idx="4"/>
          </p:nvPr>
        </p:nvSpPr>
        <p:spPr/>
        <p:txBody>
          <a:bodyPr/>
          <a:lstStyle/>
          <a:p>
            <a:pPr marL="0" indent="0">
              <a:buNone/>
            </a:pPr>
            <a:r>
              <a:rPr lang="hu-HU" dirty="0"/>
              <a:t>SELECT név, város</a:t>
            </a:r>
          </a:p>
          <a:p>
            <a:pPr marL="0" indent="0">
              <a:buNone/>
            </a:pPr>
            <a:r>
              <a:rPr lang="hu-HU" dirty="0"/>
              <a:t>	</a:t>
            </a:r>
            <a:r>
              <a:rPr lang="hu-HU" dirty="0" smtClean="0"/>
              <a:t>FROM Cím</a:t>
            </a:r>
            <a:endParaRPr lang="hu-HU" dirty="0"/>
          </a:p>
          <a:p>
            <a:pPr marL="0" indent="0">
              <a:buNone/>
            </a:pPr>
            <a:r>
              <a:rPr lang="hu-HU" dirty="0"/>
              <a:t> </a:t>
            </a:r>
            <a:r>
              <a:rPr lang="hu-HU" dirty="0" smtClean="0"/>
              <a:t>	FULL </a:t>
            </a:r>
            <a:r>
              <a:rPr lang="hu-HU" dirty="0"/>
              <a:t>JOIN Emberek</a:t>
            </a:r>
          </a:p>
          <a:p>
            <a:pPr marL="0" indent="0">
              <a:buNone/>
            </a:pPr>
            <a:r>
              <a:rPr lang="hu-HU" dirty="0"/>
              <a:t>	ON  </a:t>
            </a:r>
            <a:r>
              <a:rPr lang="hu-HU" dirty="0" err="1"/>
              <a:t>Emberek.isz</a:t>
            </a:r>
            <a:r>
              <a:rPr lang="hu-HU" dirty="0"/>
              <a:t>=</a:t>
            </a:r>
            <a:r>
              <a:rPr lang="hu-HU" dirty="0" err="1"/>
              <a:t>Cím.isz</a:t>
            </a:r>
            <a:endParaRPr lang="hu-HU" dirty="0"/>
          </a:p>
        </p:txBody>
      </p:sp>
      <p:sp>
        <p:nvSpPr>
          <p:cNvPr id="4" name="Dátum helye 3"/>
          <p:cNvSpPr>
            <a:spLocks noGrp="1"/>
          </p:cNvSpPr>
          <p:nvPr>
            <p:ph type="dt" sz="half" idx="10"/>
          </p:nvPr>
        </p:nvSpPr>
        <p:spPr/>
        <p:txBody>
          <a:bodyPr/>
          <a:lstStyle/>
          <a:p>
            <a:fld id="{8038B707-463A-4694-A111-045EE4889DE1}" type="datetime1">
              <a:rPr lang="hu-HU" smtClean="0"/>
              <a:t>2023. 01. 18.</a:t>
            </a:fld>
            <a:endParaRPr lang="hu-HU"/>
          </a:p>
        </p:txBody>
      </p:sp>
      <p:sp>
        <p:nvSpPr>
          <p:cNvPr id="5" name="Dia számának helye 4"/>
          <p:cNvSpPr>
            <a:spLocks noGrp="1"/>
          </p:cNvSpPr>
          <p:nvPr>
            <p:ph type="sldNum" sz="quarter" idx="12"/>
          </p:nvPr>
        </p:nvSpPr>
        <p:spPr/>
        <p:txBody>
          <a:bodyPr/>
          <a:lstStyle/>
          <a:p>
            <a:fld id="{6A3D1E81-B98C-4CD5-9C26-982AA14D93A3}" type="slidenum">
              <a:rPr lang="hu-HU" smtClean="0"/>
              <a:t>149</a:t>
            </a:fld>
            <a:endParaRPr lang="hu-HU"/>
          </a:p>
        </p:txBody>
      </p:sp>
    </p:spTree>
    <p:extLst>
      <p:ext uri="{BB962C8B-B14F-4D97-AF65-F5344CB8AC3E}">
        <p14:creationId xmlns:p14="http://schemas.microsoft.com/office/powerpoint/2010/main" val="209915916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dirty="0"/>
              <a:t>Adatbázis szemlélet V.</a:t>
            </a:r>
          </a:p>
        </p:txBody>
      </p:sp>
      <p:sp>
        <p:nvSpPr>
          <p:cNvPr id="3" name="Tartalom helye 2"/>
          <p:cNvSpPr>
            <a:spLocks noGrp="1"/>
          </p:cNvSpPr>
          <p:nvPr>
            <p:ph idx="1"/>
          </p:nvPr>
        </p:nvSpPr>
        <p:spPr/>
        <p:txBody>
          <a:bodyPr>
            <a:normAutofit/>
          </a:bodyPr>
          <a:lstStyle/>
          <a:p>
            <a:r>
              <a:rPr lang="hu-HU" dirty="0"/>
              <a:t>Az adatbázis szemlélet alapkövei a következők:</a:t>
            </a:r>
          </a:p>
          <a:p>
            <a:pPr lvl="1"/>
            <a:r>
              <a:rPr lang="hu-HU" dirty="0"/>
              <a:t>Egyed:</a:t>
            </a:r>
          </a:p>
          <a:p>
            <a:pPr lvl="2"/>
            <a:r>
              <a:rPr lang="hu-HU" dirty="0"/>
              <a:t>Olyan valós elem, vagy elvont fogalom, melynek tulajdonságait (attribútumait) szeretnénk tárolni.</a:t>
            </a:r>
          </a:p>
          <a:p>
            <a:pPr lvl="2"/>
            <a:r>
              <a:rPr lang="hu-HU" dirty="0"/>
              <a:t>Pl.: ember, jármű, stb.</a:t>
            </a:r>
          </a:p>
          <a:p>
            <a:pPr lvl="3"/>
            <a:r>
              <a:rPr lang="hu-HU" dirty="0"/>
              <a:t>Több azonos típusú elem: Egyedhalmaz</a:t>
            </a:r>
          </a:p>
          <a:p>
            <a:pPr lvl="1"/>
            <a:r>
              <a:rPr lang="hu-HU" dirty="0"/>
              <a:t>Attribútum:</a:t>
            </a:r>
          </a:p>
          <a:p>
            <a:pPr lvl="2"/>
            <a:r>
              <a:rPr lang="hu-HU" dirty="0"/>
              <a:t>Az egyed egy tulajdonsága. Az attribútumok halmaza írja le az egyedet magát.</a:t>
            </a:r>
          </a:p>
          <a:p>
            <a:pPr lvl="2"/>
            <a:r>
              <a:rPr lang="hu-HU" dirty="0"/>
              <a:t>Pl.: név, kor, rendszám, szín, stb.</a:t>
            </a:r>
          </a:p>
          <a:p>
            <a:pPr lvl="1"/>
            <a:r>
              <a:rPr lang="hu-HU" dirty="0"/>
              <a:t>Kapcsolat:</a:t>
            </a:r>
          </a:p>
          <a:p>
            <a:pPr lvl="2"/>
            <a:r>
              <a:rPr lang="hu-HU" dirty="0"/>
              <a:t>Két különböző típusú egyed között fennálló összekapcsolódás.</a:t>
            </a:r>
          </a:p>
          <a:p>
            <a:pPr lvl="2"/>
            <a:r>
              <a:rPr lang="hu-HU" dirty="0"/>
              <a:t>Pl.: Az embernek van járműve.</a:t>
            </a:r>
          </a:p>
          <a:p>
            <a:endParaRPr lang="hu-HU" dirty="0"/>
          </a:p>
        </p:txBody>
      </p:sp>
      <p:sp>
        <p:nvSpPr>
          <p:cNvPr id="4" name="Dátum helye 3"/>
          <p:cNvSpPr>
            <a:spLocks noGrp="1"/>
          </p:cNvSpPr>
          <p:nvPr>
            <p:ph type="dt" sz="half" idx="10"/>
          </p:nvPr>
        </p:nvSpPr>
        <p:spPr/>
        <p:txBody>
          <a:bodyPr/>
          <a:lstStyle/>
          <a:p>
            <a:fld id="{49F2AEB4-1718-4D57-8C47-C2839331F415}" type="datetime1">
              <a:rPr lang="hu-HU" smtClean="0"/>
              <a:t>2023. 01. 18.</a:t>
            </a:fld>
            <a:endParaRPr lang="hu-HU"/>
          </a:p>
        </p:txBody>
      </p:sp>
      <p:sp>
        <p:nvSpPr>
          <p:cNvPr id="6" name="Dia számának helye 5"/>
          <p:cNvSpPr>
            <a:spLocks noGrp="1"/>
          </p:cNvSpPr>
          <p:nvPr>
            <p:ph type="sldNum" sz="quarter" idx="12"/>
          </p:nvPr>
        </p:nvSpPr>
        <p:spPr/>
        <p:txBody>
          <a:bodyPr/>
          <a:lstStyle/>
          <a:p>
            <a:fld id="{39A938FA-6108-4A36-A74B-B1E67C707359}" type="slidenum">
              <a:rPr lang="hu-HU" smtClean="0"/>
              <a:t>15</a:t>
            </a:fld>
            <a:endParaRPr lang="hu-HU"/>
          </a:p>
        </p:txBody>
      </p:sp>
    </p:spTree>
    <p:extLst>
      <p:ext uri="{BB962C8B-B14F-4D97-AF65-F5344CB8AC3E}">
        <p14:creationId xmlns:p14="http://schemas.microsoft.com/office/powerpoint/2010/main" val="3570967230"/>
      </p:ext>
    </p:extLst>
  </p:cSld>
  <p:clrMapOvr>
    <a:masterClrMapping/>
  </p:clrMapOvr>
  <mc:AlternateContent xmlns:mc="http://schemas.openxmlformats.org/markup-compatibility/2006" xmlns:p14="http://schemas.microsoft.com/office/powerpoint/2010/main">
    <mc:Choice Requires="p14">
      <p:transition spd="slow" p14:dur="1250">
        <p14:switch dir="r"/>
      </p:transition>
    </mc:Choice>
    <mc:Fallback xmlns="">
      <p:transition spd="slow">
        <p:fade/>
      </p:transition>
    </mc:Fallback>
  </mc:AlternateContent>
  <p:timing>
    <p:tnLst>
      <p:par>
        <p:cTn id="1" dur="indefinite" restart="never" nodeType="tmRoot"/>
      </p:par>
    </p:tnLst>
  </p:timing>
</p:sld>
</file>

<file path=ppt/slides/slide1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dirty="0" smtClean="0"/>
              <a:t>FULL OUTER JOIN</a:t>
            </a:r>
            <a:endParaRPr lang="hu-HU" dirty="0"/>
          </a:p>
        </p:txBody>
      </p:sp>
      <p:sp>
        <p:nvSpPr>
          <p:cNvPr id="3" name="Szöveg helye 2"/>
          <p:cNvSpPr>
            <a:spLocks noGrp="1"/>
          </p:cNvSpPr>
          <p:nvPr>
            <p:ph type="body" idx="1"/>
          </p:nvPr>
        </p:nvSpPr>
        <p:spPr/>
        <p:txBody>
          <a:bodyPr>
            <a:normAutofit fontScale="92500" lnSpcReduction="20000"/>
          </a:bodyPr>
          <a:lstStyle/>
          <a:p>
            <a:r>
              <a:rPr lang="hu-HU" b="0" dirty="0"/>
              <a:t>Sorolja fel az összes ügyfelet és rendelési dátumait, beleértve a rendelés nélkülieket is.</a:t>
            </a:r>
            <a:endParaRPr lang="hu-HU" dirty="0"/>
          </a:p>
        </p:txBody>
      </p:sp>
      <p:sp>
        <p:nvSpPr>
          <p:cNvPr id="4" name="Tartalom helye 3"/>
          <p:cNvSpPr>
            <a:spLocks noGrp="1"/>
          </p:cNvSpPr>
          <p:nvPr>
            <p:ph sz="half" idx="2"/>
          </p:nvPr>
        </p:nvSpPr>
        <p:spPr/>
        <p:txBody>
          <a:bodyPr/>
          <a:lstStyle/>
          <a:p>
            <a:pPr marL="0" indent="0">
              <a:buNone/>
            </a:pPr>
            <a:r>
              <a:rPr lang="hu-HU" dirty="0"/>
              <a:t>SELECT </a:t>
            </a:r>
            <a:r>
              <a:rPr lang="hu-HU" dirty="0" err="1"/>
              <a:t>C.FirstName</a:t>
            </a:r>
            <a:r>
              <a:rPr lang="hu-HU" dirty="0"/>
              <a:t>, </a:t>
            </a:r>
            <a:r>
              <a:rPr lang="hu-HU" dirty="0" err="1"/>
              <a:t>C.LastName</a:t>
            </a:r>
            <a:r>
              <a:rPr lang="hu-HU" dirty="0"/>
              <a:t>, </a:t>
            </a:r>
            <a:r>
              <a:rPr lang="hu-HU" dirty="0" err="1"/>
              <a:t>O.OrderDate</a:t>
            </a:r>
            <a:endParaRPr lang="hu-HU" dirty="0"/>
          </a:p>
          <a:p>
            <a:pPr marL="0" indent="0">
              <a:buNone/>
            </a:pPr>
            <a:r>
              <a:rPr lang="hu-HU" dirty="0"/>
              <a:t>  FROM </a:t>
            </a:r>
            <a:r>
              <a:rPr lang="hu-HU" dirty="0" err="1"/>
              <a:t>Customer</a:t>
            </a:r>
            <a:r>
              <a:rPr lang="hu-HU" dirty="0"/>
              <a:t> C</a:t>
            </a:r>
          </a:p>
          <a:p>
            <a:pPr marL="0" indent="0">
              <a:buNone/>
            </a:pPr>
            <a:r>
              <a:rPr lang="en-US" dirty="0"/>
              <a:t>  FULL JOIN Orders O ON </a:t>
            </a:r>
            <a:r>
              <a:rPr lang="en-US" dirty="0" err="1"/>
              <a:t>C.Id</a:t>
            </a:r>
            <a:r>
              <a:rPr lang="en-US" dirty="0"/>
              <a:t> = </a:t>
            </a:r>
            <a:r>
              <a:rPr lang="en-US" dirty="0" err="1"/>
              <a:t>O.CustomerId</a:t>
            </a:r>
            <a:endParaRPr lang="en-US" dirty="0"/>
          </a:p>
          <a:p>
            <a:pPr marL="0" indent="0">
              <a:buNone/>
            </a:pPr>
            <a:r>
              <a:rPr lang="hu-HU" dirty="0"/>
              <a:t> ORDER BY </a:t>
            </a:r>
            <a:r>
              <a:rPr lang="hu-HU" dirty="0" err="1"/>
              <a:t>O.OrderDate</a:t>
            </a:r>
            <a:r>
              <a:rPr lang="hu-HU" dirty="0"/>
              <a:t> </a:t>
            </a:r>
          </a:p>
        </p:txBody>
      </p:sp>
      <p:sp>
        <p:nvSpPr>
          <p:cNvPr id="5" name="Szöveg helye 4"/>
          <p:cNvSpPr>
            <a:spLocks noGrp="1"/>
          </p:cNvSpPr>
          <p:nvPr>
            <p:ph type="body" sz="quarter" idx="3"/>
          </p:nvPr>
        </p:nvSpPr>
        <p:spPr/>
        <p:txBody>
          <a:bodyPr/>
          <a:lstStyle/>
          <a:p>
            <a:r>
              <a:rPr lang="hu-HU" b="0" dirty="0"/>
              <a:t>Állítsa össze az összes vásárlót és beszállítót ország szerint.</a:t>
            </a:r>
            <a:endParaRPr lang="hu-HU" dirty="0"/>
          </a:p>
        </p:txBody>
      </p:sp>
      <p:sp>
        <p:nvSpPr>
          <p:cNvPr id="6" name="Tartalom helye 5"/>
          <p:cNvSpPr>
            <a:spLocks noGrp="1"/>
          </p:cNvSpPr>
          <p:nvPr>
            <p:ph sz="quarter" idx="4"/>
          </p:nvPr>
        </p:nvSpPr>
        <p:spPr/>
        <p:txBody>
          <a:bodyPr>
            <a:normAutofit/>
          </a:bodyPr>
          <a:lstStyle/>
          <a:p>
            <a:pPr marL="0" indent="0">
              <a:buNone/>
            </a:pPr>
            <a:r>
              <a:rPr lang="en-US" dirty="0"/>
              <a:t>SELECT </a:t>
            </a:r>
            <a:r>
              <a:rPr lang="en-US" dirty="0" err="1"/>
              <a:t>FirstName</a:t>
            </a:r>
            <a:r>
              <a:rPr lang="en-US" dirty="0"/>
              <a:t>, </a:t>
            </a:r>
            <a:r>
              <a:rPr lang="en-US" dirty="0" err="1"/>
              <a:t>LastName</a:t>
            </a:r>
            <a:r>
              <a:rPr lang="en-US" dirty="0"/>
              <a:t>, </a:t>
            </a:r>
            <a:r>
              <a:rPr lang="en-US" dirty="0" err="1"/>
              <a:t>C.Country</a:t>
            </a:r>
            <a:r>
              <a:rPr lang="en-US" dirty="0"/>
              <a:t> AS VORSZÁG, </a:t>
            </a:r>
          </a:p>
          <a:p>
            <a:pPr marL="0" indent="0">
              <a:buNone/>
            </a:pPr>
            <a:r>
              <a:rPr lang="en-US" dirty="0"/>
              <a:t>       </a:t>
            </a:r>
            <a:r>
              <a:rPr lang="en-US" dirty="0" err="1"/>
              <a:t>S.Country</a:t>
            </a:r>
            <a:r>
              <a:rPr lang="en-US" dirty="0"/>
              <a:t> AS </a:t>
            </a:r>
            <a:r>
              <a:rPr lang="en-US" dirty="0" err="1"/>
              <a:t>SzORSZÁG</a:t>
            </a:r>
            <a:r>
              <a:rPr lang="en-US" dirty="0"/>
              <a:t>, </a:t>
            </a:r>
            <a:r>
              <a:rPr lang="en-US" dirty="0" err="1"/>
              <a:t>S.CompanyName</a:t>
            </a:r>
            <a:endParaRPr lang="en-US" dirty="0"/>
          </a:p>
          <a:p>
            <a:pPr marL="0" indent="0">
              <a:buNone/>
            </a:pPr>
            <a:r>
              <a:rPr lang="en-US" dirty="0"/>
              <a:t>  FROM Customer C </a:t>
            </a:r>
          </a:p>
          <a:p>
            <a:pPr marL="0" indent="0">
              <a:buNone/>
            </a:pPr>
            <a:r>
              <a:rPr lang="en-US" dirty="0"/>
              <a:t>  FULL JOIN Supplier S ON </a:t>
            </a:r>
            <a:r>
              <a:rPr lang="en-US" dirty="0" err="1"/>
              <a:t>C.Country</a:t>
            </a:r>
            <a:r>
              <a:rPr lang="en-US" dirty="0"/>
              <a:t> = </a:t>
            </a:r>
            <a:r>
              <a:rPr lang="en-US" dirty="0" err="1"/>
              <a:t>S.Country</a:t>
            </a:r>
            <a:endParaRPr lang="en-US" dirty="0"/>
          </a:p>
          <a:p>
            <a:pPr marL="0" indent="0">
              <a:buNone/>
            </a:pPr>
            <a:r>
              <a:rPr lang="en-US" dirty="0"/>
              <a:t> ORDER BY </a:t>
            </a:r>
            <a:r>
              <a:rPr lang="en-US" dirty="0" err="1"/>
              <a:t>C.Country</a:t>
            </a:r>
            <a:r>
              <a:rPr lang="en-US" dirty="0"/>
              <a:t>, </a:t>
            </a:r>
            <a:r>
              <a:rPr lang="en-US" dirty="0" err="1"/>
              <a:t>S.Country</a:t>
            </a:r>
            <a:endParaRPr lang="hu-HU" dirty="0"/>
          </a:p>
        </p:txBody>
      </p:sp>
      <p:sp>
        <p:nvSpPr>
          <p:cNvPr id="7" name="Dátum helye 6"/>
          <p:cNvSpPr>
            <a:spLocks noGrp="1"/>
          </p:cNvSpPr>
          <p:nvPr>
            <p:ph type="dt" sz="half" idx="10"/>
          </p:nvPr>
        </p:nvSpPr>
        <p:spPr/>
        <p:txBody>
          <a:bodyPr/>
          <a:lstStyle/>
          <a:p>
            <a:fld id="{C431CBA7-5C9E-4526-BD11-7A9F303B4C0E}" type="datetime1">
              <a:rPr lang="hu-HU" smtClean="0"/>
              <a:t>2023. 01. 18.</a:t>
            </a:fld>
            <a:endParaRPr lang="hu-HU"/>
          </a:p>
        </p:txBody>
      </p:sp>
      <p:sp>
        <p:nvSpPr>
          <p:cNvPr id="8" name="Dia számának helye 7"/>
          <p:cNvSpPr>
            <a:spLocks noGrp="1"/>
          </p:cNvSpPr>
          <p:nvPr>
            <p:ph type="sldNum" sz="quarter" idx="12"/>
          </p:nvPr>
        </p:nvSpPr>
        <p:spPr/>
        <p:txBody>
          <a:bodyPr/>
          <a:lstStyle/>
          <a:p>
            <a:fld id="{6A3D1E81-B98C-4CD5-9C26-982AA14D93A3}" type="slidenum">
              <a:rPr lang="hu-HU" smtClean="0"/>
              <a:t>150</a:t>
            </a:fld>
            <a:endParaRPr lang="hu-HU"/>
          </a:p>
        </p:txBody>
      </p:sp>
    </p:spTree>
    <p:extLst>
      <p:ext uri="{BB962C8B-B14F-4D97-AF65-F5344CB8AC3E}">
        <p14:creationId xmlns:p14="http://schemas.microsoft.com/office/powerpoint/2010/main" val="1369151524"/>
      </p:ext>
    </p:extLst>
  </p:cSld>
  <p:clrMapOvr>
    <a:masterClrMapping/>
  </p:clrMapOvr>
  <p:timing>
    <p:tnLst>
      <p:par>
        <p:cTn id="1" dur="indefinite" restart="never" nodeType="tmRoot"/>
      </p:par>
    </p:tnLst>
  </p:timing>
</p:sld>
</file>

<file path=ppt/slides/slide1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dirty="0"/>
              <a:t>SQL Server </a:t>
            </a:r>
            <a:r>
              <a:rPr lang="hu-HU" dirty="0" err="1"/>
              <a:t>Self</a:t>
            </a:r>
            <a:r>
              <a:rPr lang="hu-HU" dirty="0"/>
              <a:t> </a:t>
            </a:r>
            <a:r>
              <a:rPr lang="hu-HU" dirty="0" err="1"/>
              <a:t>Join</a:t>
            </a:r>
            <a:endParaRPr lang="hu-HU" dirty="0"/>
          </a:p>
        </p:txBody>
      </p:sp>
      <p:sp>
        <p:nvSpPr>
          <p:cNvPr id="3" name="Tartalom helye 2"/>
          <p:cNvSpPr>
            <a:spLocks noGrp="1"/>
          </p:cNvSpPr>
          <p:nvPr>
            <p:ph idx="1"/>
          </p:nvPr>
        </p:nvSpPr>
        <p:spPr>
          <a:xfrm>
            <a:off x="838200" y="1825625"/>
            <a:ext cx="8695099" cy="4351338"/>
          </a:xfrm>
        </p:spPr>
        <p:txBody>
          <a:bodyPr>
            <a:normAutofit/>
          </a:bodyPr>
          <a:lstStyle/>
          <a:p>
            <a:pPr marL="0" indent="0">
              <a:buNone/>
            </a:pPr>
            <a:r>
              <a:rPr lang="hu-HU" dirty="0" smtClean="0"/>
              <a:t>Egy táblát önmagához kapcsolunk</a:t>
            </a:r>
          </a:p>
          <a:p>
            <a:pPr marL="0" indent="0">
              <a:buNone/>
            </a:pPr>
            <a:r>
              <a:rPr lang="hu-HU" dirty="0" smtClean="0"/>
              <a:t>Hierarchikus lekérdezés</a:t>
            </a:r>
          </a:p>
          <a:p>
            <a:pPr marL="0" indent="0">
              <a:buNone/>
            </a:pPr>
            <a:r>
              <a:rPr lang="hu-HU" dirty="0" smtClean="0"/>
              <a:t>Sorok összehasonlítása esetén jó</a:t>
            </a:r>
          </a:p>
          <a:p>
            <a:pPr marL="0" indent="0">
              <a:buNone/>
            </a:pPr>
            <a:r>
              <a:rPr lang="hu-HU" dirty="0" smtClean="0"/>
              <a:t>SELECT  </a:t>
            </a:r>
            <a:r>
              <a:rPr lang="hu-HU" dirty="0" err="1"/>
              <a:t>select_list</a:t>
            </a:r>
            <a:endParaRPr lang="hu-HU" dirty="0"/>
          </a:p>
          <a:p>
            <a:pPr marL="0" indent="0">
              <a:buNone/>
            </a:pPr>
            <a:r>
              <a:rPr lang="hu-HU" dirty="0" smtClean="0"/>
              <a:t>FROM Tábla </a:t>
            </a:r>
            <a:r>
              <a:rPr lang="hu-HU" dirty="0"/>
              <a:t>t1</a:t>
            </a:r>
          </a:p>
          <a:p>
            <a:pPr marL="0" indent="0">
              <a:buNone/>
            </a:pPr>
            <a:r>
              <a:rPr lang="hu-HU" dirty="0"/>
              <a:t>[INNER | LEFT]  JOIN </a:t>
            </a:r>
            <a:r>
              <a:rPr lang="hu-HU" dirty="0" smtClean="0"/>
              <a:t>Tábla </a:t>
            </a:r>
            <a:r>
              <a:rPr lang="hu-HU" dirty="0"/>
              <a:t>t2 ON</a:t>
            </a:r>
          </a:p>
          <a:p>
            <a:pPr marL="0" indent="0">
              <a:buNone/>
            </a:pPr>
            <a:r>
              <a:rPr lang="hu-HU" dirty="0"/>
              <a:t>    </a:t>
            </a:r>
            <a:r>
              <a:rPr lang="hu-HU" dirty="0" err="1"/>
              <a:t>join_predicate</a:t>
            </a:r>
            <a:r>
              <a:rPr lang="hu-HU" dirty="0"/>
              <a:t>; </a:t>
            </a:r>
          </a:p>
          <a:p>
            <a:pPr marL="0" indent="0">
              <a:buNone/>
            </a:pPr>
            <a:endParaRPr lang="hu-HU" dirty="0" smtClean="0"/>
          </a:p>
          <a:p>
            <a:pPr marL="0" indent="0">
              <a:buNone/>
            </a:pPr>
            <a:endParaRPr lang="hu-HU" dirty="0"/>
          </a:p>
          <a:p>
            <a:pPr marL="0" indent="0">
              <a:buNone/>
            </a:pPr>
            <a:endParaRPr lang="hu-HU" dirty="0"/>
          </a:p>
        </p:txBody>
      </p:sp>
      <p:sp>
        <p:nvSpPr>
          <p:cNvPr id="4" name="Dátum helye 3"/>
          <p:cNvSpPr>
            <a:spLocks noGrp="1"/>
          </p:cNvSpPr>
          <p:nvPr>
            <p:ph type="dt" sz="half" idx="10"/>
          </p:nvPr>
        </p:nvSpPr>
        <p:spPr/>
        <p:txBody>
          <a:bodyPr/>
          <a:lstStyle/>
          <a:p>
            <a:fld id="{8038B707-463A-4694-A111-045EE4889DE1}" type="datetime1">
              <a:rPr lang="hu-HU" smtClean="0"/>
              <a:t>2023. 01. 18.</a:t>
            </a:fld>
            <a:endParaRPr lang="hu-HU"/>
          </a:p>
        </p:txBody>
      </p:sp>
      <p:sp>
        <p:nvSpPr>
          <p:cNvPr id="5" name="Dia számának helye 4"/>
          <p:cNvSpPr>
            <a:spLocks noGrp="1"/>
          </p:cNvSpPr>
          <p:nvPr>
            <p:ph type="sldNum" sz="quarter" idx="12"/>
          </p:nvPr>
        </p:nvSpPr>
        <p:spPr/>
        <p:txBody>
          <a:bodyPr/>
          <a:lstStyle/>
          <a:p>
            <a:fld id="{6A3D1E81-B98C-4CD5-9C26-982AA14D93A3}" type="slidenum">
              <a:rPr lang="hu-HU" smtClean="0"/>
              <a:t>151</a:t>
            </a:fld>
            <a:endParaRPr lang="hu-HU"/>
          </a:p>
        </p:txBody>
      </p:sp>
      <p:pic>
        <p:nvPicPr>
          <p:cNvPr id="6" name="Kép 5"/>
          <p:cNvPicPr>
            <a:picLocks noChangeAspect="1"/>
          </p:cNvPicPr>
          <p:nvPr/>
        </p:nvPicPr>
        <p:blipFill>
          <a:blip r:embed="rId2"/>
          <a:stretch>
            <a:fillRect/>
          </a:stretch>
        </p:blipFill>
        <p:spPr>
          <a:xfrm>
            <a:off x="9391650" y="1937543"/>
            <a:ext cx="1962150" cy="2085975"/>
          </a:xfrm>
          <a:prstGeom prst="rect">
            <a:avLst/>
          </a:prstGeom>
        </p:spPr>
      </p:pic>
    </p:spTree>
    <p:extLst>
      <p:ext uri="{BB962C8B-B14F-4D97-AF65-F5344CB8AC3E}">
        <p14:creationId xmlns:p14="http://schemas.microsoft.com/office/powerpoint/2010/main" val="3835711009"/>
      </p:ext>
    </p:extLst>
  </p:cSld>
  <p:clrMapOvr>
    <a:masterClrMapping/>
  </p:clrMapOvr>
  <p:timing>
    <p:tnLst>
      <p:par>
        <p:cTn id="1" dur="indefinite" restart="never" nodeType="tmRoot"/>
      </p:par>
    </p:tnLst>
  </p:timing>
</p:sld>
</file>

<file path=ppt/slides/slide1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dirty="0" smtClean="0"/>
              <a:t>Egy városban laknak</a:t>
            </a:r>
            <a:endParaRPr lang="hu-HU" dirty="0"/>
          </a:p>
        </p:txBody>
      </p:sp>
      <p:sp>
        <p:nvSpPr>
          <p:cNvPr id="3" name="Tartalom helye 2"/>
          <p:cNvSpPr>
            <a:spLocks noGrp="1"/>
          </p:cNvSpPr>
          <p:nvPr>
            <p:ph idx="1"/>
          </p:nvPr>
        </p:nvSpPr>
        <p:spPr>
          <a:xfrm>
            <a:off x="838200" y="1825625"/>
            <a:ext cx="10515600" cy="4351338"/>
          </a:xfrm>
        </p:spPr>
        <p:txBody>
          <a:bodyPr/>
          <a:lstStyle/>
          <a:p>
            <a:pPr marL="0" indent="0">
              <a:buNone/>
            </a:pPr>
            <a:r>
              <a:rPr lang="hu-HU" dirty="0"/>
              <a:t>SELECT </a:t>
            </a:r>
            <a:r>
              <a:rPr lang="hu-HU" dirty="0" err="1" smtClean="0"/>
              <a:t>A.név</a:t>
            </a:r>
            <a:r>
              <a:rPr lang="hu-HU" dirty="0" smtClean="0"/>
              <a:t> </a:t>
            </a:r>
            <a:r>
              <a:rPr lang="hu-HU" dirty="0"/>
              <a:t>AS neve,</a:t>
            </a:r>
          </a:p>
          <a:p>
            <a:pPr marL="0" indent="0">
              <a:buNone/>
            </a:pPr>
            <a:r>
              <a:rPr lang="hu-HU" dirty="0" smtClean="0"/>
              <a:t>	  </a:t>
            </a:r>
            <a:r>
              <a:rPr lang="hu-HU" dirty="0" err="1" smtClean="0"/>
              <a:t>B.isz</a:t>
            </a:r>
            <a:r>
              <a:rPr lang="hu-HU" dirty="0" smtClean="0"/>
              <a:t> </a:t>
            </a:r>
            <a:r>
              <a:rPr lang="hu-HU" dirty="0"/>
              <a:t>AS irányítószáma      </a:t>
            </a:r>
          </a:p>
          <a:p>
            <a:pPr marL="0" indent="0">
              <a:buNone/>
            </a:pPr>
            <a:r>
              <a:rPr lang="hu-HU" dirty="0"/>
              <a:t>  FROM Emberek A</a:t>
            </a:r>
          </a:p>
          <a:p>
            <a:pPr marL="0" indent="0">
              <a:buNone/>
            </a:pPr>
            <a:r>
              <a:rPr lang="hu-HU" dirty="0"/>
              <a:t>  JOIN Emberek B </a:t>
            </a:r>
          </a:p>
          <a:p>
            <a:pPr marL="0" indent="0">
              <a:buNone/>
            </a:pPr>
            <a:r>
              <a:rPr lang="hu-HU" dirty="0"/>
              <a:t>  ON </a:t>
            </a:r>
          </a:p>
          <a:p>
            <a:pPr marL="0" indent="0">
              <a:buNone/>
            </a:pPr>
            <a:r>
              <a:rPr lang="hu-HU" dirty="0"/>
              <a:t>  A.id &lt;&gt;B.id and </a:t>
            </a:r>
            <a:r>
              <a:rPr lang="hu-HU" dirty="0" err="1"/>
              <a:t>a.isz</a:t>
            </a:r>
            <a:r>
              <a:rPr lang="hu-HU" dirty="0"/>
              <a:t>=</a:t>
            </a:r>
            <a:r>
              <a:rPr lang="hu-HU" dirty="0" err="1"/>
              <a:t>b.isz</a:t>
            </a:r>
            <a:endParaRPr lang="hu-HU" dirty="0"/>
          </a:p>
        </p:txBody>
      </p:sp>
      <p:sp>
        <p:nvSpPr>
          <p:cNvPr id="4" name="Dátum helye 3"/>
          <p:cNvSpPr>
            <a:spLocks noGrp="1"/>
          </p:cNvSpPr>
          <p:nvPr>
            <p:ph type="dt" sz="half" idx="10"/>
          </p:nvPr>
        </p:nvSpPr>
        <p:spPr/>
        <p:txBody>
          <a:bodyPr/>
          <a:lstStyle/>
          <a:p>
            <a:fld id="{8038B707-463A-4694-A111-045EE4889DE1}" type="datetime1">
              <a:rPr lang="hu-HU" smtClean="0"/>
              <a:t>2023. 01. 18.</a:t>
            </a:fld>
            <a:endParaRPr lang="hu-HU"/>
          </a:p>
        </p:txBody>
      </p:sp>
      <p:sp>
        <p:nvSpPr>
          <p:cNvPr id="5" name="Dia számának helye 4"/>
          <p:cNvSpPr>
            <a:spLocks noGrp="1"/>
          </p:cNvSpPr>
          <p:nvPr>
            <p:ph type="sldNum" sz="quarter" idx="12"/>
          </p:nvPr>
        </p:nvSpPr>
        <p:spPr/>
        <p:txBody>
          <a:bodyPr/>
          <a:lstStyle/>
          <a:p>
            <a:fld id="{6A3D1E81-B98C-4CD5-9C26-982AA14D93A3}" type="slidenum">
              <a:rPr lang="hu-HU" smtClean="0"/>
              <a:t>152</a:t>
            </a:fld>
            <a:endParaRPr lang="hu-HU"/>
          </a:p>
        </p:txBody>
      </p:sp>
    </p:spTree>
    <p:extLst>
      <p:ext uri="{BB962C8B-B14F-4D97-AF65-F5344CB8AC3E}">
        <p14:creationId xmlns:p14="http://schemas.microsoft.com/office/powerpoint/2010/main" val="197714590"/>
      </p:ext>
    </p:extLst>
  </p:cSld>
  <p:clrMapOvr>
    <a:masterClrMapping/>
  </p:clrMapOvr>
  <p:timing>
    <p:tnLst>
      <p:par>
        <p:cTn id="1" dur="indefinite" restart="never" nodeType="tmRoot"/>
      </p:par>
    </p:tnLst>
  </p:timing>
</p:sld>
</file>

<file path=ppt/slides/slide1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ím 5"/>
          <p:cNvSpPr>
            <a:spLocks noGrp="1"/>
          </p:cNvSpPr>
          <p:nvPr>
            <p:ph type="title"/>
          </p:nvPr>
        </p:nvSpPr>
        <p:spPr/>
        <p:txBody>
          <a:bodyPr/>
          <a:lstStyle/>
          <a:p>
            <a:endParaRPr lang="hu-HU"/>
          </a:p>
        </p:txBody>
      </p:sp>
      <p:sp>
        <p:nvSpPr>
          <p:cNvPr id="7" name="Szöveg helye 6"/>
          <p:cNvSpPr>
            <a:spLocks noGrp="1"/>
          </p:cNvSpPr>
          <p:nvPr>
            <p:ph type="body" idx="1"/>
          </p:nvPr>
        </p:nvSpPr>
        <p:spPr/>
        <p:txBody>
          <a:bodyPr/>
          <a:lstStyle/>
          <a:p>
            <a:r>
              <a:rPr lang="hu-HU" dirty="0"/>
              <a:t>Keresse meg az azonos városból és országból származó ügyfeleket.</a:t>
            </a:r>
          </a:p>
        </p:txBody>
      </p:sp>
      <p:sp>
        <p:nvSpPr>
          <p:cNvPr id="8" name="Tartalom helye 7"/>
          <p:cNvSpPr>
            <a:spLocks noGrp="1"/>
          </p:cNvSpPr>
          <p:nvPr>
            <p:ph sz="half" idx="2"/>
          </p:nvPr>
        </p:nvSpPr>
        <p:spPr/>
        <p:txBody>
          <a:bodyPr>
            <a:normAutofit fontScale="85000" lnSpcReduction="20000"/>
          </a:bodyPr>
          <a:lstStyle/>
          <a:p>
            <a:pPr marL="0" indent="0">
              <a:buNone/>
            </a:pPr>
            <a:r>
              <a:rPr lang="en-US" dirty="0"/>
              <a:t>SELECT </a:t>
            </a:r>
            <a:r>
              <a:rPr lang="en-US" dirty="0" err="1"/>
              <a:t>B.FirstName</a:t>
            </a:r>
            <a:r>
              <a:rPr lang="en-US" dirty="0"/>
              <a:t> AS FirstName1, </a:t>
            </a:r>
            <a:r>
              <a:rPr lang="en-US" dirty="0" err="1"/>
              <a:t>B.LastName</a:t>
            </a:r>
            <a:r>
              <a:rPr lang="en-US" dirty="0"/>
              <a:t> AS LastName1, </a:t>
            </a:r>
          </a:p>
          <a:p>
            <a:pPr marL="0" indent="0">
              <a:buNone/>
            </a:pPr>
            <a:r>
              <a:rPr lang="en-US" dirty="0"/>
              <a:t>       </a:t>
            </a:r>
            <a:r>
              <a:rPr lang="en-US" dirty="0" err="1"/>
              <a:t>A.FirstName</a:t>
            </a:r>
            <a:r>
              <a:rPr lang="en-US" dirty="0"/>
              <a:t> AS FirstName2, </a:t>
            </a:r>
            <a:r>
              <a:rPr lang="en-US" dirty="0" err="1"/>
              <a:t>A.LastName</a:t>
            </a:r>
            <a:r>
              <a:rPr lang="en-US" dirty="0"/>
              <a:t> AS LastName2, </a:t>
            </a:r>
          </a:p>
          <a:p>
            <a:pPr marL="0" indent="0">
              <a:buNone/>
            </a:pPr>
            <a:r>
              <a:rPr lang="en-US" dirty="0"/>
              <a:t>       </a:t>
            </a:r>
            <a:r>
              <a:rPr lang="en-US" dirty="0" err="1"/>
              <a:t>B.City</a:t>
            </a:r>
            <a:r>
              <a:rPr lang="en-US" dirty="0"/>
              <a:t>, </a:t>
            </a:r>
            <a:r>
              <a:rPr lang="en-US" dirty="0" err="1"/>
              <a:t>B.Country</a:t>
            </a:r>
            <a:endParaRPr lang="en-US" dirty="0"/>
          </a:p>
          <a:p>
            <a:pPr marL="0" indent="0">
              <a:buNone/>
            </a:pPr>
            <a:r>
              <a:rPr lang="en-US" dirty="0"/>
              <a:t>  FROM Customer A</a:t>
            </a:r>
          </a:p>
          <a:p>
            <a:pPr marL="0" indent="0">
              <a:buNone/>
            </a:pPr>
            <a:r>
              <a:rPr lang="en-US" dirty="0"/>
              <a:t>  JOIN Customer B ON </a:t>
            </a:r>
            <a:r>
              <a:rPr lang="en-US" dirty="0" err="1"/>
              <a:t>A.Id</a:t>
            </a:r>
            <a:r>
              <a:rPr lang="en-US" dirty="0"/>
              <a:t> &lt;&gt; </a:t>
            </a:r>
            <a:r>
              <a:rPr lang="en-US" dirty="0" err="1"/>
              <a:t>B.Id</a:t>
            </a:r>
            <a:endParaRPr lang="en-US" dirty="0"/>
          </a:p>
          <a:p>
            <a:pPr marL="0" indent="0">
              <a:buNone/>
            </a:pPr>
            <a:r>
              <a:rPr lang="en-US" dirty="0"/>
              <a:t>   AND </a:t>
            </a:r>
            <a:r>
              <a:rPr lang="en-US" dirty="0" err="1"/>
              <a:t>A.City</a:t>
            </a:r>
            <a:r>
              <a:rPr lang="en-US" dirty="0"/>
              <a:t> = </a:t>
            </a:r>
            <a:r>
              <a:rPr lang="en-US" dirty="0" err="1"/>
              <a:t>B.City</a:t>
            </a:r>
            <a:r>
              <a:rPr lang="en-US" dirty="0"/>
              <a:t> </a:t>
            </a:r>
          </a:p>
          <a:p>
            <a:pPr marL="0" indent="0">
              <a:buNone/>
            </a:pPr>
            <a:r>
              <a:rPr lang="en-US" dirty="0"/>
              <a:t>   AND </a:t>
            </a:r>
            <a:r>
              <a:rPr lang="en-US" dirty="0" err="1"/>
              <a:t>A.Country</a:t>
            </a:r>
            <a:r>
              <a:rPr lang="en-US" dirty="0"/>
              <a:t> = </a:t>
            </a:r>
            <a:r>
              <a:rPr lang="en-US" dirty="0" err="1"/>
              <a:t>B.Country</a:t>
            </a:r>
            <a:endParaRPr lang="en-US" dirty="0"/>
          </a:p>
          <a:p>
            <a:pPr marL="0" indent="0">
              <a:buNone/>
            </a:pPr>
            <a:r>
              <a:rPr lang="en-US" dirty="0"/>
              <a:t> ORDER BY </a:t>
            </a:r>
            <a:r>
              <a:rPr lang="en-US" dirty="0" err="1"/>
              <a:t>A.Country</a:t>
            </a:r>
            <a:endParaRPr lang="hu-HU" dirty="0"/>
          </a:p>
        </p:txBody>
      </p:sp>
      <p:sp>
        <p:nvSpPr>
          <p:cNvPr id="9" name="Szöveg helye 8"/>
          <p:cNvSpPr>
            <a:spLocks noGrp="1"/>
          </p:cNvSpPr>
          <p:nvPr>
            <p:ph type="body" sz="quarter" idx="3"/>
          </p:nvPr>
        </p:nvSpPr>
        <p:spPr/>
        <p:txBody>
          <a:bodyPr/>
          <a:lstStyle/>
          <a:p>
            <a:r>
              <a:rPr lang="hu-HU" dirty="0"/>
              <a:t>Párosítsa az azonos országból származó beszállítókat</a:t>
            </a:r>
          </a:p>
        </p:txBody>
      </p:sp>
      <p:sp>
        <p:nvSpPr>
          <p:cNvPr id="10" name="Tartalom helye 9"/>
          <p:cNvSpPr>
            <a:spLocks noGrp="1"/>
          </p:cNvSpPr>
          <p:nvPr>
            <p:ph sz="quarter" idx="4"/>
          </p:nvPr>
        </p:nvSpPr>
        <p:spPr/>
        <p:txBody>
          <a:bodyPr/>
          <a:lstStyle/>
          <a:p>
            <a:pPr marL="0" indent="0">
              <a:buNone/>
            </a:pPr>
            <a:r>
              <a:rPr lang="en-US" dirty="0"/>
              <a:t>SELECT </a:t>
            </a:r>
            <a:r>
              <a:rPr lang="en-US" dirty="0" err="1"/>
              <a:t>A.CompanyName</a:t>
            </a:r>
            <a:r>
              <a:rPr lang="en-US" dirty="0"/>
              <a:t> AS Company1, </a:t>
            </a:r>
            <a:r>
              <a:rPr lang="en-US" dirty="0" err="1"/>
              <a:t>B.CompanyName</a:t>
            </a:r>
            <a:r>
              <a:rPr lang="en-US" dirty="0"/>
              <a:t> AS Company2, </a:t>
            </a:r>
            <a:r>
              <a:rPr lang="en-US" dirty="0" err="1"/>
              <a:t>A.Country</a:t>
            </a:r>
            <a:endParaRPr lang="en-US" dirty="0"/>
          </a:p>
          <a:p>
            <a:pPr marL="0" indent="0">
              <a:buNone/>
            </a:pPr>
            <a:r>
              <a:rPr lang="en-US" dirty="0"/>
              <a:t>  FROM Supplier A</a:t>
            </a:r>
          </a:p>
          <a:p>
            <a:pPr marL="0" indent="0">
              <a:buNone/>
            </a:pPr>
            <a:r>
              <a:rPr lang="en-US" dirty="0"/>
              <a:t>  JOIN Supplier B ON </a:t>
            </a:r>
            <a:r>
              <a:rPr lang="en-US" dirty="0" err="1"/>
              <a:t>A.Id</a:t>
            </a:r>
            <a:r>
              <a:rPr lang="en-US" dirty="0"/>
              <a:t> &lt;&gt; </a:t>
            </a:r>
            <a:r>
              <a:rPr lang="en-US" dirty="0" err="1"/>
              <a:t>B.Id</a:t>
            </a:r>
            <a:endParaRPr lang="en-US" dirty="0"/>
          </a:p>
          <a:p>
            <a:pPr marL="0" indent="0">
              <a:buNone/>
            </a:pPr>
            <a:r>
              <a:rPr lang="en-US" dirty="0"/>
              <a:t>   AND </a:t>
            </a:r>
            <a:r>
              <a:rPr lang="en-US" dirty="0" err="1"/>
              <a:t>A.Country</a:t>
            </a:r>
            <a:r>
              <a:rPr lang="en-US" dirty="0"/>
              <a:t> = </a:t>
            </a:r>
            <a:r>
              <a:rPr lang="en-US" dirty="0" err="1"/>
              <a:t>B.Country</a:t>
            </a:r>
            <a:r>
              <a:rPr lang="en-US" dirty="0"/>
              <a:t> </a:t>
            </a:r>
          </a:p>
          <a:p>
            <a:pPr marL="0" indent="0">
              <a:buNone/>
            </a:pPr>
            <a:r>
              <a:rPr lang="en-US" dirty="0"/>
              <a:t> ORDER BY </a:t>
            </a:r>
            <a:r>
              <a:rPr lang="en-US" dirty="0" err="1"/>
              <a:t>A.Country</a:t>
            </a:r>
            <a:endParaRPr lang="hu-HU" dirty="0"/>
          </a:p>
        </p:txBody>
      </p:sp>
      <p:sp>
        <p:nvSpPr>
          <p:cNvPr id="4" name="Dátum helye 3"/>
          <p:cNvSpPr>
            <a:spLocks noGrp="1"/>
          </p:cNvSpPr>
          <p:nvPr>
            <p:ph type="dt" sz="half" idx="10"/>
          </p:nvPr>
        </p:nvSpPr>
        <p:spPr/>
        <p:txBody>
          <a:bodyPr/>
          <a:lstStyle/>
          <a:p>
            <a:fld id="{8038B707-463A-4694-A111-045EE4889DE1}" type="datetime1">
              <a:rPr lang="hu-HU" smtClean="0"/>
              <a:t>2023. 01. 18.</a:t>
            </a:fld>
            <a:endParaRPr lang="hu-HU"/>
          </a:p>
        </p:txBody>
      </p:sp>
      <p:sp>
        <p:nvSpPr>
          <p:cNvPr id="5" name="Dia számának helye 4"/>
          <p:cNvSpPr>
            <a:spLocks noGrp="1"/>
          </p:cNvSpPr>
          <p:nvPr>
            <p:ph type="sldNum" sz="quarter" idx="12"/>
          </p:nvPr>
        </p:nvSpPr>
        <p:spPr/>
        <p:txBody>
          <a:bodyPr/>
          <a:lstStyle/>
          <a:p>
            <a:fld id="{6A3D1E81-B98C-4CD5-9C26-982AA14D93A3}" type="slidenum">
              <a:rPr lang="hu-HU" smtClean="0"/>
              <a:t>153</a:t>
            </a:fld>
            <a:endParaRPr lang="hu-HU"/>
          </a:p>
        </p:txBody>
      </p:sp>
    </p:spTree>
    <p:extLst>
      <p:ext uri="{BB962C8B-B14F-4D97-AF65-F5344CB8AC3E}">
        <p14:creationId xmlns:p14="http://schemas.microsoft.com/office/powerpoint/2010/main" val="2983741518"/>
      </p:ext>
    </p:extLst>
  </p:cSld>
  <p:clrMapOvr>
    <a:masterClrMapping/>
  </p:clrMapOvr>
  <p:timing>
    <p:tnLst>
      <p:par>
        <p:cTn id="1" dur="indefinite" restart="never" nodeType="tmRoot"/>
      </p:par>
    </p:tnLst>
  </p:timing>
</p:sld>
</file>

<file path=ppt/slides/slide1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dirty="0"/>
              <a:t>Kis Éva közvetlen beosztottjai</a:t>
            </a:r>
          </a:p>
        </p:txBody>
      </p:sp>
      <p:sp>
        <p:nvSpPr>
          <p:cNvPr id="3" name="Tartalom helye 2"/>
          <p:cNvSpPr>
            <a:spLocks noGrp="1"/>
          </p:cNvSpPr>
          <p:nvPr>
            <p:ph idx="1"/>
          </p:nvPr>
        </p:nvSpPr>
        <p:spPr/>
        <p:txBody>
          <a:bodyPr/>
          <a:lstStyle/>
          <a:p>
            <a:pPr marL="0" indent="0">
              <a:buNone/>
            </a:pPr>
            <a:r>
              <a:rPr lang="en-US" dirty="0"/>
              <a:t>SELECT * FROM </a:t>
            </a:r>
            <a:r>
              <a:rPr lang="en-US" dirty="0" err="1"/>
              <a:t>Emberek</a:t>
            </a:r>
            <a:r>
              <a:rPr lang="en-US" dirty="0"/>
              <a:t> e1 </a:t>
            </a:r>
          </a:p>
          <a:p>
            <a:pPr marL="0" indent="0">
              <a:buNone/>
            </a:pPr>
            <a:r>
              <a:rPr lang="en-US" dirty="0"/>
              <a:t>JOIN </a:t>
            </a:r>
            <a:r>
              <a:rPr lang="en-US" dirty="0" err="1"/>
              <a:t>Emberek</a:t>
            </a:r>
            <a:r>
              <a:rPr lang="en-US" dirty="0"/>
              <a:t> e2</a:t>
            </a:r>
          </a:p>
          <a:p>
            <a:pPr marL="0" indent="0">
              <a:buNone/>
            </a:pPr>
            <a:r>
              <a:rPr lang="en-US" dirty="0"/>
              <a:t>ON e1.id=e2.fonokid</a:t>
            </a:r>
          </a:p>
          <a:p>
            <a:pPr marL="0" indent="0">
              <a:buNone/>
            </a:pPr>
            <a:r>
              <a:rPr lang="en-US" dirty="0"/>
              <a:t>WHERE e1.id=101</a:t>
            </a:r>
            <a:endParaRPr lang="hu-HU" dirty="0"/>
          </a:p>
        </p:txBody>
      </p:sp>
      <p:sp>
        <p:nvSpPr>
          <p:cNvPr id="4" name="Dátum helye 3"/>
          <p:cNvSpPr>
            <a:spLocks noGrp="1"/>
          </p:cNvSpPr>
          <p:nvPr>
            <p:ph type="dt" sz="half" idx="10"/>
          </p:nvPr>
        </p:nvSpPr>
        <p:spPr/>
        <p:txBody>
          <a:bodyPr/>
          <a:lstStyle/>
          <a:p>
            <a:fld id="{8038B707-463A-4694-A111-045EE4889DE1}" type="datetime1">
              <a:rPr lang="hu-HU" smtClean="0"/>
              <a:t>2023. 01. 18.</a:t>
            </a:fld>
            <a:endParaRPr lang="hu-HU"/>
          </a:p>
        </p:txBody>
      </p:sp>
      <p:sp>
        <p:nvSpPr>
          <p:cNvPr id="5" name="Dia számának helye 4"/>
          <p:cNvSpPr>
            <a:spLocks noGrp="1"/>
          </p:cNvSpPr>
          <p:nvPr>
            <p:ph type="sldNum" sz="quarter" idx="12"/>
          </p:nvPr>
        </p:nvSpPr>
        <p:spPr/>
        <p:txBody>
          <a:bodyPr/>
          <a:lstStyle/>
          <a:p>
            <a:fld id="{6A3D1E81-B98C-4CD5-9C26-982AA14D93A3}" type="slidenum">
              <a:rPr lang="hu-HU" smtClean="0"/>
              <a:t>154</a:t>
            </a:fld>
            <a:endParaRPr lang="hu-HU"/>
          </a:p>
        </p:txBody>
      </p:sp>
    </p:spTree>
    <p:extLst>
      <p:ext uri="{BB962C8B-B14F-4D97-AF65-F5344CB8AC3E}">
        <p14:creationId xmlns:p14="http://schemas.microsoft.com/office/powerpoint/2010/main" val="924154013"/>
      </p:ext>
    </p:extLst>
  </p:cSld>
  <p:clrMapOvr>
    <a:masterClrMapping/>
  </p:clrMapOvr>
  <p:timing>
    <p:tnLst>
      <p:par>
        <p:cTn id="1" dur="indefinite" restart="never" nodeType="tmRoot"/>
      </p:par>
    </p:tnLst>
  </p:timing>
</p:sld>
</file>

<file path=ppt/slides/slide1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dirty="0"/>
              <a:t>Kovács Ferenc közvetlen főnöke kicsoda?</a:t>
            </a:r>
          </a:p>
        </p:txBody>
      </p:sp>
      <p:sp>
        <p:nvSpPr>
          <p:cNvPr id="3" name="Tartalom helye 2"/>
          <p:cNvSpPr>
            <a:spLocks noGrp="1"/>
          </p:cNvSpPr>
          <p:nvPr>
            <p:ph idx="1"/>
          </p:nvPr>
        </p:nvSpPr>
        <p:spPr/>
        <p:txBody>
          <a:bodyPr/>
          <a:lstStyle/>
          <a:p>
            <a:pPr marL="0" indent="0">
              <a:buNone/>
            </a:pPr>
            <a:r>
              <a:rPr lang="en-US" dirty="0"/>
              <a:t>SELECT e2.Név FROM </a:t>
            </a:r>
            <a:r>
              <a:rPr lang="en-US" dirty="0" err="1"/>
              <a:t>Emberek</a:t>
            </a:r>
            <a:r>
              <a:rPr lang="en-US" dirty="0"/>
              <a:t> e1 JOIN </a:t>
            </a:r>
            <a:r>
              <a:rPr lang="en-US" dirty="0" err="1"/>
              <a:t>Emberek</a:t>
            </a:r>
            <a:r>
              <a:rPr lang="en-US" dirty="0"/>
              <a:t> e2</a:t>
            </a:r>
          </a:p>
          <a:p>
            <a:pPr marL="0" indent="0">
              <a:buNone/>
            </a:pPr>
            <a:r>
              <a:rPr lang="en-US" dirty="0"/>
              <a:t>ON e1.Fonokid=e2.Id</a:t>
            </a:r>
          </a:p>
          <a:p>
            <a:pPr marL="0" indent="0">
              <a:buNone/>
            </a:pPr>
            <a:r>
              <a:rPr lang="en-US" dirty="0"/>
              <a:t>WHERE e1.Id=103</a:t>
            </a:r>
            <a:endParaRPr lang="hu-HU" dirty="0"/>
          </a:p>
        </p:txBody>
      </p:sp>
      <p:sp>
        <p:nvSpPr>
          <p:cNvPr id="4" name="Dátum helye 3"/>
          <p:cNvSpPr>
            <a:spLocks noGrp="1"/>
          </p:cNvSpPr>
          <p:nvPr>
            <p:ph type="dt" sz="half" idx="10"/>
          </p:nvPr>
        </p:nvSpPr>
        <p:spPr/>
        <p:txBody>
          <a:bodyPr/>
          <a:lstStyle/>
          <a:p>
            <a:fld id="{8038B707-463A-4694-A111-045EE4889DE1}" type="datetime1">
              <a:rPr lang="hu-HU" smtClean="0"/>
              <a:t>2023. 01. 18.</a:t>
            </a:fld>
            <a:endParaRPr lang="hu-HU"/>
          </a:p>
        </p:txBody>
      </p:sp>
      <p:sp>
        <p:nvSpPr>
          <p:cNvPr id="5" name="Dia számának helye 4"/>
          <p:cNvSpPr>
            <a:spLocks noGrp="1"/>
          </p:cNvSpPr>
          <p:nvPr>
            <p:ph type="sldNum" sz="quarter" idx="12"/>
          </p:nvPr>
        </p:nvSpPr>
        <p:spPr/>
        <p:txBody>
          <a:bodyPr/>
          <a:lstStyle/>
          <a:p>
            <a:fld id="{6A3D1E81-B98C-4CD5-9C26-982AA14D93A3}" type="slidenum">
              <a:rPr lang="hu-HU" smtClean="0"/>
              <a:t>155</a:t>
            </a:fld>
            <a:endParaRPr lang="hu-HU"/>
          </a:p>
        </p:txBody>
      </p:sp>
    </p:spTree>
    <p:extLst>
      <p:ext uri="{BB962C8B-B14F-4D97-AF65-F5344CB8AC3E}">
        <p14:creationId xmlns:p14="http://schemas.microsoft.com/office/powerpoint/2010/main" val="361116112"/>
      </p:ext>
    </p:extLst>
  </p:cSld>
  <p:clrMapOvr>
    <a:masterClrMapping/>
  </p:clrMapOvr>
  <p:timing>
    <p:tnLst>
      <p:par>
        <p:cTn id="1" dur="indefinite" restart="never" nodeType="tmRoot"/>
      </p:par>
    </p:tnLst>
  </p:timing>
</p:sld>
</file>

<file path=ppt/slides/slide1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Cím 8"/>
          <p:cNvSpPr>
            <a:spLocks noGrp="1"/>
          </p:cNvSpPr>
          <p:nvPr>
            <p:ph type="title"/>
          </p:nvPr>
        </p:nvSpPr>
        <p:spPr/>
        <p:txBody>
          <a:bodyPr>
            <a:noAutofit/>
          </a:bodyPr>
          <a:lstStyle/>
          <a:p>
            <a:r>
              <a:rPr lang="hu-HU" sz="2800" dirty="0" smtClean="0"/>
              <a:t>Soroljuk </a:t>
            </a:r>
            <a:r>
              <a:rPr lang="hu-HU" sz="2800" dirty="0"/>
              <a:t>fel az összes rendelést rendelési szám szerint rendezve, terméknevekkel, mennyiségekkel és </a:t>
            </a:r>
            <a:r>
              <a:rPr lang="hu-HU" sz="2800" dirty="0" smtClean="0"/>
              <a:t>egységárakkal (3 tábla)</a:t>
            </a:r>
            <a:endParaRPr lang="hu-HU" sz="2800" dirty="0"/>
          </a:p>
        </p:txBody>
      </p:sp>
      <p:sp>
        <p:nvSpPr>
          <p:cNvPr id="10" name="Tartalom helye 9"/>
          <p:cNvSpPr>
            <a:spLocks noGrp="1"/>
          </p:cNvSpPr>
          <p:nvPr>
            <p:ph idx="1"/>
          </p:nvPr>
        </p:nvSpPr>
        <p:spPr/>
        <p:txBody>
          <a:bodyPr/>
          <a:lstStyle/>
          <a:p>
            <a:pPr marL="0" indent="0">
              <a:buNone/>
            </a:pPr>
            <a:r>
              <a:rPr lang="en-US" dirty="0"/>
              <a:t>SELECT </a:t>
            </a:r>
            <a:r>
              <a:rPr lang="en-US" dirty="0" err="1"/>
              <a:t>O.OrderNumber</a:t>
            </a:r>
            <a:r>
              <a:rPr lang="en-US" dirty="0"/>
              <a:t>, </a:t>
            </a:r>
            <a:r>
              <a:rPr lang="en-US" dirty="0" err="1"/>
              <a:t>O.OrderDate</a:t>
            </a:r>
            <a:r>
              <a:rPr lang="en-US" dirty="0"/>
              <a:t> AS </a:t>
            </a:r>
            <a:r>
              <a:rPr lang="en-US" dirty="0" smtClean="0"/>
              <a:t>D</a:t>
            </a:r>
            <a:r>
              <a:rPr lang="hu-HU" dirty="0" err="1" smtClean="0"/>
              <a:t>átum</a:t>
            </a:r>
            <a:r>
              <a:rPr lang="en-US" dirty="0" smtClean="0"/>
              <a:t>, </a:t>
            </a:r>
            <a:endParaRPr lang="en-US" dirty="0"/>
          </a:p>
          <a:p>
            <a:pPr marL="0" indent="0">
              <a:buNone/>
            </a:pPr>
            <a:r>
              <a:rPr lang="hu-HU" dirty="0"/>
              <a:t>       </a:t>
            </a:r>
            <a:r>
              <a:rPr lang="hu-HU" dirty="0" err="1"/>
              <a:t>P.ProductName</a:t>
            </a:r>
            <a:r>
              <a:rPr lang="hu-HU" dirty="0"/>
              <a:t>, </a:t>
            </a:r>
            <a:r>
              <a:rPr lang="hu-HU" dirty="0" err="1"/>
              <a:t>I.Quantity</a:t>
            </a:r>
            <a:r>
              <a:rPr lang="hu-HU" dirty="0"/>
              <a:t>, </a:t>
            </a:r>
            <a:r>
              <a:rPr lang="hu-HU" dirty="0" err="1"/>
              <a:t>I.UnitPrice</a:t>
            </a:r>
            <a:r>
              <a:rPr lang="hu-HU" dirty="0"/>
              <a:t> </a:t>
            </a:r>
          </a:p>
          <a:p>
            <a:pPr marL="0" indent="0">
              <a:buNone/>
            </a:pPr>
            <a:r>
              <a:rPr lang="hu-HU" dirty="0"/>
              <a:t>  FROM </a:t>
            </a:r>
            <a:r>
              <a:rPr lang="hu-HU" dirty="0" err="1"/>
              <a:t>Orders</a:t>
            </a:r>
            <a:r>
              <a:rPr lang="hu-HU" dirty="0"/>
              <a:t> O </a:t>
            </a:r>
          </a:p>
          <a:p>
            <a:pPr marL="0" indent="0">
              <a:buNone/>
            </a:pPr>
            <a:r>
              <a:rPr lang="en-US" dirty="0"/>
              <a:t>  JOIN </a:t>
            </a:r>
            <a:r>
              <a:rPr lang="en-US" dirty="0" err="1"/>
              <a:t>OrderItem</a:t>
            </a:r>
            <a:r>
              <a:rPr lang="en-US" dirty="0"/>
              <a:t> I ON </a:t>
            </a:r>
            <a:r>
              <a:rPr lang="en-US" dirty="0" err="1"/>
              <a:t>O.Id</a:t>
            </a:r>
            <a:r>
              <a:rPr lang="en-US" dirty="0"/>
              <a:t> = </a:t>
            </a:r>
            <a:r>
              <a:rPr lang="en-US" dirty="0" err="1"/>
              <a:t>I.OrderId</a:t>
            </a:r>
            <a:r>
              <a:rPr lang="en-US" dirty="0"/>
              <a:t> </a:t>
            </a:r>
          </a:p>
          <a:p>
            <a:pPr marL="0" indent="0">
              <a:buNone/>
            </a:pPr>
            <a:r>
              <a:rPr lang="en-US" dirty="0"/>
              <a:t>  JOIN Product P ON </a:t>
            </a:r>
            <a:r>
              <a:rPr lang="en-US" dirty="0" err="1"/>
              <a:t>P.Id</a:t>
            </a:r>
            <a:r>
              <a:rPr lang="en-US" dirty="0"/>
              <a:t> = </a:t>
            </a:r>
            <a:r>
              <a:rPr lang="en-US" dirty="0" err="1"/>
              <a:t>I.ProductId</a:t>
            </a:r>
            <a:endParaRPr lang="en-US" dirty="0"/>
          </a:p>
          <a:p>
            <a:pPr marL="0" indent="0">
              <a:buNone/>
            </a:pPr>
            <a:r>
              <a:rPr lang="hu-HU" dirty="0"/>
              <a:t>  ORDER BY </a:t>
            </a:r>
            <a:r>
              <a:rPr lang="hu-HU" dirty="0" err="1"/>
              <a:t>O.OrderNumber</a:t>
            </a:r>
            <a:endParaRPr lang="hu-HU" dirty="0"/>
          </a:p>
        </p:txBody>
      </p:sp>
      <p:sp>
        <p:nvSpPr>
          <p:cNvPr id="7" name="Dátum helye 6"/>
          <p:cNvSpPr>
            <a:spLocks noGrp="1"/>
          </p:cNvSpPr>
          <p:nvPr>
            <p:ph type="dt" sz="half" idx="10"/>
          </p:nvPr>
        </p:nvSpPr>
        <p:spPr/>
        <p:txBody>
          <a:bodyPr/>
          <a:lstStyle/>
          <a:p>
            <a:fld id="{C431CBA7-5C9E-4526-BD11-7A9F303B4C0E}" type="datetime1">
              <a:rPr lang="hu-HU" smtClean="0"/>
              <a:t>2023. 01. 18.</a:t>
            </a:fld>
            <a:endParaRPr lang="hu-HU"/>
          </a:p>
        </p:txBody>
      </p:sp>
      <p:sp>
        <p:nvSpPr>
          <p:cNvPr id="8" name="Dia számának helye 7"/>
          <p:cNvSpPr>
            <a:spLocks noGrp="1"/>
          </p:cNvSpPr>
          <p:nvPr>
            <p:ph type="sldNum" sz="quarter" idx="12"/>
          </p:nvPr>
        </p:nvSpPr>
        <p:spPr/>
        <p:txBody>
          <a:bodyPr/>
          <a:lstStyle/>
          <a:p>
            <a:fld id="{6A3D1E81-B98C-4CD5-9C26-982AA14D93A3}" type="slidenum">
              <a:rPr lang="hu-HU" smtClean="0"/>
              <a:t>156</a:t>
            </a:fld>
            <a:endParaRPr lang="hu-HU"/>
          </a:p>
        </p:txBody>
      </p:sp>
    </p:spTree>
    <p:extLst>
      <p:ext uri="{BB962C8B-B14F-4D97-AF65-F5344CB8AC3E}">
        <p14:creationId xmlns:p14="http://schemas.microsoft.com/office/powerpoint/2010/main" val="1192249849"/>
      </p:ext>
    </p:extLst>
  </p:cSld>
  <p:clrMapOvr>
    <a:masterClrMapping/>
  </p:clrMapOvr>
  <p:timing>
    <p:tnLst>
      <p:par>
        <p:cTn id="1" dur="indefinite" restart="never" nodeType="tmRoot"/>
      </p:par>
    </p:tnLst>
  </p:timing>
</p:sld>
</file>

<file path=ppt/slides/slide1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dirty="0"/>
              <a:t>Többtáblás lekérdezések IV.</a:t>
            </a:r>
          </a:p>
        </p:txBody>
      </p:sp>
      <p:sp>
        <p:nvSpPr>
          <p:cNvPr id="3" name="Tartalom helye 2"/>
          <p:cNvSpPr>
            <a:spLocks noGrp="1"/>
          </p:cNvSpPr>
          <p:nvPr>
            <p:ph idx="1"/>
          </p:nvPr>
        </p:nvSpPr>
        <p:spPr/>
        <p:txBody>
          <a:bodyPr>
            <a:normAutofit/>
          </a:bodyPr>
          <a:lstStyle/>
          <a:p>
            <a:r>
              <a:rPr lang="hu-HU" dirty="0"/>
              <a:t>Összefoglalás:</a:t>
            </a:r>
          </a:p>
          <a:p>
            <a:pPr lvl="1"/>
            <a:r>
              <a:rPr lang="hu-HU" dirty="0"/>
              <a:t>Az összes </a:t>
            </a:r>
            <a:r>
              <a:rPr lang="hu-HU" dirty="0">
                <a:solidFill>
                  <a:srgbClr val="0000FF"/>
                </a:solidFill>
              </a:rPr>
              <a:t>JOIN</a:t>
            </a:r>
            <a:r>
              <a:rPr lang="hu-HU" dirty="0"/>
              <a:t>, kivéve a </a:t>
            </a:r>
            <a:r>
              <a:rPr lang="hu-HU" dirty="0">
                <a:solidFill>
                  <a:srgbClr val="0000FF"/>
                </a:solidFill>
              </a:rPr>
              <a:t>CROSS JOIN</a:t>
            </a:r>
            <a:r>
              <a:rPr lang="hu-HU" dirty="0"/>
              <a:t>, esetén definiálni kell, hogy az adott lekérdezésben mi alapján kapcsoljuk össze a két táblát.</a:t>
            </a:r>
          </a:p>
          <a:p>
            <a:pPr lvl="1"/>
            <a:r>
              <a:rPr lang="hu-HU" dirty="0"/>
              <a:t>A </a:t>
            </a:r>
            <a:r>
              <a:rPr lang="hu-HU" dirty="0">
                <a:solidFill>
                  <a:srgbClr val="0000FF"/>
                </a:solidFill>
              </a:rPr>
              <a:t>LEFT</a:t>
            </a:r>
            <a:r>
              <a:rPr lang="hu-HU" dirty="0"/>
              <a:t>, </a:t>
            </a:r>
            <a:r>
              <a:rPr lang="hu-HU" dirty="0">
                <a:solidFill>
                  <a:srgbClr val="0000FF"/>
                </a:solidFill>
              </a:rPr>
              <a:t>RIGHT</a:t>
            </a:r>
            <a:r>
              <a:rPr lang="hu-HU" dirty="0"/>
              <a:t>, </a:t>
            </a:r>
            <a:r>
              <a:rPr lang="hu-HU" dirty="0">
                <a:solidFill>
                  <a:srgbClr val="0000FF"/>
                </a:solidFill>
              </a:rPr>
              <a:t>FULL JOIN</a:t>
            </a:r>
            <a:r>
              <a:rPr lang="hu-HU" dirty="0"/>
              <a:t>-ok esetén használható az </a:t>
            </a:r>
            <a:r>
              <a:rPr lang="hu-HU" dirty="0">
                <a:solidFill>
                  <a:srgbClr val="0000FF"/>
                </a:solidFill>
              </a:rPr>
              <a:t>OUTER</a:t>
            </a:r>
            <a:r>
              <a:rPr lang="hu-HU" dirty="0"/>
              <a:t> kulcsszó, mely jelzi az összekapcsolás típusát.</a:t>
            </a:r>
          </a:p>
          <a:p>
            <a:pPr lvl="2"/>
            <a:r>
              <a:rPr lang="hu-HU" dirty="0"/>
              <a:t>Lekérdezés módosító hatása nincs, csak jelzés.</a:t>
            </a:r>
          </a:p>
          <a:p>
            <a:pPr lvl="1"/>
            <a:r>
              <a:rPr lang="hu-HU" dirty="0"/>
              <a:t>A többtáblás lekérdezések esetén gyakran használatos a táblaátnevezhetőség, mellyel könnyíthetjük a kapcsolat megadását</a:t>
            </a:r>
          </a:p>
          <a:p>
            <a:pPr lvl="2"/>
            <a:r>
              <a:rPr lang="hu-HU" dirty="0"/>
              <a:t> </a:t>
            </a:r>
            <a:r>
              <a:rPr lang="hu-HU" dirty="0">
                <a:solidFill>
                  <a:srgbClr val="0000FF"/>
                </a:solidFill>
              </a:rPr>
              <a:t>SELECT</a:t>
            </a:r>
            <a:r>
              <a:rPr lang="hu-HU" dirty="0"/>
              <a:t> * </a:t>
            </a:r>
            <a:r>
              <a:rPr lang="hu-HU" dirty="0">
                <a:solidFill>
                  <a:srgbClr val="0000FF"/>
                </a:solidFill>
              </a:rPr>
              <a:t>FROM</a:t>
            </a:r>
            <a:r>
              <a:rPr lang="hu-HU" dirty="0"/>
              <a:t> &lt;</a:t>
            </a:r>
            <a:r>
              <a:rPr lang="hu-HU" dirty="0" err="1"/>
              <a:t>hosszú_táblanévA</a:t>
            </a:r>
            <a:r>
              <a:rPr lang="hu-HU" dirty="0"/>
              <a:t>&gt; </a:t>
            </a:r>
            <a:r>
              <a:rPr lang="hu-HU" dirty="0">
                <a:solidFill>
                  <a:srgbClr val="0000FF"/>
                </a:solidFill>
              </a:rPr>
              <a:t>AS</a:t>
            </a:r>
            <a:r>
              <a:rPr lang="hu-HU" dirty="0"/>
              <a:t> A </a:t>
            </a:r>
            <a:r>
              <a:rPr lang="hu-HU" dirty="0">
                <a:solidFill>
                  <a:srgbClr val="0000FF"/>
                </a:solidFill>
              </a:rPr>
              <a:t>INNER JOIN</a:t>
            </a:r>
            <a:r>
              <a:rPr lang="hu-HU" dirty="0"/>
              <a:t> &lt;</a:t>
            </a:r>
            <a:r>
              <a:rPr lang="hu-HU" dirty="0" err="1"/>
              <a:t>hosszú_táblanévB</a:t>
            </a:r>
            <a:r>
              <a:rPr lang="hu-HU" dirty="0"/>
              <a:t>&gt; </a:t>
            </a:r>
            <a:r>
              <a:rPr lang="hu-HU" dirty="0">
                <a:solidFill>
                  <a:srgbClr val="0000FF"/>
                </a:solidFill>
              </a:rPr>
              <a:t>AS</a:t>
            </a:r>
            <a:r>
              <a:rPr lang="hu-HU" dirty="0"/>
              <a:t> B </a:t>
            </a:r>
            <a:r>
              <a:rPr lang="hu-HU" dirty="0">
                <a:solidFill>
                  <a:srgbClr val="0000FF"/>
                </a:solidFill>
              </a:rPr>
              <a:t>ON</a:t>
            </a:r>
            <a:r>
              <a:rPr lang="hu-HU" dirty="0"/>
              <a:t> A.&lt;attribútum&gt; = B.&lt;attribútum&gt;;</a:t>
            </a:r>
          </a:p>
          <a:p>
            <a:pPr lvl="1"/>
            <a:r>
              <a:rPr lang="hu-HU" dirty="0"/>
              <a:t>Többtáblás lekérdezés nem csak 2 táblát kapcsolhat össze, hanem akárhányat, mindösszesen egymás után fel kell sorolni az egyes </a:t>
            </a:r>
            <a:r>
              <a:rPr lang="hu-HU" dirty="0" err="1"/>
              <a:t>JOIN-okat</a:t>
            </a:r>
            <a:r>
              <a:rPr lang="hu-HU" dirty="0"/>
              <a:t>.</a:t>
            </a:r>
          </a:p>
        </p:txBody>
      </p:sp>
      <p:sp>
        <p:nvSpPr>
          <p:cNvPr id="5" name="Dátum helye 4"/>
          <p:cNvSpPr>
            <a:spLocks noGrp="1"/>
          </p:cNvSpPr>
          <p:nvPr>
            <p:ph type="dt" sz="half" idx="10"/>
          </p:nvPr>
        </p:nvSpPr>
        <p:spPr/>
        <p:txBody>
          <a:bodyPr/>
          <a:lstStyle/>
          <a:p>
            <a:fld id="{3728FDFB-D7FC-403E-8A13-19CFD5159BF4}" type="datetime1">
              <a:rPr lang="hu-HU" smtClean="0"/>
              <a:t>2023. 01. 18.</a:t>
            </a:fld>
            <a:endParaRPr lang="hu-HU"/>
          </a:p>
        </p:txBody>
      </p:sp>
      <p:sp>
        <p:nvSpPr>
          <p:cNvPr id="4" name="Dia számának helye 3">
            <a:extLst>
              <a:ext uri="{FF2B5EF4-FFF2-40B4-BE49-F238E27FC236}">
                <a16:creationId xmlns:a16="http://schemas.microsoft.com/office/drawing/2014/main" id="{ABD2D452-AB07-40D7-A3C2-7BD017AC49DC}"/>
              </a:ext>
            </a:extLst>
          </p:cNvPr>
          <p:cNvSpPr>
            <a:spLocks noGrp="1"/>
          </p:cNvSpPr>
          <p:nvPr>
            <p:ph type="sldNum" sz="quarter" idx="12"/>
          </p:nvPr>
        </p:nvSpPr>
        <p:spPr/>
        <p:txBody>
          <a:bodyPr/>
          <a:lstStyle/>
          <a:p>
            <a:fld id="{023A0BD0-2DEC-4D15-9D20-DE27D113719B}" type="slidenum">
              <a:rPr lang="hu-HU" smtClean="0"/>
              <a:t>157</a:t>
            </a:fld>
            <a:endParaRPr lang="hu-HU"/>
          </a:p>
        </p:txBody>
      </p:sp>
    </p:spTree>
    <p:extLst>
      <p:ext uri="{BB962C8B-B14F-4D97-AF65-F5344CB8AC3E}">
        <p14:creationId xmlns:p14="http://schemas.microsoft.com/office/powerpoint/2010/main" val="3223753830"/>
      </p:ext>
    </p:extLst>
  </p:cSld>
  <p:clrMapOvr>
    <a:masterClrMapping/>
  </p:clrMapOvr>
  <mc:AlternateContent xmlns:mc="http://schemas.openxmlformats.org/markup-compatibility/2006" xmlns:p14="http://schemas.microsoft.com/office/powerpoint/2010/main">
    <mc:Choice Requires="p14">
      <p:transition spd="slow" p14:dur="1250">
        <p14:switch dir="r"/>
      </p:transition>
    </mc:Choice>
    <mc:Fallback xmlns="">
      <p:transition spd="slow">
        <p:fade/>
      </p:transition>
    </mc:Fallback>
  </mc:AlternateContent>
  <p:timing>
    <p:tnLst>
      <p:par>
        <p:cTn id="1" dur="indefinite" restart="never" nodeType="tmRoot"/>
      </p:par>
    </p:tnLst>
  </p:timing>
</p:sld>
</file>

<file path=ppt/slides/slide1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dirty="0"/>
              <a:t>DML IV.</a:t>
            </a:r>
          </a:p>
        </p:txBody>
      </p:sp>
      <p:sp>
        <p:nvSpPr>
          <p:cNvPr id="3" name="Tartalom helye 2"/>
          <p:cNvSpPr>
            <a:spLocks noGrp="1"/>
          </p:cNvSpPr>
          <p:nvPr>
            <p:ph idx="1"/>
          </p:nvPr>
        </p:nvSpPr>
        <p:spPr/>
        <p:txBody>
          <a:bodyPr>
            <a:normAutofit/>
          </a:bodyPr>
          <a:lstStyle/>
          <a:p>
            <a:pPr lvl="1"/>
            <a:r>
              <a:rPr lang="hu-HU" sz="3200" dirty="0" smtClean="0"/>
              <a:t>Csoportosított </a:t>
            </a:r>
            <a:r>
              <a:rPr lang="hu-HU" sz="3200" dirty="0"/>
              <a:t>lekérdezés:</a:t>
            </a:r>
          </a:p>
          <a:p>
            <a:pPr lvl="2"/>
            <a:r>
              <a:rPr lang="hu-HU" sz="2800" dirty="0"/>
              <a:t> </a:t>
            </a:r>
            <a:r>
              <a:rPr lang="hu-HU" sz="2800" dirty="0">
                <a:solidFill>
                  <a:srgbClr val="0000FF"/>
                </a:solidFill>
              </a:rPr>
              <a:t>SELECT</a:t>
            </a:r>
            <a:r>
              <a:rPr lang="hu-HU" sz="2800" dirty="0"/>
              <a:t> &lt;oszlopnevek_vesszővel&gt; </a:t>
            </a:r>
            <a:r>
              <a:rPr lang="hu-HU" sz="2800" dirty="0">
                <a:solidFill>
                  <a:srgbClr val="0000FF"/>
                </a:solidFill>
              </a:rPr>
              <a:t>FROM</a:t>
            </a:r>
            <a:r>
              <a:rPr lang="hu-HU" sz="2800" dirty="0"/>
              <a:t> &lt;</a:t>
            </a:r>
            <a:r>
              <a:rPr lang="hu-HU" sz="2800" dirty="0" err="1"/>
              <a:t>tbl</a:t>
            </a:r>
            <a:r>
              <a:rPr lang="hu-HU" sz="2800" dirty="0"/>
              <a:t>_neve&gt; </a:t>
            </a:r>
            <a:r>
              <a:rPr lang="hu-HU" sz="2800" dirty="0">
                <a:solidFill>
                  <a:srgbClr val="0000FF"/>
                </a:solidFill>
              </a:rPr>
              <a:t>GROUP BY </a:t>
            </a:r>
            <a:r>
              <a:rPr lang="hu-HU" sz="2800" dirty="0"/>
              <a:t>&lt;oszlop_neve&gt; </a:t>
            </a:r>
            <a:r>
              <a:rPr lang="hu-HU" sz="2800" dirty="0">
                <a:solidFill>
                  <a:srgbClr val="0000FF"/>
                </a:solidFill>
              </a:rPr>
              <a:t>HAVING</a:t>
            </a:r>
            <a:r>
              <a:rPr lang="hu-HU" sz="2800" dirty="0"/>
              <a:t> &lt;logikai_feltétel&gt;;</a:t>
            </a:r>
          </a:p>
          <a:p>
            <a:pPr lvl="3"/>
            <a:r>
              <a:rPr lang="hu-HU" sz="2400" dirty="0"/>
              <a:t>A </a:t>
            </a:r>
            <a:r>
              <a:rPr lang="hu-HU" sz="2400" dirty="0">
                <a:solidFill>
                  <a:srgbClr val="0000FF"/>
                </a:solidFill>
              </a:rPr>
              <a:t>GROUP BY</a:t>
            </a:r>
            <a:r>
              <a:rPr lang="hu-HU" sz="2400" dirty="0"/>
              <a:t> csoportosítást tesz lehetővé, ami azért fontos, mert egyes esetekben nem akarjuk egyben kezelni az összes rekordot, hanem bizonyos oszlopok alapján csoportokba osztjuk őket, így egy rekord részhalmazzal tudunk dolgozni.</a:t>
            </a:r>
          </a:p>
          <a:p>
            <a:pPr lvl="3"/>
            <a:r>
              <a:rPr lang="hu-HU" sz="2400" dirty="0"/>
              <a:t>A </a:t>
            </a:r>
            <a:r>
              <a:rPr lang="hu-HU" sz="2400" dirty="0">
                <a:solidFill>
                  <a:srgbClr val="0000FF"/>
                </a:solidFill>
              </a:rPr>
              <a:t>HAVING</a:t>
            </a:r>
            <a:r>
              <a:rPr lang="hu-HU" sz="2400" dirty="0"/>
              <a:t> a csoportba osztás utáni feltételeket adhatja meg. A </a:t>
            </a:r>
            <a:r>
              <a:rPr lang="hu-HU" sz="2400" dirty="0">
                <a:solidFill>
                  <a:srgbClr val="0000FF"/>
                </a:solidFill>
              </a:rPr>
              <a:t>HAVING</a:t>
            </a:r>
            <a:r>
              <a:rPr lang="hu-HU" sz="2400" dirty="0"/>
              <a:t> nem kötelező, de a </a:t>
            </a:r>
            <a:r>
              <a:rPr lang="hu-HU" sz="2400" dirty="0">
                <a:solidFill>
                  <a:srgbClr val="0000FF"/>
                </a:solidFill>
              </a:rPr>
              <a:t>GROUP BY </a:t>
            </a:r>
            <a:r>
              <a:rPr lang="hu-HU" sz="2400" dirty="0"/>
              <a:t>meg kell előzze, különben nem értelmezhető.</a:t>
            </a:r>
          </a:p>
        </p:txBody>
      </p:sp>
      <p:sp>
        <p:nvSpPr>
          <p:cNvPr id="4" name="Dátum helye 3"/>
          <p:cNvSpPr>
            <a:spLocks noGrp="1"/>
          </p:cNvSpPr>
          <p:nvPr>
            <p:ph type="dt" sz="half" idx="10"/>
          </p:nvPr>
        </p:nvSpPr>
        <p:spPr/>
        <p:txBody>
          <a:bodyPr/>
          <a:lstStyle/>
          <a:p>
            <a:fld id="{A6B2D749-7AA5-4BDB-85F1-034FBAD96A18}" type="datetime1">
              <a:rPr lang="hu-HU" smtClean="0"/>
              <a:t>2023. 01. 18.</a:t>
            </a:fld>
            <a:endParaRPr lang="hu-HU"/>
          </a:p>
        </p:txBody>
      </p:sp>
      <p:sp>
        <p:nvSpPr>
          <p:cNvPr id="6" name="Dia számának helye 5"/>
          <p:cNvSpPr>
            <a:spLocks noGrp="1"/>
          </p:cNvSpPr>
          <p:nvPr>
            <p:ph type="sldNum" sz="quarter" idx="12"/>
          </p:nvPr>
        </p:nvSpPr>
        <p:spPr/>
        <p:txBody>
          <a:bodyPr/>
          <a:lstStyle/>
          <a:p>
            <a:fld id="{39A938FA-6108-4A36-A74B-B1E67C707359}" type="slidenum">
              <a:rPr lang="hu-HU" smtClean="0"/>
              <a:t>158</a:t>
            </a:fld>
            <a:endParaRPr lang="hu-HU"/>
          </a:p>
        </p:txBody>
      </p:sp>
    </p:spTree>
    <p:extLst>
      <p:ext uri="{BB962C8B-B14F-4D97-AF65-F5344CB8AC3E}">
        <p14:creationId xmlns:p14="http://schemas.microsoft.com/office/powerpoint/2010/main" val="634852393"/>
      </p:ext>
    </p:extLst>
  </p:cSld>
  <p:clrMapOvr>
    <a:masterClrMapping/>
  </p:clrMapOvr>
  <mc:AlternateContent xmlns:mc="http://schemas.openxmlformats.org/markup-compatibility/2006" xmlns:p14="http://schemas.microsoft.com/office/powerpoint/2010/main">
    <mc:Choice Requires="p14">
      <p:transition spd="slow" p14:dur="1250">
        <p14:switch dir="r"/>
      </p:transition>
    </mc:Choice>
    <mc:Fallback xmlns="">
      <p:transition spd="slow">
        <p:fade/>
      </p:transition>
    </mc:Fallback>
  </mc:AlternateContent>
  <p:timing>
    <p:tnLst>
      <p:par>
        <p:cTn id="1" dur="indefinite" restart="never" nodeType="tmRoot"/>
      </p:par>
    </p:tnLst>
  </p:timing>
</p:sld>
</file>

<file path=ppt/slides/slide1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dirty="0"/>
              <a:t>SQL Server GROUP BY</a:t>
            </a:r>
          </a:p>
        </p:txBody>
      </p:sp>
      <p:sp>
        <p:nvSpPr>
          <p:cNvPr id="6" name="Szöveg helye 5"/>
          <p:cNvSpPr>
            <a:spLocks noGrp="1"/>
          </p:cNvSpPr>
          <p:nvPr>
            <p:ph type="body" idx="1"/>
          </p:nvPr>
        </p:nvSpPr>
        <p:spPr/>
        <p:txBody>
          <a:bodyPr>
            <a:normAutofit/>
          </a:bodyPr>
          <a:lstStyle/>
          <a:p>
            <a:r>
              <a:rPr lang="hu-HU" dirty="0" smtClean="0"/>
              <a:t>Az 1 és 2 azonosítóval </a:t>
            </a:r>
            <a:r>
              <a:rPr lang="hu-HU" dirty="0"/>
              <a:t>rendelkező ügyfelek </a:t>
            </a:r>
            <a:r>
              <a:rPr lang="hu-HU" dirty="0" smtClean="0"/>
              <a:t>azonosítója </a:t>
            </a:r>
            <a:r>
              <a:rPr lang="hu-HU" dirty="0"/>
              <a:t>és rendelési </a:t>
            </a:r>
            <a:r>
              <a:rPr lang="hu-HU" dirty="0" smtClean="0"/>
              <a:t>éve</a:t>
            </a:r>
            <a:endParaRPr lang="hu-HU" dirty="0"/>
          </a:p>
        </p:txBody>
      </p:sp>
      <p:sp>
        <p:nvSpPr>
          <p:cNvPr id="7" name="Tartalom helye 6"/>
          <p:cNvSpPr>
            <a:spLocks noGrp="1"/>
          </p:cNvSpPr>
          <p:nvPr>
            <p:ph sz="half" idx="2"/>
          </p:nvPr>
        </p:nvSpPr>
        <p:spPr/>
        <p:txBody>
          <a:bodyPr>
            <a:normAutofit/>
          </a:bodyPr>
          <a:lstStyle/>
          <a:p>
            <a:pPr marL="0" indent="0">
              <a:buNone/>
            </a:pPr>
            <a:r>
              <a:rPr lang="en-US" dirty="0" smtClean="0"/>
              <a:t>SELECT   </a:t>
            </a:r>
            <a:r>
              <a:rPr lang="en-US" dirty="0"/>
              <a:t>id,</a:t>
            </a:r>
          </a:p>
          <a:p>
            <a:pPr marL="0" indent="0">
              <a:buNone/>
            </a:pPr>
            <a:r>
              <a:rPr lang="en-US" dirty="0"/>
              <a:t>    YEAR (</a:t>
            </a:r>
            <a:r>
              <a:rPr lang="en-US" dirty="0" err="1"/>
              <a:t>orderdate</a:t>
            </a:r>
            <a:r>
              <a:rPr lang="en-US" dirty="0"/>
              <a:t>) </a:t>
            </a:r>
            <a:r>
              <a:rPr lang="hu-HU" dirty="0" smtClean="0"/>
              <a:t>Rendelésiév</a:t>
            </a:r>
            <a:endParaRPr lang="en-US" dirty="0"/>
          </a:p>
          <a:p>
            <a:pPr marL="0" indent="0">
              <a:buNone/>
            </a:pPr>
            <a:r>
              <a:rPr lang="en-US" dirty="0" smtClean="0"/>
              <a:t>FROM</a:t>
            </a:r>
            <a:r>
              <a:rPr lang="hu-HU" dirty="0" smtClean="0"/>
              <a:t> </a:t>
            </a:r>
            <a:r>
              <a:rPr lang="en-US" dirty="0" smtClean="0"/>
              <a:t>orders</a:t>
            </a:r>
            <a:endParaRPr lang="en-US" dirty="0"/>
          </a:p>
          <a:p>
            <a:pPr marL="0" indent="0">
              <a:buNone/>
            </a:pPr>
            <a:r>
              <a:rPr lang="en-US" dirty="0"/>
              <a:t>WHERE</a:t>
            </a:r>
          </a:p>
          <a:p>
            <a:pPr marL="0" indent="0">
              <a:buNone/>
            </a:pPr>
            <a:r>
              <a:rPr lang="en-US" dirty="0"/>
              <a:t>    </a:t>
            </a:r>
            <a:r>
              <a:rPr lang="en-US" dirty="0" err="1"/>
              <a:t>customerid</a:t>
            </a:r>
            <a:r>
              <a:rPr lang="en-US" dirty="0"/>
              <a:t> IN (1, 2)</a:t>
            </a:r>
          </a:p>
          <a:p>
            <a:pPr marL="0" indent="0">
              <a:buNone/>
            </a:pPr>
            <a:r>
              <a:rPr lang="en-US" dirty="0"/>
              <a:t>ORDER BY    </a:t>
            </a:r>
            <a:r>
              <a:rPr lang="en-US" dirty="0" smtClean="0"/>
              <a:t>id</a:t>
            </a:r>
            <a:r>
              <a:rPr lang="en-US" dirty="0"/>
              <a:t>;</a:t>
            </a:r>
            <a:endParaRPr lang="hu-HU" dirty="0"/>
          </a:p>
        </p:txBody>
      </p:sp>
      <p:sp>
        <p:nvSpPr>
          <p:cNvPr id="8" name="Szöveg helye 7"/>
          <p:cNvSpPr>
            <a:spLocks noGrp="1"/>
          </p:cNvSpPr>
          <p:nvPr>
            <p:ph type="body" sz="quarter" idx="3"/>
          </p:nvPr>
        </p:nvSpPr>
        <p:spPr/>
        <p:txBody>
          <a:bodyPr/>
          <a:lstStyle/>
          <a:p>
            <a:endParaRPr lang="hu-HU"/>
          </a:p>
        </p:txBody>
      </p:sp>
      <p:sp>
        <p:nvSpPr>
          <p:cNvPr id="9" name="Tartalom helye 8"/>
          <p:cNvSpPr>
            <a:spLocks noGrp="1"/>
          </p:cNvSpPr>
          <p:nvPr>
            <p:ph sz="quarter" idx="4"/>
          </p:nvPr>
        </p:nvSpPr>
        <p:spPr/>
        <p:txBody>
          <a:bodyPr>
            <a:normAutofit lnSpcReduction="10000"/>
          </a:bodyPr>
          <a:lstStyle/>
          <a:p>
            <a:pPr marL="0" indent="0">
              <a:buNone/>
            </a:pPr>
            <a:r>
              <a:rPr lang="en-US" dirty="0"/>
              <a:t>SELECT</a:t>
            </a:r>
          </a:p>
          <a:p>
            <a:pPr marL="0" indent="0">
              <a:buNone/>
            </a:pPr>
            <a:r>
              <a:rPr lang="en-US" dirty="0"/>
              <a:t>    id, YEAR (</a:t>
            </a:r>
            <a:r>
              <a:rPr lang="en-US" dirty="0" err="1"/>
              <a:t>orderdate</a:t>
            </a:r>
            <a:r>
              <a:rPr lang="en-US" dirty="0"/>
              <a:t>) </a:t>
            </a:r>
            <a:r>
              <a:rPr lang="hu-HU" dirty="0"/>
              <a:t>Rendelésiév</a:t>
            </a:r>
            <a:endParaRPr lang="en-US" dirty="0"/>
          </a:p>
          <a:p>
            <a:pPr marL="0" indent="0">
              <a:buNone/>
            </a:pPr>
            <a:r>
              <a:rPr lang="en-US" dirty="0" smtClean="0"/>
              <a:t>FROM </a:t>
            </a:r>
            <a:r>
              <a:rPr lang="en-US" dirty="0"/>
              <a:t>orders</a:t>
            </a:r>
          </a:p>
          <a:p>
            <a:pPr marL="0" indent="0">
              <a:buNone/>
            </a:pPr>
            <a:r>
              <a:rPr lang="en-US" dirty="0"/>
              <a:t>WHERE </a:t>
            </a:r>
            <a:r>
              <a:rPr lang="en-US" dirty="0" err="1"/>
              <a:t>customerid</a:t>
            </a:r>
            <a:r>
              <a:rPr lang="en-US" dirty="0"/>
              <a:t> IN (1, 2)</a:t>
            </a:r>
          </a:p>
          <a:p>
            <a:pPr marL="0" indent="0">
              <a:buNone/>
            </a:pPr>
            <a:r>
              <a:rPr lang="en-US" dirty="0"/>
              <a:t>GROUP BY</a:t>
            </a:r>
          </a:p>
          <a:p>
            <a:pPr marL="0" indent="0">
              <a:buNone/>
            </a:pPr>
            <a:r>
              <a:rPr lang="en-US" dirty="0"/>
              <a:t>    id</a:t>
            </a:r>
            <a:r>
              <a:rPr lang="en-US" dirty="0" smtClean="0"/>
              <a:t>, </a:t>
            </a:r>
            <a:r>
              <a:rPr lang="en-US" dirty="0"/>
              <a:t>YEAR (</a:t>
            </a:r>
            <a:r>
              <a:rPr lang="en-US" dirty="0" err="1"/>
              <a:t>orderdate</a:t>
            </a:r>
            <a:r>
              <a:rPr lang="en-US" dirty="0"/>
              <a:t>)</a:t>
            </a:r>
          </a:p>
          <a:p>
            <a:pPr marL="0" indent="0">
              <a:buNone/>
            </a:pPr>
            <a:r>
              <a:rPr lang="en-US" dirty="0"/>
              <a:t>ORDER BY  id;</a:t>
            </a:r>
            <a:endParaRPr lang="hu-HU" dirty="0"/>
          </a:p>
        </p:txBody>
      </p:sp>
      <p:sp>
        <p:nvSpPr>
          <p:cNvPr id="4" name="Dátum helye 3"/>
          <p:cNvSpPr>
            <a:spLocks noGrp="1"/>
          </p:cNvSpPr>
          <p:nvPr>
            <p:ph type="dt" sz="half" idx="10"/>
          </p:nvPr>
        </p:nvSpPr>
        <p:spPr/>
        <p:txBody>
          <a:bodyPr/>
          <a:lstStyle/>
          <a:p>
            <a:fld id="{8038B707-463A-4694-A111-045EE4889DE1}" type="datetime1">
              <a:rPr lang="hu-HU" smtClean="0"/>
              <a:t>2023. 01. 18.</a:t>
            </a:fld>
            <a:endParaRPr lang="hu-HU"/>
          </a:p>
        </p:txBody>
      </p:sp>
      <p:sp>
        <p:nvSpPr>
          <p:cNvPr id="5" name="Dia számának helye 4"/>
          <p:cNvSpPr>
            <a:spLocks noGrp="1"/>
          </p:cNvSpPr>
          <p:nvPr>
            <p:ph type="sldNum" sz="quarter" idx="12"/>
          </p:nvPr>
        </p:nvSpPr>
        <p:spPr/>
        <p:txBody>
          <a:bodyPr/>
          <a:lstStyle/>
          <a:p>
            <a:fld id="{6A3D1E81-B98C-4CD5-9C26-982AA14D93A3}" type="slidenum">
              <a:rPr lang="hu-HU" smtClean="0"/>
              <a:t>159</a:t>
            </a:fld>
            <a:endParaRPr lang="hu-HU" dirty="0"/>
          </a:p>
        </p:txBody>
      </p:sp>
    </p:spTree>
    <p:extLst>
      <p:ext uri="{BB962C8B-B14F-4D97-AF65-F5344CB8AC3E}">
        <p14:creationId xmlns:p14="http://schemas.microsoft.com/office/powerpoint/2010/main" val="259578498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dirty="0"/>
              <a:t>Adatbázis szemlélet VI.</a:t>
            </a:r>
          </a:p>
        </p:txBody>
      </p:sp>
      <p:sp>
        <p:nvSpPr>
          <p:cNvPr id="3" name="Tartalom helye 2"/>
          <p:cNvSpPr>
            <a:spLocks noGrp="1"/>
          </p:cNvSpPr>
          <p:nvPr>
            <p:ph idx="1"/>
          </p:nvPr>
        </p:nvSpPr>
        <p:spPr/>
        <p:txBody>
          <a:bodyPr>
            <a:normAutofit fontScale="92500" lnSpcReduction="20000"/>
          </a:bodyPr>
          <a:lstStyle/>
          <a:p>
            <a:r>
              <a:rPr lang="hu-HU" dirty="0"/>
              <a:t>Kapcsolatok típusai:</a:t>
            </a:r>
          </a:p>
          <a:p>
            <a:pPr lvl="1"/>
            <a:r>
              <a:rPr lang="hu-HU" sz="3000" dirty="0"/>
              <a:t>Egy az egyhez kapcsolat (1:</a:t>
            </a:r>
            <a:r>
              <a:rPr lang="hu-HU" sz="3000" dirty="0" err="1"/>
              <a:t>1</a:t>
            </a:r>
            <a:r>
              <a:rPr lang="hu-HU" sz="3000" dirty="0"/>
              <a:t>)</a:t>
            </a:r>
          </a:p>
          <a:p>
            <a:pPr lvl="2"/>
            <a:r>
              <a:rPr lang="hu-HU" sz="2600" dirty="0"/>
              <a:t>Ebben az esetben egy bizonyos egyedtípusból létrejött egyedhez, pontosan egy, a másik egyedtípusból létrejött egyed tartozik.</a:t>
            </a:r>
          </a:p>
          <a:p>
            <a:pPr lvl="2"/>
            <a:r>
              <a:rPr lang="hu-HU" sz="2600" dirty="0"/>
              <a:t>Pl.: egy embernek egy járműve van.</a:t>
            </a:r>
          </a:p>
          <a:p>
            <a:pPr lvl="1"/>
            <a:r>
              <a:rPr lang="hu-HU" sz="3000" dirty="0"/>
              <a:t>Egy a többhöz kapcsolat (1:n)</a:t>
            </a:r>
          </a:p>
          <a:p>
            <a:pPr lvl="2"/>
            <a:r>
              <a:rPr lang="hu-HU" sz="2600" dirty="0"/>
              <a:t>Ebben az esetben egy bizonyos egyedtípusból létrejött egyedhez, több, a másik egyedtípusból létrejött egyed tartozik.</a:t>
            </a:r>
          </a:p>
          <a:p>
            <a:pPr lvl="2"/>
            <a:r>
              <a:rPr lang="hu-HU" sz="2600" dirty="0"/>
              <a:t>Pl.: egy embernek több járműve van.</a:t>
            </a:r>
          </a:p>
          <a:p>
            <a:pPr lvl="1"/>
            <a:r>
              <a:rPr lang="hu-HU" sz="3000" dirty="0"/>
              <a:t>Több a többhöz kapcsolat (n:m)</a:t>
            </a:r>
          </a:p>
          <a:p>
            <a:pPr lvl="2"/>
            <a:r>
              <a:rPr lang="hu-HU" sz="2600" dirty="0"/>
              <a:t>Ebben az esetben egy bizonyos egyedtípusból létrejött egyedekhez, több a másik egyedtípusból létrejött elem tartozik.</a:t>
            </a:r>
          </a:p>
          <a:p>
            <a:pPr lvl="2"/>
            <a:r>
              <a:rPr lang="hu-HU" sz="2600" dirty="0"/>
              <a:t>Pl.: egy emberhez több jármű tartozik, és egy járműhöz több ember.</a:t>
            </a:r>
          </a:p>
        </p:txBody>
      </p:sp>
      <p:sp>
        <p:nvSpPr>
          <p:cNvPr id="4" name="Dátum helye 3"/>
          <p:cNvSpPr>
            <a:spLocks noGrp="1"/>
          </p:cNvSpPr>
          <p:nvPr>
            <p:ph type="dt" sz="half" idx="10"/>
          </p:nvPr>
        </p:nvSpPr>
        <p:spPr/>
        <p:txBody>
          <a:bodyPr/>
          <a:lstStyle/>
          <a:p>
            <a:fld id="{00DB0BFB-1E5C-49D6-83A8-FF697681705C}" type="datetime1">
              <a:rPr lang="hu-HU" smtClean="0"/>
              <a:t>2023. 01. 18.</a:t>
            </a:fld>
            <a:endParaRPr lang="hu-HU"/>
          </a:p>
        </p:txBody>
      </p:sp>
      <p:sp>
        <p:nvSpPr>
          <p:cNvPr id="6" name="Dia számának helye 5"/>
          <p:cNvSpPr>
            <a:spLocks noGrp="1"/>
          </p:cNvSpPr>
          <p:nvPr>
            <p:ph type="sldNum" sz="quarter" idx="12"/>
          </p:nvPr>
        </p:nvSpPr>
        <p:spPr/>
        <p:txBody>
          <a:bodyPr/>
          <a:lstStyle/>
          <a:p>
            <a:fld id="{39A938FA-6108-4A36-A74B-B1E67C707359}" type="slidenum">
              <a:rPr lang="hu-HU" smtClean="0"/>
              <a:t>16</a:t>
            </a:fld>
            <a:endParaRPr lang="hu-HU" dirty="0"/>
          </a:p>
        </p:txBody>
      </p:sp>
    </p:spTree>
    <p:extLst>
      <p:ext uri="{BB962C8B-B14F-4D97-AF65-F5344CB8AC3E}">
        <p14:creationId xmlns:p14="http://schemas.microsoft.com/office/powerpoint/2010/main" val="1853853987"/>
      </p:ext>
    </p:extLst>
  </p:cSld>
  <p:clrMapOvr>
    <a:masterClrMapping/>
  </p:clrMapOvr>
  <mc:AlternateContent xmlns:mc="http://schemas.openxmlformats.org/markup-compatibility/2006" xmlns:p14="http://schemas.microsoft.com/office/powerpoint/2010/main">
    <mc:Choice Requires="p14">
      <p:transition spd="slow" p14:dur="1250">
        <p14:switch dir="r"/>
      </p:transition>
    </mc:Choice>
    <mc:Fallback xmlns="">
      <p:transition spd="slow">
        <p:fade/>
      </p:transition>
    </mc:Fallback>
  </mc:AlternateContent>
  <p:timing>
    <p:tnLst>
      <p:par>
        <p:cTn id="1" dur="indefinite" restart="never" nodeType="tmRoot"/>
      </p:par>
    </p:tnLst>
  </p:timing>
</p:sld>
</file>

<file path=ppt/slides/slide1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Cím 8"/>
          <p:cNvSpPr>
            <a:spLocks noGrp="1"/>
          </p:cNvSpPr>
          <p:nvPr>
            <p:ph type="title"/>
          </p:nvPr>
        </p:nvSpPr>
        <p:spPr/>
        <p:txBody>
          <a:bodyPr>
            <a:normAutofit/>
          </a:bodyPr>
          <a:lstStyle/>
          <a:p>
            <a:r>
              <a:rPr lang="hu-HU" sz="3600" dirty="0"/>
              <a:t>GROUP </a:t>
            </a:r>
            <a:r>
              <a:rPr lang="hu-HU" sz="3600" dirty="0" smtClean="0"/>
              <a:t>BY záradék  </a:t>
            </a:r>
            <a:r>
              <a:rPr lang="hu-HU" sz="3600" dirty="0"/>
              <a:t>használata a COUNT()függvénypéldával</a:t>
            </a:r>
          </a:p>
        </p:txBody>
      </p:sp>
      <p:sp>
        <p:nvSpPr>
          <p:cNvPr id="10" name="Tartalom helye 9"/>
          <p:cNvSpPr>
            <a:spLocks noGrp="1"/>
          </p:cNvSpPr>
          <p:nvPr>
            <p:ph idx="1"/>
          </p:nvPr>
        </p:nvSpPr>
        <p:spPr/>
        <p:txBody>
          <a:bodyPr>
            <a:normAutofit/>
          </a:bodyPr>
          <a:lstStyle/>
          <a:p>
            <a:pPr marL="0" indent="0">
              <a:buNone/>
            </a:pPr>
            <a:r>
              <a:rPr lang="hu-HU" dirty="0"/>
              <a:t>SELECT</a:t>
            </a:r>
          </a:p>
          <a:p>
            <a:pPr marL="0" indent="0">
              <a:buNone/>
            </a:pPr>
            <a:r>
              <a:rPr lang="hu-HU" dirty="0"/>
              <a:t>    Country,</a:t>
            </a:r>
          </a:p>
          <a:p>
            <a:pPr marL="0" indent="0">
              <a:buNone/>
            </a:pPr>
            <a:r>
              <a:rPr lang="hu-HU" dirty="0"/>
              <a:t>    COUNT (</a:t>
            </a:r>
            <a:r>
              <a:rPr lang="hu-HU" dirty="0" err="1"/>
              <a:t>id</a:t>
            </a:r>
            <a:r>
              <a:rPr lang="hu-HU" dirty="0"/>
              <a:t>) </a:t>
            </a:r>
            <a:r>
              <a:rPr lang="hu-HU" dirty="0" err="1" smtClean="0"/>
              <a:t>ügyfelek_száma</a:t>
            </a:r>
            <a:endParaRPr lang="hu-HU" dirty="0"/>
          </a:p>
          <a:p>
            <a:pPr marL="0" indent="0">
              <a:buNone/>
            </a:pPr>
            <a:r>
              <a:rPr lang="hu-HU" dirty="0"/>
              <a:t>FROM    </a:t>
            </a:r>
            <a:r>
              <a:rPr lang="hu-HU" dirty="0" err="1"/>
              <a:t>Customer</a:t>
            </a:r>
            <a:endParaRPr lang="hu-HU" dirty="0"/>
          </a:p>
          <a:p>
            <a:pPr marL="0" indent="0">
              <a:buNone/>
            </a:pPr>
            <a:r>
              <a:rPr lang="hu-HU" dirty="0"/>
              <a:t>GROUP BY    Country</a:t>
            </a:r>
          </a:p>
          <a:p>
            <a:pPr marL="0" indent="0">
              <a:buNone/>
            </a:pPr>
            <a:r>
              <a:rPr lang="hu-HU" dirty="0"/>
              <a:t>ORDER BY    Country;</a:t>
            </a:r>
          </a:p>
        </p:txBody>
      </p:sp>
      <p:sp>
        <p:nvSpPr>
          <p:cNvPr id="7" name="Dátum helye 6"/>
          <p:cNvSpPr>
            <a:spLocks noGrp="1"/>
          </p:cNvSpPr>
          <p:nvPr>
            <p:ph type="dt" sz="half" idx="10"/>
          </p:nvPr>
        </p:nvSpPr>
        <p:spPr/>
        <p:txBody>
          <a:bodyPr/>
          <a:lstStyle/>
          <a:p>
            <a:fld id="{C431CBA7-5C9E-4526-BD11-7A9F303B4C0E}" type="datetime1">
              <a:rPr lang="hu-HU" smtClean="0"/>
              <a:t>2023. 01. 18.</a:t>
            </a:fld>
            <a:endParaRPr lang="hu-HU"/>
          </a:p>
        </p:txBody>
      </p:sp>
      <p:sp>
        <p:nvSpPr>
          <p:cNvPr id="8" name="Dia számának helye 7"/>
          <p:cNvSpPr>
            <a:spLocks noGrp="1"/>
          </p:cNvSpPr>
          <p:nvPr>
            <p:ph type="sldNum" sz="quarter" idx="12"/>
          </p:nvPr>
        </p:nvSpPr>
        <p:spPr/>
        <p:txBody>
          <a:bodyPr/>
          <a:lstStyle/>
          <a:p>
            <a:fld id="{6A3D1E81-B98C-4CD5-9C26-982AA14D93A3}" type="slidenum">
              <a:rPr lang="hu-HU" smtClean="0"/>
              <a:t>160</a:t>
            </a:fld>
            <a:endParaRPr lang="hu-HU"/>
          </a:p>
        </p:txBody>
      </p:sp>
    </p:spTree>
    <p:extLst>
      <p:ext uri="{BB962C8B-B14F-4D97-AF65-F5344CB8AC3E}">
        <p14:creationId xmlns:p14="http://schemas.microsoft.com/office/powerpoint/2010/main" val="2688013047"/>
      </p:ext>
    </p:extLst>
  </p:cSld>
  <p:clrMapOvr>
    <a:masterClrMapping/>
  </p:clrMapOvr>
  <p:timing>
    <p:tnLst>
      <p:par>
        <p:cTn id="1" dur="indefinite" restart="never" nodeType="tmRoot"/>
      </p:par>
    </p:tnLst>
  </p:timing>
</p:sld>
</file>

<file path=ppt/slides/slide1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normAutofit/>
          </a:bodyPr>
          <a:lstStyle/>
          <a:p>
            <a:r>
              <a:rPr lang="hu-HU" sz="3600" dirty="0"/>
              <a:t>GROUP </a:t>
            </a:r>
            <a:r>
              <a:rPr lang="hu-HU" sz="3600" dirty="0" smtClean="0"/>
              <a:t>BY vevők száma szerint csökkenő sorrendben</a:t>
            </a:r>
            <a:endParaRPr lang="hu-HU" sz="3600" dirty="0"/>
          </a:p>
        </p:txBody>
      </p:sp>
      <p:sp>
        <p:nvSpPr>
          <p:cNvPr id="10" name="Tartalom helye 9"/>
          <p:cNvSpPr>
            <a:spLocks noGrp="1"/>
          </p:cNvSpPr>
          <p:nvPr>
            <p:ph idx="1"/>
          </p:nvPr>
        </p:nvSpPr>
        <p:spPr/>
        <p:txBody>
          <a:bodyPr>
            <a:normAutofit/>
          </a:bodyPr>
          <a:lstStyle/>
          <a:p>
            <a:pPr marL="0" indent="0">
              <a:buNone/>
            </a:pPr>
            <a:r>
              <a:rPr lang="en-US" dirty="0"/>
              <a:t>SELECT Country, COUNT(Id) AS Customers </a:t>
            </a:r>
          </a:p>
          <a:p>
            <a:pPr marL="0" indent="0">
              <a:buNone/>
            </a:pPr>
            <a:r>
              <a:rPr lang="hu-HU" dirty="0"/>
              <a:t>  FROM </a:t>
            </a:r>
            <a:r>
              <a:rPr lang="hu-HU" dirty="0" err="1"/>
              <a:t>Customer</a:t>
            </a:r>
            <a:endParaRPr lang="hu-HU" dirty="0"/>
          </a:p>
          <a:p>
            <a:pPr marL="0" indent="0">
              <a:buNone/>
            </a:pPr>
            <a:r>
              <a:rPr lang="hu-HU" dirty="0"/>
              <a:t> GROUP BY Country</a:t>
            </a:r>
          </a:p>
          <a:p>
            <a:pPr marL="0" indent="0">
              <a:buNone/>
            </a:pPr>
            <a:r>
              <a:rPr lang="hu-HU" dirty="0"/>
              <a:t> ORDER BY COUNT(</a:t>
            </a:r>
            <a:r>
              <a:rPr lang="hu-HU" dirty="0" err="1"/>
              <a:t>Id</a:t>
            </a:r>
            <a:r>
              <a:rPr lang="hu-HU" dirty="0"/>
              <a:t>) DESC</a:t>
            </a:r>
          </a:p>
        </p:txBody>
      </p:sp>
      <p:sp>
        <p:nvSpPr>
          <p:cNvPr id="7" name="Dátum helye 6"/>
          <p:cNvSpPr>
            <a:spLocks noGrp="1"/>
          </p:cNvSpPr>
          <p:nvPr>
            <p:ph type="dt" sz="half" idx="10"/>
          </p:nvPr>
        </p:nvSpPr>
        <p:spPr/>
        <p:txBody>
          <a:bodyPr/>
          <a:lstStyle/>
          <a:p>
            <a:fld id="{C431CBA7-5C9E-4526-BD11-7A9F303B4C0E}" type="datetime1">
              <a:rPr lang="hu-HU" smtClean="0"/>
              <a:t>2023. 01. 18.</a:t>
            </a:fld>
            <a:endParaRPr lang="hu-HU"/>
          </a:p>
        </p:txBody>
      </p:sp>
      <p:sp>
        <p:nvSpPr>
          <p:cNvPr id="8" name="Dia számának helye 7"/>
          <p:cNvSpPr>
            <a:spLocks noGrp="1"/>
          </p:cNvSpPr>
          <p:nvPr>
            <p:ph type="sldNum" sz="quarter" idx="12"/>
          </p:nvPr>
        </p:nvSpPr>
        <p:spPr/>
        <p:txBody>
          <a:bodyPr/>
          <a:lstStyle/>
          <a:p>
            <a:fld id="{6A3D1E81-B98C-4CD5-9C26-982AA14D93A3}" type="slidenum">
              <a:rPr lang="hu-HU" smtClean="0"/>
              <a:t>161</a:t>
            </a:fld>
            <a:endParaRPr lang="hu-HU"/>
          </a:p>
        </p:txBody>
      </p:sp>
    </p:spTree>
    <p:extLst>
      <p:ext uri="{BB962C8B-B14F-4D97-AF65-F5344CB8AC3E}">
        <p14:creationId xmlns:p14="http://schemas.microsoft.com/office/powerpoint/2010/main" val="2232917316"/>
      </p:ext>
    </p:extLst>
  </p:cSld>
  <p:clrMapOvr>
    <a:masterClrMapping/>
  </p:clrMapOvr>
  <p:timing>
    <p:tnLst>
      <p:par>
        <p:cTn id="1" dur="indefinite" restart="never" nodeType="tmRoot"/>
      </p:par>
    </p:tnLst>
  </p:timing>
</p:sld>
</file>

<file path=ppt/slides/slide1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normAutofit/>
          </a:bodyPr>
          <a:lstStyle/>
          <a:p>
            <a:r>
              <a:rPr lang="hu-HU" sz="3600" dirty="0"/>
              <a:t>SQL Server HAVING</a:t>
            </a:r>
          </a:p>
        </p:txBody>
      </p:sp>
      <p:sp>
        <p:nvSpPr>
          <p:cNvPr id="9" name="Tartalom helye 8"/>
          <p:cNvSpPr>
            <a:spLocks noGrp="1"/>
          </p:cNvSpPr>
          <p:nvPr>
            <p:ph idx="1"/>
          </p:nvPr>
        </p:nvSpPr>
        <p:spPr/>
        <p:txBody>
          <a:bodyPr>
            <a:normAutofit fontScale="92500" lnSpcReduction="20000"/>
          </a:bodyPr>
          <a:lstStyle/>
          <a:p>
            <a:r>
              <a:rPr lang="hu-HU" dirty="0"/>
              <a:t>A </a:t>
            </a:r>
            <a:r>
              <a:rPr lang="hu-HU" dirty="0" smtClean="0"/>
              <a:t>HAVING záradékot </a:t>
            </a:r>
            <a:r>
              <a:rPr lang="hu-HU" dirty="0"/>
              <a:t>gyakran használják a GROUP </a:t>
            </a:r>
            <a:r>
              <a:rPr lang="hu-HU" dirty="0" smtClean="0"/>
              <a:t>BY záradékkal </a:t>
            </a:r>
            <a:r>
              <a:rPr lang="hu-HU" dirty="0"/>
              <a:t>együtt a csoportok szűrésére a feltételek meghatározott listája alapján</a:t>
            </a:r>
            <a:r>
              <a:rPr lang="hu-HU" dirty="0" smtClean="0"/>
              <a:t>.</a:t>
            </a:r>
          </a:p>
          <a:p>
            <a:r>
              <a:rPr lang="hu-HU" dirty="0"/>
              <a:t> </a:t>
            </a:r>
            <a:r>
              <a:rPr lang="hu-HU" dirty="0" smtClean="0"/>
              <a:t>HAVING záradékban </a:t>
            </a:r>
            <a:r>
              <a:rPr lang="hu-HU" dirty="0"/>
              <a:t>lévő összesített függvénykifejezést kifejezetten a következőképpen kell használnia</a:t>
            </a:r>
            <a:r>
              <a:rPr lang="hu-HU" dirty="0" smtClean="0"/>
              <a:t>:</a:t>
            </a:r>
          </a:p>
          <a:p>
            <a:pPr marL="0" indent="0">
              <a:buNone/>
            </a:pPr>
            <a:r>
              <a:rPr lang="en-US" dirty="0" smtClean="0"/>
              <a:t>SELECT    </a:t>
            </a:r>
            <a:r>
              <a:rPr lang="en-US" dirty="0"/>
              <a:t>column_name1</a:t>
            </a:r>
            <a:r>
              <a:rPr lang="en-US" dirty="0" smtClean="0"/>
              <a:t>,    </a:t>
            </a:r>
            <a:r>
              <a:rPr lang="en-US" dirty="0"/>
              <a:t>column_name2,</a:t>
            </a:r>
          </a:p>
          <a:p>
            <a:pPr marL="0" indent="0">
              <a:buNone/>
            </a:pPr>
            <a:r>
              <a:rPr lang="en-US" dirty="0"/>
              <a:t>    </a:t>
            </a:r>
            <a:r>
              <a:rPr lang="en-US" dirty="0" err="1"/>
              <a:t>aggregate_function</a:t>
            </a:r>
            <a:r>
              <a:rPr lang="en-US" dirty="0"/>
              <a:t> (column_name3) alias</a:t>
            </a:r>
          </a:p>
          <a:p>
            <a:pPr marL="0" indent="0">
              <a:buNone/>
            </a:pPr>
            <a:r>
              <a:rPr lang="en-US" dirty="0" smtClean="0"/>
              <a:t>FROM    </a:t>
            </a:r>
            <a:r>
              <a:rPr lang="en-US" dirty="0" err="1"/>
              <a:t>table_name</a:t>
            </a:r>
            <a:endParaRPr lang="en-US" dirty="0"/>
          </a:p>
          <a:p>
            <a:pPr marL="0" indent="0">
              <a:buNone/>
            </a:pPr>
            <a:r>
              <a:rPr lang="en-US" dirty="0"/>
              <a:t>GROUP BY</a:t>
            </a:r>
          </a:p>
          <a:p>
            <a:pPr marL="0" indent="0">
              <a:buNone/>
            </a:pPr>
            <a:r>
              <a:rPr lang="en-US" dirty="0"/>
              <a:t>    column_name1,</a:t>
            </a:r>
          </a:p>
          <a:p>
            <a:pPr marL="0" indent="0">
              <a:buNone/>
            </a:pPr>
            <a:r>
              <a:rPr lang="en-US" dirty="0"/>
              <a:t>    column_name2</a:t>
            </a:r>
          </a:p>
          <a:p>
            <a:pPr marL="0" indent="0">
              <a:buNone/>
            </a:pPr>
            <a:r>
              <a:rPr lang="en-US" dirty="0" smtClean="0"/>
              <a:t>HAVING    </a:t>
            </a:r>
            <a:r>
              <a:rPr lang="en-US" dirty="0" err="1"/>
              <a:t>aggregate_function</a:t>
            </a:r>
            <a:r>
              <a:rPr lang="en-US" dirty="0"/>
              <a:t> (column_name3) &gt; value;</a:t>
            </a:r>
          </a:p>
          <a:p>
            <a:endParaRPr lang="hu-HU" dirty="0"/>
          </a:p>
        </p:txBody>
      </p:sp>
      <p:sp>
        <p:nvSpPr>
          <p:cNvPr id="7" name="Dátum helye 6"/>
          <p:cNvSpPr>
            <a:spLocks noGrp="1"/>
          </p:cNvSpPr>
          <p:nvPr>
            <p:ph type="dt" sz="half" idx="10"/>
          </p:nvPr>
        </p:nvSpPr>
        <p:spPr/>
        <p:txBody>
          <a:bodyPr/>
          <a:lstStyle/>
          <a:p>
            <a:fld id="{C431CBA7-5C9E-4526-BD11-7A9F303B4C0E}" type="datetime1">
              <a:rPr lang="hu-HU" smtClean="0"/>
              <a:t>2023. 01. 18.</a:t>
            </a:fld>
            <a:endParaRPr lang="hu-HU"/>
          </a:p>
        </p:txBody>
      </p:sp>
      <p:sp>
        <p:nvSpPr>
          <p:cNvPr id="8" name="Dia számának helye 7"/>
          <p:cNvSpPr>
            <a:spLocks noGrp="1"/>
          </p:cNvSpPr>
          <p:nvPr>
            <p:ph type="sldNum" sz="quarter" idx="12"/>
          </p:nvPr>
        </p:nvSpPr>
        <p:spPr/>
        <p:txBody>
          <a:bodyPr/>
          <a:lstStyle/>
          <a:p>
            <a:fld id="{6A3D1E81-B98C-4CD5-9C26-982AA14D93A3}" type="slidenum">
              <a:rPr lang="hu-HU" smtClean="0"/>
              <a:t>162</a:t>
            </a:fld>
            <a:endParaRPr lang="hu-HU"/>
          </a:p>
        </p:txBody>
      </p:sp>
    </p:spTree>
    <p:extLst>
      <p:ext uri="{BB962C8B-B14F-4D97-AF65-F5344CB8AC3E}">
        <p14:creationId xmlns:p14="http://schemas.microsoft.com/office/powerpoint/2010/main" val="677881764"/>
      </p:ext>
    </p:extLst>
  </p:cSld>
  <p:clrMapOvr>
    <a:masterClrMapping/>
  </p:clrMapOvr>
  <p:timing>
    <p:tnLst>
      <p:par>
        <p:cTn id="1" dur="indefinite" restart="never" nodeType="tmRoot"/>
      </p:par>
    </p:tnLst>
  </p:timing>
</p:sld>
</file>

<file path=ppt/slides/slide1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Cím 8"/>
          <p:cNvSpPr>
            <a:spLocks noGrp="1"/>
          </p:cNvSpPr>
          <p:nvPr>
            <p:ph type="title"/>
          </p:nvPr>
        </p:nvSpPr>
        <p:spPr/>
        <p:txBody>
          <a:bodyPr>
            <a:normAutofit/>
          </a:bodyPr>
          <a:lstStyle/>
          <a:p>
            <a:r>
              <a:rPr lang="hu-HU" sz="3600" dirty="0" smtClean="0"/>
              <a:t>akik </a:t>
            </a:r>
            <a:r>
              <a:rPr lang="hu-HU" sz="3600" dirty="0"/>
              <a:t>évente legalább két rendelést adtak le</a:t>
            </a:r>
          </a:p>
        </p:txBody>
      </p:sp>
      <p:sp>
        <p:nvSpPr>
          <p:cNvPr id="10" name="Tartalom helye 9"/>
          <p:cNvSpPr>
            <a:spLocks noGrp="1"/>
          </p:cNvSpPr>
          <p:nvPr>
            <p:ph idx="1"/>
          </p:nvPr>
        </p:nvSpPr>
        <p:spPr/>
        <p:txBody>
          <a:bodyPr>
            <a:normAutofit fontScale="77500" lnSpcReduction="20000"/>
          </a:bodyPr>
          <a:lstStyle/>
          <a:p>
            <a:pPr marL="0" indent="0">
              <a:buNone/>
            </a:pPr>
            <a:r>
              <a:rPr lang="en-US" dirty="0"/>
              <a:t>SELECT </a:t>
            </a:r>
            <a:r>
              <a:rPr lang="en-US" dirty="0" err="1"/>
              <a:t>Customerid</a:t>
            </a:r>
            <a:r>
              <a:rPr lang="en-US" dirty="0"/>
              <a:t>, YEAR(</a:t>
            </a:r>
            <a:r>
              <a:rPr lang="en-US" dirty="0" err="1"/>
              <a:t>orderdate</a:t>
            </a:r>
            <a:r>
              <a:rPr lang="en-US" dirty="0"/>
              <a:t>), COUNT (</a:t>
            </a:r>
            <a:r>
              <a:rPr lang="en-US" dirty="0" err="1"/>
              <a:t>CustomerId</a:t>
            </a:r>
            <a:r>
              <a:rPr lang="en-US" dirty="0"/>
              <a:t>) </a:t>
            </a:r>
            <a:r>
              <a:rPr lang="en-US" dirty="0" err="1"/>
              <a:t>order_count</a:t>
            </a:r>
            <a:endParaRPr lang="en-US" dirty="0"/>
          </a:p>
          <a:p>
            <a:pPr marL="0" indent="0">
              <a:buNone/>
            </a:pPr>
            <a:r>
              <a:rPr lang="hu-HU" dirty="0"/>
              <a:t>FROM </a:t>
            </a:r>
            <a:r>
              <a:rPr lang="hu-HU" dirty="0" err="1"/>
              <a:t>orders</a:t>
            </a:r>
            <a:endParaRPr lang="hu-HU" dirty="0"/>
          </a:p>
          <a:p>
            <a:pPr marL="0" indent="0">
              <a:buNone/>
            </a:pPr>
            <a:r>
              <a:rPr lang="hu-HU" dirty="0"/>
              <a:t>GROUP BY </a:t>
            </a:r>
            <a:r>
              <a:rPr lang="hu-HU" dirty="0" err="1"/>
              <a:t>CustomerId</a:t>
            </a:r>
            <a:r>
              <a:rPr lang="hu-HU" dirty="0"/>
              <a:t>,</a:t>
            </a:r>
          </a:p>
          <a:p>
            <a:pPr marL="0" indent="0">
              <a:buNone/>
            </a:pPr>
            <a:r>
              <a:rPr lang="hu-HU" dirty="0"/>
              <a:t>    YEAR (</a:t>
            </a:r>
            <a:r>
              <a:rPr lang="hu-HU" dirty="0" err="1"/>
              <a:t>orderdate</a:t>
            </a:r>
            <a:r>
              <a:rPr lang="hu-HU" dirty="0"/>
              <a:t>)</a:t>
            </a:r>
          </a:p>
          <a:p>
            <a:pPr marL="0" indent="0">
              <a:buNone/>
            </a:pPr>
            <a:r>
              <a:rPr lang="hu-HU" dirty="0"/>
              <a:t>HAVING    COUNT (</a:t>
            </a:r>
            <a:r>
              <a:rPr lang="hu-HU" dirty="0" err="1"/>
              <a:t>CustomerId</a:t>
            </a:r>
            <a:r>
              <a:rPr lang="hu-HU" dirty="0"/>
              <a:t>) &gt;= 2</a:t>
            </a:r>
          </a:p>
          <a:p>
            <a:pPr marL="0" indent="0">
              <a:buNone/>
            </a:pPr>
            <a:r>
              <a:rPr lang="hu-HU" dirty="0"/>
              <a:t>ORDER BY  1</a:t>
            </a:r>
            <a:r>
              <a:rPr lang="hu-HU" dirty="0" smtClean="0"/>
              <a:t>;</a:t>
            </a:r>
          </a:p>
          <a:p>
            <a:pPr marL="0" indent="0">
              <a:buNone/>
            </a:pPr>
            <a:endParaRPr lang="hu-HU" dirty="0"/>
          </a:p>
          <a:p>
            <a:pPr marL="0" indent="0">
              <a:buNone/>
            </a:pPr>
            <a:r>
              <a:rPr lang="en-US" i="1" dirty="0"/>
              <a:t>SELECT </a:t>
            </a:r>
            <a:r>
              <a:rPr lang="en-US" i="1" dirty="0" err="1"/>
              <a:t>Customerid</a:t>
            </a:r>
            <a:r>
              <a:rPr lang="en-US" i="1" dirty="0"/>
              <a:t>,  COUNT (</a:t>
            </a:r>
            <a:r>
              <a:rPr lang="en-US" i="1" dirty="0" err="1"/>
              <a:t>CustomerId</a:t>
            </a:r>
            <a:r>
              <a:rPr lang="en-US" i="1" dirty="0"/>
              <a:t>) </a:t>
            </a:r>
            <a:r>
              <a:rPr lang="en-US" i="1" dirty="0" err="1"/>
              <a:t>order_count</a:t>
            </a:r>
            <a:endParaRPr lang="en-US" i="1" dirty="0"/>
          </a:p>
          <a:p>
            <a:pPr marL="0" indent="0">
              <a:buNone/>
            </a:pPr>
            <a:r>
              <a:rPr lang="hu-HU" i="1" dirty="0"/>
              <a:t>FROM </a:t>
            </a:r>
            <a:r>
              <a:rPr lang="hu-HU" i="1" dirty="0" err="1"/>
              <a:t>orders</a:t>
            </a:r>
            <a:endParaRPr lang="hu-HU" i="1" dirty="0"/>
          </a:p>
          <a:p>
            <a:pPr marL="0" indent="0">
              <a:buNone/>
            </a:pPr>
            <a:r>
              <a:rPr lang="hu-HU" i="1" dirty="0"/>
              <a:t>GROUP BY </a:t>
            </a:r>
            <a:r>
              <a:rPr lang="hu-HU" i="1" dirty="0" err="1"/>
              <a:t>CustomerId</a:t>
            </a:r>
            <a:r>
              <a:rPr lang="hu-HU" i="1" dirty="0"/>
              <a:t>    </a:t>
            </a:r>
          </a:p>
          <a:p>
            <a:pPr marL="0" indent="0">
              <a:buNone/>
            </a:pPr>
            <a:r>
              <a:rPr lang="hu-HU" i="1" dirty="0"/>
              <a:t>HAVING    COUNT (</a:t>
            </a:r>
            <a:r>
              <a:rPr lang="hu-HU" i="1" dirty="0" err="1"/>
              <a:t>CustomerId</a:t>
            </a:r>
            <a:r>
              <a:rPr lang="hu-HU" i="1" dirty="0"/>
              <a:t>) &gt;= 2</a:t>
            </a:r>
          </a:p>
          <a:p>
            <a:pPr marL="0" indent="0">
              <a:buNone/>
            </a:pPr>
            <a:r>
              <a:rPr lang="hu-HU" i="1" dirty="0"/>
              <a:t>ORDER BY  1;</a:t>
            </a:r>
          </a:p>
          <a:p>
            <a:pPr marL="0" indent="0">
              <a:buNone/>
            </a:pPr>
            <a:endParaRPr lang="hu-HU" dirty="0"/>
          </a:p>
        </p:txBody>
      </p:sp>
      <p:sp>
        <p:nvSpPr>
          <p:cNvPr id="7" name="Dátum helye 6"/>
          <p:cNvSpPr>
            <a:spLocks noGrp="1"/>
          </p:cNvSpPr>
          <p:nvPr>
            <p:ph type="dt" sz="half" idx="10"/>
          </p:nvPr>
        </p:nvSpPr>
        <p:spPr/>
        <p:txBody>
          <a:bodyPr/>
          <a:lstStyle/>
          <a:p>
            <a:fld id="{C431CBA7-5C9E-4526-BD11-7A9F303B4C0E}" type="datetime1">
              <a:rPr lang="hu-HU" smtClean="0"/>
              <a:t>2023. 01. 18.</a:t>
            </a:fld>
            <a:endParaRPr lang="hu-HU"/>
          </a:p>
        </p:txBody>
      </p:sp>
      <p:sp>
        <p:nvSpPr>
          <p:cNvPr id="8" name="Dia számának helye 7"/>
          <p:cNvSpPr>
            <a:spLocks noGrp="1"/>
          </p:cNvSpPr>
          <p:nvPr>
            <p:ph type="sldNum" sz="quarter" idx="12"/>
          </p:nvPr>
        </p:nvSpPr>
        <p:spPr/>
        <p:txBody>
          <a:bodyPr/>
          <a:lstStyle/>
          <a:p>
            <a:fld id="{6A3D1E81-B98C-4CD5-9C26-982AA14D93A3}" type="slidenum">
              <a:rPr lang="hu-HU" smtClean="0"/>
              <a:t>163</a:t>
            </a:fld>
            <a:endParaRPr lang="hu-HU"/>
          </a:p>
        </p:txBody>
      </p:sp>
    </p:spTree>
    <p:extLst>
      <p:ext uri="{BB962C8B-B14F-4D97-AF65-F5344CB8AC3E}">
        <p14:creationId xmlns:p14="http://schemas.microsoft.com/office/powerpoint/2010/main" val="1452312133"/>
      </p:ext>
    </p:extLst>
  </p:cSld>
  <p:clrMapOvr>
    <a:masterClrMapping/>
  </p:clrMapOvr>
  <p:timing>
    <p:tnLst>
      <p:par>
        <p:cTn id="1" dur="indefinite" restart="never" nodeType="tmRoot"/>
      </p:par>
    </p:tnLst>
  </p:timing>
</p:sld>
</file>

<file path=ppt/slides/slide1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dirty="0"/>
              <a:t>SQL függvények</a:t>
            </a:r>
          </a:p>
        </p:txBody>
      </p:sp>
      <p:sp>
        <p:nvSpPr>
          <p:cNvPr id="3" name="Alcím 2"/>
          <p:cNvSpPr>
            <a:spLocks noGrp="1"/>
          </p:cNvSpPr>
          <p:nvPr>
            <p:ph type="body" idx="1"/>
          </p:nvPr>
        </p:nvSpPr>
        <p:spPr/>
        <p:txBody>
          <a:bodyPr/>
          <a:lstStyle/>
          <a:p>
            <a:r>
              <a:rPr lang="hu-HU" dirty="0"/>
              <a:t>MSSQL beépített függvényeinek alkalmazása.</a:t>
            </a:r>
          </a:p>
        </p:txBody>
      </p:sp>
      <p:sp>
        <p:nvSpPr>
          <p:cNvPr id="5" name="Dátum helye 4"/>
          <p:cNvSpPr>
            <a:spLocks noGrp="1"/>
          </p:cNvSpPr>
          <p:nvPr>
            <p:ph type="dt" sz="half" idx="10"/>
          </p:nvPr>
        </p:nvSpPr>
        <p:spPr/>
        <p:txBody>
          <a:bodyPr/>
          <a:lstStyle/>
          <a:p>
            <a:fld id="{CD204311-CEF5-4423-B93B-869F424C7D22}" type="datetime1">
              <a:rPr lang="hu-HU" smtClean="0"/>
              <a:t>2023. 01. 18.</a:t>
            </a:fld>
            <a:endParaRPr lang="hu-HU"/>
          </a:p>
        </p:txBody>
      </p:sp>
      <p:sp>
        <p:nvSpPr>
          <p:cNvPr id="6" name="Dia számának helye 5">
            <a:extLst>
              <a:ext uri="{FF2B5EF4-FFF2-40B4-BE49-F238E27FC236}">
                <a16:creationId xmlns:a16="http://schemas.microsoft.com/office/drawing/2014/main" id="{273592DD-5FAF-498E-9D6D-DFFF023FDB91}"/>
              </a:ext>
            </a:extLst>
          </p:cNvPr>
          <p:cNvSpPr>
            <a:spLocks noGrp="1"/>
          </p:cNvSpPr>
          <p:nvPr>
            <p:ph type="sldNum" sz="quarter" idx="12"/>
          </p:nvPr>
        </p:nvSpPr>
        <p:spPr/>
        <p:txBody>
          <a:bodyPr/>
          <a:lstStyle/>
          <a:p>
            <a:fld id="{023A0BD0-2DEC-4D15-9D20-DE27D113719B}" type="slidenum">
              <a:rPr lang="hu-HU" smtClean="0"/>
              <a:t>164</a:t>
            </a:fld>
            <a:endParaRPr lang="hu-HU"/>
          </a:p>
        </p:txBody>
      </p:sp>
    </p:spTree>
    <p:extLst>
      <p:ext uri="{BB962C8B-B14F-4D97-AF65-F5344CB8AC3E}">
        <p14:creationId xmlns:p14="http://schemas.microsoft.com/office/powerpoint/2010/main" val="3744922669"/>
      </p:ext>
    </p:extLst>
  </p:cSld>
  <p:clrMapOvr>
    <a:masterClrMapping/>
  </p:clrMapOvr>
  <mc:AlternateContent xmlns:mc="http://schemas.openxmlformats.org/markup-compatibility/2006" xmlns:p14="http://schemas.microsoft.com/office/powerpoint/2010/main">
    <mc:Choice Requires="p14">
      <p:transition spd="slow" p14:dur="1250">
        <p14:switch dir="r"/>
      </p:transition>
    </mc:Choice>
    <mc:Fallback xmlns="">
      <p:transition spd="slow">
        <p:fade/>
      </p:transition>
    </mc:Fallback>
  </mc:AlternateContent>
  <p:timing>
    <p:tnLst>
      <p:par>
        <p:cTn id="1" dur="indefinite" restart="never" nodeType="tmRoot"/>
      </p:par>
    </p:tnLst>
  </p:timing>
</p:sld>
</file>

<file path=ppt/slides/slide1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dirty="0"/>
              <a:t>SQL függvények I.</a:t>
            </a:r>
          </a:p>
        </p:txBody>
      </p:sp>
      <p:sp>
        <p:nvSpPr>
          <p:cNvPr id="3" name="Tartalom helye 2"/>
          <p:cNvSpPr>
            <a:spLocks noGrp="1"/>
          </p:cNvSpPr>
          <p:nvPr>
            <p:ph idx="1"/>
          </p:nvPr>
        </p:nvSpPr>
        <p:spPr/>
        <p:txBody>
          <a:bodyPr>
            <a:normAutofit/>
          </a:bodyPr>
          <a:lstStyle/>
          <a:p>
            <a:r>
              <a:rPr lang="hu-HU" dirty="0"/>
              <a:t>Az információs rendszerek adatkiszolgálása nem korlátozódik le csupán a meglévő adatokra, mivel a meglévő adatok alapján állít elő információt.</a:t>
            </a:r>
          </a:p>
          <a:p>
            <a:r>
              <a:rPr lang="hu-HU" dirty="0"/>
              <a:t>Ennek megfelelően, sok esetben nem egy bizonyos rekord attribútumának az értéke érdekel, hanem a meglévő adatok alapján </a:t>
            </a:r>
            <a:r>
              <a:rPr lang="hu-HU" u="sng" dirty="0"/>
              <a:t>kiszámítható</a:t>
            </a:r>
            <a:r>
              <a:rPr lang="hu-HU" dirty="0"/>
              <a:t> információ.</a:t>
            </a:r>
          </a:p>
          <a:p>
            <a:r>
              <a:rPr lang="hu-HU" dirty="0"/>
              <a:t>Az ilyen feladatokra használatosak az SQL beépített függvényei, melyek megadott paraméterek alapján tudnak számolni, a meglévő adatokból.</a:t>
            </a:r>
          </a:p>
        </p:txBody>
      </p:sp>
      <p:sp>
        <p:nvSpPr>
          <p:cNvPr id="5" name="Dátum helye 4"/>
          <p:cNvSpPr>
            <a:spLocks noGrp="1"/>
          </p:cNvSpPr>
          <p:nvPr>
            <p:ph type="dt" sz="half" idx="10"/>
          </p:nvPr>
        </p:nvSpPr>
        <p:spPr/>
        <p:txBody>
          <a:bodyPr/>
          <a:lstStyle/>
          <a:p>
            <a:fld id="{4678009B-46AE-4740-8BB5-99E49D86AB87}" type="datetime1">
              <a:rPr lang="hu-HU" smtClean="0"/>
              <a:t>2023. 01. 18.</a:t>
            </a:fld>
            <a:endParaRPr lang="hu-HU"/>
          </a:p>
        </p:txBody>
      </p:sp>
      <p:sp>
        <p:nvSpPr>
          <p:cNvPr id="4" name="Dia számának helye 3">
            <a:extLst>
              <a:ext uri="{FF2B5EF4-FFF2-40B4-BE49-F238E27FC236}">
                <a16:creationId xmlns:a16="http://schemas.microsoft.com/office/drawing/2014/main" id="{EDDC0189-2741-4CF4-B135-DE364CE7B7D5}"/>
              </a:ext>
            </a:extLst>
          </p:cNvPr>
          <p:cNvSpPr>
            <a:spLocks noGrp="1"/>
          </p:cNvSpPr>
          <p:nvPr>
            <p:ph type="sldNum" sz="quarter" idx="12"/>
          </p:nvPr>
        </p:nvSpPr>
        <p:spPr/>
        <p:txBody>
          <a:bodyPr/>
          <a:lstStyle/>
          <a:p>
            <a:fld id="{023A0BD0-2DEC-4D15-9D20-DE27D113719B}" type="slidenum">
              <a:rPr lang="hu-HU" smtClean="0"/>
              <a:t>165</a:t>
            </a:fld>
            <a:endParaRPr lang="hu-HU"/>
          </a:p>
        </p:txBody>
      </p:sp>
    </p:spTree>
    <p:extLst>
      <p:ext uri="{BB962C8B-B14F-4D97-AF65-F5344CB8AC3E}">
        <p14:creationId xmlns:p14="http://schemas.microsoft.com/office/powerpoint/2010/main" val="1713730876"/>
      </p:ext>
    </p:extLst>
  </p:cSld>
  <p:clrMapOvr>
    <a:masterClrMapping/>
  </p:clrMapOvr>
  <mc:AlternateContent xmlns:mc="http://schemas.openxmlformats.org/markup-compatibility/2006" xmlns:p14="http://schemas.microsoft.com/office/powerpoint/2010/main">
    <mc:Choice Requires="p14">
      <p:transition spd="slow" p14:dur="1250">
        <p14:switch dir="r"/>
      </p:transition>
    </mc:Choice>
    <mc:Fallback xmlns="">
      <p:transition spd="slow">
        <p:fade/>
      </p:transition>
    </mc:Fallback>
  </mc:AlternateContent>
  <p:timing>
    <p:tnLst>
      <p:par>
        <p:cTn id="1" dur="indefinite" restart="never" nodeType="tmRoot"/>
      </p:par>
    </p:tnLst>
  </p:timing>
</p:sld>
</file>

<file path=ppt/slides/slide1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dirty="0"/>
              <a:t>SQL függvények II.</a:t>
            </a:r>
          </a:p>
        </p:txBody>
      </p:sp>
      <p:sp>
        <p:nvSpPr>
          <p:cNvPr id="3" name="Tartalom helye 2"/>
          <p:cNvSpPr>
            <a:spLocks noGrp="1"/>
          </p:cNvSpPr>
          <p:nvPr>
            <p:ph idx="1"/>
          </p:nvPr>
        </p:nvSpPr>
        <p:spPr/>
        <p:txBody>
          <a:bodyPr>
            <a:normAutofit fontScale="77500" lnSpcReduction="20000"/>
          </a:bodyPr>
          <a:lstStyle/>
          <a:p>
            <a:r>
              <a:rPr lang="hu-HU" dirty="0"/>
              <a:t>Alapvetően 4 kategóriája létezik a függvényeknek:</a:t>
            </a:r>
          </a:p>
          <a:p>
            <a:pPr lvl="1"/>
            <a:r>
              <a:rPr lang="hu-HU" sz="3500" dirty="0"/>
              <a:t>ROWSET függvények:</a:t>
            </a:r>
          </a:p>
          <a:p>
            <a:pPr lvl="2"/>
            <a:r>
              <a:rPr lang="hu-HU" sz="3000" dirty="0"/>
              <a:t>Ezek a függvények tábla szerű visszatéréssel rendelkeznek. Segítségükkel különböző adatforrások könnyen SQL kompatibilissé tehetők. (Nem fogunk foglalkozni velük)</a:t>
            </a:r>
          </a:p>
          <a:p>
            <a:pPr lvl="1"/>
            <a:r>
              <a:rPr lang="hu-HU" sz="3500" b="1" dirty="0"/>
              <a:t>AGGREGATE</a:t>
            </a:r>
            <a:r>
              <a:rPr lang="hu-HU" sz="3500" dirty="0"/>
              <a:t> függvények:</a:t>
            </a:r>
          </a:p>
          <a:p>
            <a:pPr lvl="2"/>
            <a:r>
              <a:rPr lang="hu-HU" sz="3000" dirty="0" err="1"/>
              <a:t>Aggregáló</a:t>
            </a:r>
            <a:r>
              <a:rPr lang="hu-HU" sz="3000" dirty="0"/>
              <a:t> függvények, melyek egy rekordhalmaz bizonyos tulajdonságai alapján</a:t>
            </a:r>
            <a:r>
              <a:rPr lang="hu-HU" dirty="0"/>
              <a:t> </a:t>
            </a:r>
            <a:r>
              <a:rPr lang="hu-HU" sz="3000" dirty="0"/>
              <a:t>tudnak számítást végezni.</a:t>
            </a:r>
          </a:p>
          <a:p>
            <a:pPr lvl="1"/>
            <a:r>
              <a:rPr lang="hu-HU" sz="3500" dirty="0"/>
              <a:t>RANKING függvények:</a:t>
            </a:r>
          </a:p>
          <a:p>
            <a:pPr lvl="2"/>
            <a:r>
              <a:rPr lang="hu-HU" sz="3000" dirty="0"/>
              <a:t>Kategóriába osztó függvények. (Nem fogunk foglalkozni velük)</a:t>
            </a:r>
          </a:p>
          <a:p>
            <a:pPr lvl="1"/>
            <a:r>
              <a:rPr lang="hu-HU" sz="3500" b="1" dirty="0"/>
              <a:t>SCALAR</a:t>
            </a:r>
            <a:r>
              <a:rPr lang="hu-HU" sz="3500" dirty="0"/>
              <a:t> függvények:</a:t>
            </a:r>
          </a:p>
          <a:p>
            <a:pPr lvl="2"/>
            <a:r>
              <a:rPr lang="hu-HU" sz="3000" dirty="0"/>
              <a:t>Skalárfüggvények, melyek skaláris értékek közötti műveleteket tudnak megvalósítani.</a:t>
            </a:r>
          </a:p>
        </p:txBody>
      </p:sp>
      <p:sp>
        <p:nvSpPr>
          <p:cNvPr id="5" name="Dátum helye 4"/>
          <p:cNvSpPr>
            <a:spLocks noGrp="1"/>
          </p:cNvSpPr>
          <p:nvPr>
            <p:ph type="dt" sz="half" idx="10"/>
          </p:nvPr>
        </p:nvSpPr>
        <p:spPr/>
        <p:txBody>
          <a:bodyPr/>
          <a:lstStyle/>
          <a:p>
            <a:fld id="{8B9599A7-DC7B-44CC-A8FD-B7516DE2C03E}" type="datetime1">
              <a:rPr lang="hu-HU" smtClean="0"/>
              <a:t>2023. 01. 18.</a:t>
            </a:fld>
            <a:endParaRPr lang="hu-HU"/>
          </a:p>
        </p:txBody>
      </p:sp>
      <p:sp>
        <p:nvSpPr>
          <p:cNvPr id="4" name="Dia számának helye 3">
            <a:extLst>
              <a:ext uri="{FF2B5EF4-FFF2-40B4-BE49-F238E27FC236}">
                <a16:creationId xmlns:a16="http://schemas.microsoft.com/office/drawing/2014/main" id="{B996D461-3F5A-470F-AB16-5933A6FC7384}"/>
              </a:ext>
            </a:extLst>
          </p:cNvPr>
          <p:cNvSpPr>
            <a:spLocks noGrp="1"/>
          </p:cNvSpPr>
          <p:nvPr>
            <p:ph type="sldNum" sz="quarter" idx="12"/>
          </p:nvPr>
        </p:nvSpPr>
        <p:spPr/>
        <p:txBody>
          <a:bodyPr/>
          <a:lstStyle/>
          <a:p>
            <a:fld id="{023A0BD0-2DEC-4D15-9D20-DE27D113719B}" type="slidenum">
              <a:rPr lang="hu-HU" smtClean="0"/>
              <a:t>166</a:t>
            </a:fld>
            <a:endParaRPr lang="hu-HU"/>
          </a:p>
        </p:txBody>
      </p:sp>
    </p:spTree>
    <p:extLst>
      <p:ext uri="{BB962C8B-B14F-4D97-AF65-F5344CB8AC3E}">
        <p14:creationId xmlns:p14="http://schemas.microsoft.com/office/powerpoint/2010/main" val="2507373758"/>
      </p:ext>
    </p:extLst>
  </p:cSld>
  <p:clrMapOvr>
    <a:masterClrMapping/>
  </p:clrMapOvr>
  <mc:AlternateContent xmlns:mc="http://schemas.openxmlformats.org/markup-compatibility/2006" xmlns:p14="http://schemas.microsoft.com/office/powerpoint/2010/main">
    <mc:Choice Requires="p14">
      <p:transition spd="slow" p14:dur="1250">
        <p14:switch dir="r"/>
      </p:transition>
    </mc:Choice>
    <mc:Fallback xmlns="">
      <p:transition spd="slow">
        <p:fade/>
      </p:transition>
    </mc:Fallback>
  </mc:AlternateContent>
  <p:timing>
    <p:tnLst>
      <p:par>
        <p:cTn id="1" dur="indefinite" restart="never" nodeType="tmRoot"/>
      </p:par>
    </p:tnLst>
  </p:timing>
</p:sld>
</file>

<file path=ppt/slides/slide1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dirty="0" err="1"/>
              <a:t>Aggregáló</a:t>
            </a:r>
            <a:r>
              <a:rPr lang="hu-HU" dirty="0"/>
              <a:t> függvények</a:t>
            </a:r>
          </a:p>
        </p:txBody>
      </p:sp>
      <p:sp>
        <p:nvSpPr>
          <p:cNvPr id="3" name="Alcím 2"/>
          <p:cNvSpPr>
            <a:spLocks noGrp="1"/>
          </p:cNvSpPr>
          <p:nvPr>
            <p:ph type="body" idx="1"/>
          </p:nvPr>
        </p:nvSpPr>
        <p:spPr/>
        <p:txBody>
          <a:bodyPr/>
          <a:lstStyle/>
          <a:p>
            <a:r>
              <a:rPr lang="hu-HU" dirty="0"/>
              <a:t>AVG, COUNT, MIN / MAX, SUM függvények.</a:t>
            </a:r>
          </a:p>
        </p:txBody>
      </p:sp>
      <p:sp>
        <p:nvSpPr>
          <p:cNvPr id="5" name="Dátum helye 4"/>
          <p:cNvSpPr>
            <a:spLocks noGrp="1"/>
          </p:cNvSpPr>
          <p:nvPr>
            <p:ph type="dt" sz="half" idx="10"/>
          </p:nvPr>
        </p:nvSpPr>
        <p:spPr/>
        <p:txBody>
          <a:bodyPr/>
          <a:lstStyle/>
          <a:p>
            <a:fld id="{A1F8F3B5-4DDD-48B6-8A27-65B0A6306454}" type="datetime1">
              <a:rPr lang="hu-HU" smtClean="0"/>
              <a:t>2023. 01. 18.</a:t>
            </a:fld>
            <a:endParaRPr lang="hu-HU"/>
          </a:p>
        </p:txBody>
      </p:sp>
      <p:sp>
        <p:nvSpPr>
          <p:cNvPr id="6" name="Dia számának helye 5">
            <a:extLst>
              <a:ext uri="{FF2B5EF4-FFF2-40B4-BE49-F238E27FC236}">
                <a16:creationId xmlns:a16="http://schemas.microsoft.com/office/drawing/2014/main" id="{F2ABB683-483C-4156-9F83-E4B9FACE0AC5}"/>
              </a:ext>
            </a:extLst>
          </p:cNvPr>
          <p:cNvSpPr>
            <a:spLocks noGrp="1"/>
          </p:cNvSpPr>
          <p:nvPr>
            <p:ph type="sldNum" sz="quarter" idx="12"/>
          </p:nvPr>
        </p:nvSpPr>
        <p:spPr/>
        <p:txBody>
          <a:bodyPr/>
          <a:lstStyle/>
          <a:p>
            <a:fld id="{023A0BD0-2DEC-4D15-9D20-DE27D113719B}" type="slidenum">
              <a:rPr lang="hu-HU" smtClean="0"/>
              <a:t>167</a:t>
            </a:fld>
            <a:endParaRPr lang="hu-HU"/>
          </a:p>
        </p:txBody>
      </p:sp>
    </p:spTree>
    <p:extLst>
      <p:ext uri="{BB962C8B-B14F-4D97-AF65-F5344CB8AC3E}">
        <p14:creationId xmlns:p14="http://schemas.microsoft.com/office/powerpoint/2010/main" val="1383156917"/>
      </p:ext>
    </p:extLst>
  </p:cSld>
  <p:clrMapOvr>
    <a:masterClrMapping/>
  </p:clrMapOvr>
  <mc:AlternateContent xmlns:mc="http://schemas.openxmlformats.org/markup-compatibility/2006" xmlns:p14="http://schemas.microsoft.com/office/powerpoint/2010/main">
    <mc:Choice Requires="p14">
      <p:transition spd="slow" p14:dur="1250">
        <p14:switch dir="r"/>
      </p:transition>
    </mc:Choice>
    <mc:Fallback xmlns="">
      <p:transition spd="slow">
        <p:fade/>
      </p:transition>
    </mc:Fallback>
  </mc:AlternateContent>
  <p:timing>
    <p:tnLst>
      <p:par>
        <p:cTn id="1" dur="indefinite" restart="never" nodeType="tmRoot"/>
      </p:par>
    </p:tnLst>
  </p:timing>
</p:sld>
</file>

<file path=ppt/slides/slide1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dirty="0" err="1"/>
              <a:t>Aggregáló</a:t>
            </a:r>
            <a:r>
              <a:rPr lang="hu-HU" dirty="0"/>
              <a:t> függvények</a:t>
            </a:r>
          </a:p>
        </p:txBody>
      </p:sp>
      <p:sp>
        <p:nvSpPr>
          <p:cNvPr id="3" name="Tartalom helye 2"/>
          <p:cNvSpPr>
            <a:spLocks noGrp="1"/>
          </p:cNvSpPr>
          <p:nvPr>
            <p:ph idx="1"/>
          </p:nvPr>
        </p:nvSpPr>
        <p:spPr/>
        <p:txBody>
          <a:bodyPr>
            <a:normAutofit/>
          </a:bodyPr>
          <a:lstStyle/>
          <a:p>
            <a:r>
              <a:rPr lang="hu-HU" dirty="0"/>
              <a:t>Az </a:t>
            </a:r>
            <a:r>
              <a:rPr lang="hu-HU" dirty="0" err="1"/>
              <a:t>aggregáló</a:t>
            </a:r>
            <a:r>
              <a:rPr lang="hu-HU" dirty="0"/>
              <a:t>, vagy összesítő függvények feladata, hogy egy rekordhalmazból, megadott attribútumok alapján, valamilyen számítást végezzenek el.</a:t>
            </a:r>
          </a:p>
          <a:p>
            <a:r>
              <a:rPr lang="hu-HU" dirty="0"/>
              <a:t>Fontos, hogy az </a:t>
            </a:r>
            <a:r>
              <a:rPr lang="hu-HU" dirty="0" err="1"/>
              <a:t>aggregáló</a:t>
            </a:r>
            <a:r>
              <a:rPr lang="hu-HU" dirty="0"/>
              <a:t> függvények minden esetben ugyan úgy kérdezhetők le, mint az attribútumok, hiszen nem a rekordra, hanem a rekordhalmazra vonatkozóan szolgáltatnak információkat.</a:t>
            </a:r>
          </a:p>
          <a:p>
            <a:pPr lvl="1"/>
            <a:r>
              <a:rPr lang="hu-HU" dirty="0"/>
              <a:t> </a:t>
            </a:r>
            <a:r>
              <a:rPr lang="hu-HU" sz="2800" dirty="0">
                <a:solidFill>
                  <a:srgbClr val="0000FF"/>
                </a:solidFill>
              </a:rPr>
              <a:t>SELECT</a:t>
            </a:r>
            <a:r>
              <a:rPr lang="hu-HU" sz="2800" dirty="0"/>
              <a:t> &lt;oszlopok_</a:t>
            </a:r>
            <a:r>
              <a:rPr lang="hu-HU" sz="2800" b="1" dirty="0"/>
              <a:t>vagy</a:t>
            </a:r>
            <a:r>
              <a:rPr lang="hu-HU" sz="2800" dirty="0"/>
              <a:t>_</a:t>
            </a:r>
            <a:r>
              <a:rPr lang="hu-HU" sz="2800" dirty="0" err="1"/>
              <a:t>aggregáló</a:t>
            </a:r>
            <a:r>
              <a:rPr lang="hu-HU" sz="2800" dirty="0"/>
              <a:t>_függvények&gt; </a:t>
            </a:r>
            <a:r>
              <a:rPr lang="hu-HU" sz="2800" dirty="0">
                <a:solidFill>
                  <a:srgbClr val="0000FF"/>
                </a:solidFill>
              </a:rPr>
              <a:t>FROM</a:t>
            </a:r>
            <a:r>
              <a:rPr lang="hu-HU" sz="2800" dirty="0"/>
              <a:t>…</a:t>
            </a:r>
          </a:p>
        </p:txBody>
      </p:sp>
      <p:sp>
        <p:nvSpPr>
          <p:cNvPr id="5" name="Dátum helye 4"/>
          <p:cNvSpPr>
            <a:spLocks noGrp="1"/>
          </p:cNvSpPr>
          <p:nvPr>
            <p:ph type="dt" sz="half" idx="10"/>
          </p:nvPr>
        </p:nvSpPr>
        <p:spPr/>
        <p:txBody>
          <a:bodyPr/>
          <a:lstStyle/>
          <a:p>
            <a:fld id="{1A68F98C-9276-4450-AE12-7A047C7C9700}" type="datetime1">
              <a:rPr lang="hu-HU" smtClean="0"/>
              <a:t>2023. 01. 18.</a:t>
            </a:fld>
            <a:endParaRPr lang="hu-HU"/>
          </a:p>
        </p:txBody>
      </p:sp>
      <p:sp>
        <p:nvSpPr>
          <p:cNvPr id="4" name="Dia számának helye 3">
            <a:extLst>
              <a:ext uri="{FF2B5EF4-FFF2-40B4-BE49-F238E27FC236}">
                <a16:creationId xmlns:a16="http://schemas.microsoft.com/office/drawing/2014/main" id="{120FB537-8F7B-4AFE-A769-C27568F3DC5D}"/>
              </a:ext>
            </a:extLst>
          </p:cNvPr>
          <p:cNvSpPr>
            <a:spLocks noGrp="1"/>
          </p:cNvSpPr>
          <p:nvPr>
            <p:ph type="sldNum" sz="quarter" idx="12"/>
          </p:nvPr>
        </p:nvSpPr>
        <p:spPr/>
        <p:txBody>
          <a:bodyPr/>
          <a:lstStyle/>
          <a:p>
            <a:fld id="{023A0BD0-2DEC-4D15-9D20-DE27D113719B}" type="slidenum">
              <a:rPr lang="hu-HU" smtClean="0"/>
              <a:t>168</a:t>
            </a:fld>
            <a:endParaRPr lang="hu-HU"/>
          </a:p>
        </p:txBody>
      </p:sp>
    </p:spTree>
    <p:extLst>
      <p:ext uri="{BB962C8B-B14F-4D97-AF65-F5344CB8AC3E}">
        <p14:creationId xmlns:p14="http://schemas.microsoft.com/office/powerpoint/2010/main" val="3385329609"/>
      </p:ext>
    </p:extLst>
  </p:cSld>
  <p:clrMapOvr>
    <a:masterClrMapping/>
  </p:clrMapOvr>
  <mc:AlternateContent xmlns:mc="http://schemas.openxmlformats.org/markup-compatibility/2006" xmlns:p14="http://schemas.microsoft.com/office/powerpoint/2010/main">
    <mc:Choice Requires="p14">
      <p:transition spd="slow" p14:dur="1250">
        <p14:switch dir="r"/>
      </p:transition>
    </mc:Choice>
    <mc:Fallback xmlns="">
      <p:transition spd="slow">
        <p:fade/>
      </p:transition>
    </mc:Fallback>
  </mc:AlternateContent>
  <p:timing>
    <p:tnLst>
      <p:par>
        <p:cTn id="1" dur="indefinite" restart="never" nodeType="tmRoot"/>
      </p:par>
    </p:tnLst>
  </p:timing>
</p:sld>
</file>

<file path=ppt/slides/slide1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dirty="0"/>
              <a:t>AVG</a:t>
            </a:r>
          </a:p>
        </p:txBody>
      </p:sp>
      <p:sp>
        <p:nvSpPr>
          <p:cNvPr id="3" name="Tartalom helye 2"/>
          <p:cNvSpPr>
            <a:spLocks noGrp="1"/>
          </p:cNvSpPr>
          <p:nvPr>
            <p:ph idx="1"/>
          </p:nvPr>
        </p:nvSpPr>
        <p:spPr/>
        <p:txBody>
          <a:bodyPr>
            <a:normAutofit/>
          </a:bodyPr>
          <a:lstStyle/>
          <a:p>
            <a:r>
              <a:rPr lang="hu-HU" dirty="0"/>
              <a:t>Az AVG függvény a megadott attribútum alapján, a lekérdezés feltételének eleget tevő rekordok közül számolja ki az átlagot.</a:t>
            </a:r>
          </a:p>
          <a:p>
            <a:r>
              <a:rPr lang="hu-HU" dirty="0"/>
              <a:t>Szabványosan:</a:t>
            </a:r>
          </a:p>
          <a:p>
            <a:pPr lvl="1"/>
            <a:r>
              <a:rPr lang="hu-HU" dirty="0"/>
              <a:t> </a:t>
            </a:r>
            <a:r>
              <a:rPr lang="hu-HU" dirty="0">
                <a:solidFill>
                  <a:srgbClr val="0000FF"/>
                </a:solidFill>
              </a:rPr>
              <a:t>SELECT AVG</a:t>
            </a:r>
            <a:r>
              <a:rPr lang="hu-HU" dirty="0"/>
              <a:t>(&lt;oszlop_neve&gt;) </a:t>
            </a:r>
            <a:r>
              <a:rPr lang="hu-HU" dirty="0">
                <a:solidFill>
                  <a:srgbClr val="0000FF"/>
                </a:solidFill>
              </a:rPr>
              <a:t>FROM</a:t>
            </a:r>
            <a:r>
              <a:rPr lang="hu-HU" dirty="0"/>
              <a:t> &lt;tábla_neve&gt;…;</a:t>
            </a:r>
          </a:p>
          <a:p>
            <a:r>
              <a:rPr lang="hu-HU" dirty="0"/>
              <a:t>Példa:</a:t>
            </a:r>
          </a:p>
          <a:p>
            <a:pPr lvl="1"/>
            <a:r>
              <a:rPr lang="hu-HU" dirty="0"/>
              <a:t>Kérdezzük le az EMP táblából, hogy mennyi az átlagkereset:</a:t>
            </a:r>
          </a:p>
          <a:p>
            <a:pPr lvl="2"/>
            <a:r>
              <a:rPr lang="hu-HU" dirty="0"/>
              <a:t> </a:t>
            </a:r>
            <a:r>
              <a:rPr lang="hu-HU" dirty="0">
                <a:solidFill>
                  <a:srgbClr val="0000FF"/>
                </a:solidFill>
              </a:rPr>
              <a:t>SELECT AVG</a:t>
            </a:r>
            <a:r>
              <a:rPr lang="hu-HU" dirty="0"/>
              <a:t>(</a:t>
            </a:r>
            <a:r>
              <a:rPr lang="hu-HU" dirty="0" err="1"/>
              <a:t>sal</a:t>
            </a:r>
            <a:r>
              <a:rPr lang="hu-HU" dirty="0"/>
              <a:t>) </a:t>
            </a:r>
            <a:r>
              <a:rPr lang="hu-HU" dirty="0">
                <a:solidFill>
                  <a:srgbClr val="0000FF"/>
                </a:solidFill>
              </a:rPr>
              <a:t>AS</a:t>
            </a:r>
            <a:r>
              <a:rPr lang="hu-HU" dirty="0"/>
              <a:t> </a:t>
            </a:r>
            <a:r>
              <a:rPr lang="hu-HU" dirty="0" err="1"/>
              <a:t>AtlagKereset</a:t>
            </a:r>
            <a:r>
              <a:rPr lang="hu-HU" dirty="0"/>
              <a:t> </a:t>
            </a:r>
            <a:r>
              <a:rPr lang="hu-HU" dirty="0">
                <a:solidFill>
                  <a:srgbClr val="0000FF"/>
                </a:solidFill>
              </a:rPr>
              <a:t>FROM</a:t>
            </a:r>
            <a:r>
              <a:rPr lang="hu-HU" dirty="0"/>
              <a:t> </a:t>
            </a:r>
            <a:r>
              <a:rPr lang="hu-HU" dirty="0" err="1"/>
              <a:t>emp</a:t>
            </a:r>
            <a:r>
              <a:rPr lang="hu-HU" dirty="0"/>
              <a:t>;</a:t>
            </a:r>
          </a:p>
        </p:txBody>
      </p:sp>
      <p:sp>
        <p:nvSpPr>
          <p:cNvPr id="5" name="Dátum helye 4"/>
          <p:cNvSpPr>
            <a:spLocks noGrp="1"/>
          </p:cNvSpPr>
          <p:nvPr>
            <p:ph type="dt" sz="half" idx="10"/>
          </p:nvPr>
        </p:nvSpPr>
        <p:spPr/>
        <p:txBody>
          <a:bodyPr/>
          <a:lstStyle/>
          <a:p>
            <a:fld id="{4A8CE91D-B291-4856-8265-E6E7EDA8EFCD}" type="datetime1">
              <a:rPr lang="hu-HU" smtClean="0"/>
              <a:t>2023. 01. 18.</a:t>
            </a:fld>
            <a:endParaRPr lang="hu-HU"/>
          </a:p>
        </p:txBody>
      </p:sp>
      <p:sp>
        <p:nvSpPr>
          <p:cNvPr id="4" name="Dia számának helye 3">
            <a:extLst>
              <a:ext uri="{FF2B5EF4-FFF2-40B4-BE49-F238E27FC236}">
                <a16:creationId xmlns:a16="http://schemas.microsoft.com/office/drawing/2014/main" id="{1052F91B-C474-46DE-B2FD-4DD15341903E}"/>
              </a:ext>
            </a:extLst>
          </p:cNvPr>
          <p:cNvSpPr>
            <a:spLocks noGrp="1"/>
          </p:cNvSpPr>
          <p:nvPr>
            <p:ph type="sldNum" sz="quarter" idx="12"/>
          </p:nvPr>
        </p:nvSpPr>
        <p:spPr/>
        <p:txBody>
          <a:bodyPr/>
          <a:lstStyle/>
          <a:p>
            <a:fld id="{023A0BD0-2DEC-4D15-9D20-DE27D113719B}" type="slidenum">
              <a:rPr lang="hu-HU" smtClean="0"/>
              <a:t>169</a:t>
            </a:fld>
            <a:endParaRPr lang="hu-HU"/>
          </a:p>
        </p:txBody>
      </p:sp>
    </p:spTree>
    <p:extLst>
      <p:ext uri="{BB962C8B-B14F-4D97-AF65-F5344CB8AC3E}">
        <p14:creationId xmlns:p14="http://schemas.microsoft.com/office/powerpoint/2010/main" val="3106853741"/>
      </p:ext>
    </p:extLst>
  </p:cSld>
  <p:clrMapOvr>
    <a:masterClrMapping/>
  </p:clrMapOvr>
  <mc:AlternateContent xmlns:mc="http://schemas.openxmlformats.org/markup-compatibility/2006" xmlns:p14="http://schemas.microsoft.com/office/powerpoint/2010/main">
    <mc:Choice Requires="p14">
      <p:transition spd="slow" p14:dur="1250">
        <p14:switch dir="r"/>
      </p:transition>
    </mc:Choice>
    <mc:Fallback xmlns="">
      <p:transition spd="slow">
        <p:fade/>
      </p:transition>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dirty="0"/>
              <a:t>Relációs adatmodell</a:t>
            </a:r>
          </a:p>
        </p:txBody>
      </p:sp>
      <p:sp>
        <p:nvSpPr>
          <p:cNvPr id="3" name="Alcím 2"/>
          <p:cNvSpPr>
            <a:spLocks noGrp="1"/>
          </p:cNvSpPr>
          <p:nvPr>
            <p:ph type="body" idx="1"/>
          </p:nvPr>
        </p:nvSpPr>
        <p:spPr/>
        <p:txBody>
          <a:bodyPr/>
          <a:lstStyle/>
          <a:p>
            <a:r>
              <a:rPr lang="hu-HU" dirty="0"/>
              <a:t>Relációs adatmodell fogalma, jellemzői, relációs adatbázisok</a:t>
            </a:r>
          </a:p>
        </p:txBody>
      </p:sp>
      <p:sp>
        <p:nvSpPr>
          <p:cNvPr id="5" name="Dátum helye 4"/>
          <p:cNvSpPr>
            <a:spLocks noGrp="1"/>
          </p:cNvSpPr>
          <p:nvPr>
            <p:ph type="dt" sz="half" idx="10"/>
          </p:nvPr>
        </p:nvSpPr>
        <p:spPr/>
        <p:txBody>
          <a:bodyPr/>
          <a:lstStyle/>
          <a:p>
            <a:fld id="{46BCD885-845F-488F-AC31-2CB922E6460F}" type="datetime1">
              <a:rPr lang="hu-HU" smtClean="0"/>
              <a:t>2023. 01. 18.</a:t>
            </a:fld>
            <a:endParaRPr lang="hu-HU"/>
          </a:p>
        </p:txBody>
      </p:sp>
      <p:sp>
        <p:nvSpPr>
          <p:cNvPr id="6" name="Dia számának helye 5"/>
          <p:cNvSpPr>
            <a:spLocks noGrp="1"/>
          </p:cNvSpPr>
          <p:nvPr>
            <p:ph type="sldNum" sz="quarter" idx="12"/>
          </p:nvPr>
        </p:nvSpPr>
        <p:spPr/>
        <p:txBody>
          <a:bodyPr/>
          <a:lstStyle/>
          <a:p>
            <a:fld id="{39A938FA-6108-4A36-A74B-B1E67C707359}" type="slidenum">
              <a:rPr lang="hu-HU" smtClean="0"/>
              <a:t>17</a:t>
            </a:fld>
            <a:endParaRPr lang="hu-HU"/>
          </a:p>
        </p:txBody>
      </p:sp>
    </p:spTree>
    <p:extLst>
      <p:ext uri="{BB962C8B-B14F-4D97-AF65-F5344CB8AC3E}">
        <p14:creationId xmlns:p14="http://schemas.microsoft.com/office/powerpoint/2010/main" val="649738585"/>
      </p:ext>
    </p:extLst>
  </p:cSld>
  <p:clrMapOvr>
    <a:masterClrMapping/>
  </p:clrMapOvr>
  <mc:AlternateContent xmlns:mc="http://schemas.openxmlformats.org/markup-compatibility/2006" xmlns:p14="http://schemas.microsoft.com/office/powerpoint/2010/main">
    <mc:Choice Requires="p14">
      <p:transition spd="slow" p14:dur="1250">
        <p14:switch dir="r"/>
      </p:transition>
    </mc:Choice>
    <mc:Fallback xmlns="">
      <p:transition spd="slow">
        <p:fade/>
      </p:transition>
    </mc:Fallback>
  </mc:AlternateContent>
  <p:timing>
    <p:tnLst>
      <p:par>
        <p:cTn id="1" dur="indefinite" restart="never" nodeType="tmRoot"/>
      </p:par>
    </p:tnLst>
  </p:timing>
</p:sld>
</file>

<file path=ppt/slides/slide1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ím 5"/>
          <p:cNvSpPr>
            <a:spLocks noGrp="1"/>
          </p:cNvSpPr>
          <p:nvPr>
            <p:ph type="title"/>
          </p:nvPr>
        </p:nvSpPr>
        <p:spPr/>
        <p:txBody>
          <a:bodyPr/>
          <a:lstStyle/>
          <a:p>
            <a:endParaRPr lang="hu-HU"/>
          </a:p>
        </p:txBody>
      </p:sp>
      <p:sp>
        <p:nvSpPr>
          <p:cNvPr id="7" name="Szöveg helye 6"/>
          <p:cNvSpPr>
            <a:spLocks noGrp="1"/>
          </p:cNvSpPr>
          <p:nvPr>
            <p:ph type="body" idx="1"/>
          </p:nvPr>
        </p:nvSpPr>
        <p:spPr/>
        <p:txBody>
          <a:bodyPr/>
          <a:lstStyle/>
          <a:p>
            <a:r>
              <a:rPr lang="hu-HU" dirty="0" smtClean="0"/>
              <a:t>Rendelések átlagértéke</a:t>
            </a:r>
            <a:endParaRPr lang="hu-HU" dirty="0"/>
          </a:p>
        </p:txBody>
      </p:sp>
      <p:sp>
        <p:nvSpPr>
          <p:cNvPr id="8" name="Tartalom helye 7"/>
          <p:cNvSpPr>
            <a:spLocks noGrp="1"/>
          </p:cNvSpPr>
          <p:nvPr>
            <p:ph sz="half" idx="2"/>
          </p:nvPr>
        </p:nvSpPr>
        <p:spPr/>
        <p:txBody>
          <a:bodyPr/>
          <a:lstStyle/>
          <a:p>
            <a:pPr marL="0" indent="0">
              <a:buNone/>
            </a:pPr>
            <a:r>
              <a:rPr lang="en-US" dirty="0"/>
              <a:t>SELECT AVG(</a:t>
            </a:r>
            <a:r>
              <a:rPr lang="en-US" dirty="0" err="1"/>
              <a:t>TotalAmount</a:t>
            </a:r>
            <a:r>
              <a:rPr lang="en-US" dirty="0"/>
              <a:t>) AS '</a:t>
            </a:r>
            <a:r>
              <a:rPr lang="en-US" dirty="0" err="1"/>
              <a:t>Avg</a:t>
            </a:r>
            <a:r>
              <a:rPr lang="en-US" dirty="0"/>
              <a:t> Order'</a:t>
            </a:r>
          </a:p>
          <a:p>
            <a:pPr marL="0" indent="0">
              <a:buNone/>
            </a:pPr>
            <a:r>
              <a:rPr lang="en-US" dirty="0"/>
              <a:t>  FROM </a:t>
            </a:r>
            <a:r>
              <a:rPr lang="en-US" dirty="0" smtClean="0"/>
              <a:t>Order</a:t>
            </a:r>
            <a:r>
              <a:rPr lang="hu-HU" dirty="0" smtClean="0"/>
              <a:t>s</a:t>
            </a:r>
            <a:endParaRPr lang="hu-HU" dirty="0"/>
          </a:p>
        </p:txBody>
      </p:sp>
      <p:sp>
        <p:nvSpPr>
          <p:cNvPr id="9" name="Szöveg helye 8"/>
          <p:cNvSpPr>
            <a:spLocks noGrp="1"/>
          </p:cNvSpPr>
          <p:nvPr>
            <p:ph type="body" sz="quarter" idx="3"/>
          </p:nvPr>
        </p:nvSpPr>
        <p:spPr/>
        <p:txBody>
          <a:bodyPr/>
          <a:lstStyle/>
          <a:p>
            <a:endParaRPr lang="hu-HU"/>
          </a:p>
        </p:txBody>
      </p:sp>
      <p:sp>
        <p:nvSpPr>
          <p:cNvPr id="10" name="Tartalom helye 9"/>
          <p:cNvSpPr>
            <a:spLocks noGrp="1"/>
          </p:cNvSpPr>
          <p:nvPr>
            <p:ph sz="quarter" idx="4"/>
          </p:nvPr>
        </p:nvSpPr>
        <p:spPr/>
        <p:txBody>
          <a:bodyPr/>
          <a:lstStyle/>
          <a:p>
            <a:endParaRPr lang="hu-HU"/>
          </a:p>
        </p:txBody>
      </p:sp>
      <p:sp>
        <p:nvSpPr>
          <p:cNvPr id="4" name="Dátum helye 3"/>
          <p:cNvSpPr>
            <a:spLocks noGrp="1"/>
          </p:cNvSpPr>
          <p:nvPr>
            <p:ph type="dt" sz="half" idx="10"/>
          </p:nvPr>
        </p:nvSpPr>
        <p:spPr/>
        <p:txBody>
          <a:bodyPr/>
          <a:lstStyle/>
          <a:p>
            <a:fld id="{8038B707-463A-4694-A111-045EE4889DE1}" type="datetime1">
              <a:rPr lang="hu-HU" smtClean="0"/>
              <a:t>2023. 01. 18.</a:t>
            </a:fld>
            <a:endParaRPr lang="hu-HU"/>
          </a:p>
        </p:txBody>
      </p:sp>
      <p:sp>
        <p:nvSpPr>
          <p:cNvPr id="5" name="Dia számának helye 4"/>
          <p:cNvSpPr>
            <a:spLocks noGrp="1"/>
          </p:cNvSpPr>
          <p:nvPr>
            <p:ph type="sldNum" sz="quarter" idx="12"/>
          </p:nvPr>
        </p:nvSpPr>
        <p:spPr/>
        <p:txBody>
          <a:bodyPr/>
          <a:lstStyle/>
          <a:p>
            <a:fld id="{6A3D1E81-B98C-4CD5-9C26-982AA14D93A3}" type="slidenum">
              <a:rPr lang="hu-HU" smtClean="0"/>
              <a:t>170</a:t>
            </a:fld>
            <a:endParaRPr lang="hu-HU"/>
          </a:p>
        </p:txBody>
      </p:sp>
    </p:spTree>
    <p:extLst>
      <p:ext uri="{BB962C8B-B14F-4D97-AF65-F5344CB8AC3E}">
        <p14:creationId xmlns:p14="http://schemas.microsoft.com/office/powerpoint/2010/main" val="3340164725"/>
      </p:ext>
    </p:extLst>
  </p:cSld>
  <p:clrMapOvr>
    <a:masterClrMapping/>
  </p:clrMapOvr>
  <p:timing>
    <p:tnLst>
      <p:par>
        <p:cTn id="1" dur="indefinite" restart="never" nodeType="tmRoot"/>
      </p:par>
    </p:tnLst>
  </p:timing>
</p:sld>
</file>

<file path=ppt/slides/slide1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dirty="0"/>
              <a:t>COUNT</a:t>
            </a:r>
          </a:p>
        </p:txBody>
      </p:sp>
      <p:sp>
        <p:nvSpPr>
          <p:cNvPr id="3" name="Tartalom helye 2"/>
          <p:cNvSpPr>
            <a:spLocks noGrp="1"/>
          </p:cNvSpPr>
          <p:nvPr>
            <p:ph idx="1"/>
          </p:nvPr>
        </p:nvSpPr>
        <p:spPr/>
        <p:txBody>
          <a:bodyPr>
            <a:normAutofit/>
          </a:bodyPr>
          <a:lstStyle/>
          <a:p>
            <a:r>
              <a:rPr lang="hu-HU" dirty="0"/>
              <a:t>A COUNT függvény segítségével összeszámolni lehet, azaz megadható, hogy az adott lekérdezés hány rekordot adott vissza.</a:t>
            </a:r>
          </a:p>
          <a:p>
            <a:r>
              <a:rPr lang="hu-HU" dirty="0"/>
              <a:t>Szabványosan:</a:t>
            </a:r>
          </a:p>
          <a:p>
            <a:pPr lvl="1"/>
            <a:r>
              <a:rPr lang="hu-HU" dirty="0"/>
              <a:t> </a:t>
            </a:r>
            <a:r>
              <a:rPr lang="hu-HU" dirty="0">
                <a:solidFill>
                  <a:srgbClr val="0000FF"/>
                </a:solidFill>
              </a:rPr>
              <a:t>SELECT COUNT</a:t>
            </a:r>
            <a:r>
              <a:rPr lang="hu-HU" dirty="0"/>
              <a:t>(&lt;oszlop_neve&gt;) </a:t>
            </a:r>
            <a:r>
              <a:rPr lang="hu-HU" dirty="0">
                <a:solidFill>
                  <a:srgbClr val="0000FF"/>
                </a:solidFill>
              </a:rPr>
              <a:t>FROM</a:t>
            </a:r>
            <a:r>
              <a:rPr lang="hu-HU" dirty="0"/>
              <a:t> &lt;tábla_neve&gt;…;</a:t>
            </a:r>
          </a:p>
          <a:p>
            <a:r>
              <a:rPr lang="hu-HU" dirty="0"/>
              <a:t>Példa:</a:t>
            </a:r>
          </a:p>
          <a:p>
            <a:pPr lvl="1"/>
            <a:r>
              <a:rPr lang="hu-HU" dirty="0"/>
              <a:t>Kérdezzük le az EMP táblából, hogy hány olyan dolgozónk van, akiknek a fizetése nem éri el a 2000$-t</a:t>
            </a:r>
          </a:p>
          <a:p>
            <a:pPr lvl="2"/>
            <a:r>
              <a:rPr lang="hu-HU" dirty="0"/>
              <a:t> </a:t>
            </a:r>
            <a:r>
              <a:rPr lang="hu-HU" dirty="0">
                <a:solidFill>
                  <a:srgbClr val="0000FF"/>
                </a:solidFill>
              </a:rPr>
              <a:t>SELECT COUNT</a:t>
            </a:r>
            <a:r>
              <a:rPr lang="hu-HU" dirty="0"/>
              <a:t>(</a:t>
            </a:r>
            <a:r>
              <a:rPr lang="hu-HU" dirty="0" err="1"/>
              <a:t>empno</a:t>
            </a:r>
            <a:r>
              <a:rPr lang="hu-HU" dirty="0"/>
              <a:t>) </a:t>
            </a:r>
            <a:r>
              <a:rPr lang="hu-HU" dirty="0">
                <a:solidFill>
                  <a:srgbClr val="0000FF"/>
                </a:solidFill>
              </a:rPr>
              <a:t>AS</a:t>
            </a:r>
            <a:r>
              <a:rPr lang="hu-HU" dirty="0"/>
              <a:t> Alulfizetettek </a:t>
            </a:r>
            <a:r>
              <a:rPr lang="hu-HU" dirty="0">
                <a:solidFill>
                  <a:srgbClr val="0000FF"/>
                </a:solidFill>
              </a:rPr>
              <a:t>FROM</a:t>
            </a:r>
            <a:r>
              <a:rPr lang="hu-HU" dirty="0"/>
              <a:t> </a:t>
            </a:r>
            <a:r>
              <a:rPr lang="hu-HU" dirty="0" err="1"/>
              <a:t>emp</a:t>
            </a:r>
            <a:r>
              <a:rPr lang="hu-HU" dirty="0"/>
              <a:t> </a:t>
            </a:r>
            <a:r>
              <a:rPr lang="hu-HU" dirty="0">
                <a:solidFill>
                  <a:srgbClr val="0000FF"/>
                </a:solidFill>
              </a:rPr>
              <a:t>WHERE</a:t>
            </a:r>
            <a:r>
              <a:rPr lang="hu-HU" dirty="0"/>
              <a:t> </a:t>
            </a:r>
            <a:r>
              <a:rPr lang="hu-HU" dirty="0" err="1"/>
              <a:t>sal</a:t>
            </a:r>
            <a:r>
              <a:rPr lang="hu-HU" dirty="0"/>
              <a:t> &lt; 2000;</a:t>
            </a:r>
          </a:p>
        </p:txBody>
      </p:sp>
      <p:sp>
        <p:nvSpPr>
          <p:cNvPr id="5" name="Dátum helye 4"/>
          <p:cNvSpPr>
            <a:spLocks noGrp="1"/>
          </p:cNvSpPr>
          <p:nvPr>
            <p:ph type="dt" sz="half" idx="10"/>
          </p:nvPr>
        </p:nvSpPr>
        <p:spPr/>
        <p:txBody>
          <a:bodyPr/>
          <a:lstStyle/>
          <a:p>
            <a:fld id="{FB69A053-628B-4C83-B022-56BE863CD299}" type="datetime1">
              <a:rPr lang="hu-HU" smtClean="0"/>
              <a:t>2023. 01. 18.</a:t>
            </a:fld>
            <a:endParaRPr lang="hu-HU"/>
          </a:p>
        </p:txBody>
      </p:sp>
      <p:sp>
        <p:nvSpPr>
          <p:cNvPr id="4" name="Dia számának helye 3">
            <a:extLst>
              <a:ext uri="{FF2B5EF4-FFF2-40B4-BE49-F238E27FC236}">
                <a16:creationId xmlns:a16="http://schemas.microsoft.com/office/drawing/2014/main" id="{A15E0FB1-D850-4EDC-8087-DEC50BFDCF95}"/>
              </a:ext>
            </a:extLst>
          </p:cNvPr>
          <p:cNvSpPr>
            <a:spLocks noGrp="1"/>
          </p:cNvSpPr>
          <p:nvPr>
            <p:ph type="sldNum" sz="quarter" idx="12"/>
          </p:nvPr>
        </p:nvSpPr>
        <p:spPr/>
        <p:txBody>
          <a:bodyPr/>
          <a:lstStyle/>
          <a:p>
            <a:fld id="{023A0BD0-2DEC-4D15-9D20-DE27D113719B}" type="slidenum">
              <a:rPr lang="hu-HU" smtClean="0"/>
              <a:t>171</a:t>
            </a:fld>
            <a:endParaRPr lang="hu-HU"/>
          </a:p>
        </p:txBody>
      </p:sp>
    </p:spTree>
    <p:extLst>
      <p:ext uri="{BB962C8B-B14F-4D97-AF65-F5344CB8AC3E}">
        <p14:creationId xmlns:p14="http://schemas.microsoft.com/office/powerpoint/2010/main" val="3552736432"/>
      </p:ext>
    </p:extLst>
  </p:cSld>
  <p:clrMapOvr>
    <a:masterClrMapping/>
  </p:clrMapOvr>
  <mc:AlternateContent xmlns:mc="http://schemas.openxmlformats.org/markup-compatibility/2006" xmlns:p14="http://schemas.microsoft.com/office/powerpoint/2010/main">
    <mc:Choice Requires="p14">
      <p:transition spd="slow" p14:dur="1250">
        <p14:switch dir="r"/>
      </p:transition>
    </mc:Choice>
    <mc:Fallback xmlns="">
      <p:transition spd="slow">
        <p:fade/>
      </p:transition>
    </mc:Fallback>
  </mc:AlternateContent>
  <p:timing>
    <p:tnLst>
      <p:par>
        <p:cTn id="1" dur="indefinite" restart="never" nodeType="tmRoot"/>
      </p:par>
    </p:tnLst>
  </p:timing>
</p:sld>
</file>

<file path=ppt/slides/slide1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ím 5"/>
          <p:cNvSpPr>
            <a:spLocks noGrp="1"/>
          </p:cNvSpPr>
          <p:nvPr>
            <p:ph type="title"/>
          </p:nvPr>
        </p:nvSpPr>
        <p:spPr/>
        <p:txBody>
          <a:bodyPr/>
          <a:lstStyle/>
          <a:p>
            <a:endParaRPr lang="hu-HU"/>
          </a:p>
        </p:txBody>
      </p:sp>
      <p:sp>
        <p:nvSpPr>
          <p:cNvPr id="7" name="Szöveg helye 6"/>
          <p:cNvSpPr>
            <a:spLocks noGrp="1"/>
          </p:cNvSpPr>
          <p:nvPr>
            <p:ph type="body" idx="1"/>
          </p:nvPr>
        </p:nvSpPr>
        <p:spPr/>
        <p:txBody>
          <a:bodyPr/>
          <a:lstStyle/>
          <a:p>
            <a:r>
              <a:rPr lang="hu-HU" dirty="0" smtClean="0"/>
              <a:t>Termékek száma</a:t>
            </a:r>
            <a:endParaRPr lang="hu-HU" dirty="0"/>
          </a:p>
        </p:txBody>
      </p:sp>
      <p:sp>
        <p:nvSpPr>
          <p:cNvPr id="8" name="Tartalom helye 7"/>
          <p:cNvSpPr>
            <a:spLocks noGrp="1"/>
          </p:cNvSpPr>
          <p:nvPr>
            <p:ph sz="half" idx="2"/>
          </p:nvPr>
        </p:nvSpPr>
        <p:spPr/>
        <p:txBody>
          <a:bodyPr/>
          <a:lstStyle/>
          <a:p>
            <a:pPr marL="0" indent="0">
              <a:buNone/>
            </a:pPr>
            <a:r>
              <a:rPr lang="en-US" dirty="0"/>
              <a:t>SELECT COUNT(Id) AS 'Product Count'</a:t>
            </a:r>
          </a:p>
          <a:p>
            <a:pPr marL="0" indent="0">
              <a:buNone/>
            </a:pPr>
            <a:r>
              <a:rPr lang="en-US" dirty="0"/>
              <a:t>  FROM Product</a:t>
            </a:r>
            <a:endParaRPr lang="hu-HU" dirty="0"/>
          </a:p>
        </p:txBody>
      </p:sp>
      <p:sp>
        <p:nvSpPr>
          <p:cNvPr id="9" name="Szöveg helye 8"/>
          <p:cNvSpPr>
            <a:spLocks noGrp="1"/>
          </p:cNvSpPr>
          <p:nvPr>
            <p:ph type="body" sz="quarter" idx="3"/>
          </p:nvPr>
        </p:nvSpPr>
        <p:spPr/>
        <p:txBody>
          <a:bodyPr/>
          <a:lstStyle/>
          <a:p>
            <a:r>
              <a:rPr lang="hu-HU" dirty="0" smtClean="0"/>
              <a:t>Londoni vevők száma</a:t>
            </a:r>
            <a:endParaRPr lang="hu-HU" dirty="0"/>
          </a:p>
        </p:txBody>
      </p:sp>
      <p:sp>
        <p:nvSpPr>
          <p:cNvPr id="10" name="Tartalom helye 9"/>
          <p:cNvSpPr>
            <a:spLocks noGrp="1"/>
          </p:cNvSpPr>
          <p:nvPr>
            <p:ph sz="quarter" idx="4"/>
          </p:nvPr>
        </p:nvSpPr>
        <p:spPr/>
        <p:txBody>
          <a:bodyPr/>
          <a:lstStyle/>
          <a:p>
            <a:pPr marL="0" indent="0">
              <a:buNone/>
            </a:pPr>
            <a:r>
              <a:rPr lang="en-US" dirty="0"/>
              <a:t>select COUNT(id) </a:t>
            </a:r>
            <a:r>
              <a:rPr lang="en-US" dirty="0" err="1"/>
              <a:t>Londoniak</a:t>
            </a:r>
            <a:r>
              <a:rPr lang="en-US" dirty="0"/>
              <a:t> from Customer</a:t>
            </a:r>
          </a:p>
          <a:p>
            <a:pPr marL="0" indent="0">
              <a:buNone/>
            </a:pPr>
            <a:r>
              <a:rPr lang="en-US" dirty="0"/>
              <a:t>where City='London'</a:t>
            </a:r>
            <a:endParaRPr lang="hu-HU" dirty="0"/>
          </a:p>
        </p:txBody>
      </p:sp>
      <p:sp>
        <p:nvSpPr>
          <p:cNvPr id="4" name="Dátum helye 3"/>
          <p:cNvSpPr>
            <a:spLocks noGrp="1"/>
          </p:cNvSpPr>
          <p:nvPr>
            <p:ph type="dt" sz="half" idx="10"/>
          </p:nvPr>
        </p:nvSpPr>
        <p:spPr/>
        <p:txBody>
          <a:bodyPr/>
          <a:lstStyle/>
          <a:p>
            <a:fld id="{8038B707-463A-4694-A111-045EE4889DE1}" type="datetime1">
              <a:rPr lang="hu-HU" smtClean="0"/>
              <a:t>2023. 01. 18.</a:t>
            </a:fld>
            <a:endParaRPr lang="hu-HU"/>
          </a:p>
        </p:txBody>
      </p:sp>
      <p:sp>
        <p:nvSpPr>
          <p:cNvPr id="5" name="Dia számának helye 4"/>
          <p:cNvSpPr>
            <a:spLocks noGrp="1"/>
          </p:cNvSpPr>
          <p:nvPr>
            <p:ph type="sldNum" sz="quarter" idx="12"/>
          </p:nvPr>
        </p:nvSpPr>
        <p:spPr/>
        <p:txBody>
          <a:bodyPr/>
          <a:lstStyle/>
          <a:p>
            <a:fld id="{6A3D1E81-B98C-4CD5-9C26-982AA14D93A3}" type="slidenum">
              <a:rPr lang="hu-HU" smtClean="0"/>
              <a:t>172</a:t>
            </a:fld>
            <a:endParaRPr lang="hu-HU"/>
          </a:p>
        </p:txBody>
      </p:sp>
    </p:spTree>
    <p:extLst>
      <p:ext uri="{BB962C8B-B14F-4D97-AF65-F5344CB8AC3E}">
        <p14:creationId xmlns:p14="http://schemas.microsoft.com/office/powerpoint/2010/main" val="341523674"/>
      </p:ext>
    </p:extLst>
  </p:cSld>
  <p:clrMapOvr>
    <a:masterClrMapping/>
  </p:clrMapOvr>
  <p:timing>
    <p:tnLst>
      <p:par>
        <p:cTn id="1" dur="indefinite" restart="never" nodeType="tmRoot"/>
      </p:par>
    </p:tnLst>
  </p:timing>
</p:sld>
</file>

<file path=ppt/slides/slide1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dirty="0"/>
              <a:t>MIN / MAX</a:t>
            </a:r>
          </a:p>
        </p:txBody>
      </p:sp>
      <p:sp>
        <p:nvSpPr>
          <p:cNvPr id="3" name="Tartalom helye 2"/>
          <p:cNvSpPr>
            <a:spLocks noGrp="1"/>
          </p:cNvSpPr>
          <p:nvPr>
            <p:ph idx="1"/>
          </p:nvPr>
        </p:nvSpPr>
        <p:spPr/>
        <p:txBody>
          <a:bodyPr>
            <a:normAutofit/>
          </a:bodyPr>
          <a:lstStyle/>
          <a:p>
            <a:r>
              <a:rPr lang="hu-HU" dirty="0"/>
              <a:t>A MIN és a MAX függvények a rekordhalmaz bizonyos attribútuma alapján tudják kiválasztani a legkisebb és legnagyobb értékeket.</a:t>
            </a:r>
          </a:p>
          <a:p>
            <a:r>
              <a:rPr lang="hu-HU" dirty="0"/>
              <a:t>Szabványosan:</a:t>
            </a:r>
          </a:p>
          <a:p>
            <a:pPr lvl="1"/>
            <a:r>
              <a:rPr lang="hu-HU" dirty="0"/>
              <a:t> </a:t>
            </a:r>
            <a:r>
              <a:rPr lang="hu-HU" dirty="0">
                <a:solidFill>
                  <a:srgbClr val="0000FF"/>
                </a:solidFill>
              </a:rPr>
              <a:t>SELECT MIN</a:t>
            </a:r>
            <a:r>
              <a:rPr lang="hu-HU" dirty="0"/>
              <a:t>(&lt;oszlop_neve&gt;) </a:t>
            </a:r>
            <a:r>
              <a:rPr lang="hu-HU" dirty="0">
                <a:solidFill>
                  <a:srgbClr val="0000FF"/>
                </a:solidFill>
              </a:rPr>
              <a:t>FROM</a:t>
            </a:r>
            <a:r>
              <a:rPr lang="hu-HU" dirty="0"/>
              <a:t> &lt;tábla_neve&gt;…;</a:t>
            </a:r>
          </a:p>
          <a:p>
            <a:r>
              <a:rPr lang="hu-HU" dirty="0"/>
              <a:t>Példa:</a:t>
            </a:r>
          </a:p>
          <a:p>
            <a:pPr lvl="1"/>
            <a:r>
              <a:rPr lang="hu-HU" dirty="0"/>
              <a:t>Kérdezzük le az EMP táblából, hogy melyik a legnagyobb fizetés a cégnél:</a:t>
            </a:r>
          </a:p>
          <a:p>
            <a:pPr lvl="2"/>
            <a:r>
              <a:rPr lang="hu-HU" dirty="0"/>
              <a:t> </a:t>
            </a:r>
            <a:r>
              <a:rPr lang="hu-HU" dirty="0">
                <a:solidFill>
                  <a:srgbClr val="0000FF"/>
                </a:solidFill>
              </a:rPr>
              <a:t>SELECT MAX</a:t>
            </a:r>
            <a:r>
              <a:rPr lang="hu-HU" dirty="0"/>
              <a:t>(</a:t>
            </a:r>
            <a:r>
              <a:rPr lang="hu-HU" dirty="0" err="1"/>
              <a:t>sal</a:t>
            </a:r>
            <a:r>
              <a:rPr lang="hu-HU" dirty="0"/>
              <a:t>) </a:t>
            </a:r>
            <a:r>
              <a:rPr lang="hu-HU" dirty="0">
                <a:solidFill>
                  <a:srgbClr val="0000FF"/>
                </a:solidFill>
              </a:rPr>
              <a:t>FROM</a:t>
            </a:r>
            <a:r>
              <a:rPr lang="hu-HU" dirty="0"/>
              <a:t> </a:t>
            </a:r>
            <a:r>
              <a:rPr lang="hu-HU" dirty="0" err="1"/>
              <a:t>emp</a:t>
            </a:r>
            <a:r>
              <a:rPr lang="hu-HU" dirty="0"/>
              <a:t>;</a:t>
            </a:r>
          </a:p>
        </p:txBody>
      </p:sp>
      <p:sp>
        <p:nvSpPr>
          <p:cNvPr id="5" name="Dátum helye 4"/>
          <p:cNvSpPr>
            <a:spLocks noGrp="1"/>
          </p:cNvSpPr>
          <p:nvPr>
            <p:ph type="dt" sz="half" idx="10"/>
          </p:nvPr>
        </p:nvSpPr>
        <p:spPr/>
        <p:txBody>
          <a:bodyPr/>
          <a:lstStyle/>
          <a:p>
            <a:fld id="{29A196A6-D189-4FD3-898B-C7AAF1F94B01}" type="datetime1">
              <a:rPr lang="hu-HU" smtClean="0"/>
              <a:t>2023. 01. 18.</a:t>
            </a:fld>
            <a:endParaRPr lang="hu-HU"/>
          </a:p>
        </p:txBody>
      </p:sp>
      <p:sp>
        <p:nvSpPr>
          <p:cNvPr id="4" name="Dia számának helye 3">
            <a:extLst>
              <a:ext uri="{FF2B5EF4-FFF2-40B4-BE49-F238E27FC236}">
                <a16:creationId xmlns:a16="http://schemas.microsoft.com/office/drawing/2014/main" id="{BAD42A76-A006-4D35-A391-3F6AC3BE28C3}"/>
              </a:ext>
            </a:extLst>
          </p:cNvPr>
          <p:cNvSpPr>
            <a:spLocks noGrp="1"/>
          </p:cNvSpPr>
          <p:nvPr>
            <p:ph type="sldNum" sz="quarter" idx="12"/>
          </p:nvPr>
        </p:nvSpPr>
        <p:spPr/>
        <p:txBody>
          <a:bodyPr/>
          <a:lstStyle/>
          <a:p>
            <a:fld id="{023A0BD0-2DEC-4D15-9D20-DE27D113719B}" type="slidenum">
              <a:rPr lang="hu-HU" smtClean="0"/>
              <a:t>173</a:t>
            </a:fld>
            <a:endParaRPr lang="hu-HU"/>
          </a:p>
        </p:txBody>
      </p:sp>
    </p:spTree>
    <p:extLst>
      <p:ext uri="{BB962C8B-B14F-4D97-AF65-F5344CB8AC3E}">
        <p14:creationId xmlns:p14="http://schemas.microsoft.com/office/powerpoint/2010/main" val="1765165020"/>
      </p:ext>
    </p:extLst>
  </p:cSld>
  <p:clrMapOvr>
    <a:masterClrMapping/>
  </p:clrMapOvr>
  <mc:AlternateContent xmlns:mc="http://schemas.openxmlformats.org/markup-compatibility/2006" xmlns:p14="http://schemas.microsoft.com/office/powerpoint/2010/main">
    <mc:Choice Requires="p14">
      <p:transition spd="slow" p14:dur="1250">
        <p14:switch dir="r"/>
      </p:transition>
    </mc:Choice>
    <mc:Fallback xmlns="">
      <p:transition spd="slow">
        <p:fade/>
      </p:transition>
    </mc:Fallback>
  </mc:AlternateContent>
  <p:timing>
    <p:tnLst>
      <p:par>
        <p:cTn id="1" dur="indefinite" restart="never" nodeType="tmRoot"/>
      </p:par>
    </p:tnLst>
  </p:timing>
</p:sld>
</file>

<file path=ppt/slides/slide1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ím 5"/>
          <p:cNvSpPr>
            <a:spLocks noGrp="1"/>
          </p:cNvSpPr>
          <p:nvPr>
            <p:ph type="title"/>
          </p:nvPr>
        </p:nvSpPr>
        <p:spPr/>
        <p:txBody>
          <a:bodyPr/>
          <a:lstStyle/>
          <a:p>
            <a:endParaRPr lang="hu-HU"/>
          </a:p>
        </p:txBody>
      </p:sp>
      <p:sp>
        <p:nvSpPr>
          <p:cNvPr id="7" name="Szöveg helye 6"/>
          <p:cNvSpPr>
            <a:spLocks noGrp="1"/>
          </p:cNvSpPr>
          <p:nvPr>
            <p:ph type="body" idx="1"/>
          </p:nvPr>
        </p:nvSpPr>
        <p:spPr/>
        <p:txBody>
          <a:bodyPr/>
          <a:lstStyle/>
          <a:p>
            <a:r>
              <a:rPr lang="hu-HU" dirty="0" smtClean="0"/>
              <a:t>Legnagyobb rendelési érték</a:t>
            </a:r>
            <a:endParaRPr lang="hu-HU" dirty="0"/>
          </a:p>
        </p:txBody>
      </p:sp>
      <p:sp>
        <p:nvSpPr>
          <p:cNvPr id="8" name="Tartalom helye 7"/>
          <p:cNvSpPr>
            <a:spLocks noGrp="1"/>
          </p:cNvSpPr>
          <p:nvPr>
            <p:ph sz="half" idx="2"/>
          </p:nvPr>
        </p:nvSpPr>
        <p:spPr/>
        <p:txBody>
          <a:bodyPr/>
          <a:lstStyle/>
          <a:p>
            <a:pPr marL="0" indent="0">
              <a:buNone/>
            </a:pPr>
            <a:r>
              <a:rPr lang="en-US" dirty="0"/>
              <a:t>SELECT MAX(</a:t>
            </a:r>
            <a:r>
              <a:rPr lang="en-US" dirty="0" err="1"/>
              <a:t>TotalAmount</a:t>
            </a:r>
            <a:r>
              <a:rPr lang="en-US" dirty="0"/>
              <a:t>) AS 'Largest Amount'</a:t>
            </a:r>
          </a:p>
          <a:p>
            <a:pPr marL="0" indent="0">
              <a:buNone/>
            </a:pPr>
            <a:r>
              <a:rPr lang="en-US" dirty="0"/>
              <a:t>  FROM </a:t>
            </a:r>
            <a:r>
              <a:rPr lang="en-US" dirty="0" smtClean="0"/>
              <a:t>Order</a:t>
            </a:r>
            <a:r>
              <a:rPr lang="hu-HU" dirty="0" smtClean="0"/>
              <a:t>s</a:t>
            </a:r>
            <a:endParaRPr lang="hu-HU" dirty="0"/>
          </a:p>
        </p:txBody>
      </p:sp>
      <p:sp>
        <p:nvSpPr>
          <p:cNvPr id="9" name="Szöveg helye 8"/>
          <p:cNvSpPr>
            <a:spLocks noGrp="1"/>
          </p:cNvSpPr>
          <p:nvPr>
            <p:ph type="body" sz="quarter" idx="3"/>
          </p:nvPr>
        </p:nvSpPr>
        <p:spPr/>
        <p:txBody>
          <a:bodyPr/>
          <a:lstStyle/>
          <a:p>
            <a:r>
              <a:rPr lang="hu-HU" dirty="0" smtClean="0"/>
              <a:t>A legolcsóbb ár</a:t>
            </a:r>
            <a:endParaRPr lang="hu-HU" dirty="0"/>
          </a:p>
        </p:txBody>
      </p:sp>
      <p:sp>
        <p:nvSpPr>
          <p:cNvPr id="10" name="Tartalom helye 9"/>
          <p:cNvSpPr>
            <a:spLocks noGrp="1"/>
          </p:cNvSpPr>
          <p:nvPr>
            <p:ph sz="quarter" idx="4"/>
          </p:nvPr>
        </p:nvSpPr>
        <p:spPr/>
        <p:txBody>
          <a:bodyPr/>
          <a:lstStyle/>
          <a:p>
            <a:pPr marL="0" indent="0">
              <a:buNone/>
            </a:pPr>
            <a:r>
              <a:rPr lang="hu-HU" dirty="0"/>
              <a:t>SELECT MIN(UnitPrice) AS 'Legolcsóbb'</a:t>
            </a:r>
          </a:p>
          <a:p>
            <a:pPr marL="0" indent="0">
              <a:buNone/>
            </a:pPr>
            <a:r>
              <a:rPr lang="hu-HU" dirty="0"/>
              <a:t>  FROM </a:t>
            </a:r>
            <a:r>
              <a:rPr lang="hu-HU" dirty="0" err="1"/>
              <a:t>Product</a:t>
            </a:r>
            <a:endParaRPr lang="hu-HU" dirty="0"/>
          </a:p>
        </p:txBody>
      </p:sp>
      <p:sp>
        <p:nvSpPr>
          <p:cNvPr id="4" name="Dátum helye 3"/>
          <p:cNvSpPr>
            <a:spLocks noGrp="1"/>
          </p:cNvSpPr>
          <p:nvPr>
            <p:ph type="dt" sz="half" idx="10"/>
          </p:nvPr>
        </p:nvSpPr>
        <p:spPr/>
        <p:txBody>
          <a:bodyPr/>
          <a:lstStyle/>
          <a:p>
            <a:fld id="{8038B707-463A-4694-A111-045EE4889DE1}" type="datetime1">
              <a:rPr lang="hu-HU" smtClean="0"/>
              <a:t>2023. 01. 18.</a:t>
            </a:fld>
            <a:endParaRPr lang="hu-HU"/>
          </a:p>
        </p:txBody>
      </p:sp>
      <p:sp>
        <p:nvSpPr>
          <p:cNvPr id="5" name="Dia számának helye 4"/>
          <p:cNvSpPr>
            <a:spLocks noGrp="1"/>
          </p:cNvSpPr>
          <p:nvPr>
            <p:ph type="sldNum" sz="quarter" idx="12"/>
          </p:nvPr>
        </p:nvSpPr>
        <p:spPr/>
        <p:txBody>
          <a:bodyPr/>
          <a:lstStyle/>
          <a:p>
            <a:fld id="{6A3D1E81-B98C-4CD5-9C26-982AA14D93A3}" type="slidenum">
              <a:rPr lang="hu-HU" smtClean="0"/>
              <a:t>174</a:t>
            </a:fld>
            <a:endParaRPr lang="hu-HU"/>
          </a:p>
        </p:txBody>
      </p:sp>
    </p:spTree>
    <p:extLst>
      <p:ext uri="{BB962C8B-B14F-4D97-AF65-F5344CB8AC3E}">
        <p14:creationId xmlns:p14="http://schemas.microsoft.com/office/powerpoint/2010/main" val="1067871731"/>
      </p:ext>
    </p:extLst>
  </p:cSld>
  <p:clrMapOvr>
    <a:masterClrMapping/>
  </p:clrMapOvr>
  <p:timing>
    <p:tnLst>
      <p:par>
        <p:cTn id="1" dur="indefinite" restart="never" nodeType="tmRoot"/>
      </p:par>
    </p:tnLst>
  </p:timing>
</p:sld>
</file>

<file path=ppt/slides/slide1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dirty="0"/>
              <a:t>SUM</a:t>
            </a:r>
          </a:p>
        </p:txBody>
      </p:sp>
      <p:sp>
        <p:nvSpPr>
          <p:cNvPr id="3" name="Tartalom helye 2"/>
          <p:cNvSpPr>
            <a:spLocks noGrp="1"/>
          </p:cNvSpPr>
          <p:nvPr>
            <p:ph idx="1"/>
          </p:nvPr>
        </p:nvSpPr>
        <p:spPr/>
        <p:txBody>
          <a:bodyPr>
            <a:normAutofit/>
          </a:bodyPr>
          <a:lstStyle/>
          <a:p>
            <a:r>
              <a:rPr lang="hu-HU" dirty="0"/>
              <a:t>A SUM egy összesítő függvény, amely megadja, hogy egy rekordhalmaz bizonyos attribútumának mennyi az összege.</a:t>
            </a:r>
          </a:p>
          <a:p>
            <a:r>
              <a:rPr lang="hu-HU" dirty="0"/>
              <a:t>Szabványosan:</a:t>
            </a:r>
          </a:p>
          <a:p>
            <a:pPr lvl="1"/>
            <a:r>
              <a:rPr lang="hu-HU" dirty="0"/>
              <a:t> </a:t>
            </a:r>
            <a:r>
              <a:rPr lang="hu-HU" dirty="0">
                <a:solidFill>
                  <a:srgbClr val="0000FF"/>
                </a:solidFill>
              </a:rPr>
              <a:t>SELECT SUM</a:t>
            </a:r>
            <a:r>
              <a:rPr lang="hu-HU" dirty="0"/>
              <a:t>(&lt;oszlop_neve&gt;) </a:t>
            </a:r>
            <a:r>
              <a:rPr lang="hu-HU" dirty="0">
                <a:solidFill>
                  <a:srgbClr val="0000FF"/>
                </a:solidFill>
              </a:rPr>
              <a:t>FROM</a:t>
            </a:r>
            <a:r>
              <a:rPr lang="hu-HU" dirty="0"/>
              <a:t> &lt;tábla_neve&gt;…;</a:t>
            </a:r>
          </a:p>
          <a:p>
            <a:r>
              <a:rPr lang="hu-HU" dirty="0"/>
              <a:t>Példa:</a:t>
            </a:r>
          </a:p>
          <a:p>
            <a:pPr lvl="1"/>
            <a:r>
              <a:rPr lang="hu-HU" dirty="0"/>
              <a:t>Kérdezzük le az EMP táblából, hogy mennyi plusz juttatást folyósít a cég havonta:</a:t>
            </a:r>
          </a:p>
          <a:p>
            <a:pPr lvl="2"/>
            <a:r>
              <a:rPr lang="hu-HU" dirty="0"/>
              <a:t> </a:t>
            </a:r>
            <a:r>
              <a:rPr lang="en-US" dirty="0">
                <a:solidFill>
                  <a:srgbClr val="0000FF"/>
                </a:solidFill>
              </a:rPr>
              <a:t>SELECT SUM</a:t>
            </a:r>
            <a:r>
              <a:rPr lang="en-US" dirty="0"/>
              <a:t>(comm) </a:t>
            </a:r>
            <a:r>
              <a:rPr lang="en-US" dirty="0">
                <a:solidFill>
                  <a:srgbClr val="0000FF"/>
                </a:solidFill>
              </a:rPr>
              <a:t>FROM</a:t>
            </a:r>
            <a:r>
              <a:rPr lang="en-US" dirty="0"/>
              <a:t> emp</a:t>
            </a:r>
            <a:r>
              <a:rPr lang="hu-HU" dirty="0"/>
              <a:t>;</a:t>
            </a:r>
            <a:endParaRPr lang="en-US" dirty="0"/>
          </a:p>
        </p:txBody>
      </p:sp>
      <p:sp>
        <p:nvSpPr>
          <p:cNvPr id="5" name="Dátum helye 4"/>
          <p:cNvSpPr>
            <a:spLocks noGrp="1"/>
          </p:cNvSpPr>
          <p:nvPr>
            <p:ph type="dt" sz="half" idx="10"/>
          </p:nvPr>
        </p:nvSpPr>
        <p:spPr/>
        <p:txBody>
          <a:bodyPr/>
          <a:lstStyle/>
          <a:p>
            <a:fld id="{48774940-1CA9-4BBF-8457-A73817B5664C}" type="datetime1">
              <a:rPr lang="hu-HU" smtClean="0"/>
              <a:t>2023. 01. 18.</a:t>
            </a:fld>
            <a:endParaRPr lang="hu-HU"/>
          </a:p>
        </p:txBody>
      </p:sp>
      <p:sp>
        <p:nvSpPr>
          <p:cNvPr id="4" name="Dia számának helye 3">
            <a:extLst>
              <a:ext uri="{FF2B5EF4-FFF2-40B4-BE49-F238E27FC236}">
                <a16:creationId xmlns:a16="http://schemas.microsoft.com/office/drawing/2014/main" id="{56B935AA-6E70-4949-911C-69C0A4967114}"/>
              </a:ext>
            </a:extLst>
          </p:cNvPr>
          <p:cNvSpPr>
            <a:spLocks noGrp="1"/>
          </p:cNvSpPr>
          <p:nvPr>
            <p:ph type="sldNum" sz="quarter" idx="12"/>
          </p:nvPr>
        </p:nvSpPr>
        <p:spPr/>
        <p:txBody>
          <a:bodyPr/>
          <a:lstStyle/>
          <a:p>
            <a:fld id="{023A0BD0-2DEC-4D15-9D20-DE27D113719B}" type="slidenum">
              <a:rPr lang="hu-HU" smtClean="0"/>
              <a:t>175</a:t>
            </a:fld>
            <a:endParaRPr lang="hu-HU"/>
          </a:p>
        </p:txBody>
      </p:sp>
    </p:spTree>
    <p:extLst>
      <p:ext uri="{BB962C8B-B14F-4D97-AF65-F5344CB8AC3E}">
        <p14:creationId xmlns:p14="http://schemas.microsoft.com/office/powerpoint/2010/main" val="851826418"/>
      </p:ext>
    </p:extLst>
  </p:cSld>
  <p:clrMapOvr>
    <a:masterClrMapping/>
  </p:clrMapOvr>
  <mc:AlternateContent xmlns:mc="http://schemas.openxmlformats.org/markup-compatibility/2006" xmlns:p14="http://schemas.microsoft.com/office/powerpoint/2010/main">
    <mc:Choice Requires="p14">
      <p:transition spd="slow" p14:dur="1250">
        <p14:switch dir="r"/>
      </p:transition>
    </mc:Choice>
    <mc:Fallback xmlns="">
      <p:transition spd="slow">
        <p:fade/>
      </p:transition>
    </mc:Fallback>
  </mc:AlternateContent>
  <p:timing>
    <p:tnLst>
      <p:par>
        <p:cTn id="1" dur="indefinite" restart="never" nodeType="tmRoot"/>
      </p:par>
    </p:tnLst>
  </p:timing>
</p:sld>
</file>

<file path=ppt/slides/slide1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dirty="0" smtClean="0"/>
              <a:t>A 2013-as rendelések összege</a:t>
            </a:r>
            <a:endParaRPr lang="hu-HU" dirty="0"/>
          </a:p>
        </p:txBody>
      </p:sp>
      <p:sp>
        <p:nvSpPr>
          <p:cNvPr id="3" name="Tartalom helye 2"/>
          <p:cNvSpPr>
            <a:spLocks noGrp="1"/>
          </p:cNvSpPr>
          <p:nvPr>
            <p:ph idx="1"/>
          </p:nvPr>
        </p:nvSpPr>
        <p:spPr/>
        <p:txBody>
          <a:bodyPr/>
          <a:lstStyle/>
          <a:p>
            <a:pPr marL="0" indent="0">
              <a:buNone/>
            </a:pPr>
            <a:r>
              <a:rPr lang="en-US" dirty="0"/>
              <a:t>SELECT SUM(</a:t>
            </a:r>
            <a:r>
              <a:rPr lang="en-US" dirty="0" err="1"/>
              <a:t>TotalAmount</a:t>
            </a:r>
            <a:r>
              <a:rPr lang="en-US" dirty="0"/>
              <a:t>) AS 'Total Sales'</a:t>
            </a:r>
          </a:p>
          <a:p>
            <a:pPr marL="0" indent="0">
              <a:buNone/>
            </a:pPr>
            <a:r>
              <a:rPr lang="en-US" dirty="0"/>
              <a:t>  FROM </a:t>
            </a:r>
            <a:r>
              <a:rPr lang="en-US" dirty="0" smtClean="0"/>
              <a:t>Order</a:t>
            </a:r>
            <a:r>
              <a:rPr lang="hu-HU" dirty="0" smtClean="0"/>
              <a:t>s</a:t>
            </a:r>
            <a:endParaRPr lang="en-US" dirty="0"/>
          </a:p>
          <a:p>
            <a:pPr marL="0" indent="0">
              <a:buNone/>
            </a:pPr>
            <a:r>
              <a:rPr lang="en-US" dirty="0"/>
              <a:t> WHERE YEAR(</a:t>
            </a:r>
            <a:r>
              <a:rPr lang="en-US" dirty="0" err="1"/>
              <a:t>OrderDate</a:t>
            </a:r>
            <a:r>
              <a:rPr lang="en-US" dirty="0"/>
              <a:t>) = 2013</a:t>
            </a:r>
            <a:endParaRPr lang="hu-HU" dirty="0"/>
          </a:p>
        </p:txBody>
      </p:sp>
      <p:sp>
        <p:nvSpPr>
          <p:cNvPr id="4" name="Dátum helye 3"/>
          <p:cNvSpPr>
            <a:spLocks noGrp="1"/>
          </p:cNvSpPr>
          <p:nvPr>
            <p:ph type="dt" sz="half" idx="10"/>
          </p:nvPr>
        </p:nvSpPr>
        <p:spPr/>
        <p:txBody>
          <a:bodyPr/>
          <a:lstStyle/>
          <a:p>
            <a:fld id="{8038B707-463A-4694-A111-045EE4889DE1}" type="datetime1">
              <a:rPr lang="hu-HU" smtClean="0"/>
              <a:t>2023. 01. 18.</a:t>
            </a:fld>
            <a:endParaRPr lang="hu-HU"/>
          </a:p>
        </p:txBody>
      </p:sp>
      <p:sp>
        <p:nvSpPr>
          <p:cNvPr id="5" name="Dia számának helye 4"/>
          <p:cNvSpPr>
            <a:spLocks noGrp="1"/>
          </p:cNvSpPr>
          <p:nvPr>
            <p:ph type="sldNum" sz="quarter" idx="12"/>
          </p:nvPr>
        </p:nvSpPr>
        <p:spPr/>
        <p:txBody>
          <a:bodyPr/>
          <a:lstStyle/>
          <a:p>
            <a:fld id="{6A3D1E81-B98C-4CD5-9C26-982AA14D93A3}" type="slidenum">
              <a:rPr lang="hu-HU" smtClean="0"/>
              <a:t>176</a:t>
            </a:fld>
            <a:endParaRPr lang="hu-HU"/>
          </a:p>
        </p:txBody>
      </p:sp>
    </p:spTree>
    <p:extLst>
      <p:ext uri="{BB962C8B-B14F-4D97-AF65-F5344CB8AC3E}">
        <p14:creationId xmlns:p14="http://schemas.microsoft.com/office/powerpoint/2010/main" val="1342541754"/>
      </p:ext>
    </p:extLst>
  </p:cSld>
  <p:clrMapOvr>
    <a:masterClrMapping/>
  </p:clrMapOvr>
  <p:timing>
    <p:tnLst>
      <p:par>
        <p:cTn id="1" dur="indefinite" restart="never" nodeType="tmRoot"/>
      </p:par>
    </p:tnLst>
  </p:timing>
</p:sld>
</file>

<file path=ppt/slides/slide1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dirty="0" err="1"/>
              <a:t>Allekérdezések</a:t>
            </a:r>
            <a:endParaRPr lang="hu-HU" dirty="0"/>
          </a:p>
        </p:txBody>
      </p:sp>
      <p:sp>
        <p:nvSpPr>
          <p:cNvPr id="3" name="Alcím 2"/>
          <p:cNvSpPr>
            <a:spLocks noGrp="1"/>
          </p:cNvSpPr>
          <p:nvPr>
            <p:ph type="body" idx="1"/>
          </p:nvPr>
        </p:nvSpPr>
        <p:spPr/>
        <p:txBody>
          <a:bodyPr/>
          <a:lstStyle/>
          <a:p>
            <a:r>
              <a:rPr lang="hu-HU" dirty="0"/>
              <a:t>Egybeágyazhatóság, IN, ALL, ANY, SOME használata</a:t>
            </a:r>
          </a:p>
        </p:txBody>
      </p:sp>
      <p:sp>
        <p:nvSpPr>
          <p:cNvPr id="5" name="Dátum helye 4"/>
          <p:cNvSpPr>
            <a:spLocks noGrp="1"/>
          </p:cNvSpPr>
          <p:nvPr>
            <p:ph type="dt" sz="half" idx="10"/>
          </p:nvPr>
        </p:nvSpPr>
        <p:spPr/>
        <p:txBody>
          <a:bodyPr/>
          <a:lstStyle/>
          <a:p>
            <a:fld id="{6ED59128-D179-4CBD-9BFF-B34483090F36}" type="datetime1">
              <a:rPr lang="hu-HU" smtClean="0"/>
              <a:t>2023. 01. 18.</a:t>
            </a:fld>
            <a:endParaRPr lang="hu-HU"/>
          </a:p>
        </p:txBody>
      </p:sp>
      <p:sp>
        <p:nvSpPr>
          <p:cNvPr id="6" name="Dia számának helye 5">
            <a:extLst>
              <a:ext uri="{FF2B5EF4-FFF2-40B4-BE49-F238E27FC236}">
                <a16:creationId xmlns:a16="http://schemas.microsoft.com/office/drawing/2014/main" id="{4CD8444B-42C3-42C1-AFDE-954B093B7A2A}"/>
              </a:ext>
            </a:extLst>
          </p:cNvPr>
          <p:cNvSpPr>
            <a:spLocks noGrp="1"/>
          </p:cNvSpPr>
          <p:nvPr>
            <p:ph type="sldNum" sz="quarter" idx="12"/>
          </p:nvPr>
        </p:nvSpPr>
        <p:spPr/>
        <p:txBody>
          <a:bodyPr/>
          <a:lstStyle/>
          <a:p>
            <a:fld id="{023A0BD0-2DEC-4D15-9D20-DE27D113719B}" type="slidenum">
              <a:rPr lang="hu-HU" smtClean="0"/>
              <a:t>177</a:t>
            </a:fld>
            <a:endParaRPr lang="hu-HU"/>
          </a:p>
        </p:txBody>
      </p:sp>
    </p:spTree>
    <p:extLst>
      <p:ext uri="{BB962C8B-B14F-4D97-AF65-F5344CB8AC3E}">
        <p14:creationId xmlns:p14="http://schemas.microsoft.com/office/powerpoint/2010/main" val="68166702"/>
      </p:ext>
    </p:extLst>
  </p:cSld>
  <p:clrMapOvr>
    <a:masterClrMapping/>
  </p:clrMapOvr>
  <mc:AlternateContent xmlns:mc="http://schemas.openxmlformats.org/markup-compatibility/2006" xmlns:p14="http://schemas.microsoft.com/office/powerpoint/2010/main">
    <mc:Choice Requires="p14">
      <p:transition spd="slow" p14:dur="1250">
        <p14:switch dir="r"/>
      </p:transition>
    </mc:Choice>
    <mc:Fallback xmlns="">
      <p:transition spd="slow">
        <p:fade/>
      </p:transition>
    </mc:Fallback>
  </mc:AlternateContent>
  <p:timing>
    <p:tnLst>
      <p:par>
        <p:cTn id="1" dur="indefinite" restart="never" nodeType="tmRoot"/>
      </p:par>
    </p:tnLst>
  </p:timing>
</p:sld>
</file>

<file path=ppt/slides/slide1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dirty="0" err="1"/>
              <a:t>Allekérdezések</a:t>
            </a:r>
            <a:r>
              <a:rPr lang="hu-HU" dirty="0"/>
              <a:t> I.</a:t>
            </a:r>
          </a:p>
        </p:txBody>
      </p:sp>
      <p:sp>
        <p:nvSpPr>
          <p:cNvPr id="3" name="Tartalom helye 2"/>
          <p:cNvSpPr>
            <a:spLocks noGrp="1"/>
          </p:cNvSpPr>
          <p:nvPr>
            <p:ph idx="1"/>
          </p:nvPr>
        </p:nvSpPr>
        <p:spPr/>
        <p:txBody>
          <a:bodyPr>
            <a:normAutofit/>
          </a:bodyPr>
          <a:lstStyle/>
          <a:p>
            <a:r>
              <a:rPr lang="hu-HU" dirty="0"/>
              <a:t>Bizonyos esetekben a rekordhalmaz kiválasztásánál, más rekordhalmazból kiszámolt értékek alapján szeretnénk kiválasztani.</a:t>
            </a:r>
          </a:p>
          <a:p>
            <a:r>
              <a:rPr lang="hu-HU" dirty="0"/>
              <a:t>Ez eddig nem volt lehetséges, hiszen a rekordhalmazba való kiválasztásnál (WHERE) már csak az éppen aktuális rekord tulajdonságait tudom elérni, tehát például </a:t>
            </a:r>
            <a:r>
              <a:rPr lang="hu-HU" dirty="0" err="1"/>
              <a:t>aggregáló</a:t>
            </a:r>
            <a:r>
              <a:rPr lang="hu-HU" dirty="0"/>
              <a:t> függvényeket itt már nem lehet futtatni a rekordhalmazon.</a:t>
            </a:r>
          </a:p>
          <a:p>
            <a:r>
              <a:rPr lang="hu-HU" dirty="0"/>
              <a:t>Ilyen esetekben használunk </a:t>
            </a:r>
            <a:r>
              <a:rPr lang="hu-HU" dirty="0" err="1"/>
              <a:t>allekérdezést</a:t>
            </a:r>
            <a:r>
              <a:rPr lang="hu-HU" dirty="0"/>
              <a:t>.</a:t>
            </a:r>
          </a:p>
        </p:txBody>
      </p:sp>
      <p:sp>
        <p:nvSpPr>
          <p:cNvPr id="5" name="Dátum helye 4"/>
          <p:cNvSpPr>
            <a:spLocks noGrp="1"/>
          </p:cNvSpPr>
          <p:nvPr>
            <p:ph type="dt" sz="half" idx="10"/>
          </p:nvPr>
        </p:nvSpPr>
        <p:spPr/>
        <p:txBody>
          <a:bodyPr/>
          <a:lstStyle/>
          <a:p>
            <a:fld id="{4F67A5F1-3D79-4D4E-A689-075BAAAECCE9}" type="datetime1">
              <a:rPr lang="hu-HU" smtClean="0"/>
              <a:t>2023. 01. 18.</a:t>
            </a:fld>
            <a:endParaRPr lang="hu-HU"/>
          </a:p>
        </p:txBody>
      </p:sp>
      <p:sp>
        <p:nvSpPr>
          <p:cNvPr id="4" name="Dia számának helye 3">
            <a:extLst>
              <a:ext uri="{FF2B5EF4-FFF2-40B4-BE49-F238E27FC236}">
                <a16:creationId xmlns:a16="http://schemas.microsoft.com/office/drawing/2014/main" id="{D184DBFE-331F-4026-BC8B-3FAD0BFDC1E2}"/>
              </a:ext>
            </a:extLst>
          </p:cNvPr>
          <p:cNvSpPr>
            <a:spLocks noGrp="1"/>
          </p:cNvSpPr>
          <p:nvPr>
            <p:ph type="sldNum" sz="quarter" idx="12"/>
          </p:nvPr>
        </p:nvSpPr>
        <p:spPr/>
        <p:txBody>
          <a:bodyPr/>
          <a:lstStyle/>
          <a:p>
            <a:fld id="{023A0BD0-2DEC-4D15-9D20-DE27D113719B}" type="slidenum">
              <a:rPr lang="hu-HU" smtClean="0"/>
              <a:t>178</a:t>
            </a:fld>
            <a:endParaRPr lang="hu-HU"/>
          </a:p>
        </p:txBody>
      </p:sp>
    </p:spTree>
    <p:extLst>
      <p:ext uri="{BB962C8B-B14F-4D97-AF65-F5344CB8AC3E}">
        <p14:creationId xmlns:p14="http://schemas.microsoft.com/office/powerpoint/2010/main" val="403738372"/>
      </p:ext>
    </p:extLst>
  </p:cSld>
  <p:clrMapOvr>
    <a:masterClrMapping/>
  </p:clrMapOvr>
  <mc:AlternateContent xmlns:mc="http://schemas.openxmlformats.org/markup-compatibility/2006" xmlns:p14="http://schemas.microsoft.com/office/powerpoint/2010/main">
    <mc:Choice Requires="p14">
      <p:transition spd="slow" p14:dur="1250">
        <p14:switch dir="r"/>
      </p:transition>
    </mc:Choice>
    <mc:Fallback xmlns="">
      <p:transition spd="slow">
        <p:fade/>
      </p:transition>
    </mc:Fallback>
  </mc:AlternateContent>
  <p:timing>
    <p:tnLst>
      <p:par>
        <p:cTn id="1" dur="indefinite" restart="never" nodeType="tmRoot"/>
      </p:par>
    </p:tnLst>
  </p:timing>
</p:sld>
</file>

<file path=ppt/slides/slide1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dirty="0" err="1"/>
              <a:t>Allekérdezések</a:t>
            </a:r>
            <a:r>
              <a:rPr lang="hu-HU" dirty="0"/>
              <a:t> II.</a:t>
            </a:r>
          </a:p>
        </p:txBody>
      </p:sp>
      <p:sp>
        <p:nvSpPr>
          <p:cNvPr id="3" name="Tartalom helye 2"/>
          <p:cNvSpPr>
            <a:spLocks noGrp="1"/>
          </p:cNvSpPr>
          <p:nvPr>
            <p:ph idx="1"/>
          </p:nvPr>
        </p:nvSpPr>
        <p:spPr/>
        <p:txBody>
          <a:bodyPr>
            <a:normAutofit/>
          </a:bodyPr>
          <a:lstStyle/>
          <a:p>
            <a:r>
              <a:rPr lang="hu-HU" dirty="0" err="1"/>
              <a:t>Allekérdezés</a:t>
            </a:r>
            <a:r>
              <a:rPr lang="hu-HU" dirty="0"/>
              <a:t> formája:</a:t>
            </a:r>
          </a:p>
          <a:p>
            <a:pPr lvl="1"/>
            <a:r>
              <a:rPr lang="hu-HU" dirty="0"/>
              <a:t>Az ilyen lekérdezések minden esetben egy másik lekérdezésben jelennek meg.</a:t>
            </a:r>
          </a:p>
          <a:p>
            <a:pPr lvl="1"/>
            <a:r>
              <a:rPr lang="hu-HU" dirty="0"/>
              <a:t>Minden esetben fontos, hogy (&lt;lekérdezés&gt;) formában kell megadni!</a:t>
            </a:r>
          </a:p>
          <a:p>
            <a:r>
              <a:rPr lang="hu-HU" dirty="0"/>
              <a:t>Az </a:t>
            </a:r>
            <a:r>
              <a:rPr lang="hu-HU" dirty="0" err="1"/>
              <a:t>allekérdezések</a:t>
            </a:r>
            <a:r>
              <a:rPr lang="hu-HU" dirty="0"/>
              <a:t> eredménye alapvetően két fajta lehet:</a:t>
            </a:r>
          </a:p>
          <a:p>
            <a:pPr lvl="1"/>
            <a:r>
              <a:rPr lang="hu-HU" dirty="0"/>
              <a:t>Skalár</a:t>
            </a:r>
          </a:p>
          <a:p>
            <a:pPr lvl="2"/>
            <a:r>
              <a:rPr lang="hu-HU" dirty="0"/>
              <a:t>Ekkor egy egzakt értékkel tér vissza, amivel mi dolgozhatunk.</a:t>
            </a:r>
          </a:p>
          <a:p>
            <a:pPr lvl="1"/>
            <a:r>
              <a:rPr lang="hu-HU" dirty="0"/>
              <a:t>Rekordhalmaz</a:t>
            </a:r>
          </a:p>
          <a:p>
            <a:pPr lvl="2"/>
            <a:r>
              <a:rPr lang="hu-HU" dirty="0"/>
              <a:t>Ekkor egy egyoszlopos rekordhalmazzal tér vissza, amiben lévő elemekkel dolgozhatunk.</a:t>
            </a:r>
          </a:p>
          <a:p>
            <a:pPr lvl="2"/>
            <a:endParaRPr lang="hu-HU" dirty="0"/>
          </a:p>
        </p:txBody>
      </p:sp>
      <p:sp>
        <p:nvSpPr>
          <p:cNvPr id="5" name="Dátum helye 4"/>
          <p:cNvSpPr>
            <a:spLocks noGrp="1"/>
          </p:cNvSpPr>
          <p:nvPr>
            <p:ph type="dt" sz="half" idx="10"/>
          </p:nvPr>
        </p:nvSpPr>
        <p:spPr/>
        <p:txBody>
          <a:bodyPr/>
          <a:lstStyle/>
          <a:p>
            <a:fld id="{9DDC1D9E-1BDB-43D9-9007-5A6BDC24FB27}" type="datetime1">
              <a:rPr lang="hu-HU" smtClean="0"/>
              <a:t>2023. 01. 18.</a:t>
            </a:fld>
            <a:endParaRPr lang="hu-HU"/>
          </a:p>
        </p:txBody>
      </p:sp>
      <p:sp>
        <p:nvSpPr>
          <p:cNvPr id="4" name="Dia számának helye 3">
            <a:extLst>
              <a:ext uri="{FF2B5EF4-FFF2-40B4-BE49-F238E27FC236}">
                <a16:creationId xmlns:a16="http://schemas.microsoft.com/office/drawing/2014/main" id="{FCDA36E7-2A1B-46F4-B0DC-CA8955226DD5}"/>
              </a:ext>
            </a:extLst>
          </p:cNvPr>
          <p:cNvSpPr>
            <a:spLocks noGrp="1"/>
          </p:cNvSpPr>
          <p:nvPr>
            <p:ph type="sldNum" sz="quarter" idx="12"/>
          </p:nvPr>
        </p:nvSpPr>
        <p:spPr/>
        <p:txBody>
          <a:bodyPr/>
          <a:lstStyle/>
          <a:p>
            <a:fld id="{023A0BD0-2DEC-4D15-9D20-DE27D113719B}" type="slidenum">
              <a:rPr lang="hu-HU" smtClean="0"/>
              <a:t>179</a:t>
            </a:fld>
            <a:endParaRPr lang="hu-HU"/>
          </a:p>
        </p:txBody>
      </p:sp>
    </p:spTree>
    <p:extLst>
      <p:ext uri="{BB962C8B-B14F-4D97-AF65-F5344CB8AC3E}">
        <p14:creationId xmlns:p14="http://schemas.microsoft.com/office/powerpoint/2010/main" val="862667020"/>
      </p:ext>
    </p:extLst>
  </p:cSld>
  <p:clrMapOvr>
    <a:masterClrMapping/>
  </p:clrMapOvr>
  <mc:AlternateContent xmlns:mc="http://schemas.openxmlformats.org/markup-compatibility/2006" xmlns:p14="http://schemas.microsoft.com/office/powerpoint/2010/main">
    <mc:Choice Requires="p14">
      <p:transition spd="slow" p14:dur="1250">
        <p14:switch dir="r"/>
      </p:transition>
    </mc:Choice>
    <mc:Fallback xmlns="">
      <p:transition spd="slow">
        <p:fade/>
      </p:transition>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dirty="0"/>
              <a:t>Relációs adatbázisok I.</a:t>
            </a:r>
          </a:p>
        </p:txBody>
      </p:sp>
      <p:sp>
        <p:nvSpPr>
          <p:cNvPr id="3" name="Tartalom helye 2"/>
          <p:cNvSpPr>
            <a:spLocks noGrp="1"/>
          </p:cNvSpPr>
          <p:nvPr>
            <p:ph idx="1"/>
          </p:nvPr>
        </p:nvSpPr>
        <p:spPr/>
        <p:txBody>
          <a:bodyPr>
            <a:normAutofit/>
          </a:bodyPr>
          <a:lstStyle/>
          <a:p>
            <a:r>
              <a:rPr lang="hu-HU" dirty="0"/>
              <a:t>Relációs adatmodell:</a:t>
            </a:r>
          </a:p>
          <a:p>
            <a:pPr lvl="1"/>
            <a:r>
              <a:rPr lang="hu-HU" dirty="0"/>
              <a:t>A Relációs adatmodellben az összefüggő tulajdonsággal rendelkező adatokat, egy 2D mátrixban ábrázoljuk, ahol az egyes </a:t>
            </a:r>
            <a:r>
              <a:rPr lang="hu-HU" u="sng" dirty="0"/>
              <a:t>oszlopok</a:t>
            </a:r>
            <a:r>
              <a:rPr lang="hu-HU" dirty="0"/>
              <a:t> lesznek a reláció tulajdonságai (attribútumai), az egyes </a:t>
            </a:r>
            <a:r>
              <a:rPr lang="hu-HU" u="sng" dirty="0"/>
              <a:t>sorok</a:t>
            </a:r>
            <a:r>
              <a:rPr lang="hu-HU" dirty="0"/>
              <a:t> pedig a tárolt adatok.</a:t>
            </a:r>
          </a:p>
          <a:p>
            <a:pPr lvl="1"/>
            <a:r>
              <a:rPr lang="hu-HU" dirty="0"/>
              <a:t>Minden adat, az adott relációban értelmezett tulajdonsághalmazzal bír, melyeket a reláció megtervezésekor kell összegyűjteni.</a:t>
            </a:r>
          </a:p>
          <a:p>
            <a:pPr lvl="1"/>
            <a:r>
              <a:rPr lang="hu-HU" dirty="0"/>
              <a:t>Így tehát minden sor, minden egyes oszlopában, az adott tulajdonság értelmezési tartományba tartozó, adat tulajdonság szerepel.</a:t>
            </a:r>
          </a:p>
        </p:txBody>
      </p:sp>
      <p:sp>
        <p:nvSpPr>
          <p:cNvPr id="4" name="Dátum helye 3"/>
          <p:cNvSpPr>
            <a:spLocks noGrp="1"/>
          </p:cNvSpPr>
          <p:nvPr>
            <p:ph type="dt" sz="half" idx="10"/>
          </p:nvPr>
        </p:nvSpPr>
        <p:spPr/>
        <p:txBody>
          <a:bodyPr/>
          <a:lstStyle/>
          <a:p>
            <a:fld id="{0FB288D6-C584-45F4-916F-6CD61522EEB2}" type="datetime1">
              <a:rPr lang="hu-HU" smtClean="0"/>
              <a:t>2023. 01. 18.</a:t>
            </a:fld>
            <a:endParaRPr lang="hu-HU"/>
          </a:p>
        </p:txBody>
      </p:sp>
      <p:sp>
        <p:nvSpPr>
          <p:cNvPr id="6" name="Dia számának helye 5"/>
          <p:cNvSpPr>
            <a:spLocks noGrp="1"/>
          </p:cNvSpPr>
          <p:nvPr>
            <p:ph type="sldNum" sz="quarter" idx="12"/>
          </p:nvPr>
        </p:nvSpPr>
        <p:spPr/>
        <p:txBody>
          <a:bodyPr/>
          <a:lstStyle/>
          <a:p>
            <a:fld id="{39A938FA-6108-4A36-A74B-B1E67C707359}" type="slidenum">
              <a:rPr lang="hu-HU" smtClean="0"/>
              <a:t>18</a:t>
            </a:fld>
            <a:endParaRPr lang="hu-HU"/>
          </a:p>
        </p:txBody>
      </p:sp>
    </p:spTree>
    <p:extLst>
      <p:ext uri="{BB962C8B-B14F-4D97-AF65-F5344CB8AC3E}">
        <p14:creationId xmlns:p14="http://schemas.microsoft.com/office/powerpoint/2010/main" val="3362105046"/>
      </p:ext>
    </p:extLst>
  </p:cSld>
  <p:clrMapOvr>
    <a:masterClrMapping/>
  </p:clrMapOvr>
  <mc:AlternateContent xmlns:mc="http://schemas.openxmlformats.org/markup-compatibility/2006" xmlns:p14="http://schemas.microsoft.com/office/powerpoint/2010/main">
    <mc:Choice Requires="p14">
      <p:transition spd="slow" p14:dur="1250">
        <p14:switch dir="r"/>
      </p:transition>
    </mc:Choice>
    <mc:Fallback xmlns="">
      <p:transition spd="slow">
        <p:fade/>
      </p:transition>
    </mc:Fallback>
  </mc:AlternateContent>
  <p:timing>
    <p:tnLst>
      <p:par>
        <p:cTn id="1" dur="indefinite" restart="never" nodeType="tmRoot"/>
      </p:par>
    </p:tnLst>
  </p:timing>
</p:sld>
</file>

<file path=ppt/slides/slide1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dirty="0" err="1" smtClean="0"/>
              <a:t>Where</a:t>
            </a:r>
            <a:r>
              <a:rPr lang="hu-HU" dirty="0" smtClean="0"/>
              <a:t> - In</a:t>
            </a:r>
            <a:endParaRPr lang="hu-HU" dirty="0"/>
          </a:p>
        </p:txBody>
      </p:sp>
      <p:sp>
        <p:nvSpPr>
          <p:cNvPr id="3" name="Tartalom helye 2"/>
          <p:cNvSpPr>
            <a:spLocks noGrp="1"/>
          </p:cNvSpPr>
          <p:nvPr>
            <p:ph idx="1"/>
          </p:nvPr>
        </p:nvSpPr>
        <p:spPr/>
        <p:txBody>
          <a:bodyPr/>
          <a:lstStyle/>
          <a:p>
            <a:r>
              <a:rPr lang="hu-HU" dirty="0"/>
              <a:t>A </a:t>
            </a:r>
            <a:r>
              <a:rPr lang="hu-HU" dirty="0" smtClean="0"/>
              <a:t>WHERE esetén az IN </a:t>
            </a:r>
            <a:r>
              <a:rPr lang="hu-HU" dirty="0"/>
              <a:t>olyan értékeket ad vissza, amelyek megegyeznek a lista értékeivel .</a:t>
            </a:r>
          </a:p>
          <a:p>
            <a:r>
              <a:rPr lang="hu-HU" dirty="0"/>
              <a:t>Ez a lista </a:t>
            </a:r>
            <a:r>
              <a:rPr lang="hu-HU" dirty="0" smtClean="0"/>
              <a:t>vagy egy rögzített, </a:t>
            </a:r>
            <a:r>
              <a:rPr lang="hu-HU" dirty="0"/>
              <a:t>vagy egy </a:t>
            </a:r>
            <a:r>
              <a:rPr lang="hu-HU" dirty="0" err="1"/>
              <a:t>segédlekérdezés</a:t>
            </a:r>
            <a:r>
              <a:rPr lang="hu-HU" dirty="0"/>
              <a:t> által </a:t>
            </a:r>
            <a:r>
              <a:rPr lang="hu-HU" dirty="0" smtClean="0"/>
              <a:t>generált lista.</a:t>
            </a:r>
            <a:endParaRPr lang="hu-HU" dirty="0"/>
          </a:p>
          <a:p>
            <a:r>
              <a:rPr lang="hu-HU" dirty="0"/>
              <a:t>A WHERE IN </a:t>
            </a:r>
            <a:r>
              <a:rPr lang="hu-HU" dirty="0" smtClean="0"/>
              <a:t>gyakorlatilag több </a:t>
            </a:r>
            <a:r>
              <a:rPr lang="hu-HU" dirty="0"/>
              <a:t>VAGY feltétel rövidítése.</a:t>
            </a:r>
          </a:p>
          <a:p>
            <a:endParaRPr lang="hu-HU" dirty="0"/>
          </a:p>
        </p:txBody>
      </p:sp>
      <p:sp>
        <p:nvSpPr>
          <p:cNvPr id="4" name="Dátum helye 3"/>
          <p:cNvSpPr>
            <a:spLocks noGrp="1"/>
          </p:cNvSpPr>
          <p:nvPr>
            <p:ph type="dt" sz="half" idx="10"/>
          </p:nvPr>
        </p:nvSpPr>
        <p:spPr/>
        <p:txBody>
          <a:bodyPr/>
          <a:lstStyle/>
          <a:p>
            <a:fld id="{8038B707-463A-4694-A111-045EE4889DE1}" type="datetime1">
              <a:rPr lang="hu-HU" smtClean="0"/>
              <a:t>2023. 01. 18.</a:t>
            </a:fld>
            <a:endParaRPr lang="hu-HU"/>
          </a:p>
        </p:txBody>
      </p:sp>
      <p:sp>
        <p:nvSpPr>
          <p:cNvPr id="5" name="Dia számának helye 4"/>
          <p:cNvSpPr>
            <a:spLocks noGrp="1"/>
          </p:cNvSpPr>
          <p:nvPr>
            <p:ph type="sldNum" sz="quarter" idx="12"/>
          </p:nvPr>
        </p:nvSpPr>
        <p:spPr/>
        <p:txBody>
          <a:bodyPr/>
          <a:lstStyle/>
          <a:p>
            <a:fld id="{6A3D1E81-B98C-4CD5-9C26-982AA14D93A3}" type="slidenum">
              <a:rPr lang="hu-HU" smtClean="0"/>
              <a:t>180</a:t>
            </a:fld>
            <a:endParaRPr lang="hu-HU"/>
          </a:p>
        </p:txBody>
      </p:sp>
    </p:spTree>
    <p:extLst>
      <p:ext uri="{BB962C8B-B14F-4D97-AF65-F5344CB8AC3E}">
        <p14:creationId xmlns:p14="http://schemas.microsoft.com/office/powerpoint/2010/main" val="3809985268"/>
      </p:ext>
    </p:extLst>
  </p:cSld>
  <p:clrMapOvr>
    <a:masterClrMapping/>
  </p:clrMapOvr>
  <p:timing>
    <p:tnLst>
      <p:par>
        <p:cTn id="1" dur="indefinite" restart="never" nodeType="tmRoot"/>
      </p:par>
    </p:tnLst>
  </p:timing>
</p:sld>
</file>

<file path=ppt/slides/slide1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dirty="0" smtClean="0"/>
              <a:t>IN példa</a:t>
            </a:r>
            <a:endParaRPr lang="hu-HU" dirty="0"/>
          </a:p>
        </p:txBody>
      </p:sp>
      <p:sp>
        <p:nvSpPr>
          <p:cNvPr id="6" name="Szöveg helye 5"/>
          <p:cNvSpPr>
            <a:spLocks noGrp="1"/>
          </p:cNvSpPr>
          <p:nvPr>
            <p:ph type="body" idx="1"/>
          </p:nvPr>
        </p:nvSpPr>
        <p:spPr/>
        <p:txBody>
          <a:bodyPr/>
          <a:lstStyle/>
          <a:p>
            <a:r>
              <a:rPr lang="hu-HU" dirty="0" smtClean="0"/>
              <a:t>IN</a:t>
            </a:r>
            <a:endParaRPr lang="hu-HU" dirty="0"/>
          </a:p>
        </p:txBody>
      </p:sp>
      <p:sp>
        <p:nvSpPr>
          <p:cNvPr id="7" name="Tartalom helye 6"/>
          <p:cNvSpPr>
            <a:spLocks noGrp="1"/>
          </p:cNvSpPr>
          <p:nvPr>
            <p:ph sz="half" idx="2"/>
          </p:nvPr>
        </p:nvSpPr>
        <p:spPr/>
        <p:txBody>
          <a:bodyPr/>
          <a:lstStyle/>
          <a:p>
            <a:pPr marL="0" indent="0">
              <a:buNone/>
            </a:pPr>
            <a:r>
              <a:rPr lang="en-US" dirty="0"/>
              <a:t>SELECT *</a:t>
            </a:r>
          </a:p>
          <a:p>
            <a:pPr marL="0" indent="0">
              <a:buNone/>
            </a:pPr>
            <a:r>
              <a:rPr lang="en-US" dirty="0"/>
              <a:t>  FROM Customer</a:t>
            </a:r>
          </a:p>
          <a:p>
            <a:pPr marL="0" indent="0">
              <a:buNone/>
            </a:pPr>
            <a:r>
              <a:rPr lang="en-US" dirty="0"/>
              <a:t> WHERE City IN ('</a:t>
            </a:r>
            <a:r>
              <a:rPr lang="en-US" dirty="0" err="1"/>
              <a:t>Paris','London</a:t>
            </a:r>
            <a:r>
              <a:rPr lang="en-US" dirty="0"/>
              <a:t>')</a:t>
            </a:r>
            <a:endParaRPr lang="hu-HU" dirty="0"/>
          </a:p>
        </p:txBody>
      </p:sp>
      <p:sp>
        <p:nvSpPr>
          <p:cNvPr id="8" name="Szöveg helye 7"/>
          <p:cNvSpPr>
            <a:spLocks noGrp="1"/>
          </p:cNvSpPr>
          <p:nvPr>
            <p:ph type="body" sz="quarter" idx="3"/>
          </p:nvPr>
        </p:nvSpPr>
        <p:spPr/>
        <p:txBody>
          <a:bodyPr/>
          <a:lstStyle/>
          <a:p>
            <a:r>
              <a:rPr lang="hu-HU" dirty="0" smtClean="0"/>
              <a:t>NOT IN</a:t>
            </a:r>
            <a:endParaRPr lang="hu-HU" dirty="0"/>
          </a:p>
        </p:txBody>
      </p:sp>
      <p:sp>
        <p:nvSpPr>
          <p:cNvPr id="9" name="Tartalom helye 8"/>
          <p:cNvSpPr>
            <a:spLocks noGrp="1"/>
          </p:cNvSpPr>
          <p:nvPr>
            <p:ph sz="quarter" idx="4"/>
          </p:nvPr>
        </p:nvSpPr>
        <p:spPr/>
        <p:txBody>
          <a:bodyPr/>
          <a:lstStyle/>
          <a:p>
            <a:pPr marL="0" indent="0">
              <a:buNone/>
            </a:pPr>
            <a:r>
              <a:rPr lang="en-US" dirty="0"/>
              <a:t>SELECT Id, </a:t>
            </a:r>
            <a:r>
              <a:rPr lang="en-US" dirty="0" err="1"/>
              <a:t>ProductName</a:t>
            </a:r>
            <a:r>
              <a:rPr lang="en-US" dirty="0"/>
              <a:t>, </a:t>
            </a:r>
            <a:r>
              <a:rPr lang="en-US" dirty="0" err="1"/>
              <a:t>UnitPrice</a:t>
            </a:r>
            <a:endParaRPr lang="en-US" dirty="0"/>
          </a:p>
          <a:p>
            <a:pPr marL="0" indent="0">
              <a:buNone/>
            </a:pPr>
            <a:r>
              <a:rPr lang="en-US" dirty="0"/>
              <a:t>  FROM Product</a:t>
            </a:r>
          </a:p>
          <a:p>
            <a:pPr marL="0" indent="0">
              <a:buNone/>
            </a:pPr>
            <a:r>
              <a:rPr lang="en-US" dirty="0"/>
              <a:t> WHERE </a:t>
            </a:r>
            <a:r>
              <a:rPr lang="en-US" dirty="0" err="1"/>
              <a:t>UnitPrice</a:t>
            </a:r>
            <a:r>
              <a:rPr lang="en-US" dirty="0"/>
              <a:t> NOT IN (10,20,30,40,50)</a:t>
            </a:r>
            <a:endParaRPr lang="hu-HU" dirty="0"/>
          </a:p>
        </p:txBody>
      </p:sp>
      <p:sp>
        <p:nvSpPr>
          <p:cNvPr id="4" name="Dátum helye 3"/>
          <p:cNvSpPr>
            <a:spLocks noGrp="1"/>
          </p:cNvSpPr>
          <p:nvPr>
            <p:ph type="dt" sz="half" idx="10"/>
          </p:nvPr>
        </p:nvSpPr>
        <p:spPr/>
        <p:txBody>
          <a:bodyPr/>
          <a:lstStyle/>
          <a:p>
            <a:fld id="{8038B707-463A-4694-A111-045EE4889DE1}" type="datetime1">
              <a:rPr lang="hu-HU" smtClean="0"/>
              <a:t>2023. 01. 18.</a:t>
            </a:fld>
            <a:endParaRPr lang="hu-HU"/>
          </a:p>
        </p:txBody>
      </p:sp>
      <p:sp>
        <p:nvSpPr>
          <p:cNvPr id="5" name="Dia számának helye 4"/>
          <p:cNvSpPr>
            <a:spLocks noGrp="1"/>
          </p:cNvSpPr>
          <p:nvPr>
            <p:ph type="sldNum" sz="quarter" idx="12"/>
          </p:nvPr>
        </p:nvSpPr>
        <p:spPr/>
        <p:txBody>
          <a:bodyPr/>
          <a:lstStyle/>
          <a:p>
            <a:fld id="{6A3D1E81-B98C-4CD5-9C26-982AA14D93A3}" type="slidenum">
              <a:rPr lang="hu-HU" smtClean="0"/>
              <a:t>181</a:t>
            </a:fld>
            <a:endParaRPr lang="hu-HU"/>
          </a:p>
        </p:txBody>
      </p:sp>
    </p:spTree>
    <p:extLst>
      <p:ext uri="{BB962C8B-B14F-4D97-AF65-F5344CB8AC3E}">
        <p14:creationId xmlns:p14="http://schemas.microsoft.com/office/powerpoint/2010/main" val="2557701756"/>
      </p:ext>
    </p:extLst>
  </p:cSld>
  <p:clrMapOvr>
    <a:masterClrMapping/>
  </p:clrMapOvr>
  <p:timing>
    <p:tnLst>
      <p:par>
        <p:cTn id="1" dur="indefinite" restart="never" nodeType="tmRoot"/>
      </p:par>
    </p:tnLst>
  </p:timing>
</p:sld>
</file>

<file path=ppt/slides/slide1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artalom helye 2"/>
          <p:cNvSpPr>
            <a:spLocks noGrp="1"/>
          </p:cNvSpPr>
          <p:nvPr>
            <p:ph idx="1"/>
          </p:nvPr>
        </p:nvSpPr>
        <p:spPr>
          <a:xfrm>
            <a:off x="838200" y="1825625"/>
            <a:ext cx="5096069" cy="4351338"/>
          </a:xfrm>
        </p:spPr>
        <p:txBody>
          <a:bodyPr>
            <a:normAutofit lnSpcReduction="10000"/>
          </a:bodyPr>
          <a:lstStyle/>
          <a:p>
            <a:pPr marL="0" indent="0">
              <a:buNone/>
            </a:pPr>
            <a:r>
              <a:rPr lang="hu-HU" dirty="0"/>
              <a:t>SELECT </a:t>
            </a:r>
            <a:r>
              <a:rPr lang="hu-HU" dirty="0" err="1"/>
              <a:t>id</a:t>
            </a:r>
            <a:r>
              <a:rPr lang="hu-HU" dirty="0"/>
              <a:t>, </a:t>
            </a:r>
            <a:r>
              <a:rPr lang="hu-HU" dirty="0" err="1"/>
              <a:t>orderdate</a:t>
            </a:r>
            <a:r>
              <a:rPr lang="hu-HU" dirty="0"/>
              <a:t>, </a:t>
            </a:r>
            <a:r>
              <a:rPr lang="hu-HU" dirty="0" err="1"/>
              <a:t>customerid</a:t>
            </a:r>
            <a:endParaRPr lang="hu-HU" dirty="0"/>
          </a:p>
          <a:p>
            <a:pPr marL="0" indent="0">
              <a:buNone/>
            </a:pPr>
            <a:r>
              <a:rPr lang="hu-HU" dirty="0"/>
              <a:t>FROM </a:t>
            </a:r>
            <a:r>
              <a:rPr lang="hu-HU" dirty="0" err="1"/>
              <a:t>orders</a:t>
            </a:r>
            <a:endParaRPr lang="hu-HU" dirty="0"/>
          </a:p>
          <a:p>
            <a:pPr marL="0" indent="0">
              <a:buNone/>
            </a:pPr>
            <a:r>
              <a:rPr lang="hu-HU" dirty="0"/>
              <a:t>WHERE </a:t>
            </a:r>
            <a:r>
              <a:rPr lang="hu-HU" dirty="0" err="1"/>
              <a:t>customerid</a:t>
            </a:r>
            <a:r>
              <a:rPr lang="hu-HU" dirty="0"/>
              <a:t> IN (</a:t>
            </a:r>
          </a:p>
          <a:p>
            <a:pPr marL="0" indent="0">
              <a:buNone/>
            </a:pPr>
            <a:r>
              <a:rPr lang="hu-HU" dirty="0"/>
              <a:t>        SELECT </a:t>
            </a:r>
            <a:r>
              <a:rPr lang="hu-HU" dirty="0" err="1" smtClean="0"/>
              <a:t>id</a:t>
            </a:r>
            <a:endParaRPr lang="hu-HU" dirty="0"/>
          </a:p>
          <a:p>
            <a:pPr marL="0" indent="0">
              <a:buNone/>
            </a:pPr>
            <a:r>
              <a:rPr lang="hu-HU" dirty="0"/>
              <a:t>        FROM </a:t>
            </a:r>
            <a:r>
              <a:rPr lang="hu-HU" dirty="0" err="1"/>
              <a:t>Customer</a:t>
            </a:r>
            <a:endParaRPr lang="hu-HU" dirty="0"/>
          </a:p>
          <a:p>
            <a:pPr marL="0" indent="0">
              <a:buNone/>
            </a:pPr>
            <a:r>
              <a:rPr lang="hu-HU" dirty="0"/>
              <a:t>        WHERE City = 'Berlin')</a:t>
            </a:r>
          </a:p>
          <a:p>
            <a:pPr marL="0" indent="0">
              <a:buNone/>
            </a:pPr>
            <a:r>
              <a:rPr lang="hu-HU" dirty="0"/>
              <a:t>ORDER BY </a:t>
            </a:r>
            <a:r>
              <a:rPr lang="hu-HU" dirty="0" err="1"/>
              <a:t>orderdate</a:t>
            </a:r>
            <a:r>
              <a:rPr lang="hu-HU" dirty="0"/>
              <a:t> DESC</a:t>
            </a:r>
            <a:r>
              <a:rPr lang="hu-HU" dirty="0" smtClean="0"/>
              <a:t>;</a:t>
            </a:r>
          </a:p>
          <a:p>
            <a:pPr marL="0" indent="0">
              <a:buNone/>
            </a:pPr>
            <a:endParaRPr lang="hu-HU" dirty="0" smtClean="0"/>
          </a:p>
          <a:p>
            <a:pPr marL="0" indent="0">
              <a:buNone/>
            </a:pPr>
            <a:r>
              <a:rPr lang="hu-HU" sz="1600" i="1" dirty="0" smtClean="0"/>
              <a:t>(London több rekordot eredményez)</a:t>
            </a:r>
            <a:endParaRPr lang="hu-HU" sz="1600" i="1" dirty="0"/>
          </a:p>
        </p:txBody>
      </p:sp>
      <p:sp>
        <p:nvSpPr>
          <p:cNvPr id="4" name="Dátum helye 3"/>
          <p:cNvSpPr>
            <a:spLocks noGrp="1"/>
          </p:cNvSpPr>
          <p:nvPr>
            <p:ph type="dt" sz="half" idx="10"/>
          </p:nvPr>
        </p:nvSpPr>
        <p:spPr/>
        <p:txBody>
          <a:bodyPr/>
          <a:lstStyle/>
          <a:p>
            <a:fld id="{8038B707-463A-4694-A111-045EE4889DE1}" type="datetime1">
              <a:rPr lang="hu-HU" smtClean="0"/>
              <a:t>2023. 01. 18.</a:t>
            </a:fld>
            <a:endParaRPr lang="hu-HU"/>
          </a:p>
        </p:txBody>
      </p:sp>
      <p:sp>
        <p:nvSpPr>
          <p:cNvPr id="5" name="Dia számának helye 4"/>
          <p:cNvSpPr>
            <a:spLocks noGrp="1"/>
          </p:cNvSpPr>
          <p:nvPr>
            <p:ph type="sldNum" sz="quarter" idx="12"/>
          </p:nvPr>
        </p:nvSpPr>
        <p:spPr/>
        <p:txBody>
          <a:bodyPr/>
          <a:lstStyle/>
          <a:p>
            <a:fld id="{6A3D1E81-B98C-4CD5-9C26-982AA14D93A3}" type="slidenum">
              <a:rPr lang="hu-HU" smtClean="0"/>
              <a:t>182</a:t>
            </a:fld>
            <a:endParaRPr lang="hu-HU"/>
          </a:p>
        </p:txBody>
      </p:sp>
      <p:pic>
        <p:nvPicPr>
          <p:cNvPr id="6" name="Kép 5"/>
          <p:cNvPicPr>
            <a:picLocks noChangeAspect="1"/>
          </p:cNvPicPr>
          <p:nvPr/>
        </p:nvPicPr>
        <p:blipFill>
          <a:blip r:embed="rId2"/>
          <a:stretch>
            <a:fillRect/>
          </a:stretch>
        </p:blipFill>
        <p:spPr>
          <a:xfrm>
            <a:off x="6520834" y="2201069"/>
            <a:ext cx="5457825" cy="3600450"/>
          </a:xfrm>
          <a:prstGeom prst="rect">
            <a:avLst/>
          </a:prstGeom>
        </p:spPr>
      </p:pic>
    </p:spTree>
    <p:extLst>
      <p:ext uri="{BB962C8B-B14F-4D97-AF65-F5344CB8AC3E}">
        <p14:creationId xmlns:p14="http://schemas.microsoft.com/office/powerpoint/2010/main" val="3884245408"/>
      </p:ext>
    </p:extLst>
  </p:cSld>
  <p:clrMapOvr>
    <a:masterClrMapping/>
  </p:clrMapOvr>
  <p:timing>
    <p:tnLst>
      <p:par>
        <p:cTn id="1" dur="indefinite" restart="never" nodeType="tmRoot"/>
      </p:par>
    </p:tnLst>
  </p:timing>
</p:sld>
</file>

<file path=ppt/slides/slide1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ím 5"/>
          <p:cNvSpPr>
            <a:spLocks noGrp="1"/>
          </p:cNvSpPr>
          <p:nvPr>
            <p:ph type="title"/>
          </p:nvPr>
        </p:nvSpPr>
        <p:spPr/>
        <p:txBody>
          <a:bodyPr>
            <a:normAutofit/>
          </a:bodyPr>
          <a:lstStyle/>
          <a:p>
            <a:r>
              <a:rPr lang="hu-HU" sz="2800" dirty="0" smtClean="0"/>
              <a:t>Soroljuk </a:t>
            </a:r>
            <a:r>
              <a:rPr lang="hu-HU" sz="2800" dirty="0"/>
              <a:t>fel az összes olyan ügyfelet, akik ugyanabból az országból származnak, mint </a:t>
            </a:r>
            <a:r>
              <a:rPr lang="hu-HU" sz="2800" dirty="0" smtClean="0"/>
              <a:t> </a:t>
            </a:r>
            <a:r>
              <a:rPr lang="hu-HU" sz="2800" dirty="0"/>
              <a:t>a </a:t>
            </a:r>
            <a:r>
              <a:rPr lang="hu-HU" sz="2800" dirty="0" smtClean="0"/>
              <a:t>szállítók.</a:t>
            </a:r>
            <a:endParaRPr lang="hu-HU" sz="2800" dirty="0"/>
          </a:p>
        </p:txBody>
      </p:sp>
      <p:sp>
        <p:nvSpPr>
          <p:cNvPr id="7" name="Szöveg helye 6"/>
          <p:cNvSpPr>
            <a:spLocks noGrp="1"/>
          </p:cNvSpPr>
          <p:nvPr>
            <p:ph type="body" idx="1"/>
          </p:nvPr>
        </p:nvSpPr>
        <p:spPr/>
        <p:txBody>
          <a:bodyPr/>
          <a:lstStyle/>
          <a:p>
            <a:r>
              <a:rPr lang="hu-HU" dirty="0" smtClean="0"/>
              <a:t>A szállítóval egy országban lakik</a:t>
            </a:r>
            <a:endParaRPr lang="hu-HU" dirty="0"/>
          </a:p>
        </p:txBody>
      </p:sp>
      <p:sp>
        <p:nvSpPr>
          <p:cNvPr id="8" name="Tartalom helye 7"/>
          <p:cNvSpPr>
            <a:spLocks noGrp="1"/>
          </p:cNvSpPr>
          <p:nvPr>
            <p:ph sz="half" idx="2"/>
          </p:nvPr>
        </p:nvSpPr>
        <p:spPr/>
        <p:txBody>
          <a:bodyPr>
            <a:normAutofit/>
          </a:bodyPr>
          <a:lstStyle/>
          <a:p>
            <a:pPr marL="0" indent="0">
              <a:buNone/>
            </a:pPr>
            <a:r>
              <a:rPr lang="en-US" dirty="0"/>
              <a:t>SELECT Id, </a:t>
            </a:r>
            <a:r>
              <a:rPr lang="en-US" dirty="0" err="1"/>
              <a:t>FirstName</a:t>
            </a:r>
            <a:r>
              <a:rPr lang="en-US" dirty="0"/>
              <a:t>, </a:t>
            </a:r>
            <a:r>
              <a:rPr lang="en-US" dirty="0" err="1"/>
              <a:t>LastName</a:t>
            </a:r>
            <a:r>
              <a:rPr lang="en-US" dirty="0"/>
              <a:t>, Country</a:t>
            </a:r>
          </a:p>
          <a:p>
            <a:pPr marL="0" indent="0">
              <a:buNone/>
            </a:pPr>
            <a:r>
              <a:rPr lang="en-US" dirty="0"/>
              <a:t>  FROM Customer</a:t>
            </a:r>
          </a:p>
          <a:p>
            <a:pPr marL="0" indent="0">
              <a:buNone/>
            </a:pPr>
            <a:r>
              <a:rPr lang="en-US" dirty="0"/>
              <a:t> WHERE Country IN </a:t>
            </a:r>
          </a:p>
          <a:p>
            <a:pPr marL="0" indent="0">
              <a:buNone/>
            </a:pPr>
            <a:r>
              <a:rPr lang="en-US" dirty="0"/>
              <a:t>       (SELECT Country </a:t>
            </a:r>
          </a:p>
          <a:p>
            <a:pPr marL="0" indent="0">
              <a:buNone/>
            </a:pPr>
            <a:r>
              <a:rPr lang="en-US" dirty="0"/>
              <a:t>          FROM Supplier) </a:t>
            </a:r>
            <a:endParaRPr lang="hu-HU" dirty="0"/>
          </a:p>
        </p:txBody>
      </p:sp>
      <p:sp>
        <p:nvSpPr>
          <p:cNvPr id="4" name="Dátum helye 3"/>
          <p:cNvSpPr>
            <a:spLocks noGrp="1"/>
          </p:cNvSpPr>
          <p:nvPr>
            <p:ph type="dt" sz="half" idx="10"/>
          </p:nvPr>
        </p:nvSpPr>
        <p:spPr/>
        <p:txBody>
          <a:bodyPr/>
          <a:lstStyle/>
          <a:p>
            <a:fld id="{8038B707-463A-4694-A111-045EE4889DE1}" type="datetime1">
              <a:rPr lang="hu-HU" smtClean="0"/>
              <a:t>2023. 01. 18.</a:t>
            </a:fld>
            <a:endParaRPr lang="hu-HU"/>
          </a:p>
        </p:txBody>
      </p:sp>
      <p:sp>
        <p:nvSpPr>
          <p:cNvPr id="5" name="Dia számának helye 4"/>
          <p:cNvSpPr>
            <a:spLocks noGrp="1"/>
          </p:cNvSpPr>
          <p:nvPr>
            <p:ph type="sldNum" sz="quarter" idx="12"/>
          </p:nvPr>
        </p:nvSpPr>
        <p:spPr/>
        <p:txBody>
          <a:bodyPr/>
          <a:lstStyle/>
          <a:p>
            <a:fld id="{6A3D1E81-B98C-4CD5-9C26-982AA14D93A3}" type="slidenum">
              <a:rPr lang="hu-HU" smtClean="0"/>
              <a:t>183</a:t>
            </a:fld>
            <a:endParaRPr lang="hu-HU"/>
          </a:p>
        </p:txBody>
      </p:sp>
    </p:spTree>
    <p:extLst>
      <p:ext uri="{BB962C8B-B14F-4D97-AF65-F5344CB8AC3E}">
        <p14:creationId xmlns:p14="http://schemas.microsoft.com/office/powerpoint/2010/main" val="505781521"/>
      </p:ext>
    </p:extLst>
  </p:cSld>
  <p:clrMapOvr>
    <a:masterClrMapping/>
  </p:clrMapOvr>
  <p:timing>
    <p:tnLst>
      <p:par>
        <p:cTn id="1" dur="indefinite" restart="never" nodeType="tmRoot"/>
      </p:par>
    </p:tnLst>
  </p:timing>
</p:sld>
</file>

<file path=ppt/slides/slide1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dirty="0" smtClean="0"/>
              <a:t>ANY és az ALL</a:t>
            </a:r>
            <a:endParaRPr lang="hu-HU" dirty="0"/>
          </a:p>
        </p:txBody>
      </p:sp>
      <p:sp>
        <p:nvSpPr>
          <p:cNvPr id="3" name="Szöveg helye 2"/>
          <p:cNvSpPr>
            <a:spLocks noGrp="1"/>
          </p:cNvSpPr>
          <p:nvPr>
            <p:ph type="body" idx="1"/>
          </p:nvPr>
        </p:nvSpPr>
        <p:spPr/>
        <p:txBody>
          <a:bodyPr/>
          <a:lstStyle/>
          <a:p>
            <a:endParaRPr lang="hu-HU"/>
          </a:p>
        </p:txBody>
      </p:sp>
      <p:sp>
        <p:nvSpPr>
          <p:cNvPr id="4" name="Tartalom helye 3"/>
          <p:cNvSpPr>
            <a:spLocks noGrp="1"/>
          </p:cNvSpPr>
          <p:nvPr>
            <p:ph sz="half" idx="2"/>
          </p:nvPr>
        </p:nvSpPr>
        <p:spPr/>
        <p:txBody>
          <a:bodyPr>
            <a:normAutofit/>
          </a:bodyPr>
          <a:lstStyle/>
          <a:p>
            <a:r>
              <a:rPr lang="hu-HU" sz="2000" dirty="0"/>
              <a:t>Az ANY és az ALL operátorok a WHERE vagy a HAVING paraméterekkel használhatók.</a:t>
            </a:r>
          </a:p>
          <a:p>
            <a:r>
              <a:rPr lang="hu-HU" sz="2000" dirty="0"/>
              <a:t>Az ANY és az ALL olyan </a:t>
            </a:r>
            <a:r>
              <a:rPr lang="hu-HU" sz="2000" dirty="0" err="1" smtClean="0"/>
              <a:t>allekérdezéseken</a:t>
            </a:r>
            <a:r>
              <a:rPr lang="hu-HU" sz="2000" dirty="0" smtClean="0"/>
              <a:t> </a:t>
            </a:r>
            <a:r>
              <a:rPr lang="hu-HU" sz="2000" dirty="0"/>
              <a:t>működnek, amelyek több értéket adnak vissza.</a:t>
            </a:r>
          </a:p>
          <a:p>
            <a:r>
              <a:rPr lang="hu-HU" sz="2000" dirty="0"/>
              <a:t>Az ANY igazat ad vissza, ha a lekérdezés bármelyik értéke megfelel a feltételnek.</a:t>
            </a:r>
          </a:p>
          <a:p>
            <a:r>
              <a:rPr lang="hu-HU" sz="2000" dirty="0"/>
              <a:t>ALL értéke igaz, ha az összes </a:t>
            </a:r>
            <a:r>
              <a:rPr lang="hu-HU" sz="2000" dirty="0" err="1" smtClean="0"/>
              <a:t>allekérdezés</a:t>
            </a:r>
            <a:r>
              <a:rPr lang="hu-HU" sz="2000" dirty="0" smtClean="0"/>
              <a:t> </a:t>
            </a:r>
            <a:r>
              <a:rPr lang="hu-HU" sz="2000" dirty="0"/>
              <a:t>értéke megfelel a feltételnek.</a:t>
            </a:r>
          </a:p>
          <a:p>
            <a:endParaRPr lang="hu-HU" sz="2000" dirty="0"/>
          </a:p>
        </p:txBody>
      </p:sp>
      <p:sp>
        <p:nvSpPr>
          <p:cNvPr id="5" name="Szöveg helye 4"/>
          <p:cNvSpPr>
            <a:spLocks noGrp="1"/>
          </p:cNvSpPr>
          <p:nvPr>
            <p:ph type="body" sz="quarter" idx="3"/>
          </p:nvPr>
        </p:nvSpPr>
        <p:spPr/>
        <p:txBody>
          <a:bodyPr/>
          <a:lstStyle/>
          <a:p>
            <a:r>
              <a:rPr lang="hu-HU" dirty="0" smtClean="0"/>
              <a:t>45-nél drágább termékek</a:t>
            </a:r>
            <a:endParaRPr lang="hu-HU" dirty="0"/>
          </a:p>
        </p:txBody>
      </p:sp>
      <p:sp>
        <p:nvSpPr>
          <p:cNvPr id="6" name="Tartalom helye 5"/>
          <p:cNvSpPr>
            <a:spLocks noGrp="1"/>
          </p:cNvSpPr>
          <p:nvPr>
            <p:ph sz="quarter" idx="4"/>
          </p:nvPr>
        </p:nvSpPr>
        <p:spPr/>
        <p:txBody>
          <a:bodyPr/>
          <a:lstStyle/>
          <a:p>
            <a:pPr marL="0" indent="0">
              <a:buNone/>
            </a:pPr>
            <a:r>
              <a:rPr lang="hu-HU" dirty="0"/>
              <a:t>SELECT </a:t>
            </a:r>
            <a:r>
              <a:rPr lang="hu-HU" dirty="0" err="1"/>
              <a:t>ProductName</a:t>
            </a:r>
            <a:r>
              <a:rPr lang="hu-HU" dirty="0"/>
              <a:t> AS '</a:t>
            </a:r>
            <a:r>
              <a:rPr lang="hu-HU" dirty="0" err="1"/>
              <a:t>Product</a:t>
            </a:r>
            <a:r>
              <a:rPr lang="hu-HU" dirty="0"/>
              <a:t>'</a:t>
            </a:r>
          </a:p>
          <a:p>
            <a:pPr marL="0" indent="0">
              <a:buNone/>
            </a:pPr>
            <a:r>
              <a:rPr lang="hu-HU" dirty="0"/>
              <a:t>  FROM </a:t>
            </a:r>
            <a:r>
              <a:rPr lang="hu-HU" dirty="0" err="1"/>
              <a:t>Product</a:t>
            </a:r>
            <a:endParaRPr lang="hu-HU" dirty="0"/>
          </a:p>
          <a:p>
            <a:pPr marL="0" indent="0">
              <a:buNone/>
            </a:pPr>
            <a:r>
              <a:rPr lang="hu-HU" dirty="0"/>
              <a:t> WHERE </a:t>
            </a:r>
            <a:r>
              <a:rPr lang="hu-HU" dirty="0" err="1"/>
              <a:t>Id</a:t>
            </a:r>
            <a:r>
              <a:rPr lang="hu-HU" dirty="0"/>
              <a:t> = ANY</a:t>
            </a:r>
          </a:p>
          <a:p>
            <a:pPr marL="0" indent="0">
              <a:buNone/>
            </a:pPr>
            <a:r>
              <a:rPr lang="hu-HU" dirty="0"/>
              <a:t>       (SELECT </a:t>
            </a:r>
            <a:r>
              <a:rPr lang="hu-HU" dirty="0" err="1"/>
              <a:t>ProductId</a:t>
            </a:r>
            <a:r>
              <a:rPr lang="hu-HU" dirty="0"/>
              <a:t> </a:t>
            </a:r>
          </a:p>
          <a:p>
            <a:pPr marL="0" indent="0">
              <a:buNone/>
            </a:pPr>
            <a:r>
              <a:rPr lang="hu-HU" dirty="0"/>
              <a:t>          FROM </a:t>
            </a:r>
            <a:r>
              <a:rPr lang="hu-HU" dirty="0" err="1"/>
              <a:t>OrderItem</a:t>
            </a:r>
            <a:r>
              <a:rPr lang="hu-HU" dirty="0"/>
              <a:t> </a:t>
            </a:r>
          </a:p>
          <a:p>
            <a:pPr marL="0" indent="0">
              <a:buNone/>
            </a:pPr>
            <a:r>
              <a:rPr lang="hu-HU" dirty="0"/>
              <a:t>         WHERE UnitPrice &gt; 45)</a:t>
            </a:r>
          </a:p>
          <a:p>
            <a:pPr marL="0" indent="0">
              <a:buNone/>
            </a:pPr>
            <a:endParaRPr lang="hu-HU" dirty="0"/>
          </a:p>
        </p:txBody>
      </p:sp>
      <p:sp>
        <p:nvSpPr>
          <p:cNvPr id="7" name="Dátum helye 6"/>
          <p:cNvSpPr>
            <a:spLocks noGrp="1"/>
          </p:cNvSpPr>
          <p:nvPr>
            <p:ph type="dt" sz="half" idx="10"/>
          </p:nvPr>
        </p:nvSpPr>
        <p:spPr/>
        <p:txBody>
          <a:bodyPr/>
          <a:lstStyle/>
          <a:p>
            <a:fld id="{C431CBA7-5C9E-4526-BD11-7A9F303B4C0E}" type="datetime1">
              <a:rPr lang="hu-HU" smtClean="0"/>
              <a:t>2023. 01. 18.</a:t>
            </a:fld>
            <a:endParaRPr lang="hu-HU"/>
          </a:p>
        </p:txBody>
      </p:sp>
      <p:sp>
        <p:nvSpPr>
          <p:cNvPr id="8" name="Dia számának helye 7"/>
          <p:cNvSpPr>
            <a:spLocks noGrp="1"/>
          </p:cNvSpPr>
          <p:nvPr>
            <p:ph type="sldNum" sz="quarter" idx="12"/>
          </p:nvPr>
        </p:nvSpPr>
        <p:spPr/>
        <p:txBody>
          <a:bodyPr/>
          <a:lstStyle/>
          <a:p>
            <a:fld id="{6A3D1E81-B98C-4CD5-9C26-982AA14D93A3}" type="slidenum">
              <a:rPr lang="hu-HU" smtClean="0"/>
              <a:t>184</a:t>
            </a:fld>
            <a:endParaRPr lang="hu-HU"/>
          </a:p>
        </p:txBody>
      </p:sp>
    </p:spTree>
    <p:extLst>
      <p:ext uri="{BB962C8B-B14F-4D97-AF65-F5344CB8AC3E}">
        <p14:creationId xmlns:p14="http://schemas.microsoft.com/office/powerpoint/2010/main" val="2893382906"/>
      </p:ext>
    </p:extLst>
  </p:cSld>
  <p:clrMapOvr>
    <a:masterClrMapping/>
  </p:clrMapOvr>
  <p:timing>
    <p:tnLst>
      <p:par>
        <p:cTn id="1" dur="indefinite" restart="never" nodeType="tmRoot"/>
      </p:par>
    </p:tnLst>
  </p:timing>
</p:sld>
</file>

<file path=ppt/slides/slide1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zöveg helye 2"/>
          <p:cNvSpPr>
            <a:spLocks noGrp="1"/>
          </p:cNvSpPr>
          <p:nvPr>
            <p:ph type="body" idx="1"/>
          </p:nvPr>
        </p:nvSpPr>
        <p:spPr/>
        <p:txBody>
          <a:bodyPr/>
          <a:lstStyle/>
          <a:p>
            <a:r>
              <a:rPr lang="hu-HU" dirty="0" smtClean="0"/>
              <a:t>Mindenki, aki 2000-nél többet rendelt</a:t>
            </a:r>
            <a:endParaRPr lang="hu-HU" dirty="0"/>
          </a:p>
        </p:txBody>
      </p:sp>
      <p:sp>
        <p:nvSpPr>
          <p:cNvPr id="4" name="Tartalom helye 3"/>
          <p:cNvSpPr>
            <a:spLocks noGrp="1"/>
          </p:cNvSpPr>
          <p:nvPr>
            <p:ph sz="half" idx="2"/>
          </p:nvPr>
        </p:nvSpPr>
        <p:spPr/>
        <p:txBody>
          <a:bodyPr/>
          <a:lstStyle/>
          <a:p>
            <a:pPr marL="0" indent="0">
              <a:buNone/>
            </a:pPr>
            <a:r>
              <a:rPr lang="hu-HU" dirty="0"/>
              <a:t>SELECT * FROM </a:t>
            </a:r>
            <a:r>
              <a:rPr lang="hu-HU" dirty="0" err="1"/>
              <a:t>Customer</a:t>
            </a:r>
            <a:r>
              <a:rPr lang="hu-HU" dirty="0"/>
              <a:t> </a:t>
            </a:r>
          </a:p>
          <a:p>
            <a:pPr marL="0" indent="0">
              <a:buNone/>
            </a:pPr>
            <a:r>
              <a:rPr lang="hu-HU" dirty="0"/>
              <a:t>WHERE </a:t>
            </a:r>
            <a:r>
              <a:rPr lang="hu-HU" dirty="0" err="1"/>
              <a:t>Id</a:t>
            </a:r>
            <a:r>
              <a:rPr lang="hu-HU" dirty="0"/>
              <a:t> = </a:t>
            </a:r>
            <a:r>
              <a:rPr lang="hu-HU" dirty="0" err="1"/>
              <a:t>any</a:t>
            </a:r>
            <a:r>
              <a:rPr lang="hu-HU" dirty="0"/>
              <a:t> (</a:t>
            </a:r>
          </a:p>
          <a:p>
            <a:pPr marL="0" indent="0">
              <a:buNone/>
            </a:pPr>
            <a:r>
              <a:rPr lang="hu-HU" dirty="0"/>
              <a:t>                  </a:t>
            </a:r>
            <a:r>
              <a:rPr lang="hu-HU" dirty="0" smtClean="0"/>
              <a:t>SELECT </a:t>
            </a:r>
            <a:r>
              <a:rPr lang="hu-HU" dirty="0" err="1"/>
              <a:t>Id</a:t>
            </a:r>
            <a:r>
              <a:rPr lang="hu-HU" dirty="0"/>
              <a:t> FROM </a:t>
            </a:r>
            <a:r>
              <a:rPr lang="hu-HU" dirty="0" err="1"/>
              <a:t>Orders</a:t>
            </a:r>
            <a:r>
              <a:rPr lang="hu-HU" dirty="0"/>
              <a:t> </a:t>
            </a:r>
          </a:p>
          <a:p>
            <a:pPr marL="0" indent="0">
              <a:buNone/>
            </a:pPr>
            <a:r>
              <a:rPr lang="hu-HU" dirty="0"/>
              <a:t>                  </a:t>
            </a:r>
            <a:r>
              <a:rPr lang="hu-HU" dirty="0" smtClean="0"/>
              <a:t>WHERE </a:t>
            </a:r>
            <a:r>
              <a:rPr lang="hu-HU" dirty="0" err="1" smtClean="0"/>
              <a:t>TotalAmount</a:t>
            </a:r>
            <a:r>
              <a:rPr lang="hu-HU" dirty="0" smtClean="0"/>
              <a:t>&gt;2000);</a:t>
            </a:r>
            <a:endParaRPr lang="hu-HU" dirty="0"/>
          </a:p>
        </p:txBody>
      </p:sp>
      <p:sp>
        <p:nvSpPr>
          <p:cNvPr id="5" name="Szöveg helye 4"/>
          <p:cNvSpPr>
            <a:spLocks noGrp="1"/>
          </p:cNvSpPr>
          <p:nvPr>
            <p:ph type="body" sz="quarter" idx="3"/>
          </p:nvPr>
        </p:nvSpPr>
        <p:spPr/>
        <p:txBody>
          <a:bodyPr/>
          <a:lstStyle/>
          <a:p>
            <a:r>
              <a:rPr lang="hu-HU" dirty="0" smtClean="0"/>
              <a:t>Minden termék amely mennyisége 10</a:t>
            </a:r>
            <a:endParaRPr lang="hu-HU" dirty="0"/>
          </a:p>
        </p:txBody>
      </p:sp>
      <p:sp>
        <p:nvSpPr>
          <p:cNvPr id="6" name="Tartalom helye 5"/>
          <p:cNvSpPr>
            <a:spLocks noGrp="1"/>
          </p:cNvSpPr>
          <p:nvPr>
            <p:ph sz="quarter" idx="4"/>
          </p:nvPr>
        </p:nvSpPr>
        <p:spPr/>
        <p:txBody>
          <a:bodyPr/>
          <a:lstStyle/>
          <a:p>
            <a:pPr marL="0" indent="0">
              <a:buNone/>
            </a:pPr>
            <a:r>
              <a:rPr lang="en-US" dirty="0"/>
              <a:t>SELECT </a:t>
            </a:r>
            <a:r>
              <a:rPr lang="en-US" dirty="0" err="1"/>
              <a:t>ProductName</a:t>
            </a:r>
            <a:endParaRPr lang="en-US" dirty="0"/>
          </a:p>
          <a:p>
            <a:pPr marL="0" indent="0">
              <a:buNone/>
            </a:pPr>
            <a:r>
              <a:rPr lang="en-US" dirty="0"/>
              <a:t>FROM Products</a:t>
            </a:r>
          </a:p>
          <a:p>
            <a:pPr marL="0" indent="0">
              <a:buNone/>
            </a:pPr>
            <a:r>
              <a:rPr lang="en-US" dirty="0"/>
              <a:t>WHERE </a:t>
            </a:r>
            <a:r>
              <a:rPr lang="en-US" dirty="0" err="1"/>
              <a:t>ProductID</a:t>
            </a:r>
            <a:r>
              <a:rPr lang="en-US" dirty="0"/>
              <a:t> = ANY</a:t>
            </a:r>
          </a:p>
          <a:p>
            <a:pPr marL="0" indent="0">
              <a:buNone/>
            </a:pPr>
            <a:r>
              <a:rPr lang="en-US" dirty="0"/>
              <a:t>  (SELECT </a:t>
            </a:r>
            <a:r>
              <a:rPr lang="en-US" dirty="0" err="1"/>
              <a:t>ProductID</a:t>
            </a:r>
            <a:endParaRPr lang="en-US" dirty="0"/>
          </a:p>
          <a:p>
            <a:pPr marL="0" indent="0">
              <a:buNone/>
            </a:pPr>
            <a:r>
              <a:rPr lang="en-US" dirty="0"/>
              <a:t>  FROM </a:t>
            </a:r>
            <a:r>
              <a:rPr lang="en-US" dirty="0" err="1"/>
              <a:t>OrderDetails</a:t>
            </a:r>
            <a:endParaRPr lang="en-US" dirty="0"/>
          </a:p>
          <a:p>
            <a:pPr marL="0" indent="0">
              <a:buNone/>
            </a:pPr>
            <a:r>
              <a:rPr lang="en-US" dirty="0"/>
              <a:t>  WHERE Quantity = 10);</a:t>
            </a:r>
            <a:endParaRPr lang="hu-HU" dirty="0"/>
          </a:p>
        </p:txBody>
      </p:sp>
      <p:sp>
        <p:nvSpPr>
          <p:cNvPr id="7" name="Dátum helye 6"/>
          <p:cNvSpPr>
            <a:spLocks noGrp="1"/>
          </p:cNvSpPr>
          <p:nvPr>
            <p:ph type="dt" sz="half" idx="10"/>
          </p:nvPr>
        </p:nvSpPr>
        <p:spPr/>
        <p:txBody>
          <a:bodyPr/>
          <a:lstStyle/>
          <a:p>
            <a:fld id="{C431CBA7-5C9E-4526-BD11-7A9F303B4C0E}" type="datetime1">
              <a:rPr lang="hu-HU" smtClean="0"/>
              <a:t>2023. 01. 18.</a:t>
            </a:fld>
            <a:endParaRPr lang="hu-HU"/>
          </a:p>
        </p:txBody>
      </p:sp>
      <p:sp>
        <p:nvSpPr>
          <p:cNvPr id="8" name="Dia számának helye 7"/>
          <p:cNvSpPr>
            <a:spLocks noGrp="1"/>
          </p:cNvSpPr>
          <p:nvPr>
            <p:ph type="sldNum" sz="quarter" idx="12"/>
          </p:nvPr>
        </p:nvSpPr>
        <p:spPr/>
        <p:txBody>
          <a:bodyPr/>
          <a:lstStyle/>
          <a:p>
            <a:fld id="{6A3D1E81-B98C-4CD5-9C26-982AA14D93A3}" type="slidenum">
              <a:rPr lang="hu-HU" smtClean="0"/>
              <a:t>185</a:t>
            </a:fld>
            <a:endParaRPr lang="hu-HU" dirty="0"/>
          </a:p>
        </p:txBody>
      </p:sp>
    </p:spTree>
    <p:extLst>
      <p:ext uri="{BB962C8B-B14F-4D97-AF65-F5344CB8AC3E}">
        <p14:creationId xmlns:p14="http://schemas.microsoft.com/office/powerpoint/2010/main" val="1163316057"/>
      </p:ext>
    </p:extLst>
  </p:cSld>
  <p:clrMapOvr>
    <a:masterClrMapping/>
  </p:clrMapOvr>
  <p:timing>
    <p:tnLst>
      <p:par>
        <p:cTn id="1" dur="indefinite" restart="never" nodeType="tmRoot"/>
      </p:par>
    </p:tnLst>
  </p:timing>
</p:sld>
</file>

<file path=ppt/slides/slide1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dirty="0" err="1" smtClean="0"/>
              <a:t>All</a:t>
            </a:r>
            <a:endParaRPr lang="hu-HU" dirty="0"/>
          </a:p>
        </p:txBody>
      </p:sp>
      <p:sp>
        <p:nvSpPr>
          <p:cNvPr id="3" name="Szöveg helye 2"/>
          <p:cNvSpPr>
            <a:spLocks noGrp="1"/>
          </p:cNvSpPr>
          <p:nvPr>
            <p:ph type="body" idx="1"/>
          </p:nvPr>
        </p:nvSpPr>
        <p:spPr/>
        <p:txBody>
          <a:bodyPr/>
          <a:lstStyle/>
          <a:p>
            <a:r>
              <a:rPr lang="hu-HU" dirty="0" smtClean="0"/>
              <a:t>Kik rendeltek az átlagnál többért</a:t>
            </a:r>
            <a:endParaRPr lang="hu-HU" dirty="0"/>
          </a:p>
        </p:txBody>
      </p:sp>
      <p:sp>
        <p:nvSpPr>
          <p:cNvPr id="4" name="Tartalom helye 3"/>
          <p:cNvSpPr>
            <a:spLocks noGrp="1"/>
          </p:cNvSpPr>
          <p:nvPr>
            <p:ph sz="half" idx="2"/>
          </p:nvPr>
        </p:nvSpPr>
        <p:spPr/>
        <p:txBody>
          <a:bodyPr>
            <a:normAutofit fontScale="92500" lnSpcReduction="20000"/>
          </a:bodyPr>
          <a:lstStyle/>
          <a:p>
            <a:pPr marL="0" indent="0">
              <a:buNone/>
            </a:pPr>
            <a:r>
              <a:rPr lang="en-US" dirty="0"/>
              <a:t>SELECT DISTINCT </a:t>
            </a:r>
            <a:r>
              <a:rPr lang="en-US" dirty="0" err="1"/>
              <a:t>FirstName</a:t>
            </a:r>
            <a:r>
              <a:rPr lang="en-US" dirty="0"/>
              <a:t> + ' ' + </a:t>
            </a:r>
            <a:r>
              <a:rPr lang="en-US" dirty="0" err="1"/>
              <a:t>LastName</a:t>
            </a:r>
            <a:r>
              <a:rPr lang="en-US" dirty="0"/>
              <a:t> AS 'Customer'</a:t>
            </a:r>
          </a:p>
          <a:p>
            <a:pPr marL="0" indent="0">
              <a:buNone/>
            </a:pPr>
            <a:r>
              <a:rPr lang="hu-HU" dirty="0"/>
              <a:t>  FROM </a:t>
            </a:r>
            <a:r>
              <a:rPr lang="hu-HU" dirty="0" err="1"/>
              <a:t>Customer</a:t>
            </a:r>
            <a:endParaRPr lang="hu-HU" dirty="0"/>
          </a:p>
          <a:p>
            <a:pPr marL="0" indent="0">
              <a:buNone/>
            </a:pPr>
            <a:r>
              <a:rPr lang="en-US" dirty="0"/>
              <a:t>  JOIN Orders ON </a:t>
            </a:r>
            <a:r>
              <a:rPr lang="en-US" dirty="0" err="1"/>
              <a:t>Customer.Id</a:t>
            </a:r>
            <a:r>
              <a:rPr lang="en-US" dirty="0"/>
              <a:t> = </a:t>
            </a:r>
            <a:r>
              <a:rPr lang="en-US" dirty="0" err="1"/>
              <a:t>Orders.CustomerId</a:t>
            </a:r>
            <a:endParaRPr lang="en-US" dirty="0"/>
          </a:p>
          <a:p>
            <a:pPr marL="0" indent="0">
              <a:buNone/>
            </a:pPr>
            <a:r>
              <a:rPr lang="hu-HU" dirty="0"/>
              <a:t>   AND </a:t>
            </a:r>
            <a:r>
              <a:rPr lang="hu-HU" dirty="0" err="1"/>
              <a:t>TotalAmount</a:t>
            </a:r>
            <a:r>
              <a:rPr lang="hu-HU" dirty="0"/>
              <a:t> &gt; ALL </a:t>
            </a:r>
          </a:p>
          <a:p>
            <a:pPr marL="0" indent="0">
              <a:buNone/>
            </a:pPr>
            <a:r>
              <a:rPr lang="hu-HU" dirty="0"/>
              <a:t>       (SELECT AVG(</a:t>
            </a:r>
            <a:r>
              <a:rPr lang="hu-HU" dirty="0" err="1"/>
              <a:t>TotalAmount</a:t>
            </a:r>
            <a:r>
              <a:rPr lang="hu-HU" dirty="0"/>
              <a:t>)</a:t>
            </a:r>
          </a:p>
          <a:p>
            <a:pPr marL="0" indent="0">
              <a:buNone/>
            </a:pPr>
            <a:r>
              <a:rPr lang="hu-HU" dirty="0"/>
              <a:t>          FROM </a:t>
            </a:r>
            <a:r>
              <a:rPr lang="hu-HU" dirty="0" err="1"/>
              <a:t>Orders</a:t>
            </a:r>
            <a:endParaRPr lang="hu-HU" dirty="0"/>
          </a:p>
          <a:p>
            <a:pPr marL="0" indent="0">
              <a:buNone/>
            </a:pPr>
            <a:r>
              <a:rPr lang="hu-HU" dirty="0"/>
              <a:t>         GROUP BY </a:t>
            </a:r>
            <a:r>
              <a:rPr lang="hu-HU" dirty="0" err="1"/>
              <a:t>CustomerId</a:t>
            </a:r>
            <a:r>
              <a:rPr lang="hu-HU" dirty="0"/>
              <a:t>)</a:t>
            </a:r>
          </a:p>
        </p:txBody>
      </p:sp>
      <p:sp>
        <p:nvSpPr>
          <p:cNvPr id="5" name="Szöveg helye 4"/>
          <p:cNvSpPr>
            <a:spLocks noGrp="1"/>
          </p:cNvSpPr>
          <p:nvPr>
            <p:ph type="body" sz="quarter" idx="3"/>
          </p:nvPr>
        </p:nvSpPr>
        <p:spPr/>
        <p:txBody>
          <a:bodyPr/>
          <a:lstStyle/>
          <a:p>
            <a:r>
              <a:rPr lang="hu-HU" dirty="0" smtClean="0"/>
              <a:t>Amiből 1 db-t rendeltek</a:t>
            </a:r>
            <a:endParaRPr lang="hu-HU" dirty="0"/>
          </a:p>
        </p:txBody>
      </p:sp>
      <p:sp>
        <p:nvSpPr>
          <p:cNvPr id="6" name="Tartalom helye 5"/>
          <p:cNvSpPr>
            <a:spLocks noGrp="1"/>
          </p:cNvSpPr>
          <p:nvPr>
            <p:ph sz="quarter" idx="4"/>
          </p:nvPr>
        </p:nvSpPr>
        <p:spPr/>
        <p:txBody>
          <a:bodyPr>
            <a:normAutofit/>
          </a:bodyPr>
          <a:lstStyle/>
          <a:p>
            <a:pPr marL="0" indent="0">
              <a:buNone/>
            </a:pPr>
            <a:r>
              <a:rPr lang="en-US" dirty="0"/>
              <a:t>SELECT </a:t>
            </a:r>
            <a:r>
              <a:rPr lang="en-US" dirty="0" err="1"/>
              <a:t>ProductName</a:t>
            </a:r>
            <a:r>
              <a:rPr lang="en-US" dirty="0"/>
              <a:t> AS 'Product'</a:t>
            </a:r>
          </a:p>
          <a:p>
            <a:pPr marL="0" indent="0">
              <a:buNone/>
            </a:pPr>
            <a:r>
              <a:rPr lang="en-US" dirty="0"/>
              <a:t>  FROM Product</a:t>
            </a:r>
          </a:p>
          <a:p>
            <a:pPr marL="0" indent="0">
              <a:buNone/>
            </a:pPr>
            <a:r>
              <a:rPr lang="en-US" dirty="0"/>
              <a:t> WHERE Id = ANY</a:t>
            </a:r>
          </a:p>
          <a:p>
            <a:pPr marL="0" indent="0">
              <a:buNone/>
            </a:pPr>
            <a:r>
              <a:rPr lang="en-US" dirty="0"/>
              <a:t>       (SELECT </a:t>
            </a:r>
            <a:r>
              <a:rPr lang="en-US" dirty="0" err="1"/>
              <a:t>ProductId</a:t>
            </a:r>
            <a:r>
              <a:rPr lang="en-US" dirty="0"/>
              <a:t> </a:t>
            </a:r>
          </a:p>
          <a:p>
            <a:pPr marL="0" indent="0">
              <a:buNone/>
            </a:pPr>
            <a:r>
              <a:rPr lang="en-US" dirty="0"/>
              <a:t>          FROM </a:t>
            </a:r>
            <a:r>
              <a:rPr lang="en-US" dirty="0" err="1"/>
              <a:t>OrderItem</a:t>
            </a:r>
            <a:r>
              <a:rPr lang="en-US" dirty="0"/>
              <a:t> </a:t>
            </a:r>
          </a:p>
          <a:p>
            <a:pPr marL="0" indent="0">
              <a:buNone/>
            </a:pPr>
            <a:r>
              <a:rPr lang="en-US" dirty="0"/>
              <a:t>         WHERE Quantity = 1)</a:t>
            </a:r>
            <a:endParaRPr lang="hu-HU" dirty="0"/>
          </a:p>
        </p:txBody>
      </p:sp>
      <p:sp>
        <p:nvSpPr>
          <p:cNvPr id="7" name="Dátum helye 6"/>
          <p:cNvSpPr>
            <a:spLocks noGrp="1"/>
          </p:cNvSpPr>
          <p:nvPr>
            <p:ph type="dt" sz="half" idx="10"/>
          </p:nvPr>
        </p:nvSpPr>
        <p:spPr/>
        <p:txBody>
          <a:bodyPr/>
          <a:lstStyle/>
          <a:p>
            <a:fld id="{C431CBA7-5C9E-4526-BD11-7A9F303B4C0E}" type="datetime1">
              <a:rPr lang="hu-HU" smtClean="0"/>
              <a:t>2023. 01. 18.</a:t>
            </a:fld>
            <a:endParaRPr lang="hu-HU"/>
          </a:p>
        </p:txBody>
      </p:sp>
      <p:sp>
        <p:nvSpPr>
          <p:cNvPr id="8" name="Dia számának helye 7"/>
          <p:cNvSpPr>
            <a:spLocks noGrp="1"/>
          </p:cNvSpPr>
          <p:nvPr>
            <p:ph type="sldNum" sz="quarter" idx="12"/>
          </p:nvPr>
        </p:nvSpPr>
        <p:spPr/>
        <p:txBody>
          <a:bodyPr/>
          <a:lstStyle/>
          <a:p>
            <a:fld id="{6A3D1E81-B98C-4CD5-9C26-982AA14D93A3}" type="slidenum">
              <a:rPr lang="hu-HU" smtClean="0"/>
              <a:t>186</a:t>
            </a:fld>
            <a:endParaRPr lang="hu-HU"/>
          </a:p>
        </p:txBody>
      </p:sp>
    </p:spTree>
    <p:extLst>
      <p:ext uri="{BB962C8B-B14F-4D97-AF65-F5344CB8AC3E}">
        <p14:creationId xmlns:p14="http://schemas.microsoft.com/office/powerpoint/2010/main" val="170015204"/>
      </p:ext>
    </p:extLst>
  </p:cSld>
  <p:clrMapOvr>
    <a:masterClrMapping/>
  </p:clrMapOvr>
  <p:timing>
    <p:tnLst>
      <p:par>
        <p:cTn id="1" dur="indefinite" restart="never" nodeType="tmRoot"/>
      </p:par>
    </p:tnLst>
  </p:timing>
</p:sld>
</file>

<file path=ppt/slides/slide1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endParaRPr lang="hu-HU"/>
          </a:p>
        </p:txBody>
      </p:sp>
      <p:sp>
        <p:nvSpPr>
          <p:cNvPr id="3" name="Szöveg helye 2"/>
          <p:cNvSpPr>
            <a:spLocks noGrp="1"/>
          </p:cNvSpPr>
          <p:nvPr>
            <p:ph type="body" idx="1"/>
          </p:nvPr>
        </p:nvSpPr>
        <p:spPr/>
        <p:txBody>
          <a:bodyPr/>
          <a:lstStyle/>
          <a:p>
            <a:r>
              <a:rPr lang="hu-HU" dirty="0" smtClean="0"/>
              <a:t>Minden, amiből a rendelés értéke 10</a:t>
            </a:r>
            <a:endParaRPr lang="hu-HU" dirty="0"/>
          </a:p>
        </p:txBody>
      </p:sp>
      <p:sp>
        <p:nvSpPr>
          <p:cNvPr id="4" name="Tartalom helye 3"/>
          <p:cNvSpPr>
            <a:spLocks noGrp="1"/>
          </p:cNvSpPr>
          <p:nvPr>
            <p:ph sz="half" idx="2"/>
          </p:nvPr>
        </p:nvSpPr>
        <p:spPr/>
        <p:txBody>
          <a:bodyPr/>
          <a:lstStyle/>
          <a:p>
            <a:pPr marL="0" indent="0">
              <a:buNone/>
            </a:pPr>
            <a:r>
              <a:rPr lang="hu-HU" dirty="0"/>
              <a:t>SELECT </a:t>
            </a:r>
            <a:r>
              <a:rPr lang="hu-HU" dirty="0" err="1"/>
              <a:t>ProductName</a:t>
            </a:r>
            <a:endParaRPr lang="hu-HU" dirty="0"/>
          </a:p>
          <a:p>
            <a:pPr marL="0" indent="0">
              <a:buNone/>
            </a:pPr>
            <a:r>
              <a:rPr lang="hu-HU" dirty="0"/>
              <a:t>FROM </a:t>
            </a:r>
            <a:r>
              <a:rPr lang="hu-HU" dirty="0" err="1"/>
              <a:t>Product</a:t>
            </a:r>
            <a:endParaRPr lang="hu-HU" dirty="0"/>
          </a:p>
          <a:p>
            <a:pPr marL="0" indent="0">
              <a:buNone/>
            </a:pPr>
            <a:r>
              <a:rPr lang="hu-HU" dirty="0"/>
              <a:t>WHERE ID = ALL</a:t>
            </a:r>
          </a:p>
          <a:p>
            <a:pPr marL="0" indent="0">
              <a:buNone/>
            </a:pPr>
            <a:r>
              <a:rPr lang="hu-HU" dirty="0"/>
              <a:t>  (SELECT ID</a:t>
            </a:r>
          </a:p>
          <a:p>
            <a:pPr marL="0" indent="0">
              <a:buNone/>
            </a:pPr>
            <a:r>
              <a:rPr lang="hu-HU" dirty="0"/>
              <a:t>  FROM </a:t>
            </a:r>
            <a:r>
              <a:rPr lang="hu-HU" dirty="0" err="1"/>
              <a:t>Orders</a:t>
            </a:r>
            <a:endParaRPr lang="hu-HU" dirty="0"/>
          </a:p>
          <a:p>
            <a:pPr marL="0" indent="0">
              <a:buNone/>
            </a:pPr>
            <a:r>
              <a:rPr lang="hu-HU" dirty="0"/>
              <a:t>  WHERE </a:t>
            </a:r>
            <a:r>
              <a:rPr lang="hu-HU" dirty="0" err="1"/>
              <a:t>TotalAmount</a:t>
            </a:r>
            <a:r>
              <a:rPr lang="hu-HU" dirty="0"/>
              <a:t> = </a:t>
            </a:r>
            <a:r>
              <a:rPr lang="hu-HU" dirty="0" smtClean="0"/>
              <a:t>3000</a:t>
            </a:r>
            <a:r>
              <a:rPr lang="hu-HU" dirty="0"/>
              <a:t>);</a:t>
            </a:r>
          </a:p>
        </p:txBody>
      </p:sp>
      <p:sp>
        <p:nvSpPr>
          <p:cNvPr id="5" name="Szöveg helye 4"/>
          <p:cNvSpPr>
            <a:spLocks noGrp="1"/>
          </p:cNvSpPr>
          <p:nvPr>
            <p:ph type="body" sz="quarter" idx="3"/>
          </p:nvPr>
        </p:nvSpPr>
        <p:spPr/>
        <p:txBody>
          <a:bodyPr/>
          <a:lstStyle/>
          <a:p>
            <a:endParaRPr lang="hu-HU"/>
          </a:p>
        </p:txBody>
      </p:sp>
      <p:sp>
        <p:nvSpPr>
          <p:cNvPr id="6" name="Tartalom helye 5"/>
          <p:cNvSpPr>
            <a:spLocks noGrp="1"/>
          </p:cNvSpPr>
          <p:nvPr>
            <p:ph sz="quarter" idx="4"/>
          </p:nvPr>
        </p:nvSpPr>
        <p:spPr/>
        <p:txBody>
          <a:bodyPr/>
          <a:lstStyle/>
          <a:p>
            <a:r>
              <a:rPr lang="hu-HU" dirty="0" smtClean="0"/>
              <a:t>Nem csak 3000 van ezért hamis tehát semmit se jelenít meg</a:t>
            </a:r>
            <a:endParaRPr lang="hu-HU" dirty="0"/>
          </a:p>
        </p:txBody>
      </p:sp>
      <p:sp>
        <p:nvSpPr>
          <p:cNvPr id="7" name="Dátum helye 6"/>
          <p:cNvSpPr>
            <a:spLocks noGrp="1"/>
          </p:cNvSpPr>
          <p:nvPr>
            <p:ph type="dt" sz="half" idx="10"/>
          </p:nvPr>
        </p:nvSpPr>
        <p:spPr/>
        <p:txBody>
          <a:bodyPr/>
          <a:lstStyle/>
          <a:p>
            <a:fld id="{C431CBA7-5C9E-4526-BD11-7A9F303B4C0E}" type="datetime1">
              <a:rPr lang="hu-HU" smtClean="0"/>
              <a:t>2023. 01. 18.</a:t>
            </a:fld>
            <a:endParaRPr lang="hu-HU"/>
          </a:p>
        </p:txBody>
      </p:sp>
      <p:sp>
        <p:nvSpPr>
          <p:cNvPr id="8" name="Dia számának helye 7"/>
          <p:cNvSpPr>
            <a:spLocks noGrp="1"/>
          </p:cNvSpPr>
          <p:nvPr>
            <p:ph type="sldNum" sz="quarter" idx="12"/>
          </p:nvPr>
        </p:nvSpPr>
        <p:spPr/>
        <p:txBody>
          <a:bodyPr/>
          <a:lstStyle/>
          <a:p>
            <a:fld id="{6A3D1E81-B98C-4CD5-9C26-982AA14D93A3}" type="slidenum">
              <a:rPr lang="hu-HU" smtClean="0"/>
              <a:t>187</a:t>
            </a:fld>
            <a:endParaRPr lang="hu-HU"/>
          </a:p>
        </p:txBody>
      </p:sp>
    </p:spTree>
    <p:extLst>
      <p:ext uri="{BB962C8B-B14F-4D97-AF65-F5344CB8AC3E}">
        <p14:creationId xmlns:p14="http://schemas.microsoft.com/office/powerpoint/2010/main" val="3532731560"/>
      </p:ext>
    </p:extLst>
  </p:cSld>
  <p:clrMapOvr>
    <a:masterClrMapping/>
  </p:clrMapOvr>
  <p:timing>
    <p:tnLst>
      <p:par>
        <p:cTn id="1" dur="indefinite" restart="never" nodeType="tmRoot"/>
      </p:par>
    </p:tnLst>
  </p:timing>
</p:sld>
</file>

<file path=ppt/slides/slide1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dirty="0" err="1" smtClean="0"/>
              <a:t>Exists</a:t>
            </a:r>
            <a:endParaRPr lang="hu-HU" dirty="0"/>
          </a:p>
        </p:txBody>
      </p:sp>
      <p:sp>
        <p:nvSpPr>
          <p:cNvPr id="3" name="Szöveg helye 2"/>
          <p:cNvSpPr>
            <a:spLocks noGrp="1"/>
          </p:cNvSpPr>
          <p:nvPr>
            <p:ph type="body" idx="1"/>
          </p:nvPr>
        </p:nvSpPr>
        <p:spPr/>
        <p:txBody>
          <a:bodyPr/>
          <a:lstStyle/>
          <a:p>
            <a:endParaRPr lang="hu-HU" dirty="0"/>
          </a:p>
        </p:txBody>
      </p:sp>
      <p:sp>
        <p:nvSpPr>
          <p:cNvPr id="4" name="Tartalom helye 3"/>
          <p:cNvSpPr>
            <a:spLocks noGrp="1"/>
          </p:cNvSpPr>
          <p:nvPr>
            <p:ph sz="half" idx="2"/>
          </p:nvPr>
        </p:nvSpPr>
        <p:spPr/>
        <p:txBody>
          <a:bodyPr>
            <a:normAutofit/>
          </a:bodyPr>
          <a:lstStyle/>
          <a:p>
            <a:pPr marL="0" indent="0">
              <a:buNone/>
            </a:pPr>
            <a:r>
              <a:rPr lang="hu-HU" sz="2000" dirty="0"/>
              <a:t>A WHERE EXISTS teszteli, hogy egy </a:t>
            </a:r>
            <a:r>
              <a:rPr lang="hu-HU" sz="2000" dirty="0" smtClean="0"/>
              <a:t>segéd(</a:t>
            </a:r>
            <a:r>
              <a:rPr lang="hu-HU" sz="2000" dirty="0" err="1" smtClean="0"/>
              <a:t>Al</a:t>
            </a:r>
            <a:r>
              <a:rPr lang="hu-HU" sz="2000" dirty="0" smtClean="0"/>
              <a:t>)lekérdezés </a:t>
            </a:r>
            <a:r>
              <a:rPr lang="hu-HU" sz="2000" dirty="0"/>
              <a:t>ad- e vissza rekordokat .</a:t>
            </a:r>
          </a:p>
          <a:p>
            <a:pPr marL="0" indent="0">
              <a:buNone/>
            </a:pPr>
            <a:r>
              <a:rPr lang="hu-HU" sz="2000" dirty="0"/>
              <a:t>EXISTS értéke igaz, ha az </a:t>
            </a:r>
            <a:r>
              <a:rPr lang="hu-HU" sz="2000" dirty="0" err="1"/>
              <a:t>allekérdezés</a:t>
            </a:r>
            <a:r>
              <a:rPr lang="hu-HU" sz="2000" dirty="0"/>
              <a:t> egy vagy több rekordot ad vissza.</a:t>
            </a:r>
          </a:p>
          <a:p>
            <a:pPr marL="0" indent="0">
              <a:buNone/>
            </a:pPr>
            <a:r>
              <a:rPr lang="hu-HU" sz="2000" dirty="0"/>
              <a:t>Az EXISTS általánosan használt korrelált </a:t>
            </a:r>
            <a:r>
              <a:rPr lang="hu-HU" sz="2000" dirty="0" smtClean="0"/>
              <a:t>lekérdezéseknél</a:t>
            </a:r>
            <a:r>
              <a:rPr lang="hu-HU" sz="2000" dirty="0"/>
              <a:t> </a:t>
            </a:r>
          </a:p>
        </p:txBody>
      </p:sp>
      <p:sp>
        <p:nvSpPr>
          <p:cNvPr id="5" name="Szöveg helye 4"/>
          <p:cNvSpPr>
            <a:spLocks noGrp="1"/>
          </p:cNvSpPr>
          <p:nvPr>
            <p:ph type="body" sz="quarter" idx="3"/>
          </p:nvPr>
        </p:nvSpPr>
        <p:spPr/>
        <p:txBody>
          <a:bodyPr/>
          <a:lstStyle/>
          <a:p>
            <a:endParaRPr lang="hu-HU" dirty="0"/>
          </a:p>
        </p:txBody>
      </p:sp>
      <p:sp>
        <p:nvSpPr>
          <p:cNvPr id="6" name="Tartalom helye 5"/>
          <p:cNvSpPr>
            <a:spLocks noGrp="1"/>
          </p:cNvSpPr>
          <p:nvPr>
            <p:ph sz="quarter" idx="4"/>
          </p:nvPr>
        </p:nvSpPr>
        <p:spPr/>
        <p:txBody>
          <a:bodyPr>
            <a:normAutofit fontScale="92500" lnSpcReduction="10000"/>
          </a:bodyPr>
          <a:lstStyle/>
          <a:p>
            <a:pPr marL="0" indent="0">
              <a:buNone/>
            </a:pPr>
            <a:r>
              <a:rPr lang="hu-HU" dirty="0" smtClean="0"/>
              <a:t>SELECT *</a:t>
            </a:r>
          </a:p>
          <a:p>
            <a:pPr marL="0" indent="0">
              <a:buNone/>
            </a:pPr>
            <a:r>
              <a:rPr lang="hu-HU" dirty="0" smtClean="0"/>
              <a:t>  FROM </a:t>
            </a:r>
            <a:r>
              <a:rPr lang="hu-HU" dirty="0" err="1" smtClean="0"/>
              <a:t>Customer</a:t>
            </a:r>
            <a:endParaRPr lang="hu-HU" dirty="0" smtClean="0"/>
          </a:p>
          <a:p>
            <a:pPr marL="0" indent="0">
              <a:buNone/>
            </a:pPr>
            <a:r>
              <a:rPr lang="hu-HU" dirty="0" smtClean="0"/>
              <a:t> WHERE EXISTS</a:t>
            </a:r>
          </a:p>
          <a:p>
            <a:pPr marL="0" indent="0">
              <a:buNone/>
            </a:pPr>
            <a:r>
              <a:rPr lang="hu-HU" dirty="0" smtClean="0"/>
              <a:t>       (SELECT </a:t>
            </a:r>
            <a:r>
              <a:rPr lang="hu-HU" dirty="0" err="1" smtClean="0"/>
              <a:t>Id</a:t>
            </a:r>
            <a:endParaRPr lang="hu-HU" dirty="0" smtClean="0"/>
          </a:p>
          <a:p>
            <a:pPr marL="0" indent="0">
              <a:buNone/>
            </a:pPr>
            <a:r>
              <a:rPr lang="hu-HU" dirty="0" smtClean="0"/>
              <a:t>          FROM </a:t>
            </a:r>
            <a:r>
              <a:rPr lang="hu-HU" dirty="0" err="1" smtClean="0"/>
              <a:t>Orders</a:t>
            </a:r>
            <a:endParaRPr lang="hu-HU" dirty="0" smtClean="0"/>
          </a:p>
          <a:p>
            <a:pPr marL="0" indent="0">
              <a:buNone/>
            </a:pPr>
            <a:r>
              <a:rPr lang="hu-HU" dirty="0" smtClean="0"/>
              <a:t>         WHERE </a:t>
            </a:r>
            <a:r>
              <a:rPr lang="hu-HU" dirty="0" err="1" smtClean="0"/>
              <a:t>CustomerId</a:t>
            </a:r>
            <a:r>
              <a:rPr lang="hu-HU" dirty="0" smtClean="0"/>
              <a:t> = </a:t>
            </a:r>
            <a:r>
              <a:rPr lang="hu-HU" dirty="0" err="1" smtClean="0"/>
              <a:t>Customer.Id</a:t>
            </a:r>
            <a:r>
              <a:rPr lang="hu-HU" dirty="0" smtClean="0"/>
              <a:t> </a:t>
            </a:r>
          </a:p>
          <a:p>
            <a:pPr marL="0" indent="0">
              <a:buNone/>
            </a:pPr>
            <a:r>
              <a:rPr lang="hu-HU" dirty="0" smtClean="0"/>
              <a:t>           AND </a:t>
            </a:r>
            <a:r>
              <a:rPr lang="hu-HU" dirty="0" err="1" smtClean="0"/>
              <a:t>TotalAmount</a:t>
            </a:r>
            <a:r>
              <a:rPr lang="hu-HU" dirty="0" smtClean="0"/>
              <a:t> &gt; 5000)</a:t>
            </a:r>
            <a:endParaRPr lang="hu-HU" dirty="0"/>
          </a:p>
        </p:txBody>
      </p:sp>
      <p:sp>
        <p:nvSpPr>
          <p:cNvPr id="7" name="Dátum helye 6"/>
          <p:cNvSpPr>
            <a:spLocks noGrp="1"/>
          </p:cNvSpPr>
          <p:nvPr>
            <p:ph type="dt" sz="half" idx="10"/>
          </p:nvPr>
        </p:nvSpPr>
        <p:spPr/>
        <p:txBody>
          <a:bodyPr/>
          <a:lstStyle/>
          <a:p>
            <a:fld id="{C431CBA7-5C9E-4526-BD11-7A9F303B4C0E}" type="datetime1">
              <a:rPr lang="hu-HU" smtClean="0"/>
              <a:t>2023. 01. 18.</a:t>
            </a:fld>
            <a:endParaRPr lang="hu-HU"/>
          </a:p>
        </p:txBody>
      </p:sp>
      <p:sp>
        <p:nvSpPr>
          <p:cNvPr id="8" name="Dia számának helye 7"/>
          <p:cNvSpPr>
            <a:spLocks noGrp="1"/>
          </p:cNvSpPr>
          <p:nvPr>
            <p:ph type="sldNum" sz="quarter" idx="12"/>
          </p:nvPr>
        </p:nvSpPr>
        <p:spPr/>
        <p:txBody>
          <a:bodyPr/>
          <a:lstStyle/>
          <a:p>
            <a:fld id="{6A3D1E81-B98C-4CD5-9C26-982AA14D93A3}" type="slidenum">
              <a:rPr lang="hu-HU" smtClean="0"/>
              <a:t>188</a:t>
            </a:fld>
            <a:endParaRPr lang="hu-HU"/>
          </a:p>
        </p:txBody>
      </p:sp>
    </p:spTree>
    <p:extLst>
      <p:ext uri="{BB962C8B-B14F-4D97-AF65-F5344CB8AC3E}">
        <p14:creationId xmlns:p14="http://schemas.microsoft.com/office/powerpoint/2010/main" val="462348168"/>
      </p:ext>
    </p:extLst>
  </p:cSld>
  <p:clrMapOvr>
    <a:masterClrMapping/>
  </p:clrMapOvr>
  <p:timing>
    <p:tnLst>
      <p:par>
        <p:cTn id="1" dur="indefinite" restart="never" nodeType="tmRoot"/>
      </p:par>
    </p:tnLst>
  </p:timing>
</p:sld>
</file>

<file path=ppt/slides/slide1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en-US" dirty="0"/>
              <a:t>SQL </a:t>
            </a:r>
            <a:r>
              <a:rPr lang="en-US" dirty="0" smtClean="0"/>
              <a:t>subquery </a:t>
            </a:r>
            <a:r>
              <a:rPr lang="hu-HU" dirty="0"/>
              <a:t>a</a:t>
            </a:r>
            <a:r>
              <a:rPr lang="en-US" dirty="0" smtClean="0"/>
              <a:t> </a:t>
            </a:r>
            <a:r>
              <a:rPr lang="en-US" dirty="0"/>
              <a:t>FROM </a:t>
            </a:r>
            <a:r>
              <a:rPr lang="hu-HU" dirty="0" smtClean="0"/>
              <a:t>részen</a:t>
            </a:r>
            <a:endParaRPr lang="hu-HU" dirty="0"/>
          </a:p>
        </p:txBody>
      </p:sp>
      <p:sp>
        <p:nvSpPr>
          <p:cNvPr id="4" name="Tartalom helye 3"/>
          <p:cNvSpPr>
            <a:spLocks noGrp="1"/>
          </p:cNvSpPr>
          <p:nvPr>
            <p:ph sz="half" idx="2"/>
          </p:nvPr>
        </p:nvSpPr>
        <p:spPr>
          <a:xfrm>
            <a:off x="839788" y="1690688"/>
            <a:ext cx="5157787" cy="4498975"/>
          </a:xfrm>
        </p:spPr>
        <p:txBody>
          <a:bodyPr>
            <a:normAutofit fontScale="77500" lnSpcReduction="20000"/>
          </a:bodyPr>
          <a:lstStyle/>
          <a:p>
            <a:pPr marL="0" indent="0">
              <a:buNone/>
            </a:pPr>
            <a:r>
              <a:rPr lang="hu-HU" dirty="0"/>
              <a:t>Ha egy </a:t>
            </a:r>
            <a:r>
              <a:rPr lang="hu-HU" dirty="0" err="1"/>
              <a:t>select</a:t>
            </a:r>
            <a:r>
              <a:rPr lang="hu-HU" dirty="0"/>
              <a:t> utasítást </a:t>
            </a:r>
            <a:r>
              <a:rPr lang="hu-HU" dirty="0" smtClean="0"/>
              <a:t>helyezünk </a:t>
            </a:r>
            <a:r>
              <a:rPr lang="hu-HU" dirty="0"/>
              <a:t>el egy FROM záradékba, az </a:t>
            </a:r>
            <a:r>
              <a:rPr lang="hu-HU" dirty="0" err="1"/>
              <a:t>részlekérdezéssé</a:t>
            </a:r>
            <a:r>
              <a:rPr lang="hu-HU" dirty="0"/>
              <a:t> válik. </a:t>
            </a:r>
            <a:endParaRPr lang="hu-HU" dirty="0" smtClean="0"/>
          </a:p>
          <a:p>
            <a:pPr marL="0" indent="0">
              <a:buNone/>
            </a:pPr>
            <a:r>
              <a:rPr lang="hu-HU" dirty="0" smtClean="0"/>
              <a:t>Az </a:t>
            </a:r>
            <a:r>
              <a:rPr lang="hu-HU" dirty="0" err="1"/>
              <a:t>allekérdezés</a:t>
            </a:r>
            <a:r>
              <a:rPr lang="hu-HU" dirty="0"/>
              <a:t> egy ideiglenes táblát ad vissza az adatbázis-kiszolgáló memóriájában, majd azt a külső lekérdezés használja fel további feldolgozásra</a:t>
            </a:r>
            <a:r>
              <a:rPr lang="hu-HU" dirty="0" smtClean="0"/>
              <a:t>.</a:t>
            </a:r>
          </a:p>
          <a:p>
            <a:pPr marL="0" indent="0">
              <a:buNone/>
            </a:pPr>
            <a:r>
              <a:rPr lang="hu-HU" dirty="0" smtClean="0"/>
              <a:t>A </a:t>
            </a:r>
            <a:r>
              <a:rPr lang="hu-HU" dirty="0" err="1"/>
              <a:t>segédlekérdezés</a:t>
            </a:r>
            <a:r>
              <a:rPr lang="hu-HU" dirty="0"/>
              <a:t> FROM záradékban történő használatát általában kerülni </a:t>
            </a:r>
            <a:r>
              <a:rPr lang="hu-HU" dirty="0" smtClean="0"/>
              <a:t>kell.</a:t>
            </a:r>
          </a:p>
          <a:p>
            <a:pPr marL="0" indent="0">
              <a:buNone/>
            </a:pPr>
            <a:r>
              <a:rPr lang="hu-HU" dirty="0" smtClean="0"/>
              <a:t>A </a:t>
            </a:r>
            <a:r>
              <a:rPr lang="hu-HU" dirty="0"/>
              <a:t>memóriában lévő ideiglenes táblákon nem használhatók indexek. Ezenkívül a FROM záradékban lévő </a:t>
            </a:r>
            <a:r>
              <a:rPr lang="hu-HU" dirty="0" err="1"/>
              <a:t>segédlekérdezés</a:t>
            </a:r>
            <a:r>
              <a:rPr lang="hu-HU" dirty="0"/>
              <a:t> nem lehet korrelált </a:t>
            </a:r>
            <a:r>
              <a:rPr lang="hu-HU" dirty="0" err="1"/>
              <a:t>részlekérdezés</a:t>
            </a:r>
            <a:r>
              <a:rPr lang="hu-HU" dirty="0"/>
              <a:t>, mivel nem értékelhető ki a külső lekérdezés sorai szerint.</a:t>
            </a:r>
          </a:p>
          <a:p>
            <a:pPr marL="0" indent="0">
              <a:buNone/>
            </a:pPr>
            <a:endParaRPr lang="hu-HU" dirty="0"/>
          </a:p>
        </p:txBody>
      </p:sp>
      <p:sp>
        <p:nvSpPr>
          <p:cNvPr id="6" name="Tartalom helye 5"/>
          <p:cNvSpPr>
            <a:spLocks noGrp="1"/>
          </p:cNvSpPr>
          <p:nvPr>
            <p:ph sz="quarter" idx="4"/>
          </p:nvPr>
        </p:nvSpPr>
        <p:spPr/>
        <p:txBody>
          <a:bodyPr>
            <a:normAutofit/>
          </a:bodyPr>
          <a:lstStyle/>
          <a:p>
            <a:pPr marL="0" indent="0">
              <a:buNone/>
            </a:pPr>
            <a:r>
              <a:rPr lang="hu-HU" dirty="0"/>
              <a:t>SELECT </a:t>
            </a:r>
            <a:r>
              <a:rPr lang="hu-HU" dirty="0" err="1"/>
              <a:t>x.Id</a:t>
            </a:r>
            <a:endParaRPr lang="hu-HU" dirty="0"/>
          </a:p>
          <a:p>
            <a:pPr marL="0" indent="0">
              <a:buNone/>
            </a:pPr>
            <a:r>
              <a:rPr lang="hu-HU" dirty="0"/>
              <a:t>FROM  </a:t>
            </a:r>
          </a:p>
          <a:p>
            <a:pPr marL="0" indent="0">
              <a:buNone/>
            </a:pPr>
            <a:r>
              <a:rPr lang="hu-HU" dirty="0" smtClean="0"/>
              <a:t>	(</a:t>
            </a:r>
            <a:r>
              <a:rPr lang="hu-HU" dirty="0"/>
              <a:t>SELECT </a:t>
            </a:r>
            <a:r>
              <a:rPr lang="hu-HU" dirty="0" err="1"/>
              <a:t>id</a:t>
            </a:r>
            <a:r>
              <a:rPr lang="hu-HU" dirty="0"/>
              <a:t>   </a:t>
            </a:r>
          </a:p>
          <a:p>
            <a:pPr marL="0" indent="0">
              <a:buNone/>
            </a:pPr>
            <a:r>
              <a:rPr lang="hu-HU" dirty="0" smtClean="0"/>
              <a:t>	FROM </a:t>
            </a:r>
            <a:r>
              <a:rPr lang="hu-HU" dirty="0" err="1"/>
              <a:t>Product</a:t>
            </a:r>
            <a:r>
              <a:rPr lang="hu-HU" dirty="0"/>
              <a:t>    </a:t>
            </a:r>
          </a:p>
          <a:p>
            <a:pPr marL="0" indent="0">
              <a:buNone/>
            </a:pPr>
            <a:r>
              <a:rPr lang="hu-HU" dirty="0" smtClean="0"/>
              <a:t>	WHERE </a:t>
            </a:r>
            <a:r>
              <a:rPr lang="hu-HU" dirty="0"/>
              <a:t>UnitPrice&gt;40) </a:t>
            </a:r>
            <a:r>
              <a:rPr lang="hu-HU" dirty="0" err="1"/>
              <a:t>as</a:t>
            </a:r>
            <a:r>
              <a:rPr lang="hu-HU" dirty="0"/>
              <a:t> x</a:t>
            </a:r>
          </a:p>
        </p:txBody>
      </p:sp>
      <p:sp>
        <p:nvSpPr>
          <p:cNvPr id="7" name="Dátum helye 6"/>
          <p:cNvSpPr>
            <a:spLocks noGrp="1"/>
          </p:cNvSpPr>
          <p:nvPr>
            <p:ph type="dt" sz="half" idx="10"/>
          </p:nvPr>
        </p:nvSpPr>
        <p:spPr/>
        <p:txBody>
          <a:bodyPr/>
          <a:lstStyle/>
          <a:p>
            <a:fld id="{C431CBA7-5C9E-4526-BD11-7A9F303B4C0E}" type="datetime1">
              <a:rPr lang="hu-HU" smtClean="0"/>
              <a:t>2023. 01. 18.</a:t>
            </a:fld>
            <a:endParaRPr lang="hu-HU"/>
          </a:p>
        </p:txBody>
      </p:sp>
      <p:sp>
        <p:nvSpPr>
          <p:cNvPr id="8" name="Dia számának helye 7"/>
          <p:cNvSpPr>
            <a:spLocks noGrp="1"/>
          </p:cNvSpPr>
          <p:nvPr>
            <p:ph type="sldNum" sz="quarter" idx="12"/>
          </p:nvPr>
        </p:nvSpPr>
        <p:spPr/>
        <p:txBody>
          <a:bodyPr/>
          <a:lstStyle/>
          <a:p>
            <a:fld id="{6A3D1E81-B98C-4CD5-9C26-982AA14D93A3}" type="slidenum">
              <a:rPr lang="hu-HU" smtClean="0"/>
              <a:t>189</a:t>
            </a:fld>
            <a:endParaRPr lang="hu-HU"/>
          </a:p>
        </p:txBody>
      </p:sp>
    </p:spTree>
    <p:extLst>
      <p:ext uri="{BB962C8B-B14F-4D97-AF65-F5344CB8AC3E}">
        <p14:creationId xmlns:p14="http://schemas.microsoft.com/office/powerpoint/2010/main" val="158381074"/>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dirty="0"/>
              <a:t>Relációs adatbázisok II.</a:t>
            </a:r>
          </a:p>
        </p:txBody>
      </p:sp>
      <p:sp>
        <p:nvSpPr>
          <p:cNvPr id="3" name="Tartalom helye 2"/>
          <p:cNvSpPr>
            <a:spLocks noGrp="1"/>
          </p:cNvSpPr>
          <p:nvPr>
            <p:ph idx="1"/>
          </p:nvPr>
        </p:nvSpPr>
        <p:spPr/>
        <p:txBody>
          <a:bodyPr/>
          <a:lstStyle/>
          <a:p>
            <a:r>
              <a:rPr lang="hu-HU" dirty="0"/>
              <a:t>A relációt táblának nevezzük, amennyiben az adott tábla tartalmazza azon tulajdonságokat, amit a reláció megszab.</a:t>
            </a:r>
          </a:p>
          <a:p>
            <a:pPr lvl="1"/>
            <a:r>
              <a:rPr lang="hu-HU" dirty="0"/>
              <a:t>A tábla, a gyakorlati megjelenése a relációnak.</a:t>
            </a:r>
          </a:p>
          <a:p>
            <a:pPr lvl="1"/>
            <a:r>
              <a:rPr lang="hu-HU" dirty="0"/>
              <a:t>Minden táblának N oszlopa, és M sora van.</a:t>
            </a:r>
          </a:p>
          <a:p>
            <a:r>
              <a:rPr lang="hu-HU" dirty="0"/>
              <a:t>Minden relációs adatbázis táblák halmazából, azaz relációk halmazából áll össze.</a:t>
            </a:r>
          </a:p>
        </p:txBody>
      </p:sp>
      <p:sp>
        <p:nvSpPr>
          <p:cNvPr id="4" name="Dátum helye 3"/>
          <p:cNvSpPr>
            <a:spLocks noGrp="1"/>
          </p:cNvSpPr>
          <p:nvPr>
            <p:ph type="dt" sz="half" idx="10"/>
          </p:nvPr>
        </p:nvSpPr>
        <p:spPr/>
        <p:txBody>
          <a:bodyPr/>
          <a:lstStyle/>
          <a:p>
            <a:fld id="{5BDEA764-7489-4A86-A317-8B3D6548AF50}" type="datetime1">
              <a:rPr lang="hu-HU" smtClean="0"/>
              <a:t>2023. 01. 18.</a:t>
            </a:fld>
            <a:endParaRPr lang="hu-HU"/>
          </a:p>
        </p:txBody>
      </p:sp>
      <p:sp>
        <p:nvSpPr>
          <p:cNvPr id="6" name="Dia számának helye 5"/>
          <p:cNvSpPr>
            <a:spLocks noGrp="1"/>
          </p:cNvSpPr>
          <p:nvPr>
            <p:ph type="sldNum" sz="quarter" idx="12"/>
          </p:nvPr>
        </p:nvSpPr>
        <p:spPr/>
        <p:txBody>
          <a:bodyPr/>
          <a:lstStyle/>
          <a:p>
            <a:fld id="{39A938FA-6108-4A36-A74B-B1E67C707359}" type="slidenum">
              <a:rPr lang="hu-HU" smtClean="0"/>
              <a:t>19</a:t>
            </a:fld>
            <a:endParaRPr lang="hu-HU"/>
          </a:p>
        </p:txBody>
      </p:sp>
    </p:spTree>
    <p:extLst>
      <p:ext uri="{BB962C8B-B14F-4D97-AF65-F5344CB8AC3E}">
        <p14:creationId xmlns:p14="http://schemas.microsoft.com/office/powerpoint/2010/main" val="1837463404"/>
      </p:ext>
    </p:extLst>
  </p:cSld>
  <p:clrMapOvr>
    <a:masterClrMapping/>
  </p:clrMapOvr>
  <mc:AlternateContent xmlns:mc="http://schemas.openxmlformats.org/markup-compatibility/2006" xmlns:p14="http://schemas.microsoft.com/office/powerpoint/2010/main">
    <mc:Choice Requires="p14">
      <p:transition spd="slow" p14:dur="1250">
        <p14:switch dir="r"/>
      </p:transition>
    </mc:Choice>
    <mc:Fallback xmlns="">
      <p:transition spd="slow">
        <p:fade/>
      </p:transition>
    </mc:Fallback>
  </mc:AlternateContent>
  <p:timing>
    <p:tnLst>
      <p:par>
        <p:cTn id="1" dur="indefinite" restart="never" nodeType="tmRoot"/>
      </p:par>
    </p:tnLst>
  </p:timing>
</p:sld>
</file>

<file path=ppt/slides/slide1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dirty="0"/>
              <a:t>SQL </a:t>
            </a:r>
            <a:r>
              <a:rPr lang="hu-HU" dirty="0" smtClean="0"/>
              <a:t>korreláló lekérdezés</a:t>
            </a:r>
            <a:endParaRPr lang="hu-HU" dirty="0"/>
          </a:p>
        </p:txBody>
      </p:sp>
      <p:sp>
        <p:nvSpPr>
          <p:cNvPr id="9" name="Tartalom helye 8"/>
          <p:cNvSpPr>
            <a:spLocks noGrp="1"/>
          </p:cNvSpPr>
          <p:nvPr>
            <p:ph idx="1"/>
          </p:nvPr>
        </p:nvSpPr>
        <p:spPr/>
        <p:txBody>
          <a:bodyPr>
            <a:normAutofit fontScale="92500" lnSpcReduction="20000"/>
          </a:bodyPr>
          <a:lstStyle/>
          <a:p>
            <a:r>
              <a:rPr lang="hu-HU" dirty="0"/>
              <a:t>A korrelált </a:t>
            </a:r>
            <a:r>
              <a:rPr lang="hu-HU" dirty="0" err="1"/>
              <a:t>részlekérdezés</a:t>
            </a:r>
            <a:r>
              <a:rPr lang="hu-HU" dirty="0"/>
              <a:t> egy olyan </a:t>
            </a:r>
            <a:r>
              <a:rPr lang="hu-HU" dirty="0" err="1">
                <a:hlinkClick r:id="rId2"/>
              </a:rPr>
              <a:t>segédlekérdezés</a:t>
            </a:r>
            <a:r>
              <a:rPr lang="hu-HU" dirty="0"/>
              <a:t> , amely a külső lekérdezés értékeit használja. </a:t>
            </a:r>
            <a:r>
              <a:rPr lang="hu-HU" dirty="0" smtClean="0"/>
              <a:t>A </a:t>
            </a:r>
            <a:r>
              <a:rPr lang="hu-HU" dirty="0"/>
              <a:t>korrelált </a:t>
            </a:r>
            <a:r>
              <a:rPr lang="hu-HU" dirty="0" err="1"/>
              <a:t>részlekérdezés</a:t>
            </a:r>
            <a:r>
              <a:rPr lang="hu-HU" dirty="0"/>
              <a:t> értékei a külső lekérdezéstől </a:t>
            </a:r>
            <a:r>
              <a:rPr lang="hu-HU" dirty="0" smtClean="0"/>
              <a:t>függnek.</a:t>
            </a:r>
            <a:endParaRPr lang="hu-HU" dirty="0"/>
          </a:p>
          <a:p>
            <a:r>
              <a:rPr lang="hu-HU" dirty="0"/>
              <a:t>E függőség miatt egy korrelált </a:t>
            </a:r>
            <a:r>
              <a:rPr lang="hu-HU" dirty="0" err="1"/>
              <a:t>részlekérdezést</a:t>
            </a:r>
            <a:r>
              <a:rPr lang="hu-HU" dirty="0"/>
              <a:t> nem lehet önállóan végrehajtani egyszerű </a:t>
            </a:r>
            <a:r>
              <a:rPr lang="hu-HU" dirty="0" err="1"/>
              <a:t>segédlekérdezésként</a:t>
            </a:r>
            <a:r>
              <a:rPr lang="hu-HU" dirty="0"/>
              <a:t>.</a:t>
            </a:r>
          </a:p>
          <a:p>
            <a:r>
              <a:rPr lang="hu-HU" dirty="0"/>
              <a:t>A korrelált </a:t>
            </a:r>
            <a:r>
              <a:rPr lang="hu-HU" dirty="0" err="1"/>
              <a:t>részlekérdezéseket</a:t>
            </a:r>
            <a:r>
              <a:rPr lang="hu-HU" dirty="0"/>
              <a:t> </a:t>
            </a:r>
            <a:r>
              <a:rPr lang="hu-HU" dirty="0" err="1"/>
              <a:t>soronkénti</a:t>
            </a:r>
            <a:r>
              <a:rPr lang="hu-HU" dirty="0"/>
              <a:t> feldolgozásra használják. Minden </a:t>
            </a:r>
            <a:r>
              <a:rPr lang="hu-HU" dirty="0" err="1"/>
              <a:t>részlekérdezés</a:t>
            </a:r>
            <a:r>
              <a:rPr lang="hu-HU" dirty="0"/>
              <a:t> egyszer kerül végrehajtásra a külső lekérdezés minden sorában</a:t>
            </a:r>
            <a:r>
              <a:rPr lang="hu-HU" dirty="0" smtClean="0"/>
              <a:t>.</a:t>
            </a:r>
          </a:p>
          <a:p>
            <a:r>
              <a:rPr lang="hu-HU" dirty="0"/>
              <a:t>A korrelált </a:t>
            </a:r>
            <a:r>
              <a:rPr lang="hu-HU" dirty="0" err="1"/>
              <a:t>részlekérdezés</a:t>
            </a:r>
            <a:r>
              <a:rPr lang="hu-HU" dirty="0"/>
              <a:t> az egyik módja annak, hogy a táblázat minden sorát kiolvassuk, és az egyes sorok értékeit összehasonlítsuk a kapcsolódó adatokkal. Akkor használatos, amikor egy </a:t>
            </a:r>
            <a:r>
              <a:rPr lang="hu-HU" dirty="0" err="1"/>
              <a:t>segédlekérdezésnek</a:t>
            </a:r>
            <a:r>
              <a:rPr lang="hu-HU" dirty="0"/>
              <a:t> más eredményt vagy eredményhalmazt kell visszaadnia a fő lekérdezés által vizsgált minden egyes jelöltsorhoz. </a:t>
            </a:r>
          </a:p>
        </p:txBody>
      </p:sp>
      <p:sp>
        <p:nvSpPr>
          <p:cNvPr id="7" name="Dátum helye 6"/>
          <p:cNvSpPr>
            <a:spLocks noGrp="1"/>
          </p:cNvSpPr>
          <p:nvPr>
            <p:ph type="dt" sz="half" idx="10"/>
          </p:nvPr>
        </p:nvSpPr>
        <p:spPr/>
        <p:txBody>
          <a:bodyPr/>
          <a:lstStyle/>
          <a:p>
            <a:fld id="{C431CBA7-5C9E-4526-BD11-7A9F303B4C0E}" type="datetime1">
              <a:rPr lang="hu-HU" smtClean="0"/>
              <a:t>2023. 01. 18.</a:t>
            </a:fld>
            <a:endParaRPr lang="hu-HU"/>
          </a:p>
        </p:txBody>
      </p:sp>
      <p:sp>
        <p:nvSpPr>
          <p:cNvPr id="8" name="Dia számának helye 7"/>
          <p:cNvSpPr>
            <a:spLocks noGrp="1"/>
          </p:cNvSpPr>
          <p:nvPr>
            <p:ph type="sldNum" sz="quarter" idx="12"/>
          </p:nvPr>
        </p:nvSpPr>
        <p:spPr/>
        <p:txBody>
          <a:bodyPr/>
          <a:lstStyle/>
          <a:p>
            <a:fld id="{6A3D1E81-B98C-4CD5-9C26-982AA14D93A3}" type="slidenum">
              <a:rPr lang="hu-HU" smtClean="0"/>
              <a:t>190</a:t>
            </a:fld>
            <a:endParaRPr lang="hu-HU"/>
          </a:p>
        </p:txBody>
      </p:sp>
    </p:spTree>
    <p:extLst>
      <p:ext uri="{BB962C8B-B14F-4D97-AF65-F5344CB8AC3E}">
        <p14:creationId xmlns:p14="http://schemas.microsoft.com/office/powerpoint/2010/main" val="1769346667"/>
      </p:ext>
    </p:extLst>
  </p:cSld>
  <p:clrMapOvr>
    <a:masterClrMapping/>
  </p:clrMapOvr>
  <p:timing>
    <p:tnLst>
      <p:par>
        <p:cTn id="1" dur="indefinite" restart="never" nodeType="tmRoot"/>
      </p:par>
    </p:tnLst>
  </p:timing>
</p:sld>
</file>

<file path=ppt/slides/slide1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dirty="0" smtClean="0"/>
              <a:t>Korreláló SELECT felépítése</a:t>
            </a:r>
            <a:endParaRPr lang="hu-HU" dirty="0"/>
          </a:p>
        </p:txBody>
      </p:sp>
      <p:sp>
        <p:nvSpPr>
          <p:cNvPr id="3" name="Tartalom helye 2"/>
          <p:cNvSpPr>
            <a:spLocks noGrp="1"/>
          </p:cNvSpPr>
          <p:nvPr>
            <p:ph idx="1"/>
          </p:nvPr>
        </p:nvSpPr>
        <p:spPr/>
        <p:txBody>
          <a:bodyPr/>
          <a:lstStyle/>
          <a:p>
            <a:pPr marL="0" indent="0">
              <a:buNone/>
            </a:pPr>
            <a:r>
              <a:rPr lang="en-US" dirty="0"/>
              <a:t>SELECT column1, column2, ....</a:t>
            </a:r>
          </a:p>
          <a:p>
            <a:pPr marL="0" indent="0">
              <a:buNone/>
            </a:pPr>
            <a:r>
              <a:rPr lang="en-US" dirty="0"/>
              <a:t>FROM table1 outer</a:t>
            </a:r>
          </a:p>
          <a:p>
            <a:pPr marL="0" indent="0">
              <a:buNone/>
            </a:pPr>
            <a:r>
              <a:rPr lang="en-US" dirty="0"/>
              <a:t>WHERE column1 operator</a:t>
            </a:r>
          </a:p>
          <a:p>
            <a:pPr marL="0" indent="0">
              <a:buNone/>
            </a:pPr>
            <a:r>
              <a:rPr lang="en-US" dirty="0"/>
              <a:t>                    (SELECT column1, column2</a:t>
            </a:r>
          </a:p>
          <a:p>
            <a:pPr marL="0" indent="0">
              <a:buNone/>
            </a:pPr>
            <a:r>
              <a:rPr lang="en-US" dirty="0"/>
              <a:t>                     FROM table2</a:t>
            </a:r>
          </a:p>
          <a:p>
            <a:pPr marL="0" indent="0">
              <a:buNone/>
            </a:pPr>
            <a:r>
              <a:rPr lang="en-US" dirty="0"/>
              <a:t>                     WHERE expr1 = </a:t>
            </a:r>
          </a:p>
          <a:p>
            <a:pPr marL="0" indent="0">
              <a:buNone/>
            </a:pPr>
            <a:r>
              <a:rPr lang="en-US" dirty="0"/>
              <a:t>                               outer.expr2);</a:t>
            </a:r>
            <a:endParaRPr lang="hu-HU" dirty="0"/>
          </a:p>
        </p:txBody>
      </p:sp>
      <p:sp>
        <p:nvSpPr>
          <p:cNvPr id="4" name="Dátum helye 3"/>
          <p:cNvSpPr>
            <a:spLocks noGrp="1"/>
          </p:cNvSpPr>
          <p:nvPr>
            <p:ph type="dt" sz="half" idx="10"/>
          </p:nvPr>
        </p:nvSpPr>
        <p:spPr/>
        <p:txBody>
          <a:bodyPr/>
          <a:lstStyle/>
          <a:p>
            <a:fld id="{8038B707-463A-4694-A111-045EE4889DE1}" type="datetime1">
              <a:rPr lang="hu-HU" smtClean="0"/>
              <a:t>2023. 01. 18.</a:t>
            </a:fld>
            <a:endParaRPr lang="hu-HU"/>
          </a:p>
        </p:txBody>
      </p:sp>
      <p:sp>
        <p:nvSpPr>
          <p:cNvPr id="5" name="Dia számának helye 4"/>
          <p:cNvSpPr>
            <a:spLocks noGrp="1"/>
          </p:cNvSpPr>
          <p:nvPr>
            <p:ph type="sldNum" sz="quarter" idx="12"/>
          </p:nvPr>
        </p:nvSpPr>
        <p:spPr/>
        <p:txBody>
          <a:bodyPr/>
          <a:lstStyle/>
          <a:p>
            <a:fld id="{6A3D1E81-B98C-4CD5-9C26-982AA14D93A3}" type="slidenum">
              <a:rPr lang="hu-HU" smtClean="0"/>
              <a:t>191</a:t>
            </a:fld>
            <a:endParaRPr lang="hu-HU"/>
          </a:p>
        </p:txBody>
      </p:sp>
    </p:spTree>
    <p:extLst>
      <p:ext uri="{BB962C8B-B14F-4D97-AF65-F5344CB8AC3E}">
        <p14:creationId xmlns:p14="http://schemas.microsoft.com/office/powerpoint/2010/main" val="3664044335"/>
      </p:ext>
    </p:extLst>
  </p:cSld>
  <p:clrMapOvr>
    <a:masterClrMapping/>
  </p:clrMapOvr>
  <p:timing>
    <p:tnLst>
      <p:par>
        <p:cTn id="1" dur="indefinite" restart="never" nodeType="tmRoot"/>
      </p:par>
    </p:tnLst>
  </p:timing>
</p:sld>
</file>

<file path=ppt/slides/slide1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dirty="0" smtClean="0"/>
              <a:t>Melyik termék ára magasabb az átlagnál?</a:t>
            </a:r>
            <a:endParaRPr lang="hu-HU" dirty="0"/>
          </a:p>
        </p:txBody>
      </p:sp>
      <p:sp>
        <p:nvSpPr>
          <p:cNvPr id="3" name="Tartalom helye 2"/>
          <p:cNvSpPr>
            <a:spLocks noGrp="1"/>
          </p:cNvSpPr>
          <p:nvPr>
            <p:ph idx="1"/>
          </p:nvPr>
        </p:nvSpPr>
        <p:spPr/>
        <p:txBody>
          <a:bodyPr/>
          <a:lstStyle/>
          <a:p>
            <a:pPr marL="0" indent="0">
              <a:buNone/>
            </a:pPr>
            <a:r>
              <a:rPr lang="hu-HU" dirty="0"/>
              <a:t>SELECT *</a:t>
            </a:r>
          </a:p>
          <a:p>
            <a:pPr marL="0" indent="0">
              <a:buNone/>
            </a:pPr>
            <a:r>
              <a:rPr lang="hu-HU" dirty="0"/>
              <a:t> FROM </a:t>
            </a:r>
            <a:r>
              <a:rPr lang="hu-HU" dirty="0" err="1"/>
              <a:t>Product</a:t>
            </a:r>
            <a:r>
              <a:rPr lang="hu-HU" dirty="0"/>
              <a:t> p1 </a:t>
            </a:r>
          </a:p>
          <a:p>
            <a:pPr marL="0" indent="0">
              <a:buNone/>
            </a:pPr>
            <a:r>
              <a:rPr lang="hu-HU" dirty="0"/>
              <a:t> WHERE </a:t>
            </a:r>
            <a:r>
              <a:rPr lang="hu-HU" dirty="0" err="1"/>
              <a:t>unitprice</a:t>
            </a:r>
            <a:r>
              <a:rPr lang="hu-HU" dirty="0"/>
              <a:t> &gt;</a:t>
            </a:r>
          </a:p>
          <a:p>
            <a:pPr marL="0" indent="0">
              <a:buNone/>
            </a:pPr>
            <a:r>
              <a:rPr lang="hu-HU" dirty="0"/>
              <a:t>                (SELECT AVG(</a:t>
            </a:r>
            <a:r>
              <a:rPr lang="hu-HU" dirty="0" err="1"/>
              <a:t>unitprice</a:t>
            </a:r>
            <a:r>
              <a:rPr lang="hu-HU" dirty="0"/>
              <a:t>)</a:t>
            </a:r>
          </a:p>
          <a:p>
            <a:pPr marL="0" indent="0">
              <a:buNone/>
            </a:pPr>
            <a:r>
              <a:rPr lang="hu-HU" dirty="0"/>
              <a:t>                 FROM </a:t>
            </a:r>
            <a:r>
              <a:rPr lang="hu-HU" dirty="0" err="1"/>
              <a:t>product</a:t>
            </a:r>
            <a:r>
              <a:rPr lang="hu-HU" dirty="0"/>
              <a:t> p2</a:t>
            </a:r>
          </a:p>
          <a:p>
            <a:pPr marL="0" indent="0">
              <a:buNone/>
            </a:pPr>
            <a:r>
              <a:rPr lang="hu-HU" dirty="0"/>
              <a:t> </a:t>
            </a:r>
            <a:r>
              <a:rPr lang="hu-HU" dirty="0" err="1"/>
              <a:t>where</a:t>
            </a:r>
            <a:r>
              <a:rPr lang="hu-HU" dirty="0"/>
              <a:t> p2.SupplierId=p1.SupplierId</a:t>
            </a:r>
          </a:p>
          <a:p>
            <a:pPr marL="0" indent="0">
              <a:buNone/>
            </a:pPr>
            <a:r>
              <a:rPr lang="hu-HU" dirty="0"/>
              <a:t> </a:t>
            </a:r>
            <a:r>
              <a:rPr lang="hu-HU" dirty="0" err="1"/>
              <a:t>group</a:t>
            </a:r>
            <a:r>
              <a:rPr lang="hu-HU" dirty="0"/>
              <a:t> </a:t>
            </a:r>
            <a:r>
              <a:rPr lang="hu-HU" dirty="0" err="1"/>
              <a:t>by</a:t>
            </a:r>
            <a:r>
              <a:rPr lang="hu-HU" dirty="0"/>
              <a:t> </a:t>
            </a:r>
            <a:r>
              <a:rPr lang="hu-HU" dirty="0" smtClean="0"/>
              <a:t>p2.SupplierId </a:t>
            </a:r>
            <a:r>
              <a:rPr lang="hu-HU" dirty="0"/>
              <a:t>);</a:t>
            </a:r>
          </a:p>
        </p:txBody>
      </p:sp>
      <p:sp>
        <p:nvSpPr>
          <p:cNvPr id="4" name="Dátum helye 3"/>
          <p:cNvSpPr>
            <a:spLocks noGrp="1"/>
          </p:cNvSpPr>
          <p:nvPr>
            <p:ph type="dt" sz="half" idx="10"/>
          </p:nvPr>
        </p:nvSpPr>
        <p:spPr/>
        <p:txBody>
          <a:bodyPr/>
          <a:lstStyle/>
          <a:p>
            <a:fld id="{8038B707-463A-4694-A111-045EE4889DE1}" type="datetime1">
              <a:rPr lang="hu-HU" smtClean="0"/>
              <a:t>2023. 01. 18.</a:t>
            </a:fld>
            <a:endParaRPr lang="hu-HU"/>
          </a:p>
        </p:txBody>
      </p:sp>
      <p:sp>
        <p:nvSpPr>
          <p:cNvPr id="5" name="Dia számának helye 4"/>
          <p:cNvSpPr>
            <a:spLocks noGrp="1"/>
          </p:cNvSpPr>
          <p:nvPr>
            <p:ph type="sldNum" sz="quarter" idx="12"/>
          </p:nvPr>
        </p:nvSpPr>
        <p:spPr/>
        <p:txBody>
          <a:bodyPr/>
          <a:lstStyle/>
          <a:p>
            <a:fld id="{6A3D1E81-B98C-4CD5-9C26-982AA14D93A3}" type="slidenum">
              <a:rPr lang="hu-HU" smtClean="0"/>
              <a:t>192</a:t>
            </a:fld>
            <a:endParaRPr lang="hu-HU"/>
          </a:p>
        </p:txBody>
      </p:sp>
    </p:spTree>
    <p:extLst>
      <p:ext uri="{BB962C8B-B14F-4D97-AF65-F5344CB8AC3E}">
        <p14:creationId xmlns:p14="http://schemas.microsoft.com/office/powerpoint/2010/main" val="3204248397"/>
      </p:ext>
    </p:extLst>
  </p:cSld>
  <p:clrMapOvr>
    <a:masterClrMapping/>
  </p:clrMapOvr>
  <p:timing>
    <p:tnLst>
      <p:par>
        <p:cTn id="1" dur="indefinite" restart="never" nodeType="tmRoot"/>
      </p:par>
    </p:tnLst>
  </p:timing>
</p:sld>
</file>

<file path=ppt/slides/slide1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Cím 8"/>
          <p:cNvSpPr>
            <a:spLocks noGrp="1"/>
          </p:cNvSpPr>
          <p:nvPr>
            <p:ph type="title"/>
          </p:nvPr>
        </p:nvSpPr>
        <p:spPr/>
        <p:txBody>
          <a:bodyPr>
            <a:noAutofit/>
          </a:bodyPr>
          <a:lstStyle/>
          <a:p>
            <a:r>
              <a:rPr lang="hu-HU" sz="3200" dirty="0" smtClean="0"/>
              <a:t>Azok </a:t>
            </a:r>
            <a:r>
              <a:rPr lang="hu-HU" sz="3200" dirty="0"/>
              <a:t>a </a:t>
            </a:r>
            <a:r>
              <a:rPr lang="hu-HU" sz="3200" dirty="0" smtClean="0"/>
              <a:t>termékeket, </a:t>
            </a:r>
            <a:r>
              <a:rPr lang="hu-HU" sz="3200" dirty="0"/>
              <a:t>amelyek </a:t>
            </a:r>
            <a:r>
              <a:rPr lang="hu-HU" sz="3200" dirty="0" err="1"/>
              <a:t>listaára</a:t>
            </a:r>
            <a:r>
              <a:rPr lang="hu-HU" sz="3200" dirty="0"/>
              <a:t> megegyezik az azonos kategóriába tartozó termékek legmagasabb </a:t>
            </a:r>
            <a:r>
              <a:rPr lang="hu-HU" sz="3200" dirty="0" err="1"/>
              <a:t>listaárával</a:t>
            </a:r>
            <a:r>
              <a:rPr lang="hu-HU" sz="3200" dirty="0"/>
              <a:t>:</a:t>
            </a:r>
            <a:br>
              <a:rPr lang="hu-HU" sz="3200" dirty="0"/>
            </a:br>
            <a:endParaRPr lang="hu-HU" sz="3200" dirty="0"/>
          </a:p>
        </p:txBody>
      </p:sp>
      <p:sp>
        <p:nvSpPr>
          <p:cNvPr id="10" name="Tartalom helye 9"/>
          <p:cNvSpPr>
            <a:spLocks noGrp="1"/>
          </p:cNvSpPr>
          <p:nvPr>
            <p:ph idx="1"/>
          </p:nvPr>
        </p:nvSpPr>
        <p:spPr/>
        <p:txBody>
          <a:bodyPr>
            <a:normAutofit fontScale="92500" lnSpcReduction="20000"/>
          </a:bodyPr>
          <a:lstStyle/>
          <a:p>
            <a:pPr marL="0" indent="0">
              <a:buNone/>
            </a:pPr>
            <a:r>
              <a:rPr lang="en-US" dirty="0" smtClean="0"/>
              <a:t>SELECT    </a:t>
            </a:r>
            <a:r>
              <a:rPr lang="en-US" dirty="0" err="1" smtClean="0"/>
              <a:t>ProductName</a:t>
            </a:r>
            <a:r>
              <a:rPr lang="en-US" dirty="0" smtClean="0"/>
              <a:t>,    </a:t>
            </a:r>
            <a:r>
              <a:rPr lang="en-US" dirty="0" err="1" smtClean="0"/>
              <a:t>UnitPrice</a:t>
            </a:r>
            <a:r>
              <a:rPr lang="en-US" dirty="0" smtClean="0"/>
              <a:t>,    </a:t>
            </a:r>
            <a:r>
              <a:rPr lang="en-US" dirty="0" err="1"/>
              <a:t>category_id</a:t>
            </a:r>
            <a:endParaRPr lang="en-US" dirty="0"/>
          </a:p>
          <a:p>
            <a:pPr marL="0" indent="0">
              <a:buNone/>
            </a:pPr>
            <a:r>
              <a:rPr lang="en-US" dirty="0" smtClean="0"/>
              <a:t>FROM    Product </a:t>
            </a:r>
            <a:r>
              <a:rPr lang="en-US" dirty="0"/>
              <a:t>p1</a:t>
            </a:r>
          </a:p>
          <a:p>
            <a:pPr marL="0" indent="0">
              <a:buNone/>
            </a:pPr>
            <a:r>
              <a:rPr lang="en-US" dirty="0"/>
              <a:t>WHERE</a:t>
            </a:r>
          </a:p>
          <a:p>
            <a:pPr marL="0" indent="0">
              <a:buNone/>
            </a:pPr>
            <a:r>
              <a:rPr lang="en-US" dirty="0"/>
              <a:t>    </a:t>
            </a:r>
            <a:r>
              <a:rPr lang="en-US" dirty="0" err="1" smtClean="0"/>
              <a:t>UnitPrice</a:t>
            </a:r>
            <a:r>
              <a:rPr lang="en-US" dirty="0" smtClean="0"/>
              <a:t> </a:t>
            </a:r>
            <a:r>
              <a:rPr lang="en-US" dirty="0"/>
              <a:t>IN (</a:t>
            </a:r>
          </a:p>
          <a:p>
            <a:pPr marL="0" indent="0">
              <a:buNone/>
            </a:pPr>
            <a:r>
              <a:rPr lang="en-US" dirty="0"/>
              <a:t>        SELECT</a:t>
            </a:r>
          </a:p>
          <a:p>
            <a:pPr marL="0" indent="0">
              <a:buNone/>
            </a:pPr>
            <a:r>
              <a:rPr lang="en-US" dirty="0"/>
              <a:t>            MAX (</a:t>
            </a:r>
            <a:r>
              <a:rPr lang="en-US" dirty="0" smtClean="0"/>
              <a:t>p2.UnitPrice)</a:t>
            </a:r>
            <a:endParaRPr lang="en-US" dirty="0"/>
          </a:p>
          <a:p>
            <a:pPr marL="0" indent="0">
              <a:buNone/>
            </a:pPr>
            <a:r>
              <a:rPr lang="en-US" dirty="0"/>
              <a:t>        </a:t>
            </a:r>
            <a:r>
              <a:rPr lang="en-US" dirty="0" smtClean="0"/>
              <a:t>FROM            Product </a:t>
            </a:r>
            <a:r>
              <a:rPr lang="en-US" dirty="0"/>
              <a:t>p2</a:t>
            </a:r>
          </a:p>
          <a:p>
            <a:pPr marL="0" indent="0">
              <a:buNone/>
            </a:pPr>
            <a:r>
              <a:rPr lang="en-US" dirty="0"/>
              <a:t>        </a:t>
            </a:r>
            <a:r>
              <a:rPr lang="en-US" dirty="0" smtClean="0"/>
              <a:t>WHERE            </a:t>
            </a:r>
            <a:r>
              <a:rPr lang="en-US" dirty="0"/>
              <a:t>p2.category_id = p1.category_id</a:t>
            </a:r>
          </a:p>
          <a:p>
            <a:pPr marL="0" indent="0">
              <a:buNone/>
            </a:pPr>
            <a:r>
              <a:rPr lang="en-US" dirty="0"/>
              <a:t>        GROUP </a:t>
            </a:r>
            <a:r>
              <a:rPr lang="en-US" dirty="0" smtClean="0"/>
              <a:t>BY            p2.category_id    </a:t>
            </a:r>
            <a:r>
              <a:rPr lang="en-US" dirty="0"/>
              <a:t>)</a:t>
            </a:r>
          </a:p>
          <a:p>
            <a:pPr marL="0" indent="0">
              <a:buNone/>
            </a:pPr>
            <a:r>
              <a:rPr lang="en-US" dirty="0"/>
              <a:t>ORDER </a:t>
            </a:r>
            <a:r>
              <a:rPr lang="en-US" dirty="0" smtClean="0"/>
              <a:t>BY    </a:t>
            </a:r>
            <a:r>
              <a:rPr lang="en-US" dirty="0" err="1"/>
              <a:t>category_id</a:t>
            </a:r>
            <a:r>
              <a:rPr lang="en-US" dirty="0" smtClean="0"/>
              <a:t>,    </a:t>
            </a:r>
            <a:r>
              <a:rPr lang="en-US" dirty="0" err="1" smtClean="0"/>
              <a:t>ProductName</a:t>
            </a:r>
            <a:r>
              <a:rPr lang="en-US" dirty="0" smtClean="0"/>
              <a:t>;</a:t>
            </a:r>
            <a:endParaRPr lang="en-US" dirty="0"/>
          </a:p>
          <a:p>
            <a:pPr marL="0" indent="0">
              <a:buNone/>
            </a:pPr>
            <a:endParaRPr lang="hu-HU" dirty="0"/>
          </a:p>
        </p:txBody>
      </p:sp>
      <p:sp>
        <p:nvSpPr>
          <p:cNvPr id="7" name="Dátum helye 6"/>
          <p:cNvSpPr>
            <a:spLocks noGrp="1"/>
          </p:cNvSpPr>
          <p:nvPr>
            <p:ph type="dt" sz="half" idx="10"/>
          </p:nvPr>
        </p:nvSpPr>
        <p:spPr/>
        <p:txBody>
          <a:bodyPr/>
          <a:lstStyle/>
          <a:p>
            <a:fld id="{C431CBA7-5C9E-4526-BD11-7A9F303B4C0E}" type="datetime1">
              <a:rPr lang="hu-HU" smtClean="0"/>
              <a:t>2023. 01. 18.</a:t>
            </a:fld>
            <a:endParaRPr lang="hu-HU"/>
          </a:p>
        </p:txBody>
      </p:sp>
      <p:sp>
        <p:nvSpPr>
          <p:cNvPr id="8" name="Dia számának helye 7"/>
          <p:cNvSpPr>
            <a:spLocks noGrp="1"/>
          </p:cNvSpPr>
          <p:nvPr>
            <p:ph type="sldNum" sz="quarter" idx="12"/>
          </p:nvPr>
        </p:nvSpPr>
        <p:spPr/>
        <p:txBody>
          <a:bodyPr/>
          <a:lstStyle/>
          <a:p>
            <a:fld id="{6A3D1E81-B98C-4CD5-9C26-982AA14D93A3}" type="slidenum">
              <a:rPr lang="hu-HU" smtClean="0"/>
              <a:t>193</a:t>
            </a:fld>
            <a:endParaRPr lang="hu-HU"/>
          </a:p>
        </p:txBody>
      </p:sp>
    </p:spTree>
    <p:extLst>
      <p:ext uri="{BB962C8B-B14F-4D97-AF65-F5344CB8AC3E}">
        <p14:creationId xmlns:p14="http://schemas.microsoft.com/office/powerpoint/2010/main" val="3013657887"/>
      </p:ext>
    </p:extLst>
  </p:cSld>
  <p:clrMapOvr>
    <a:masterClrMapping/>
  </p:clrMapOvr>
  <p:timing>
    <p:tnLst>
      <p:par>
        <p:cTn id="1" dur="indefinite" restart="never" nodeType="tmRoot"/>
      </p:par>
    </p:tnLst>
  </p:timing>
</p:sld>
</file>

<file path=ppt/slides/slide1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dirty="0" err="1"/>
              <a:t>Allekérdezések</a:t>
            </a:r>
            <a:r>
              <a:rPr lang="hu-HU" dirty="0"/>
              <a:t> III.</a:t>
            </a:r>
          </a:p>
        </p:txBody>
      </p:sp>
      <p:sp>
        <p:nvSpPr>
          <p:cNvPr id="3" name="Tartalom helye 2"/>
          <p:cNvSpPr>
            <a:spLocks noGrp="1"/>
          </p:cNvSpPr>
          <p:nvPr>
            <p:ph idx="1"/>
          </p:nvPr>
        </p:nvSpPr>
        <p:spPr/>
        <p:txBody>
          <a:bodyPr>
            <a:normAutofit lnSpcReduction="10000"/>
          </a:bodyPr>
          <a:lstStyle/>
          <a:p>
            <a:r>
              <a:rPr lang="hu-HU" dirty="0"/>
              <a:t>Skalár visszatérésű </a:t>
            </a:r>
            <a:r>
              <a:rPr lang="hu-HU" dirty="0" err="1"/>
              <a:t>allekérdezések</a:t>
            </a:r>
            <a:r>
              <a:rPr lang="hu-HU" dirty="0"/>
              <a:t>:</a:t>
            </a:r>
          </a:p>
          <a:p>
            <a:pPr lvl="1"/>
            <a:r>
              <a:rPr lang="hu-HU" dirty="0"/>
              <a:t>Alapvetően használatuk nem tér el a statikus, vagy attribútum alapú értékek kezelésétől.</a:t>
            </a:r>
          </a:p>
          <a:p>
            <a:pPr lvl="1"/>
            <a:r>
              <a:rPr lang="hu-HU" dirty="0"/>
              <a:t>Természetesen a lekérdezést továbbra is zárójelek közé kell rakni, de ettől függetlenül nincs eltérés.</a:t>
            </a:r>
          </a:p>
          <a:p>
            <a:pPr lvl="1"/>
            <a:r>
              <a:rPr lang="hu-HU" dirty="0"/>
              <a:t>Szabványosan:</a:t>
            </a:r>
          </a:p>
          <a:p>
            <a:pPr lvl="2"/>
            <a:r>
              <a:rPr lang="hu-HU" dirty="0"/>
              <a:t>…</a:t>
            </a:r>
            <a:r>
              <a:rPr lang="hu-HU" dirty="0">
                <a:solidFill>
                  <a:srgbClr val="0000FF"/>
                </a:solidFill>
              </a:rPr>
              <a:t>WHERE</a:t>
            </a:r>
            <a:r>
              <a:rPr lang="hu-HU" dirty="0"/>
              <a:t> &lt;oszlop&gt; =,&lt;&gt;,&lt;,&gt;,&gt;=,&lt;= (&lt;lekérdezés&gt;)…</a:t>
            </a:r>
          </a:p>
          <a:p>
            <a:pPr lvl="2"/>
            <a:r>
              <a:rPr lang="hu-HU" dirty="0"/>
              <a:t>&lt;függvény&gt;(…,(&lt;lekérdezés&gt;),..)</a:t>
            </a:r>
          </a:p>
          <a:p>
            <a:pPr lvl="1"/>
            <a:r>
              <a:rPr lang="hu-HU" dirty="0"/>
              <a:t>Példa:</a:t>
            </a:r>
          </a:p>
          <a:p>
            <a:pPr lvl="2"/>
            <a:r>
              <a:rPr lang="hu-HU" dirty="0"/>
              <a:t>Kérdezzük le az EMP táblából azokat a dolgozókat, akiknek a fizetése nem éri el az átlagfizetést:</a:t>
            </a:r>
          </a:p>
          <a:p>
            <a:pPr lvl="3"/>
            <a:r>
              <a:rPr lang="hu-HU" dirty="0"/>
              <a:t> </a:t>
            </a:r>
            <a:r>
              <a:rPr lang="hu-HU" sz="2300" dirty="0">
                <a:solidFill>
                  <a:srgbClr val="0000FF"/>
                </a:solidFill>
              </a:rPr>
              <a:t>SELECT</a:t>
            </a:r>
            <a:r>
              <a:rPr lang="hu-HU" sz="2300" dirty="0"/>
              <a:t> * </a:t>
            </a:r>
            <a:r>
              <a:rPr lang="hu-HU" sz="2300" dirty="0">
                <a:solidFill>
                  <a:srgbClr val="0000FF"/>
                </a:solidFill>
              </a:rPr>
              <a:t>FROM</a:t>
            </a:r>
            <a:r>
              <a:rPr lang="hu-HU" sz="2300" dirty="0"/>
              <a:t> </a:t>
            </a:r>
            <a:r>
              <a:rPr lang="hu-HU" sz="2300" dirty="0" err="1"/>
              <a:t>emp</a:t>
            </a:r>
            <a:r>
              <a:rPr lang="hu-HU" sz="2300" dirty="0"/>
              <a:t> </a:t>
            </a:r>
            <a:r>
              <a:rPr lang="hu-HU" sz="2300" dirty="0">
                <a:solidFill>
                  <a:srgbClr val="0000FF"/>
                </a:solidFill>
              </a:rPr>
              <a:t>WHERE</a:t>
            </a:r>
            <a:r>
              <a:rPr lang="hu-HU" sz="2300" dirty="0"/>
              <a:t> </a:t>
            </a:r>
            <a:r>
              <a:rPr lang="hu-HU" sz="2300" dirty="0" err="1"/>
              <a:t>sal</a:t>
            </a:r>
            <a:r>
              <a:rPr lang="hu-HU" sz="2300" dirty="0"/>
              <a:t> &lt; (</a:t>
            </a:r>
            <a:r>
              <a:rPr lang="hu-HU" sz="2300" dirty="0">
                <a:solidFill>
                  <a:srgbClr val="0000FF"/>
                </a:solidFill>
              </a:rPr>
              <a:t>SELECT</a:t>
            </a:r>
            <a:r>
              <a:rPr lang="hu-HU" sz="2300" dirty="0"/>
              <a:t> </a:t>
            </a:r>
            <a:r>
              <a:rPr lang="hu-HU" sz="2300" dirty="0">
                <a:solidFill>
                  <a:srgbClr val="0000FF"/>
                </a:solidFill>
              </a:rPr>
              <a:t>AVG</a:t>
            </a:r>
            <a:r>
              <a:rPr lang="hu-HU" sz="2300" dirty="0"/>
              <a:t>(</a:t>
            </a:r>
            <a:r>
              <a:rPr lang="hu-HU" sz="2300" dirty="0" err="1"/>
              <a:t>sal</a:t>
            </a:r>
            <a:r>
              <a:rPr lang="hu-HU" sz="2300" dirty="0"/>
              <a:t>) </a:t>
            </a:r>
            <a:r>
              <a:rPr lang="hu-HU" sz="2300" dirty="0">
                <a:solidFill>
                  <a:srgbClr val="0000FF"/>
                </a:solidFill>
              </a:rPr>
              <a:t>FROM</a:t>
            </a:r>
            <a:r>
              <a:rPr lang="hu-HU" sz="2300" dirty="0"/>
              <a:t> </a:t>
            </a:r>
            <a:r>
              <a:rPr lang="hu-HU" sz="2300" dirty="0" err="1"/>
              <a:t>emp</a:t>
            </a:r>
            <a:r>
              <a:rPr lang="hu-HU" sz="2300" dirty="0"/>
              <a:t>);</a:t>
            </a:r>
          </a:p>
        </p:txBody>
      </p:sp>
      <p:sp>
        <p:nvSpPr>
          <p:cNvPr id="5" name="Dátum helye 4"/>
          <p:cNvSpPr>
            <a:spLocks noGrp="1"/>
          </p:cNvSpPr>
          <p:nvPr>
            <p:ph type="dt" sz="half" idx="10"/>
          </p:nvPr>
        </p:nvSpPr>
        <p:spPr/>
        <p:txBody>
          <a:bodyPr/>
          <a:lstStyle/>
          <a:p>
            <a:fld id="{63E2B539-D2BE-49C5-9813-88765B550E5B}" type="datetime1">
              <a:rPr lang="hu-HU" smtClean="0"/>
              <a:t>2023. 01. 18.</a:t>
            </a:fld>
            <a:endParaRPr lang="hu-HU"/>
          </a:p>
        </p:txBody>
      </p:sp>
      <p:sp>
        <p:nvSpPr>
          <p:cNvPr id="4" name="Dia számának helye 3">
            <a:extLst>
              <a:ext uri="{FF2B5EF4-FFF2-40B4-BE49-F238E27FC236}">
                <a16:creationId xmlns:a16="http://schemas.microsoft.com/office/drawing/2014/main" id="{E27B243E-2ACE-479C-8CF5-828B23D06415}"/>
              </a:ext>
            </a:extLst>
          </p:cNvPr>
          <p:cNvSpPr>
            <a:spLocks noGrp="1"/>
          </p:cNvSpPr>
          <p:nvPr>
            <p:ph type="sldNum" sz="quarter" idx="12"/>
          </p:nvPr>
        </p:nvSpPr>
        <p:spPr/>
        <p:txBody>
          <a:bodyPr/>
          <a:lstStyle/>
          <a:p>
            <a:fld id="{023A0BD0-2DEC-4D15-9D20-DE27D113719B}" type="slidenum">
              <a:rPr lang="hu-HU" smtClean="0"/>
              <a:t>194</a:t>
            </a:fld>
            <a:endParaRPr lang="hu-HU"/>
          </a:p>
        </p:txBody>
      </p:sp>
    </p:spTree>
    <p:extLst>
      <p:ext uri="{BB962C8B-B14F-4D97-AF65-F5344CB8AC3E}">
        <p14:creationId xmlns:p14="http://schemas.microsoft.com/office/powerpoint/2010/main" val="527610272"/>
      </p:ext>
    </p:extLst>
  </p:cSld>
  <p:clrMapOvr>
    <a:masterClrMapping/>
  </p:clrMapOvr>
  <mc:AlternateContent xmlns:mc="http://schemas.openxmlformats.org/markup-compatibility/2006" xmlns:p14="http://schemas.microsoft.com/office/powerpoint/2010/main">
    <mc:Choice Requires="p14">
      <p:transition spd="slow" p14:dur="1250">
        <p14:switch dir="r"/>
      </p:transition>
    </mc:Choice>
    <mc:Fallback xmlns="">
      <p:transition spd="slow">
        <p:fade/>
      </p:transition>
    </mc:Fallback>
  </mc:AlternateContent>
  <p:timing>
    <p:tnLst>
      <p:par>
        <p:cTn id="1" dur="indefinite" restart="never" nodeType="tmRoot"/>
      </p:par>
    </p:tnLst>
  </p:timing>
</p:sld>
</file>

<file path=ppt/slides/slide1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dirty="0" err="1"/>
              <a:t>Allekérdezések</a:t>
            </a:r>
            <a:r>
              <a:rPr lang="hu-HU" dirty="0"/>
              <a:t> IV.</a:t>
            </a:r>
          </a:p>
        </p:txBody>
      </p:sp>
      <p:sp>
        <p:nvSpPr>
          <p:cNvPr id="3" name="Tartalom helye 2"/>
          <p:cNvSpPr>
            <a:spLocks noGrp="1"/>
          </p:cNvSpPr>
          <p:nvPr>
            <p:ph idx="1"/>
          </p:nvPr>
        </p:nvSpPr>
        <p:spPr/>
        <p:txBody>
          <a:bodyPr>
            <a:normAutofit/>
          </a:bodyPr>
          <a:lstStyle/>
          <a:p>
            <a:r>
              <a:rPr lang="hu-HU" dirty="0"/>
              <a:t>Rekordhalmaz visszatérésű </a:t>
            </a:r>
            <a:r>
              <a:rPr lang="hu-HU" dirty="0" err="1"/>
              <a:t>allekérdezések</a:t>
            </a:r>
            <a:r>
              <a:rPr lang="hu-HU" dirty="0"/>
              <a:t>:</a:t>
            </a:r>
          </a:p>
          <a:p>
            <a:pPr lvl="1"/>
            <a:r>
              <a:rPr lang="hu-HU" dirty="0"/>
              <a:t>Ebben az esetben a lekérdezés egy újabb rekordhalmazt állít elő, így skalárisan ezeket az értékeket nem kezelhetjük.</a:t>
            </a:r>
          </a:p>
          <a:p>
            <a:pPr lvl="1"/>
            <a:r>
              <a:rPr lang="hu-HU" dirty="0"/>
              <a:t>Azonban mi továbbra is skaláris összehasonlítást szeretnénk elvégezni.</a:t>
            </a:r>
          </a:p>
          <a:p>
            <a:pPr lvl="2"/>
            <a:r>
              <a:rPr lang="hu-HU" dirty="0"/>
              <a:t>Megoldás: Összesíteni kell a rekordhalmaz elemeit</a:t>
            </a:r>
          </a:p>
          <a:p>
            <a:pPr lvl="1"/>
            <a:r>
              <a:rPr lang="hu-HU" dirty="0"/>
              <a:t>A következőekben ezekkel az összesítőkkel fogunk megismerkedni.</a:t>
            </a:r>
          </a:p>
        </p:txBody>
      </p:sp>
      <p:sp>
        <p:nvSpPr>
          <p:cNvPr id="5" name="Dátum helye 4"/>
          <p:cNvSpPr>
            <a:spLocks noGrp="1"/>
          </p:cNvSpPr>
          <p:nvPr>
            <p:ph type="dt" sz="half" idx="10"/>
          </p:nvPr>
        </p:nvSpPr>
        <p:spPr/>
        <p:txBody>
          <a:bodyPr/>
          <a:lstStyle/>
          <a:p>
            <a:fld id="{C5D59584-12AC-4B2B-BB5B-C63A159B4953}" type="datetime1">
              <a:rPr lang="hu-HU" smtClean="0"/>
              <a:t>2023. 01. 18.</a:t>
            </a:fld>
            <a:endParaRPr lang="hu-HU"/>
          </a:p>
        </p:txBody>
      </p:sp>
      <p:sp>
        <p:nvSpPr>
          <p:cNvPr id="4" name="Dia számának helye 3">
            <a:extLst>
              <a:ext uri="{FF2B5EF4-FFF2-40B4-BE49-F238E27FC236}">
                <a16:creationId xmlns:a16="http://schemas.microsoft.com/office/drawing/2014/main" id="{1BBFFE66-63F9-4FA5-BBF1-7E6C71D5847D}"/>
              </a:ext>
            </a:extLst>
          </p:cNvPr>
          <p:cNvSpPr>
            <a:spLocks noGrp="1"/>
          </p:cNvSpPr>
          <p:nvPr>
            <p:ph type="sldNum" sz="quarter" idx="12"/>
          </p:nvPr>
        </p:nvSpPr>
        <p:spPr/>
        <p:txBody>
          <a:bodyPr/>
          <a:lstStyle/>
          <a:p>
            <a:fld id="{023A0BD0-2DEC-4D15-9D20-DE27D113719B}" type="slidenum">
              <a:rPr lang="hu-HU" smtClean="0"/>
              <a:t>195</a:t>
            </a:fld>
            <a:endParaRPr lang="hu-HU"/>
          </a:p>
        </p:txBody>
      </p:sp>
    </p:spTree>
    <p:extLst>
      <p:ext uri="{BB962C8B-B14F-4D97-AF65-F5344CB8AC3E}">
        <p14:creationId xmlns:p14="http://schemas.microsoft.com/office/powerpoint/2010/main" val="2006856390"/>
      </p:ext>
    </p:extLst>
  </p:cSld>
  <p:clrMapOvr>
    <a:masterClrMapping/>
  </p:clrMapOvr>
  <mc:AlternateContent xmlns:mc="http://schemas.openxmlformats.org/markup-compatibility/2006" xmlns:p14="http://schemas.microsoft.com/office/powerpoint/2010/main">
    <mc:Choice Requires="p14">
      <p:transition spd="slow" p14:dur="1250">
        <p14:switch dir="r"/>
      </p:transition>
    </mc:Choice>
    <mc:Fallback xmlns="">
      <p:transition spd="slow">
        <p:fade/>
      </p:transition>
    </mc:Fallback>
  </mc:AlternateContent>
  <p:timing>
    <p:tnLst>
      <p:par>
        <p:cTn id="1" dur="indefinite" restart="never" nodeType="tmRoot"/>
      </p:par>
    </p:tnLst>
  </p:timing>
</p:sld>
</file>

<file path=ppt/slides/slide1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dirty="0"/>
              <a:t>IN</a:t>
            </a:r>
          </a:p>
        </p:txBody>
      </p:sp>
      <p:sp>
        <p:nvSpPr>
          <p:cNvPr id="3" name="Tartalom helye 2"/>
          <p:cNvSpPr>
            <a:spLocks noGrp="1"/>
          </p:cNvSpPr>
          <p:nvPr>
            <p:ph idx="1"/>
          </p:nvPr>
        </p:nvSpPr>
        <p:spPr/>
        <p:txBody>
          <a:bodyPr>
            <a:normAutofit lnSpcReduction="10000"/>
          </a:bodyPr>
          <a:lstStyle/>
          <a:p>
            <a:r>
              <a:rPr lang="hu-HU" dirty="0"/>
              <a:t>Az IN parancsot már tanultuk, és működése valójában nem tér el </a:t>
            </a:r>
            <a:r>
              <a:rPr lang="hu-HU" dirty="0" err="1"/>
              <a:t>allekérdezések</a:t>
            </a:r>
            <a:r>
              <a:rPr lang="hu-HU" dirty="0"/>
              <a:t> esetén sem.</a:t>
            </a:r>
          </a:p>
          <a:p>
            <a:r>
              <a:rPr lang="hu-HU" dirty="0"/>
              <a:t>Segítségével tesztelhetjük, hogy a tesztelendő érték megtalálható-e a rekordhalmazban.</a:t>
            </a:r>
          </a:p>
          <a:p>
            <a:r>
              <a:rPr lang="hu-HU" dirty="0"/>
              <a:t>Szabványosan:</a:t>
            </a:r>
          </a:p>
          <a:p>
            <a:pPr lvl="1"/>
            <a:r>
              <a:rPr lang="hu-HU" dirty="0"/>
              <a:t>…</a:t>
            </a:r>
            <a:r>
              <a:rPr lang="hu-HU" dirty="0">
                <a:solidFill>
                  <a:srgbClr val="0000FF"/>
                </a:solidFill>
              </a:rPr>
              <a:t>WHERE</a:t>
            </a:r>
            <a:r>
              <a:rPr lang="hu-HU" dirty="0"/>
              <a:t> &lt;oszlop_neve&gt; </a:t>
            </a:r>
            <a:r>
              <a:rPr lang="hu-HU" dirty="0">
                <a:solidFill>
                  <a:srgbClr val="0000FF"/>
                </a:solidFill>
              </a:rPr>
              <a:t>IN</a:t>
            </a:r>
            <a:r>
              <a:rPr lang="hu-HU" dirty="0"/>
              <a:t> (&lt;lekérdezés&gt;)</a:t>
            </a:r>
          </a:p>
          <a:p>
            <a:r>
              <a:rPr lang="hu-HU" dirty="0"/>
              <a:t>Példa:</a:t>
            </a:r>
          </a:p>
          <a:p>
            <a:pPr lvl="1"/>
            <a:r>
              <a:rPr lang="hu-HU" dirty="0"/>
              <a:t>Szeretnénk tudni, hogy van-e olyan nem MANAGER beosztású dolgozónk, akinek a fizetése megegyezik valamelyik MANAGER fizetésével:</a:t>
            </a:r>
          </a:p>
          <a:p>
            <a:pPr lvl="2"/>
            <a:r>
              <a:rPr lang="hu-HU" dirty="0"/>
              <a:t> </a:t>
            </a:r>
            <a:r>
              <a:rPr lang="hu-HU" dirty="0">
                <a:solidFill>
                  <a:srgbClr val="0000FF"/>
                </a:solidFill>
              </a:rPr>
              <a:t>SELECT</a:t>
            </a:r>
            <a:r>
              <a:rPr lang="hu-HU" dirty="0"/>
              <a:t> * </a:t>
            </a:r>
            <a:r>
              <a:rPr lang="hu-HU" dirty="0">
                <a:solidFill>
                  <a:srgbClr val="0000FF"/>
                </a:solidFill>
              </a:rPr>
              <a:t>FROM</a:t>
            </a:r>
            <a:r>
              <a:rPr lang="hu-HU" dirty="0"/>
              <a:t> </a:t>
            </a:r>
            <a:r>
              <a:rPr lang="hu-HU" dirty="0" err="1"/>
              <a:t>emp</a:t>
            </a:r>
            <a:r>
              <a:rPr lang="hu-HU" dirty="0"/>
              <a:t> </a:t>
            </a:r>
            <a:r>
              <a:rPr lang="hu-HU" dirty="0">
                <a:solidFill>
                  <a:srgbClr val="0000FF"/>
                </a:solidFill>
              </a:rPr>
              <a:t>WHERE</a:t>
            </a:r>
            <a:r>
              <a:rPr lang="hu-HU" dirty="0"/>
              <a:t> </a:t>
            </a:r>
            <a:r>
              <a:rPr lang="hu-HU" dirty="0" err="1"/>
              <a:t>sal</a:t>
            </a:r>
            <a:r>
              <a:rPr lang="hu-HU" dirty="0"/>
              <a:t> </a:t>
            </a:r>
            <a:r>
              <a:rPr lang="hu-HU" dirty="0">
                <a:solidFill>
                  <a:srgbClr val="0000FF"/>
                </a:solidFill>
              </a:rPr>
              <a:t>IN</a:t>
            </a:r>
            <a:r>
              <a:rPr lang="hu-HU" dirty="0"/>
              <a:t> (</a:t>
            </a:r>
            <a:r>
              <a:rPr lang="hu-HU" dirty="0">
                <a:solidFill>
                  <a:srgbClr val="0000FF"/>
                </a:solidFill>
              </a:rPr>
              <a:t>SELECT</a:t>
            </a:r>
            <a:r>
              <a:rPr lang="hu-HU" dirty="0"/>
              <a:t> </a:t>
            </a:r>
            <a:r>
              <a:rPr lang="hu-HU" dirty="0" err="1"/>
              <a:t>sal</a:t>
            </a:r>
            <a:r>
              <a:rPr lang="hu-HU" dirty="0"/>
              <a:t> </a:t>
            </a:r>
            <a:r>
              <a:rPr lang="hu-HU" dirty="0">
                <a:solidFill>
                  <a:srgbClr val="0000FF"/>
                </a:solidFill>
              </a:rPr>
              <a:t>FROM</a:t>
            </a:r>
            <a:r>
              <a:rPr lang="hu-HU" dirty="0"/>
              <a:t> </a:t>
            </a:r>
            <a:r>
              <a:rPr lang="hu-HU" dirty="0" err="1"/>
              <a:t>emp</a:t>
            </a:r>
            <a:r>
              <a:rPr lang="hu-HU" dirty="0"/>
              <a:t> </a:t>
            </a:r>
            <a:r>
              <a:rPr lang="hu-HU" dirty="0">
                <a:solidFill>
                  <a:srgbClr val="0000FF"/>
                </a:solidFill>
              </a:rPr>
              <a:t>WHERE </a:t>
            </a:r>
            <a:r>
              <a:rPr lang="hu-HU" dirty="0" err="1"/>
              <a:t>job</a:t>
            </a:r>
            <a:r>
              <a:rPr lang="hu-HU" dirty="0"/>
              <a:t> = </a:t>
            </a:r>
            <a:r>
              <a:rPr lang="hu-HU" dirty="0">
                <a:solidFill>
                  <a:srgbClr val="C00000"/>
                </a:solidFill>
              </a:rPr>
              <a:t>’MANAGER</a:t>
            </a:r>
            <a:r>
              <a:rPr lang="hu-HU" dirty="0">
                <a:solidFill>
                  <a:srgbClr val="FF0000"/>
                </a:solidFill>
              </a:rPr>
              <a:t>’</a:t>
            </a:r>
            <a:r>
              <a:rPr lang="hu-HU" dirty="0"/>
              <a:t>) </a:t>
            </a:r>
            <a:r>
              <a:rPr lang="hu-HU" dirty="0">
                <a:solidFill>
                  <a:srgbClr val="0000FF"/>
                </a:solidFill>
              </a:rPr>
              <a:t>AND</a:t>
            </a:r>
            <a:r>
              <a:rPr lang="hu-HU" dirty="0"/>
              <a:t> </a:t>
            </a:r>
            <a:r>
              <a:rPr lang="hu-HU" dirty="0" err="1"/>
              <a:t>job</a:t>
            </a:r>
            <a:r>
              <a:rPr lang="hu-HU" dirty="0"/>
              <a:t> &lt;&gt; </a:t>
            </a:r>
            <a:r>
              <a:rPr lang="hu-HU" dirty="0">
                <a:solidFill>
                  <a:srgbClr val="C00000"/>
                </a:solidFill>
              </a:rPr>
              <a:t>’MANAGER’</a:t>
            </a:r>
            <a:r>
              <a:rPr lang="hu-HU" dirty="0"/>
              <a:t>;</a:t>
            </a:r>
          </a:p>
        </p:txBody>
      </p:sp>
      <p:sp>
        <p:nvSpPr>
          <p:cNvPr id="5" name="Dátum helye 4"/>
          <p:cNvSpPr>
            <a:spLocks noGrp="1"/>
          </p:cNvSpPr>
          <p:nvPr>
            <p:ph type="dt" sz="half" idx="10"/>
          </p:nvPr>
        </p:nvSpPr>
        <p:spPr/>
        <p:txBody>
          <a:bodyPr/>
          <a:lstStyle/>
          <a:p>
            <a:fld id="{FCFCC9AD-945D-4C44-8A61-AE34D37FF03C}" type="datetime1">
              <a:rPr lang="hu-HU" smtClean="0"/>
              <a:t>2023. 01. 18.</a:t>
            </a:fld>
            <a:endParaRPr lang="hu-HU"/>
          </a:p>
        </p:txBody>
      </p:sp>
      <p:sp>
        <p:nvSpPr>
          <p:cNvPr id="4" name="Dia számának helye 3">
            <a:extLst>
              <a:ext uri="{FF2B5EF4-FFF2-40B4-BE49-F238E27FC236}">
                <a16:creationId xmlns:a16="http://schemas.microsoft.com/office/drawing/2014/main" id="{8E209225-D8EC-4493-A55B-6DC91888E321}"/>
              </a:ext>
            </a:extLst>
          </p:cNvPr>
          <p:cNvSpPr>
            <a:spLocks noGrp="1"/>
          </p:cNvSpPr>
          <p:nvPr>
            <p:ph type="sldNum" sz="quarter" idx="12"/>
          </p:nvPr>
        </p:nvSpPr>
        <p:spPr/>
        <p:txBody>
          <a:bodyPr/>
          <a:lstStyle/>
          <a:p>
            <a:fld id="{023A0BD0-2DEC-4D15-9D20-DE27D113719B}" type="slidenum">
              <a:rPr lang="hu-HU" smtClean="0"/>
              <a:t>196</a:t>
            </a:fld>
            <a:endParaRPr lang="hu-HU"/>
          </a:p>
        </p:txBody>
      </p:sp>
    </p:spTree>
    <p:extLst>
      <p:ext uri="{BB962C8B-B14F-4D97-AF65-F5344CB8AC3E}">
        <p14:creationId xmlns:p14="http://schemas.microsoft.com/office/powerpoint/2010/main" val="3745067747"/>
      </p:ext>
    </p:extLst>
  </p:cSld>
  <p:clrMapOvr>
    <a:masterClrMapping/>
  </p:clrMapOvr>
  <mc:AlternateContent xmlns:mc="http://schemas.openxmlformats.org/markup-compatibility/2006" xmlns:p14="http://schemas.microsoft.com/office/powerpoint/2010/main">
    <mc:Choice Requires="p14">
      <p:transition spd="slow" p14:dur="1250">
        <p14:switch dir="r"/>
      </p:transition>
    </mc:Choice>
    <mc:Fallback xmlns="">
      <p:transition spd="slow">
        <p:fade/>
      </p:transition>
    </mc:Fallback>
  </mc:AlternateContent>
  <p:timing>
    <p:tnLst>
      <p:par>
        <p:cTn id="1" dur="indefinite" restart="never" nodeType="tmRoot"/>
      </p:par>
    </p:tnLst>
  </p:timing>
</p:sld>
</file>

<file path=ppt/slides/slide1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dirty="0"/>
              <a:t>ALL</a:t>
            </a:r>
          </a:p>
        </p:txBody>
      </p:sp>
      <p:sp>
        <p:nvSpPr>
          <p:cNvPr id="3" name="Tartalom helye 2"/>
          <p:cNvSpPr>
            <a:spLocks noGrp="1"/>
          </p:cNvSpPr>
          <p:nvPr>
            <p:ph idx="1"/>
          </p:nvPr>
        </p:nvSpPr>
        <p:spPr/>
        <p:txBody>
          <a:bodyPr>
            <a:normAutofit/>
          </a:bodyPr>
          <a:lstStyle/>
          <a:p>
            <a:r>
              <a:rPr lang="hu-HU" dirty="0"/>
              <a:t>Az ALL parancs segítségével definiálható, hogy az azt megelőző skaláris logikai tesztelés akkor igaz, ha az összes, a rekordhalmazban szereplő elemre érvényes.</a:t>
            </a:r>
          </a:p>
          <a:p>
            <a:r>
              <a:rPr lang="hu-HU" dirty="0"/>
              <a:t>Szabványosan:</a:t>
            </a:r>
          </a:p>
          <a:p>
            <a:pPr lvl="1"/>
            <a:r>
              <a:rPr lang="hu-HU" dirty="0"/>
              <a:t>…</a:t>
            </a:r>
            <a:r>
              <a:rPr lang="hu-HU" dirty="0">
                <a:solidFill>
                  <a:srgbClr val="0000FF"/>
                </a:solidFill>
              </a:rPr>
              <a:t>WHERE</a:t>
            </a:r>
            <a:r>
              <a:rPr lang="hu-HU" dirty="0"/>
              <a:t> &lt;oszlop_neve&gt; =,&lt;&gt;,&lt;,&gt;,&gt;=,&lt;= </a:t>
            </a:r>
            <a:r>
              <a:rPr lang="hu-HU" dirty="0">
                <a:solidFill>
                  <a:srgbClr val="0000FF"/>
                </a:solidFill>
              </a:rPr>
              <a:t>ALL</a:t>
            </a:r>
            <a:r>
              <a:rPr lang="hu-HU" dirty="0"/>
              <a:t> (&lt;lekérdezés</a:t>
            </a:r>
            <a:r>
              <a:rPr lang="hu-HU" dirty="0" smtClean="0"/>
              <a:t>&gt;)</a:t>
            </a:r>
            <a:endParaRPr lang="hu-HU" dirty="0"/>
          </a:p>
        </p:txBody>
      </p:sp>
      <p:sp>
        <p:nvSpPr>
          <p:cNvPr id="5" name="Dátum helye 4"/>
          <p:cNvSpPr>
            <a:spLocks noGrp="1"/>
          </p:cNvSpPr>
          <p:nvPr>
            <p:ph type="dt" sz="half" idx="10"/>
          </p:nvPr>
        </p:nvSpPr>
        <p:spPr/>
        <p:txBody>
          <a:bodyPr/>
          <a:lstStyle/>
          <a:p>
            <a:fld id="{6F978AFD-BC50-4857-A55C-82DE2B141D16}" type="datetime1">
              <a:rPr lang="hu-HU" smtClean="0"/>
              <a:t>2023. 01. 18.</a:t>
            </a:fld>
            <a:endParaRPr lang="hu-HU"/>
          </a:p>
        </p:txBody>
      </p:sp>
      <p:sp>
        <p:nvSpPr>
          <p:cNvPr id="4" name="Dia számának helye 3">
            <a:extLst>
              <a:ext uri="{FF2B5EF4-FFF2-40B4-BE49-F238E27FC236}">
                <a16:creationId xmlns:a16="http://schemas.microsoft.com/office/drawing/2014/main" id="{C900491E-D51F-462D-B2B7-638D7B6D15FE}"/>
              </a:ext>
            </a:extLst>
          </p:cNvPr>
          <p:cNvSpPr>
            <a:spLocks noGrp="1"/>
          </p:cNvSpPr>
          <p:nvPr>
            <p:ph type="sldNum" sz="quarter" idx="12"/>
          </p:nvPr>
        </p:nvSpPr>
        <p:spPr/>
        <p:txBody>
          <a:bodyPr/>
          <a:lstStyle/>
          <a:p>
            <a:fld id="{023A0BD0-2DEC-4D15-9D20-DE27D113719B}" type="slidenum">
              <a:rPr lang="hu-HU" smtClean="0"/>
              <a:t>197</a:t>
            </a:fld>
            <a:endParaRPr lang="hu-HU"/>
          </a:p>
        </p:txBody>
      </p:sp>
    </p:spTree>
    <p:extLst>
      <p:ext uri="{BB962C8B-B14F-4D97-AF65-F5344CB8AC3E}">
        <p14:creationId xmlns:p14="http://schemas.microsoft.com/office/powerpoint/2010/main" val="2730301385"/>
      </p:ext>
    </p:extLst>
  </p:cSld>
  <p:clrMapOvr>
    <a:masterClrMapping/>
  </p:clrMapOvr>
  <mc:AlternateContent xmlns:mc="http://schemas.openxmlformats.org/markup-compatibility/2006" xmlns:p14="http://schemas.microsoft.com/office/powerpoint/2010/main">
    <mc:Choice Requires="p14">
      <p:transition spd="slow" p14:dur="1250">
        <p14:switch dir="r"/>
      </p:transition>
    </mc:Choice>
    <mc:Fallback xmlns="">
      <p:transition spd="slow">
        <p:fade/>
      </p:transition>
    </mc:Fallback>
  </mc:AlternateContent>
  <p:timing>
    <p:tnLst>
      <p:par>
        <p:cTn id="1" dur="indefinite" restart="never" nodeType="tmRoot"/>
      </p:par>
    </p:tnLst>
  </p:timing>
</p:sld>
</file>

<file path=ppt/slides/slide1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dirty="0"/>
              <a:t>ANY / SOME</a:t>
            </a:r>
          </a:p>
        </p:txBody>
      </p:sp>
      <p:sp>
        <p:nvSpPr>
          <p:cNvPr id="3" name="Tartalom helye 2"/>
          <p:cNvSpPr>
            <a:spLocks noGrp="1"/>
          </p:cNvSpPr>
          <p:nvPr>
            <p:ph idx="1"/>
          </p:nvPr>
        </p:nvSpPr>
        <p:spPr/>
        <p:txBody>
          <a:bodyPr>
            <a:normAutofit/>
          </a:bodyPr>
          <a:lstStyle/>
          <a:p>
            <a:r>
              <a:rPr lang="hu-HU" dirty="0"/>
              <a:t>Az ANY és a SOME parancsok egyaránt ugyan azt fejezik ki, hogy az azt megelőző skaláris tesztelés akkor igaz, ha bármelyik, a rekordhalmazban szereplő elemre érvényes.</a:t>
            </a:r>
          </a:p>
          <a:p>
            <a:r>
              <a:rPr lang="hu-HU" dirty="0"/>
              <a:t>Szabványosan:</a:t>
            </a:r>
          </a:p>
          <a:p>
            <a:pPr lvl="1"/>
            <a:r>
              <a:rPr lang="hu-HU" dirty="0"/>
              <a:t>…</a:t>
            </a:r>
            <a:r>
              <a:rPr lang="hu-HU" dirty="0">
                <a:solidFill>
                  <a:srgbClr val="0000FF"/>
                </a:solidFill>
              </a:rPr>
              <a:t>WHERE</a:t>
            </a:r>
            <a:r>
              <a:rPr lang="hu-HU" dirty="0"/>
              <a:t> &lt;oszlop_neve&gt; =,&lt;&gt;,&lt;,&gt;,&gt;=,&lt;= </a:t>
            </a:r>
            <a:r>
              <a:rPr lang="hu-HU" dirty="0">
                <a:solidFill>
                  <a:srgbClr val="0000FF"/>
                </a:solidFill>
              </a:rPr>
              <a:t>ANY</a:t>
            </a:r>
            <a:r>
              <a:rPr lang="hu-HU" dirty="0"/>
              <a:t> / </a:t>
            </a:r>
            <a:r>
              <a:rPr lang="hu-HU" dirty="0">
                <a:solidFill>
                  <a:srgbClr val="0000FF"/>
                </a:solidFill>
              </a:rPr>
              <a:t>SOME</a:t>
            </a:r>
            <a:r>
              <a:rPr lang="hu-HU" dirty="0"/>
              <a:t> (&lt;lekérdezés</a:t>
            </a:r>
            <a:r>
              <a:rPr lang="hu-HU" dirty="0" smtClean="0"/>
              <a:t>&gt;)</a:t>
            </a:r>
            <a:endParaRPr lang="hu-HU" dirty="0"/>
          </a:p>
        </p:txBody>
      </p:sp>
      <p:sp>
        <p:nvSpPr>
          <p:cNvPr id="5" name="Dátum helye 4"/>
          <p:cNvSpPr>
            <a:spLocks noGrp="1"/>
          </p:cNvSpPr>
          <p:nvPr>
            <p:ph type="dt" sz="half" idx="10"/>
          </p:nvPr>
        </p:nvSpPr>
        <p:spPr/>
        <p:txBody>
          <a:bodyPr/>
          <a:lstStyle/>
          <a:p>
            <a:fld id="{B739858D-4A2B-4E7C-B567-713849DE43D9}" type="datetime1">
              <a:rPr lang="hu-HU" smtClean="0"/>
              <a:t>2023. 01. 18.</a:t>
            </a:fld>
            <a:endParaRPr lang="hu-HU"/>
          </a:p>
        </p:txBody>
      </p:sp>
      <p:sp>
        <p:nvSpPr>
          <p:cNvPr id="4" name="Dia számának helye 3">
            <a:extLst>
              <a:ext uri="{FF2B5EF4-FFF2-40B4-BE49-F238E27FC236}">
                <a16:creationId xmlns:a16="http://schemas.microsoft.com/office/drawing/2014/main" id="{2AF72765-F8E6-4587-B9E3-0A49DB86825C}"/>
              </a:ext>
            </a:extLst>
          </p:cNvPr>
          <p:cNvSpPr>
            <a:spLocks noGrp="1"/>
          </p:cNvSpPr>
          <p:nvPr>
            <p:ph type="sldNum" sz="quarter" idx="12"/>
          </p:nvPr>
        </p:nvSpPr>
        <p:spPr/>
        <p:txBody>
          <a:bodyPr/>
          <a:lstStyle/>
          <a:p>
            <a:fld id="{023A0BD0-2DEC-4D15-9D20-DE27D113719B}" type="slidenum">
              <a:rPr lang="hu-HU" smtClean="0"/>
              <a:t>198</a:t>
            </a:fld>
            <a:endParaRPr lang="hu-HU"/>
          </a:p>
        </p:txBody>
      </p:sp>
    </p:spTree>
    <p:extLst>
      <p:ext uri="{BB962C8B-B14F-4D97-AF65-F5344CB8AC3E}">
        <p14:creationId xmlns:p14="http://schemas.microsoft.com/office/powerpoint/2010/main" val="348731910"/>
      </p:ext>
    </p:extLst>
  </p:cSld>
  <p:clrMapOvr>
    <a:masterClrMapping/>
  </p:clrMapOvr>
  <mc:AlternateContent xmlns:mc="http://schemas.openxmlformats.org/markup-compatibility/2006" xmlns:p14="http://schemas.microsoft.com/office/powerpoint/2010/main">
    <mc:Choice Requires="p14">
      <p:transition spd="slow" p14:dur="1250">
        <p14:switch dir="r"/>
      </p:transition>
    </mc:Choice>
    <mc:Fallback xmlns="">
      <p:transition spd="slow">
        <p:fade/>
      </p:transition>
    </mc:Fallback>
  </mc:AlternateContent>
  <p:timing>
    <p:tnLst>
      <p:par>
        <p:cTn id="1" dur="indefinite" restart="never" nodeType="tmRoot"/>
      </p:par>
    </p:tnLst>
  </p:timing>
</p:sld>
</file>

<file path=ppt/slides/slide1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dirty="0" smtClean="0"/>
              <a:t>Halmazok</a:t>
            </a:r>
            <a:endParaRPr lang="hu-HU" dirty="0"/>
          </a:p>
        </p:txBody>
      </p:sp>
      <p:sp>
        <p:nvSpPr>
          <p:cNvPr id="3" name="Szöveg helye 2"/>
          <p:cNvSpPr>
            <a:spLocks noGrp="1"/>
          </p:cNvSpPr>
          <p:nvPr>
            <p:ph type="body" idx="1"/>
          </p:nvPr>
        </p:nvSpPr>
        <p:spPr/>
        <p:txBody>
          <a:bodyPr/>
          <a:lstStyle/>
          <a:p>
            <a:endParaRPr lang="hu-HU"/>
          </a:p>
        </p:txBody>
      </p:sp>
      <p:sp>
        <p:nvSpPr>
          <p:cNvPr id="4" name="Dátum helye 3"/>
          <p:cNvSpPr>
            <a:spLocks noGrp="1"/>
          </p:cNvSpPr>
          <p:nvPr>
            <p:ph type="dt" sz="half" idx="10"/>
          </p:nvPr>
        </p:nvSpPr>
        <p:spPr/>
        <p:txBody>
          <a:bodyPr/>
          <a:lstStyle/>
          <a:p>
            <a:fld id="{1DAFF163-74FC-4037-A6D5-A18178DF71D7}" type="datetime1">
              <a:rPr lang="hu-HU" smtClean="0"/>
              <a:t>2023. 01. 18.</a:t>
            </a:fld>
            <a:endParaRPr lang="hu-HU"/>
          </a:p>
        </p:txBody>
      </p:sp>
      <p:sp>
        <p:nvSpPr>
          <p:cNvPr id="5" name="Dia számának helye 4"/>
          <p:cNvSpPr>
            <a:spLocks noGrp="1"/>
          </p:cNvSpPr>
          <p:nvPr>
            <p:ph type="sldNum" sz="quarter" idx="12"/>
          </p:nvPr>
        </p:nvSpPr>
        <p:spPr/>
        <p:txBody>
          <a:bodyPr/>
          <a:lstStyle/>
          <a:p>
            <a:fld id="{6A3D1E81-B98C-4CD5-9C26-982AA14D93A3}" type="slidenum">
              <a:rPr lang="hu-HU" smtClean="0"/>
              <a:t>199</a:t>
            </a:fld>
            <a:endParaRPr lang="hu-HU"/>
          </a:p>
        </p:txBody>
      </p:sp>
    </p:spTree>
    <p:extLst>
      <p:ext uri="{BB962C8B-B14F-4D97-AF65-F5344CB8AC3E}">
        <p14:creationId xmlns:p14="http://schemas.microsoft.com/office/powerpoint/2010/main" val="262789780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dirty="0" smtClean="0"/>
              <a:t>Tartalom</a:t>
            </a:r>
            <a:endParaRPr lang="hu-HU" dirty="0"/>
          </a:p>
        </p:txBody>
      </p:sp>
      <p:sp>
        <p:nvSpPr>
          <p:cNvPr id="3" name="Tartalom helye 2"/>
          <p:cNvSpPr>
            <a:spLocks noGrp="1"/>
          </p:cNvSpPr>
          <p:nvPr>
            <p:ph idx="1"/>
          </p:nvPr>
        </p:nvSpPr>
        <p:spPr/>
        <p:txBody>
          <a:bodyPr>
            <a:normAutofit fontScale="92500" lnSpcReduction="20000"/>
          </a:bodyPr>
          <a:lstStyle/>
          <a:p>
            <a:r>
              <a:rPr lang="hu-HU" dirty="0" smtClean="0"/>
              <a:t>Az adatbázis kezelés alapjai</a:t>
            </a:r>
          </a:p>
          <a:p>
            <a:r>
              <a:rPr lang="hu-HU" dirty="0" smtClean="0"/>
              <a:t>Az SQL története</a:t>
            </a:r>
          </a:p>
          <a:p>
            <a:r>
              <a:rPr lang="hu-HU" dirty="0" smtClean="0"/>
              <a:t>Az SQL tulajdonságai</a:t>
            </a:r>
          </a:p>
          <a:p>
            <a:r>
              <a:rPr lang="hu-HU" dirty="0"/>
              <a:t>E</a:t>
            </a:r>
            <a:r>
              <a:rPr lang="hu-HU" dirty="0" smtClean="0"/>
              <a:t>gyszerű lekérdezések</a:t>
            </a:r>
          </a:p>
          <a:p>
            <a:r>
              <a:rPr lang="hu-HU" dirty="0" smtClean="0"/>
              <a:t>Csoportosítás</a:t>
            </a:r>
          </a:p>
          <a:p>
            <a:r>
              <a:rPr lang="hu-HU" dirty="0" smtClean="0"/>
              <a:t>Többtáblás lekérdezések</a:t>
            </a:r>
          </a:p>
          <a:p>
            <a:r>
              <a:rPr lang="hu-HU" dirty="0" smtClean="0"/>
              <a:t>Halmaz műveletek</a:t>
            </a:r>
          </a:p>
          <a:p>
            <a:r>
              <a:rPr lang="hu-HU" dirty="0" err="1" smtClean="0"/>
              <a:t>Allekérdezések</a:t>
            </a:r>
            <a:endParaRPr lang="hu-HU" dirty="0" smtClean="0"/>
          </a:p>
          <a:p>
            <a:r>
              <a:rPr lang="hu-HU" dirty="0" err="1" smtClean="0"/>
              <a:t>Allekérdezések</a:t>
            </a:r>
            <a:r>
              <a:rPr lang="hu-HU" dirty="0" smtClean="0"/>
              <a:t> kiemelése</a:t>
            </a:r>
          </a:p>
          <a:p>
            <a:r>
              <a:rPr lang="hu-HU" dirty="0" smtClean="0"/>
              <a:t>Beépített függvények</a:t>
            </a:r>
            <a:endParaRPr lang="hu-HU" dirty="0"/>
          </a:p>
        </p:txBody>
      </p:sp>
      <p:sp>
        <p:nvSpPr>
          <p:cNvPr id="4" name="Dátum helye 3"/>
          <p:cNvSpPr>
            <a:spLocks noGrp="1"/>
          </p:cNvSpPr>
          <p:nvPr>
            <p:ph type="dt" sz="half" idx="10"/>
          </p:nvPr>
        </p:nvSpPr>
        <p:spPr/>
        <p:txBody>
          <a:bodyPr/>
          <a:lstStyle/>
          <a:p>
            <a:fld id="{00FC83EB-E1F5-4897-95C7-7614837E0E5C}" type="datetime1">
              <a:rPr lang="hu-HU" smtClean="0"/>
              <a:t>2023. 01. 18.</a:t>
            </a:fld>
            <a:endParaRPr lang="hu-HU"/>
          </a:p>
        </p:txBody>
      </p:sp>
      <p:sp>
        <p:nvSpPr>
          <p:cNvPr id="5" name="Dia számának helye 4"/>
          <p:cNvSpPr>
            <a:spLocks noGrp="1"/>
          </p:cNvSpPr>
          <p:nvPr>
            <p:ph type="sldNum" sz="quarter" idx="12"/>
          </p:nvPr>
        </p:nvSpPr>
        <p:spPr/>
        <p:txBody>
          <a:bodyPr/>
          <a:lstStyle/>
          <a:p>
            <a:fld id="{6A3D1E81-B98C-4CD5-9C26-982AA14D93A3}" type="slidenum">
              <a:rPr lang="hu-HU" smtClean="0"/>
              <a:t>2</a:t>
            </a:fld>
            <a:endParaRPr lang="hu-HU"/>
          </a:p>
        </p:txBody>
      </p:sp>
    </p:spTree>
    <p:extLst>
      <p:ext uri="{BB962C8B-B14F-4D97-AF65-F5344CB8AC3E}">
        <p14:creationId xmlns:p14="http://schemas.microsoft.com/office/powerpoint/2010/main" val="1552114045"/>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dirty="0"/>
              <a:t>Relációs adatbázisok III.</a:t>
            </a:r>
          </a:p>
        </p:txBody>
      </p:sp>
      <p:sp>
        <p:nvSpPr>
          <p:cNvPr id="3" name="Tartalom helye 2"/>
          <p:cNvSpPr>
            <a:spLocks noGrp="1"/>
          </p:cNvSpPr>
          <p:nvPr>
            <p:ph idx="1"/>
          </p:nvPr>
        </p:nvSpPr>
        <p:spPr/>
        <p:txBody>
          <a:bodyPr>
            <a:normAutofit lnSpcReduction="10000"/>
          </a:bodyPr>
          <a:lstStyle/>
          <a:p>
            <a:r>
              <a:rPr lang="hu-HU" dirty="0"/>
              <a:t>Táblák tulajdonságai:</a:t>
            </a:r>
          </a:p>
          <a:p>
            <a:pPr lvl="1"/>
            <a:r>
              <a:rPr lang="hu-HU" sz="3000" dirty="0"/>
              <a:t>Minden táblának saját, egyedi neve kell legyen.</a:t>
            </a:r>
          </a:p>
          <a:p>
            <a:pPr lvl="1"/>
            <a:r>
              <a:rPr lang="hu-HU" sz="3000" dirty="0"/>
              <a:t>A tábla oszlopai saját, egyedi nevekkel kell rendelkezzenek.</a:t>
            </a:r>
          </a:p>
          <a:p>
            <a:pPr lvl="1"/>
            <a:r>
              <a:rPr lang="hu-HU" sz="3000" dirty="0"/>
              <a:t>Az egyes oszlopok sorrendje nem releváns a felhasználás szempontjából.</a:t>
            </a:r>
          </a:p>
          <a:p>
            <a:pPr lvl="1"/>
            <a:r>
              <a:rPr lang="hu-HU" sz="3000" dirty="0"/>
              <a:t>Az egyes sorok sorrendje sem releváns, mivel azonosításuk a bennük tárolt adatok alapján lehetséges.</a:t>
            </a:r>
          </a:p>
          <a:p>
            <a:pPr lvl="1"/>
            <a:r>
              <a:rPr lang="hu-HU" sz="3000" dirty="0"/>
              <a:t>Minden egyes sor különbözik a többitől.</a:t>
            </a:r>
          </a:p>
          <a:p>
            <a:pPr lvl="1"/>
            <a:r>
              <a:rPr lang="hu-HU" sz="3000" dirty="0"/>
              <a:t>Minden táblában létezik az oszlopoknak egy halmaza, mely az adott tábla bármely sorát egyértelműen tudja azonosítani.</a:t>
            </a:r>
          </a:p>
        </p:txBody>
      </p:sp>
      <p:sp>
        <p:nvSpPr>
          <p:cNvPr id="4" name="Dátum helye 3"/>
          <p:cNvSpPr>
            <a:spLocks noGrp="1"/>
          </p:cNvSpPr>
          <p:nvPr>
            <p:ph type="dt" sz="half" idx="10"/>
          </p:nvPr>
        </p:nvSpPr>
        <p:spPr/>
        <p:txBody>
          <a:bodyPr/>
          <a:lstStyle/>
          <a:p>
            <a:fld id="{B54CF6E6-4669-4EA6-B3D2-8E1536F13421}" type="datetime1">
              <a:rPr lang="hu-HU" smtClean="0"/>
              <a:t>2023. 01. 18.</a:t>
            </a:fld>
            <a:endParaRPr lang="hu-HU"/>
          </a:p>
        </p:txBody>
      </p:sp>
      <p:sp>
        <p:nvSpPr>
          <p:cNvPr id="6" name="Dia számának helye 5"/>
          <p:cNvSpPr>
            <a:spLocks noGrp="1"/>
          </p:cNvSpPr>
          <p:nvPr>
            <p:ph type="sldNum" sz="quarter" idx="12"/>
          </p:nvPr>
        </p:nvSpPr>
        <p:spPr/>
        <p:txBody>
          <a:bodyPr/>
          <a:lstStyle/>
          <a:p>
            <a:fld id="{39A938FA-6108-4A36-A74B-B1E67C707359}" type="slidenum">
              <a:rPr lang="hu-HU" smtClean="0"/>
              <a:t>20</a:t>
            </a:fld>
            <a:endParaRPr lang="hu-HU" dirty="0"/>
          </a:p>
        </p:txBody>
      </p:sp>
    </p:spTree>
    <p:extLst>
      <p:ext uri="{BB962C8B-B14F-4D97-AF65-F5344CB8AC3E}">
        <p14:creationId xmlns:p14="http://schemas.microsoft.com/office/powerpoint/2010/main" val="2992573159"/>
      </p:ext>
    </p:extLst>
  </p:cSld>
  <p:clrMapOvr>
    <a:masterClrMapping/>
  </p:clrMapOvr>
  <mc:AlternateContent xmlns:mc="http://schemas.openxmlformats.org/markup-compatibility/2006" xmlns:p14="http://schemas.microsoft.com/office/powerpoint/2010/main">
    <mc:Choice Requires="p14">
      <p:transition spd="slow" p14:dur="1250">
        <p14:switch dir="r"/>
      </p:transition>
    </mc:Choice>
    <mc:Fallback xmlns="">
      <p:transition spd="slow">
        <p:fade/>
      </p:transition>
    </mc:Fallback>
  </mc:AlternateContent>
  <p:timing>
    <p:tnLst>
      <p:par>
        <p:cTn id="1" dur="indefinite" restart="never" nodeType="tmRoot"/>
      </p:par>
    </p:tnLst>
  </p:timing>
</p:sld>
</file>

<file path=ppt/slides/slide2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ím 5"/>
          <p:cNvSpPr>
            <a:spLocks noGrp="1"/>
          </p:cNvSpPr>
          <p:nvPr>
            <p:ph type="title"/>
          </p:nvPr>
        </p:nvSpPr>
        <p:spPr/>
        <p:txBody>
          <a:bodyPr/>
          <a:lstStyle/>
          <a:p>
            <a:r>
              <a:rPr lang="hu-HU" dirty="0"/>
              <a:t>Két táblában lévő adatokkal akarunk valamit csinálni (látni)</a:t>
            </a:r>
          </a:p>
        </p:txBody>
      </p:sp>
      <p:sp>
        <p:nvSpPr>
          <p:cNvPr id="7" name="Tartalom helye 6"/>
          <p:cNvSpPr>
            <a:spLocks noGrp="1"/>
          </p:cNvSpPr>
          <p:nvPr>
            <p:ph sz="half" idx="1"/>
          </p:nvPr>
        </p:nvSpPr>
        <p:spPr/>
        <p:txBody>
          <a:bodyPr>
            <a:normAutofit fontScale="85000" lnSpcReduction="20000"/>
          </a:bodyPr>
          <a:lstStyle/>
          <a:p>
            <a:pPr marL="0" indent="0">
              <a:buNone/>
            </a:pPr>
            <a:r>
              <a:rPr lang="en-US" dirty="0"/>
              <a:t>SELECT 10</a:t>
            </a:r>
          </a:p>
          <a:p>
            <a:pPr marL="0" indent="0">
              <a:buNone/>
            </a:pPr>
            <a:r>
              <a:rPr lang="en-US" dirty="0"/>
              <a:t>UNION</a:t>
            </a:r>
          </a:p>
          <a:p>
            <a:pPr marL="0" indent="0">
              <a:buNone/>
            </a:pPr>
            <a:r>
              <a:rPr lang="en-US" dirty="0"/>
              <a:t>SELECT </a:t>
            </a:r>
            <a:r>
              <a:rPr lang="en-US" dirty="0" smtClean="0"/>
              <a:t>20</a:t>
            </a:r>
            <a:endParaRPr lang="hu-HU" dirty="0" smtClean="0"/>
          </a:p>
          <a:p>
            <a:pPr marL="0" indent="0">
              <a:buNone/>
            </a:pPr>
            <a:endParaRPr lang="hu-HU" dirty="0"/>
          </a:p>
          <a:p>
            <a:pPr marL="0" indent="0">
              <a:buNone/>
            </a:pPr>
            <a:r>
              <a:rPr lang="en-US" dirty="0"/>
              <a:t>SELECT 10</a:t>
            </a:r>
          </a:p>
          <a:p>
            <a:pPr marL="0" indent="0">
              <a:buNone/>
            </a:pPr>
            <a:r>
              <a:rPr lang="en-US" dirty="0"/>
              <a:t>UNION</a:t>
            </a:r>
          </a:p>
          <a:p>
            <a:pPr marL="0" indent="0">
              <a:buNone/>
            </a:pPr>
            <a:r>
              <a:rPr lang="en-US" dirty="0"/>
              <a:t>SELECT </a:t>
            </a:r>
            <a:r>
              <a:rPr lang="en-US" dirty="0" smtClean="0"/>
              <a:t>10</a:t>
            </a:r>
            <a:endParaRPr lang="hu-HU" dirty="0" smtClean="0"/>
          </a:p>
          <a:p>
            <a:pPr marL="0" indent="0">
              <a:buNone/>
            </a:pPr>
            <a:endParaRPr lang="hu-HU" dirty="0"/>
          </a:p>
          <a:p>
            <a:pPr marL="0" indent="0">
              <a:buNone/>
            </a:pPr>
            <a:r>
              <a:rPr lang="hu-HU" dirty="0"/>
              <a:t>Eredmény 1 sor </a:t>
            </a:r>
            <a:r>
              <a:rPr lang="hu-HU" dirty="0" smtClean="0"/>
              <a:t>DISTINCT!!</a:t>
            </a:r>
            <a:endParaRPr lang="hu-HU" dirty="0"/>
          </a:p>
        </p:txBody>
      </p:sp>
      <p:sp>
        <p:nvSpPr>
          <p:cNvPr id="8" name="Tartalom helye 7"/>
          <p:cNvSpPr>
            <a:spLocks noGrp="1"/>
          </p:cNvSpPr>
          <p:nvPr>
            <p:ph sz="half" idx="2"/>
          </p:nvPr>
        </p:nvSpPr>
        <p:spPr/>
        <p:txBody>
          <a:bodyPr>
            <a:normAutofit fontScale="85000" lnSpcReduction="20000"/>
          </a:bodyPr>
          <a:lstStyle/>
          <a:p>
            <a:pPr marL="0" indent="0">
              <a:buNone/>
            </a:pPr>
            <a:r>
              <a:rPr lang="hu-HU" dirty="0"/>
              <a:t>SELECT 10</a:t>
            </a:r>
          </a:p>
          <a:p>
            <a:pPr marL="0" indent="0">
              <a:buNone/>
            </a:pPr>
            <a:r>
              <a:rPr lang="hu-HU" dirty="0"/>
              <a:t>UNION </a:t>
            </a:r>
            <a:r>
              <a:rPr lang="hu-HU" dirty="0" err="1"/>
              <a:t>all</a:t>
            </a:r>
            <a:endParaRPr lang="hu-HU" dirty="0"/>
          </a:p>
          <a:p>
            <a:pPr marL="0" indent="0">
              <a:buNone/>
            </a:pPr>
            <a:r>
              <a:rPr lang="hu-HU" dirty="0"/>
              <a:t>SELECT 10</a:t>
            </a:r>
          </a:p>
          <a:p>
            <a:pPr marL="0" indent="0">
              <a:buNone/>
            </a:pPr>
            <a:endParaRPr lang="hu-HU" dirty="0"/>
          </a:p>
          <a:p>
            <a:pPr marL="0" indent="0">
              <a:buNone/>
            </a:pPr>
            <a:r>
              <a:rPr lang="hu-HU" dirty="0"/>
              <a:t>mind a két sor megjelenik</a:t>
            </a:r>
          </a:p>
          <a:p>
            <a:pPr marL="0" indent="0">
              <a:buNone/>
            </a:pPr>
            <a:endParaRPr lang="hu-HU" dirty="0"/>
          </a:p>
          <a:p>
            <a:pPr marL="0" indent="0">
              <a:buNone/>
            </a:pPr>
            <a:r>
              <a:rPr lang="hu-HU" dirty="0"/>
              <a:t>SELECT 10</a:t>
            </a:r>
          </a:p>
          <a:p>
            <a:pPr marL="0" indent="0">
              <a:buNone/>
            </a:pPr>
            <a:r>
              <a:rPr lang="hu-HU" dirty="0"/>
              <a:t>UNION </a:t>
            </a:r>
          </a:p>
          <a:p>
            <a:pPr marL="0" indent="0">
              <a:buNone/>
            </a:pPr>
            <a:r>
              <a:rPr lang="hu-HU" dirty="0"/>
              <a:t>SELECT 'alma'</a:t>
            </a:r>
          </a:p>
          <a:p>
            <a:pPr marL="0" indent="0">
              <a:buNone/>
            </a:pPr>
            <a:endParaRPr lang="hu-HU" dirty="0"/>
          </a:p>
          <a:p>
            <a:pPr marL="0" indent="0">
              <a:buNone/>
            </a:pPr>
            <a:r>
              <a:rPr lang="hu-HU" dirty="0"/>
              <a:t>hibaüzenet kompatibilitás probléma</a:t>
            </a:r>
          </a:p>
        </p:txBody>
      </p:sp>
      <p:sp>
        <p:nvSpPr>
          <p:cNvPr id="4" name="Dátum helye 3"/>
          <p:cNvSpPr>
            <a:spLocks noGrp="1"/>
          </p:cNvSpPr>
          <p:nvPr>
            <p:ph type="dt" sz="half" idx="10"/>
          </p:nvPr>
        </p:nvSpPr>
        <p:spPr/>
        <p:txBody>
          <a:bodyPr/>
          <a:lstStyle/>
          <a:p>
            <a:fld id="{1DAFF163-74FC-4037-A6D5-A18178DF71D7}" type="datetime1">
              <a:rPr lang="hu-HU" smtClean="0"/>
              <a:t>2023. 01. 18.</a:t>
            </a:fld>
            <a:endParaRPr lang="hu-HU"/>
          </a:p>
        </p:txBody>
      </p:sp>
      <p:sp>
        <p:nvSpPr>
          <p:cNvPr id="5" name="Dia számának helye 4"/>
          <p:cNvSpPr>
            <a:spLocks noGrp="1"/>
          </p:cNvSpPr>
          <p:nvPr>
            <p:ph type="sldNum" sz="quarter" idx="12"/>
          </p:nvPr>
        </p:nvSpPr>
        <p:spPr/>
        <p:txBody>
          <a:bodyPr/>
          <a:lstStyle/>
          <a:p>
            <a:fld id="{6A3D1E81-B98C-4CD5-9C26-982AA14D93A3}" type="slidenum">
              <a:rPr lang="hu-HU" smtClean="0"/>
              <a:t>200</a:t>
            </a:fld>
            <a:endParaRPr lang="hu-HU"/>
          </a:p>
        </p:txBody>
      </p:sp>
    </p:spTree>
    <p:extLst>
      <p:ext uri="{BB962C8B-B14F-4D97-AF65-F5344CB8AC3E}">
        <p14:creationId xmlns:p14="http://schemas.microsoft.com/office/powerpoint/2010/main" val="4098627477"/>
      </p:ext>
    </p:extLst>
  </p:cSld>
  <p:clrMapOvr>
    <a:masterClrMapping/>
  </p:clrMapOvr>
  <p:timing>
    <p:tnLst>
      <p:par>
        <p:cTn id="1" dur="indefinite" restart="never" nodeType="tmRoot"/>
      </p:par>
    </p:tnLst>
  </p:timing>
</p:sld>
</file>

<file path=ppt/slides/slide2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ím 6"/>
          <p:cNvSpPr>
            <a:spLocks noGrp="1"/>
          </p:cNvSpPr>
          <p:nvPr>
            <p:ph type="title"/>
          </p:nvPr>
        </p:nvSpPr>
        <p:spPr/>
        <p:txBody>
          <a:bodyPr/>
          <a:lstStyle/>
          <a:p>
            <a:endParaRPr lang="hu-HU"/>
          </a:p>
        </p:txBody>
      </p:sp>
      <p:sp>
        <p:nvSpPr>
          <p:cNvPr id="8" name="Tartalom helye 7"/>
          <p:cNvSpPr>
            <a:spLocks noGrp="1"/>
          </p:cNvSpPr>
          <p:nvPr>
            <p:ph idx="1"/>
          </p:nvPr>
        </p:nvSpPr>
        <p:spPr/>
        <p:txBody>
          <a:bodyPr/>
          <a:lstStyle/>
          <a:p>
            <a:r>
              <a:rPr lang="hu-HU" dirty="0"/>
              <a:t>1. Az oszlopok számának és sorrendjének minden lekérdezésnél azonosnak kell lennie.</a:t>
            </a:r>
          </a:p>
          <a:p>
            <a:endParaRPr lang="hu-HU" dirty="0"/>
          </a:p>
          <a:p>
            <a:r>
              <a:rPr lang="hu-HU" dirty="0"/>
              <a:t>2. Az adattípusoknak kompatibilisnek kell lenniük.</a:t>
            </a:r>
          </a:p>
        </p:txBody>
      </p:sp>
      <p:sp>
        <p:nvSpPr>
          <p:cNvPr id="5" name="Dátum helye 4"/>
          <p:cNvSpPr>
            <a:spLocks noGrp="1"/>
          </p:cNvSpPr>
          <p:nvPr>
            <p:ph type="dt" sz="half" idx="10"/>
          </p:nvPr>
        </p:nvSpPr>
        <p:spPr/>
        <p:txBody>
          <a:bodyPr/>
          <a:lstStyle/>
          <a:p>
            <a:fld id="{7EC57C51-05C8-42AC-B590-362C6CB12F3E}" type="datetime1">
              <a:rPr lang="hu-HU" smtClean="0"/>
              <a:t>2023. 01. 18.</a:t>
            </a:fld>
            <a:endParaRPr lang="hu-HU"/>
          </a:p>
        </p:txBody>
      </p:sp>
      <p:sp>
        <p:nvSpPr>
          <p:cNvPr id="6" name="Dia számának helye 5"/>
          <p:cNvSpPr>
            <a:spLocks noGrp="1"/>
          </p:cNvSpPr>
          <p:nvPr>
            <p:ph type="sldNum" sz="quarter" idx="12"/>
          </p:nvPr>
        </p:nvSpPr>
        <p:spPr/>
        <p:txBody>
          <a:bodyPr/>
          <a:lstStyle/>
          <a:p>
            <a:fld id="{6A3D1E81-B98C-4CD5-9C26-982AA14D93A3}" type="slidenum">
              <a:rPr lang="hu-HU" smtClean="0"/>
              <a:t>201</a:t>
            </a:fld>
            <a:endParaRPr lang="hu-HU"/>
          </a:p>
        </p:txBody>
      </p:sp>
    </p:spTree>
    <p:extLst>
      <p:ext uri="{BB962C8B-B14F-4D97-AF65-F5344CB8AC3E}">
        <p14:creationId xmlns:p14="http://schemas.microsoft.com/office/powerpoint/2010/main" val="2010180881"/>
      </p:ext>
    </p:extLst>
  </p:cSld>
  <p:clrMapOvr>
    <a:masterClrMapping/>
  </p:clrMapOvr>
  <p:timing>
    <p:tnLst>
      <p:par>
        <p:cTn id="1" dur="indefinite" restart="never" nodeType="tmRoot"/>
      </p:par>
    </p:tnLst>
  </p:timing>
</p:sld>
</file>

<file path=ppt/slides/slide2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endParaRPr lang="hu-HU"/>
          </a:p>
        </p:txBody>
      </p:sp>
      <p:sp>
        <p:nvSpPr>
          <p:cNvPr id="3" name="Tartalom helye 2"/>
          <p:cNvSpPr>
            <a:spLocks noGrp="1"/>
          </p:cNvSpPr>
          <p:nvPr>
            <p:ph sz="half" idx="1"/>
          </p:nvPr>
        </p:nvSpPr>
        <p:spPr/>
        <p:txBody>
          <a:bodyPr/>
          <a:lstStyle/>
          <a:p>
            <a:pPr marL="0" indent="0">
              <a:buNone/>
            </a:pPr>
            <a:r>
              <a:rPr lang="en-US" dirty="0"/>
              <a:t>SELECT 10,'barack'</a:t>
            </a:r>
          </a:p>
          <a:p>
            <a:pPr marL="0" indent="0">
              <a:buNone/>
            </a:pPr>
            <a:r>
              <a:rPr lang="en-US" dirty="0"/>
              <a:t>UNION </a:t>
            </a:r>
          </a:p>
          <a:p>
            <a:pPr marL="0" indent="0">
              <a:buNone/>
            </a:pPr>
            <a:r>
              <a:rPr lang="en-US" dirty="0"/>
              <a:t>SELECT 20, 'alma'</a:t>
            </a:r>
            <a:endParaRPr lang="hu-HU" dirty="0"/>
          </a:p>
        </p:txBody>
      </p:sp>
      <p:sp>
        <p:nvSpPr>
          <p:cNvPr id="4" name="Tartalom helye 3"/>
          <p:cNvSpPr>
            <a:spLocks noGrp="1"/>
          </p:cNvSpPr>
          <p:nvPr>
            <p:ph sz="half" idx="2"/>
          </p:nvPr>
        </p:nvSpPr>
        <p:spPr/>
        <p:txBody>
          <a:bodyPr/>
          <a:lstStyle/>
          <a:p>
            <a:pPr marL="0" indent="0">
              <a:buNone/>
            </a:pPr>
            <a:r>
              <a:rPr lang="hu-HU" dirty="0"/>
              <a:t>bátrabbaknak </a:t>
            </a:r>
            <a:r>
              <a:rPr lang="hu-HU" dirty="0" smtClean="0"/>
              <a:t>lehet</a:t>
            </a:r>
          </a:p>
          <a:p>
            <a:pPr marL="0" indent="0">
              <a:buNone/>
            </a:pPr>
            <a:endParaRPr lang="hu-HU" dirty="0"/>
          </a:p>
          <a:p>
            <a:pPr marL="0" indent="0">
              <a:buNone/>
            </a:pPr>
            <a:r>
              <a:rPr lang="hu-HU" dirty="0"/>
              <a:t>SELECT 10, null</a:t>
            </a:r>
          </a:p>
          <a:p>
            <a:pPr marL="0" indent="0">
              <a:buNone/>
            </a:pPr>
            <a:r>
              <a:rPr lang="hu-HU" dirty="0"/>
              <a:t>UNION </a:t>
            </a:r>
          </a:p>
          <a:p>
            <a:pPr marL="0" indent="0">
              <a:buNone/>
            </a:pPr>
            <a:r>
              <a:rPr lang="hu-HU" dirty="0"/>
              <a:t>SELECT null, 'alma'</a:t>
            </a:r>
          </a:p>
        </p:txBody>
      </p:sp>
      <p:sp>
        <p:nvSpPr>
          <p:cNvPr id="5" name="Dátum helye 4"/>
          <p:cNvSpPr>
            <a:spLocks noGrp="1"/>
          </p:cNvSpPr>
          <p:nvPr>
            <p:ph type="dt" sz="half" idx="10"/>
          </p:nvPr>
        </p:nvSpPr>
        <p:spPr/>
        <p:txBody>
          <a:bodyPr/>
          <a:lstStyle/>
          <a:p>
            <a:fld id="{7EC57C51-05C8-42AC-B590-362C6CB12F3E}" type="datetime1">
              <a:rPr lang="hu-HU" smtClean="0"/>
              <a:t>2023. 01. 18.</a:t>
            </a:fld>
            <a:endParaRPr lang="hu-HU"/>
          </a:p>
        </p:txBody>
      </p:sp>
      <p:sp>
        <p:nvSpPr>
          <p:cNvPr id="6" name="Dia számának helye 5"/>
          <p:cNvSpPr>
            <a:spLocks noGrp="1"/>
          </p:cNvSpPr>
          <p:nvPr>
            <p:ph type="sldNum" sz="quarter" idx="12"/>
          </p:nvPr>
        </p:nvSpPr>
        <p:spPr/>
        <p:txBody>
          <a:bodyPr/>
          <a:lstStyle/>
          <a:p>
            <a:fld id="{6A3D1E81-B98C-4CD5-9C26-982AA14D93A3}" type="slidenum">
              <a:rPr lang="hu-HU" smtClean="0"/>
              <a:t>202</a:t>
            </a:fld>
            <a:endParaRPr lang="hu-HU"/>
          </a:p>
        </p:txBody>
      </p:sp>
    </p:spTree>
    <p:extLst>
      <p:ext uri="{BB962C8B-B14F-4D97-AF65-F5344CB8AC3E}">
        <p14:creationId xmlns:p14="http://schemas.microsoft.com/office/powerpoint/2010/main" val="926450397"/>
      </p:ext>
    </p:extLst>
  </p:cSld>
  <p:clrMapOvr>
    <a:masterClrMapping/>
  </p:clrMapOvr>
  <p:timing>
    <p:tnLst>
      <p:par>
        <p:cTn id="1" dur="indefinite" restart="never" nodeType="tmRoot"/>
      </p:par>
    </p:tnLst>
  </p:timing>
</p:sld>
</file>

<file path=ppt/slides/slide2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endParaRPr lang="hu-HU"/>
          </a:p>
        </p:txBody>
      </p:sp>
      <p:sp>
        <p:nvSpPr>
          <p:cNvPr id="3" name="Tartalom helye 2"/>
          <p:cNvSpPr>
            <a:spLocks noGrp="1"/>
          </p:cNvSpPr>
          <p:nvPr>
            <p:ph sz="half" idx="1"/>
          </p:nvPr>
        </p:nvSpPr>
        <p:spPr/>
        <p:txBody>
          <a:bodyPr/>
          <a:lstStyle/>
          <a:p>
            <a:pPr marL="0" indent="0">
              <a:buNone/>
            </a:pPr>
            <a:r>
              <a:rPr lang="en-US" dirty="0"/>
              <a:t>CREATE TABLE ADATOK1(ID INT);</a:t>
            </a:r>
          </a:p>
          <a:p>
            <a:pPr marL="0" indent="0">
              <a:buNone/>
            </a:pPr>
            <a:r>
              <a:rPr lang="en-US" dirty="0"/>
              <a:t> Go</a:t>
            </a:r>
          </a:p>
          <a:p>
            <a:pPr marL="0" indent="0">
              <a:buNone/>
            </a:pPr>
            <a:r>
              <a:rPr lang="en-US" dirty="0"/>
              <a:t>INSERT INTO ADATOK1 VALUES(1),(2),(3),(4);</a:t>
            </a:r>
          </a:p>
          <a:p>
            <a:pPr marL="0" indent="0">
              <a:buNone/>
            </a:pPr>
            <a:endParaRPr lang="en-US" dirty="0"/>
          </a:p>
          <a:p>
            <a:pPr marL="0" indent="0">
              <a:buNone/>
            </a:pPr>
            <a:r>
              <a:rPr lang="en-US" dirty="0"/>
              <a:t>CREATE TABLE ADATOK2(ID INT);</a:t>
            </a:r>
          </a:p>
          <a:p>
            <a:pPr marL="0" indent="0">
              <a:buNone/>
            </a:pPr>
            <a:r>
              <a:rPr lang="en-US" dirty="0"/>
              <a:t> Go</a:t>
            </a:r>
          </a:p>
          <a:p>
            <a:pPr marL="0" indent="0">
              <a:buNone/>
            </a:pPr>
            <a:r>
              <a:rPr lang="en-US" dirty="0"/>
              <a:t>INSERT INTO ADATOK2 VALUES(3),(4),(5),(6);</a:t>
            </a:r>
            <a:endParaRPr lang="hu-HU" dirty="0"/>
          </a:p>
        </p:txBody>
      </p:sp>
      <p:sp>
        <p:nvSpPr>
          <p:cNvPr id="4" name="Tartalom helye 3"/>
          <p:cNvSpPr>
            <a:spLocks noGrp="1"/>
          </p:cNvSpPr>
          <p:nvPr>
            <p:ph sz="half" idx="2"/>
          </p:nvPr>
        </p:nvSpPr>
        <p:spPr/>
        <p:txBody>
          <a:bodyPr/>
          <a:lstStyle/>
          <a:p>
            <a:pPr marL="0" indent="0">
              <a:buNone/>
            </a:pPr>
            <a:r>
              <a:rPr lang="en-US" dirty="0"/>
              <a:t>SELECT ID</a:t>
            </a:r>
          </a:p>
          <a:p>
            <a:pPr marL="0" indent="0">
              <a:buNone/>
            </a:pPr>
            <a:r>
              <a:rPr lang="en-US" dirty="0"/>
              <a:t>  FROM ADATOK1</a:t>
            </a:r>
          </a:p>
          <a:p>
            <a:pPr marL="0" indent="0">
              <a:buNone/>
            </a:pPr>
            <a:r>
              <a:rPr lang="en-US" dirty="0"/>
              <a:t>UNION      all</a:t>
            </a:r>
          </a:p>
          <a:p>
            <a:pPr marL="0" indent="0">
              <a:buNone/>
            </a:pPr>
            <a:r>
              <a:rPr lang="en-US" dirty="0"/>
              <a:t>SELECT ID</a:t>
            </a:r>
          </a:p>
          <a:p>
            <a:pPr marL="0" indent="0">
              <a:buNone/>
            </a:pPr>
            <a:r>
              <a:rPr lang="en-US" dirty="0"/>
              <a:t>  FROM ADATOK2</a:t>
            </a:r>
            <a:endParaRPr lang="hu-HU" dirty="0"/>
          </a:p>
        </p:txBody>
      </p:sp>
      <p:sp>
        <p:nvSpPr>
          <p:cNvPr id="5" name="Dátum helye 4"/>
          <p:cNvSpPr>
            <a:spLocks noGrp="1"/>
          </p:cNvSpPr>
          <p:nvPr>
            <p:ph type="dt" sz="half" idx="10"/>
          </p:nvPr>
        </p:nvSpPr>
        <p:spPr/>
        <p:txBody>
          <a:bodyPr/>
          <a:lstStyle/>
          <a:p>
            <a:fld id="{7EC57C51-05C8-42AC-B590-362C6CB12F3E}" type="datetime1">
              <a:rPr lang="hu-HU" smtClean="0"/>
              <a:t>2023. 01. 18.</a:t>
            </a:fld>
            <a:endParaRPr lang="hu-HU"/>
          </a:p>
        </p:txBody>
      </p:sp>
      <p:sp>
        <p:nvSpPr>
          <p:cNvPr id="6" name="Dia számának helye 5"/>
          <p:cNvSpPr>
            <a:spLocks noGrp="1"/>
          </p:cNvSpPr>
          <p:nvPr>
            <p:ph type="sldNum" sz="quarter" idx="12"/>
          </p:nvPr>
        </p:nvSpPr>
        <p:spPr/>
        <p:txBody>
          <a:bodyPr/>
          <a:lstStyle/>
          <a:p>
            <a:fld id="{6A3D1E81-B98C-4CD5-9C26-982AA14D93A3}" type="slidenum">
              <a:rPr lang="hu-HU" smtClean="0"/>
              <a:t>203</a:t>
            </a:fld>
            <a:endParaRPr lang="hu-HU"/>
          </a:p>
        </p:txBody>
      </p:sp>
    </p:spTree>
    <p:extLst>
      <p:ext uri="{BB962C8B-B14F-4D97-AF65-F5344CB8AC3E}">
        <p14:creationId xmlns:p14="http://schemas.microsoft.com/office/powerpoint/2010/main" val="3309546060"/>
      </p:ext>
    </p:extLst>
  </p:cSld>
  <p:clrMapOvr>
    <a:masterClrMapping/>
  </p:clrMapOvr>
  <p:timing>
    <p:tnLst>
      <p:par>
        <p:cTn id="1" dur="indefinite" restart="never" nodeType="tmRoot"/>
      </p:par>
    </p:tnLst>
  </p:timing>
</p:sld>
</file>

<file path=ppt/slides/slide2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endParaRPr lang="hu-HU"/>
          </a:p>
        </p:txBody>
      </p:sp>
      <p:sp>
        <p:nvSpPr>
          <p:cNvPr id="3" name="Tartalom helye 2"/>
          <p:cNvSpPr>
            <a:spLocks noGrp="1"/>
          </p:cNvSpPr>
          <p:nvPr>
            <p:ph sz="half" idx="1"/>
          </p:nvPr>
        </p:nvSpPr>
        <p:spPr/>
        <p:txBody>
          <a:bodyPr/>
          <a:lstStyle/>
          <a:p>
            <a:pPr marL="0" indent="0">
              <a:buNone/>
            </a:pPr>
            <a:r>
              <a:rPr lang="en-US" dirty="0"/>
              <a:t>SELECT ID</a:t>
            </a:r>
          </a:p>
          <a:p>
            <a:pPr marL="0" indent="0">
              <a:buNone/>
            </a:pPr>
            <a:r>
              <a:rPr lang="en-US" dirty="0"/>
              <a:t>  FROM ADATOK1</a:t>
            </a:r>
          </a:p>
          <a:p>
            <a:pPr marL="0" indent="0">
              <a:buNone/>
            </a:pPr>
            <a:r>
              <a:rPr lang="en-US" dirty="0"/>
              <a:t>except</a:t>
            </a:r>
          </a:p>
          <a:p>
            <a:pPr marL="0" indent="0">
              <a:buNone/>
            </a:pPr>
            <a:r>
              <a:rPr lang="en-US" dirty="0"/>
              <a:t>SELECT ID</a:t>
            </a:r>
          </a:p>
          <a:p>
            <a:pPr marL="0" indent="0">
              <a:buNone/>
            </a:pPr>
            <a:r>
              <a:rPr lang="en-US" dirty="0"/>
              <a:t>  FROM ADATOK2</a:t>
            </a:r>
          </a:p>
          <a:p>
            <a:pPr marL="0" indent="0">
              <a:buNone/>
            </a:pPr>
            <a:r>
              <a:rPr lang="en-US" dirty="0" err="1"/>
              <a:t>eredmény</a:t>
            </a:r>
            <a:r>
              <a:rPr lang="en-US" dirty="0"/>
              <a:t> 1,2</a:t>
            </a:r>
            <a:endParaRPr lang="hu-HU" dirty="0"/>
          </a:p>
        </p:txBody>
      </p:sp>
      <p:sp>
        <p:nvSpPr>
          <p:cNvPr id="4" name="Tartalom helye 3"/>
          <p:cNvSpPr>
            <a:spLocks noGrp="1"/>
          </p:cNvSpPr>
          <p:nvPr>
            <p:ph sz="half" idx="2"/>
          </p:nvPr>
        </p:nvSpPr>
        <p:spPr/>
        <p:txBody>
          <a:bodyPr/>
          <a:lstStyle/>
          <a:p>
            <a:pPr marL="0" indent="0">
              <a:buNone/>
            </a:pPr>
            <a:r>
              <a:rPr lang="en-US" dirty="0"/>
              <a:t>SELECT ID</a:t>
            </a:r>
          </a:p>
          <a:p>
            <a:pPr marL="0" indent="0">
              <a:buNone/>
            </a:pPr>
            <a:r>
              <a:rPr lang="en-US" dirty="0"/>
              <a:t>  FROM ADATOK1</a:t>
            </a:r>
          </a:p>
          <a:p>
            <a:pPr marL="0" indent="0">
              <a:buNone/>
            </a:pPr>
            <a:r>
              <a:rPr lang="en-US" dirty="0"/>
              <a:t>intersect</a:t>
            </a:r>
          </a:p>
          <a:p>
            <a:pPr marL="0" indent="0">
              <a:buNone/>
            </a:pPr>
            <a:r>
              <a:rPr lang="en-US" dirty="0"/>
              <a:t>SELECT ID</a:t>
            </a:r>
          </a:p>
          <a:p>
            <a:pPr marL="0" indent="0">
              <a:buNone/>
            </a:pPr>
            <a:r>
              <a:rPr lang="en-US" dirty="0"/>
              <a:t>  FROM ADATOK2</a:t>
            </a:r>
          </a:p>
          <a:p>
            <a:pPr marL="0" indent="0">
              <a:buNone/>
            </a:pPr>
            <a:endParaRPr lang="en-US" dirty="0"/>
          </a:p>
          <a:p>
            <a:pPr marL="0" indent="0">
              <a:buNone/>
            </a:pPr>
            <a:r>
              <a:rPr lang="en-US" dirty="0" err="1"/>
              <a:t>eredmény</a:t>
            </a:r>
            <a:r>
              <a:rPr lang="en-US" dirty="0"/>
              <a:t> 3,4</a:t>
            </a:r>
            <a:endParaRPr lang="hu-HU" dirty="0"/>
          </a:p>
        </p:txBody>
      </p:sp>
      <p:sp>
        <p:nvSpPr>
          <p:cNvPr id="5" name="Dátum helye 4"/>
          <p:cNvSpPr>
            <a:spLocks noGrp="1"/>
          </p:cNvSpPr>
          <p:nvPr>
            <p:ph type="dt" sz="half" idx="10"/>
          </p:nvPr>
        </p:nvSpPr>
        <p:spPr/>
        <p:txBody>
          <a:bodyPr/>
          <a:lstStyle/>
          <a:p>
            <a:fld id="{7EC57C51-05C8-42AC-B590-362C6CB12F3E}" type="datetime1">
              <a:rPr lang="hu-HU" smtClean="0"/>
              <a:t>2023. 01. 18.</a:t>
            </a:fld>
            <a:endParaRPr lang="hu-HU"/>
          </a:p>
        </p:txBody>
      </p:sp>
      <p:sp>
        <p:nvSpPr>
          <p:cNvPr id="6" name="Dia számának helye 5"/>
          <p:cNvSpPr>
            <a:spLocks noGrp="1"/>
          </p:cNvSpPr>
          <p:nvPr>
            <p:ph type="sldNum" sz="quarter" idx="12"/>
          </p:nvPr>
        </p:nvSpPr>
        <p:spPr/>
        <p:txBody>
          <a:bodyPr/>
          <a:lstStyle/>
          <a:p>
            <a:fld id="{6A3D1E81-B98C-4CD5-9C26-982AA14D93A3}" type="slidenum">
              <a:rPr lang="hu-HU" smtClean="0"/>
              <a:t>204</a:t>
            </a:fld>
            <a:endParaRPr lang="hu-HU"/>
          </a:p>
        </p:txBody>
      </p:sp>
    </p:spTree>
    <p:extLst>
      <p:ext uri="{BB962C8B-B14F-4D97-AF65-F5344CB8AC3E}">
        <p14:creationId xmlns:p14="http://schemas.microsoft.com/office/powerpoint/2010/main" val="3435700813"/>
      </p:ext>
    </p:extLst>
  </p:cSld>
  <p:clrMapOvr>
    <a:masterClrMapping/>
  </p:clrMapOvr>
  <p:timing>
    <p:tnLst>
      <p:par>
        <p:cTn id="1" dur="indefinite" restart="never" nodeType="tmRoot"/>
      </p:par>
    </p:tnLst>
  </p:timing>
</p:sld>
</file>

<file path=ppt/slides/slide2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endParaRPr lang="hu-HU" dirty="0"/>
          </a:p>
        </p:txBody>
      </p:sp>
      <p:sp>
        <p:nvSpPr>
          <p:cNvPr id="3" name="Tartalom helye 2"/>
          <p:cNvSpPr>
            <a:spLocks noGrp="1"/>
          </p:cNvSpPr>
          <p:nvPr>
            <p:ph sz="half" idx="1"/>
          </p:nvPr>
        </p:nvSpPr>
        <p:spPr/>
        <p:txBody>
          <a:bodyPr>
            <a:normAutofit/>
          </a:bodyPr>
          <a:lstStyle/>
          <a:p>
            <a:pPr marL="0" indent="0">
              <a:buNone/>
            </a:pPr>
            <a:r>
              <a:rPr lang="hu-HU" dirty="0"/>
              <a:t>SELECT '</a:t>
            </a:r>
            <a:r>
              <a:rPr lang="hu-HU" dirty="0" err="1"/>
              <a:t>vevok</a:t>
            </a:r>
            <a:r>
              <a:rPr lang="hu-HU" dirty="0"/>
              <a:t>' </a:t>
            </a:r>
            <a:r>
              <a:rPr lang="hu-HU" dirty="0" err="1"/>
              <a:t>as</a:t>
            </a:r>
            <a:r>
              <a:rPr lang="hu-HU" dirty="0"/>
              <a:t> </a:t>
            </a:r>
            <a:r>
              <a:rPr lang="hu-HU" dirty="0" err="1"/>
              <a:t>type</a:t>
            </a:r>
            <a:r>
              <a:rPr lang="hu-HU" dirty="0"/>
              <a:t>, </a:t>
            </a:r>
            <a:r>
              <a:rPr lang="hu-HU" dirty="0" err="1"/>
              <a:t>v.Vezetéknév</a:t>
            </a:r>
            <a:r>
              <a:rPr lang="hu-HU" dirty="0"/>
              <a:t> + ' ' + </a:t>
            </a:r>
            <a:r>
              <a:rPr lang="hu-HU" dirty="0" err="1"/>
              <a:t>v.Utónév</a:t>
            </a:r>
            <a:r>
              <a:rPr lang="hu-HU" dirty="0"/>
              <a:t>, </a:t>
            </a:r>
            <a:r>
              <a:rPr lang="hu-HU" dirty="0" err="1"/>
              <a:t>v.Telefonszám</a:t>
            </a:r>
            <a:r>
              <a:rPr lang="hu-HU" dirty="0"/>
              <a:t>, </a:t>
            </a:r>
            <a:r>
              <a:rPr lang="hu-HU" dirty="0" err="1"/>
              <a:t>v.Ország</a:t>
            </a:r>
            <a:endParaRPr lang="hu-HU" dirty="0"/>
          </a:p>
          <a:p>
            <a:pPr marL="0" indent="0">
              <a:buNone/>
            </a:pPr>
            <a:r>
              <a:rPr lang="hu-HU" dirty="0"/>
              <a:t>  FROM </a:t>
            </a:r>
            <a:r>
              <a:rPr lang="hu-HU" dirty="0" err="1"/>
              <a:t>Vevok</a:t>
            </a:r>
            <a:r>
              <a:rPr lang="hu-HU" dirty="0"/>
              <a:t> v</a:t>
            </a:r>
          </a:p>
          <a:p>
            <a:pPr marL="0" indent="0">
              <a:buNone/>
            </a:pPr>
            <a:r>
              <a:rPr lang="hu-HU" dirty="0"/>
              <a:t>UNION</a:t>
            </a:r>
          </a:p>
          <a:p>
            <a:pPr marL="0" indent="0">
              <a:buNone/>
            </a:pPr>
            <a:r>
              <a:rPr lang="hu-HU" dirty="0"/>
              <a:t>SELECT '</a:t>
            </a:r>
            <a:r>
              <a:rPr lang="hu-HU" dirty="0" err="1"/>
              <a:t>szallitok</a:t>
            </a:r>
            <a:r>
              <a:rPr lang="hu-HU" dirty="0"/>
              <a:t>',</a:t>
            </a:r>
            <a:r>
              <a:rPr lang="hu-HU" dirty="0" err="1"/>
              <a:t>s.Kapcsolattartó</a:t>
            </a:r>
            <a:r>
              <a:rPr lang="hu-HU" dirty="0"/>
              <a:t>, </a:t>
            </a:r>
            <a:r>
              <a:rPr lang="hu-HU" dirty="0" err="1"/>
              <a:t>s.Telefonszám</a:t>
            </a:r>
            <a:r>
              <a:rPr lang="hu-HU" dirty="0"/>
              <a:t>, </a:t>
            </a:r>
            <a:r>
              <a:rPr lang="hu-HU" dirty="0" err="1"/>
              <a:t>s.Ország</a:t>
            </a:r>
            <a:endParaRPr lang="hu-HU" dirty="0"/>
          </a:p>
          <a:p>
            <a:pPr marL="0" indent="0">
              <a:buNone/>
            </a:pPr>
            <a:r>
              <a:rPr lang="hu-HU" dirty="0"/>
              <a:t>  FROM </a:t>
            </a:r>
            <a:r>
              <a:rPr lang="hu-HU" dirty="0" err="1"/>
              <a:t>Szallitok</a:t>
            </a:r>
            <a:r>
              <a:rPr lang="hu-HU" dirty="0"/>
              <a:t> s</a:t>
            </a:r>
          </a:p>
          <a:p>
            <a:pPr marL="0" indent="0">
              <a:buNone/>
            </a:pPr>
            <a:r>
              <a:rPr lang="hu-HU" dirty="0"/>
              <a:t> ORDER BY 3</a:t>
            </a:r>
          </a:p>
        </p:txBody>
      </p:sp>
      <p:sp>
        <p:nvSpPr>
          <p:cNvPr id="4" name="Tartalom helye 3"/>
          <p:cNvSpPr>
            <a:spLocks noGrp="1"/>
          </p:cNvSpPr>
          <p:nvPr>
            <p:ph sz="half" idx="2"/>
          </p:nvPr>
        </p:nvSpPr>
        <p:spPr/>
        <p:txBody>
          <a:bodyPr>
            <a:normAutofit/>
          </a:bodyPr>
          <a:lstStyle/>
          <a:p>
            <a:pPr marL="0" indent="0">
              <a:buNone/>
            </a:pPr>
            <a:r>
              <a:rPr lang="hu-HU" dirty="0"/>
              <a:t>SELECT 'vevők' </a:t>
            </a:r>
            <a:r>
              <a:rPr lang="hu-HU" dirty="0" err="1"/>
              <a:t>as</a:t>
            </a:r>
            <a:r>
              <a:rPr lang="hu-HU" dirty="0"/>
              <a:t> </a:t>
            </a:r>
            <a:r>
              <a:rPr lang="hu-HU" dirty="0" err="1"/>
              <a:t>type</a:t>
            </a:r>
            <a:r>
              <a:rPr lang="hu-HU" dirty="0"/>
              <a:t>, Város, Ország FROM </a:t>
            </a:r>
            <a:r>
              <a:rPr lang="hu-HU" dirty="0" err="1"/>
              <a:t>Vevok</a:t>
            </a:r>
            <a:endParaRPr lang="hu-HU" dirty="0"/>
          </a:p>
          <a:p>
            <a:pPr marL="0" indent="0">
              <a:buNone/>
            </a:pPr>
            <a:r>
              <a:rPr lang="hu-HU" dirty="0"/>
              <a:t>WHERE Ország='</a:t>
            </a:r>
            <a:r>
              <a:rPr lang="hu-HU" dirty="0" err="1"/>
              <a:t>Germany</a:t>
            </a:r>
            <a:r>
              <a:rPr lang="hu-HU" dirty="0"/>
              <a:t>'</a:t>
            </a:r>
          </a:p>
          <a:p>
            <a:pPr marL="0" indent="0">
              <a:buNone/>
            </a:pPr>
            <a:r>
              <a:rPr lang="hu-HU" dirty="0"/>
              <a:t>UNION</a:t>
            </a:r>
          </a:p>
          <a:p>
            <a:pPr marL="0" indent="0">
              <a:buNone/>
            </a:pPr>
            <a:r>
              <a:rPr lang="hu-HU" dirty="0"/>
              <a:t>SELECT 'Szállítók', Város, Ország FROM </a:t>
            </a:r>
            <a:r>
              <a:rPr lang="hu-HU" dirty="0" err="1"/>
              <a:t>Szallitok</a:t>
            </a:r>
            <a:endParaRPr lang="hu-HU" dirty="0"/>
          </a:p>
          <a:p>
            <a:pPr marL="0" indent="0">
              <a:buNone/>
            </a:pPr>
            <a:r>
              <a:rPr lang="hu-HU" dirty="0"/>
              <a:t>WHERE Ország='</a:t>
            </a:r>
            <a:r>
              <a:rPr lang="hu-HU" dirty="0" err="1"/>
              <a:t>Germany</a:t>
            </a:r>
            <a:r>
              <a:rPr lang="hu-HU" dirty="0"/>
              <a:t>'</a:t>
            </a:r>
          </a:p>
          <a:p>
            <a:pPr marL="0" indent="0">
              <a:buNone/>
            </a:pPr>
            <a:r>
              <a:rPr lang="hu-HU" dirty="0"/>
              <a:t>ORDER BY 1 </a:t>
            </a:r>
            <a:r>
              <a:rPr lang="hu-HU" dirty="0" err="1"/>
              <a:t>desc</a:t>
            </a:r>
            <a:r>
              <a:rPr lang="hu-HU" dirty="0"/>
              <a:t>;</a:t>
            </a:r>
          </a:p>
        </p:txBody>
      </p:sp>
      <p:sp>
        <p:nvSpPr>
          <p:cNvPr id="5" name="Dátum helye 4"/>
          <p:cNvSpPr>
            <a:spLocks noGrp="1"/>
          </p:cNvSpPr>
          <p:nvPr>
            <p:ph type="dt" sz="half" idx="10"/>
          </p:nvPr>
        </p:nvSpPr>
        <p:spPr/>
        <p:txBody>
          <a:bodyPr/>
          <a:lstStyle/>
          <a:p>
            <a:fld id="{7EC57C51-05C8-42AC-B590-362C6CB12F3E}" type="datetime1">
              <a:rPr lang="hu-HU" smtClean="0"/>
              <a:t>2023. 01. 18.</a:t>
            </a:fld>
            <a:endParaRPr lang="hu-HU"/>
          </a:p>
        </p:txBody>
      </p:sp>
      <p:sp>
        <p:nvSpPr>
          <p:cNvPr id="6" name="Dia számának helye 5"/>
          <p:cNvSpPr>
            <a:spLocks noGrp="1"/>
          </p:cNvSpPr>
          <p:nvPr>
            <p:ph type="sldNum" sz="quarter" idx="12"/>
          </p:nvPr>
        </p:nvSpPr>
        <p:spPr/>
        <p:txBody>
          <a:bodyPr/>
          <a:lstStyle/>
          <a:p>
            <a:fld id="{6A3D1E81-B98C-4CD5-9C26-982AA14D93A3}" type="slidenum">
              <a:rPr lang="hu-HU" smtClean="0"/>
              <a:t>205</a:t>
            </a:fld>
            <a:endParaRPr lang="hu-HU"/>
          </a:p>
        </p:txBody>
      </p:sp>
    </p:spTree>
    <p:extLst>
      <p:ext uri="{BB962C8B-B14F-4D97-AF65-F5344CB8AC3E}">
        <p14:creationId xmlns:p14="http://schemas.microsoft.com/office/powerpoint/2010/main" val="1382716485"/>
      </p:ext>
    </p:extLst>
  </p:cSld>
  <p:clrMapOvr>
    <a:masterClrMapping/>
  </p:clrMapOvr>
  <p:timing>
    <p:tnLst>
      <p:par>
        <p:cTn id="1" dur="indefinite" restart="never" nodeType="tmRoot"/>
      </p:par>
    </p:tnLst>
  </p:timing>
</p:sld>
</file>

<file path=ppt/slides/slide2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endParaRPr lang="hu-HU"/>
          </a:p>
        </p:txBody>
      </p:sp>
      <p:sp>
        <p:nvSpPr>
          <p:cNvPr id="3" name="Tartalom helye 2"/>
          <p:cNvSpPr>
            <a:spLocks noGrp="1"/>
          </p:cNvSpPr>
          <p:nvPr>
            <p:ph sz="half" idx="1"/>
          </p:nvPr>
        </p:nvSpPr>
        <p:spPr/>
        <p:txBody>
          <a:bodyPr>
            <a:normAutofit lnSpcReduction="10000"/>
          </a:bodyPr>
          <a:lstStyle/>
          <a:p>
            <a:pPr marL="0" indent="0">
              <a:buNone/>
            </a:pPr>
            <a:r>
              <a:rPr lang="hu-HU" dirty="0"/>
              <a:t>Melyik terméket nem adták el az ID </a:t>
            </a:r>
            <a:r>
              <a:rPr lang="hu-HU" dirty="0" smtClean="0"/>
              <a:t>kell!</a:t>
            </a:r>
          </a:p>
          <a:p>
            <a:pPr marL="0" indent="0">
              <a:buNone/>
            </a:pPr>
            <a:endParaRPr lang="hu-HU" dirty="0"/>
          </a:p>
          <a:p>
            <a:pPr marL="0" indent="0">
              <a:buNone/>
            </a:pPr>
            <a:r>
              <a:rPr lang="hu-HU" dirty="0"/>
              <a:t>SELECT </a:t>
            </a:r>
            <a:r>
              <a:rPr lang="hu-HU" dirty="0" err="1"/>
              <a:t>Id</a:t>
            </a:r>
            <a:endParaRPr lang="hu-HU" dirty="0"/>
          </a:p>
          <a:p>
            <a:pPr marL="0" indent="0">
              <a:buNone/>
            </a:pPr>
            <a:r>
              <a:rPr lang="hu-HU" dirty="0"/>
              <a:t>  FROM TERMEKEK</a:t>
            </a:r>
          </a:p>
          <a:p>
            <a:pPr marL="0" indent="0">
              <a:buNone/>
            </a:pPr>
            <a:r>
              <a:rPr lang="hu-HU" dirty="0"/>
              <a:t>EXCEPT</a:t>
            </a:r>
          </a:p>
          <a:p>
            <a:pPr marL="0" indent="0">
              <a:buNone/>
            </a:pPr>
            <a:r>
              <a:rPr lang="hu-HU" dirty="0"/>
              <a:t>SELECT </a:t>
            </a:r>
            <a:r>
              <a:rPr lang="hu-HU" dirty="0" err="1"/>
              <a:t>TermékID</a:t>
            </a:r>
            <a:r>
              <a:rPr lang="hu-HU" dirty="0"/>
              <a:t> </a:t>
            </a:r>
          </a:p>
          <a:p>
            <a:pPr marL="0" indent="0">
              <a:buNone/>
            </a:pPr>
            <a:r>
              <a:rPr lang="hu-HU" dirty="0"/>
              <a:t>  FROM RENDELESTETEL</a:t>
            </a:r>
          </a:p>
        </p:txBody>
      </p:sp>
      <p:sp>
        <p:nvSpPr>
          <p:cNvPr id="4" name="Tartalom helye 3"/>
          <p:cNvSpPr>
            <a:spLocks noGrp="1"/>
          </p:cNvSpPr>
          <p:nvPr>
            <p:ph sz="half" idx="2"/>
          </p:nvPr>
        </p:nvSpPr>
        <p:spPr/>
        <p:txBody>
          <a:bodyPr>
            <a:normAutofit lnSpcReduction="10000"/>
          </a:bodyPr>
          <a:lstStyle/>
          <a:p>
            <a:pPr marL="0" indent="0">
              <a:buNone/>
            </a:pPr>
            <a:r>
              <a:rPr lang="hu-HU" dirty="0"/>
              <a:t>Azok a termékek amelyek egységára kisebb </a:t>
            </a:r>
            <a:r>
              <a:rPr lang="hu-HU" dirty="0" smtClean="0"/>
              <a:t>10-nél</a:t>
            </a:r>
          </a:p>
          <a:p>
            <a:pPr marL="0" indent="0">
              <a:buNone/>
            </a:pPr>
            <a:endParaRPr lang="hu-HU" dirty="0"/>
          </a:p>
          <a:p>
            <a:pPr marL="0" indent="0">
              <a:buNone/>
            </a:pPr>
            <a:r>
              <a:rPr lang="hu-HU" dirty="0"/>
              <a:t>SELECT </a:t>
            </a:r>
            <a:r>
              <a:rPr lang="hu-HU" dirty="0" err="1"/>
              <a:t>Id</a:t>
            </a:r>
            <a:r>
              <a:rPr lang="hu-HU" dirty="0"/>
              <a:t>, Terméknév, Egységár</a:t>
            </a:r>
          </a:p>
          <a:p>
            <a:pPr marL="0" indent="0">
              <a:buNone/>
            </a:pPr>
            <a:r>
              <a:rPr lang="hu-HU" dirty="0"/>
              <a:t>  FROM TERMEKEK</a:t>
            </a:r>
          </a:p>
          <a:p>
            <a:pPr marL="0" indent="0">
              <a:buNone/>
            </a:pPr>
            <a:r>
              <a:rPr lang="hu-HU" dirty="0"/>
              <a:t>EXCEPT</a:t>
            </a:r>
          </a:p>
          <a:p>
            <a:pPr marL="0" indent="0">
              <a:buNone/>
            </a:pPr>
            <a:r>
              <a:rPr lang="hu-HU" dirty="0"/>
              <a:t>SELECT </a:t>
            </a:r>
            <a:r>
              <a:rPr lang="hu-HU" dirty="0" err="1"/>
              <a:t>Id</a:t>
            </a:r>
            <a:r>
              <a:rPr lang="hu-HU" dirty="0"/>
              <a:t>, Terméknév, Egységár</a:t>
            </a:r>
          </a:p>
          <a:p>
            <a:pPr marL="0" indent="0">
              <a:buNone/>
            </a:pPr>
            <a:r>
              <a:rPr lang="hu-HU" dirty="0"/>
              <a:t>  FROM TERMEKEK</a:t>
            </a:r>
          </a:p>
          <a:p>
            <a:pPr marL="0" indent="0">
              <a:buNone/>
            </a:pPr>
            <a:r>
              <a:rPr lang="hu-HU" dirty="0"/>
              <a:t> WHERE Egységár &gt;= 10</a:t>
            </a:r>
          </a:p>
        </p:txBody>
      </p:sp>
      <p:sp>
        <p:nvSpPr>
          <p:cNvPr id="5" name="Dátum helye 4"/>
          <p:cNvSpPr>
            <a:spLocks noGrp="1"/>
          </p:cNvSpPr>
          <p:nvPr>
            <p:ph type="dt" sz="half" idx="10"/>
          </p:nvPr>
        </p:nvSpPr>
        <p:spPr/>
        <p:txBody>
          <a:bodyPr/>
          <a:lstStyle/>
          <a:p>
            <a:fld id="{7EC57C51-05C8-42AC-B590-362C6CB12F3E}" type="datetime1">
              <a:rPr lang="hu-HU" smtClean="0"/>
              <a:t>2023. 01. 18.</a:t>
            </a:fld>
            <a:endParaRPr lang="hu-HU"/>
          </a:p>
        </p:txBody>
      </p:sp>
      <p:sp>
        <p:nvSpPr>
          <p:cNvPr id="6" name="Dia számának helye 5"/>
          <p:cNvSpPr>
            <a:spLocks noGrp="1"/>
          </p:cNvSpPr>
          <p:nvPr>
            <p:ph type="sldNum" sz="quarter" idx="12"/>
          </p:nvPr>
        </p:nvSpPr>
        <p:spPr/>
        <p:txBody>
          <a:bodyPr/>
          <a:lstStyle/>
          <a:p>
            <a:fld id="{6A3D1E81-B98C-4CD5-9C26-982AA14D93A3}" type="slidenum">
              <a:rPr lang="hu-HU" smtClean="0"/>
              <a:t>206</a:t>
            </a:fld>
            <a:endParaRPr lang="hu-HU"/>
          </a:p>
        </p:txBody>
      </p:sp>
    </p:spTree>
    <p:extLst>
      <p:ext uri="{BB962C8B-B14F-4D97-AF65-F5344CB8AC3E}">
        <p14:creationId xmlns:p14="http://schemas.microsoft.com/office/powerpoint/2010/main" val="885925833"/>
      </p:ext>
    </p:extLst>
  </p:cSld>
  <p:clrMapOvr>
    <a:masterClrMapping/>
  </p:clrMapOvr>
  <p:timing>
    <p:tnLst>
      <p:par>
        <p:cTn id="1" dur="indefinite" restart="never" nodeType="tmRoot"/>
      </p:par>
    </p:tnLst>
  </p:timing>
</p:sld>
</file>

<file path=ppt/slides/slide2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dirty="0" smtClean="0"/>
              <a:t>VIEW (Nézet)</a:t>
            </a:r>
            <a:endParaRPr lang="hu-HU" dirty="0"/>
          </a:p>
        </p:txBody>
      </p:sp>
      <p:sp>
        <p:nvSpPr>
          <p:cNvPr id="8" name="Tartalom helye 7"/>
          <p:cNvSpPr>
            <a:spLocks noGrp="1"/>
          </p:cNvSpPr>
          <p:nvPr>
            <p:ph idx="1"/>
          </p:nvPr>
        </p:nvSpPr>
        <p:spPr/>
        <p:txBody>
          <a:bodyPr/>
          <a:lstStyle/>
          <a:p>
            <a:r>
              <a:rPr lang="hu-HU" dirty="0" err="1"/>
              <a:t>Elmentődik</a:t>
            </a:r>
            <a:r>
              <a:rPr lang="hu-HU" dirty="0"/>
              <a:t> és lehet használni, mint egy normál </a:t>
            </a:r>
            <a:r>
              <a:rPr lang="hu-HU" dirty="0" smtClean="0"/>
              <a:t>táblát</a:t>
            </a:r>
          </a:p>
          <a:p>
            <a:pPr lvl="1"/>
            <a:r>
              <a:rPr lang="hu-HU" dirty="0" smtClean="0"/>
              <a:t>Létrehozás</a:t>
            </a:r>
          </a:p>
          <a:p>
            <a:pPr lvl="1"/>
            <a:r>
              <a:rPr lang="hu-HU" dirty="0" smtClean="0"/>
              <a:t>Módosítás</a:t>
            </a:r>
          </a:p>
          <a:p>
            <a:pPr lvl="1"/>
            <a:r>
              <a:rPr lang="hu-HU" dirty="0" smtClean="0"/>
              <a:t>Törlés</a:t>
            </a:r>
          </a:p>
          <a:p>
            <a:endParaRPr lang="hu-HU" dirty="0"/>
          </a:p>
        </p:txBody>
      </p:sp>
      <p:sp>
        <p:nvSpPr>
          <p:cNvPr id="5" name="Dátum helye 4"/>
          <p:cNvSpPr>
            <a:spLocks noGrp="1"/>
          </p:cNvSpPr>
          <p:nvPr>
            <p:ph type="dt" sz="half" idx="10"/>
          </p:nvPr>
        </p:nvSpPr>
        <p:spPr/>
        <p:txBody>
          <a:bodyPr/>
          <a:lstStyle/>
          <a:p>
            <a:fld id="{7EC57C51-05C8-42AC-B590-362C6CB12F3E}" type="datetime1">
              <a:rPr lang="hu-HU" smtClean="0"/>
              <a:t>2023. 01. 18.</a:t>
            </a:fld>
            <a:endParaRPr lang="hu-HU"/>
          </a:p>
        </p:txBody>
      </p:sp>
      <p:sp>
        <p:nvSpPr>
          <p:cNvPr id="6" name="Dia számának helye 5"/>
          <p:cNvSpPr>
            <a:spLocks noGrp="1"/>
          </p:cNvSpPr>
          <p:nvPr>
            <p:ph type="sldNum" sz="quarter" idx="12"/>
          </p:nvPr>
        </p:nvSpPr>
        <p:spPr/>
        <p:txBody>
          <a:bodyPr/>
          <a:lstStyle/>
          <a:p>
            <a:fld id="{6A3D1E81-B98C-4CD5-9C26-982AA14D93A3}" type="slidenum">
              <a:rPr lang="hu-HU" smtClean="0"/>
              <a:t>207</a:t>
            </a:fld>
            <a:endParaRPr lang="hu-HU"/>
          </a:p>
        </p:txBody>
      </p:sp>
    </p:spTree>
    <p:extLst>
      <p:ext uri="{BB962C8B-B14F-4D97-AF65-F5344CB8AC3E}">
        <p14:creationId xmlns:p14="http://schemas.microsoft.com/office/powerpoint/2010/main" val="3287854180"/>
      </p:ext>
    </p:extLst>
  </p:cSld>
  <p:clrMapOvr>
    <a:masterClrMapping/>
  </p:clrMapOvr>
  <p:timing>
    <p:tnLst>
      <p:par>
        <p:cTn id="1" dur="indefinite" restart="never" nodeType="tmRoot"/>
      </p:par>
    </p:tnLst>
  </p:timing>
</p:sld>
</file>

<file path=ppt/slides/slide2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endParaRPr lang="hu-HU"/>
          </a:p>
        </p:txBody>
      </p:sp>
      <p:sp>
        <p:nvSpPr>
          <p:cNvPr id="3" name="Tartalom helye 2"/>
          <p:cNvSpPr>
            <a:spLocks noGrp="1"/>
          </p:cNvSpPr>
          <p:nvPr>
            <p:ph sz="half" idx="1"/>
          </p:nvPr>
        </p:nvSpPr>
        <p:spPr/>
        <p:txBody>
          <a:bodyPr/>
          <a:lstStyle/>
          <a:p>
            <a:pPr marL="0" indent="0">
              <a:buNone/>
            </a:pPr>
            <a:r>
              <a:rPr lang="hu-HU" b="1" dirty="0" smtClean="0"/>
              <a:t>Létrehozás</a:t>
            </a:r>
          </a:p>
          <a:p>
            <a:pPr marL="0" indent="0">
              <a:buNone/>
            </a:pPr>
            <a:r>
              <a:rPr lang="en-US" dirty="0" smtClean="0"/>
              <a:t>CREATE </a:t>
            </a:r>
            <a:r>
              <a:rPr lang="en-US" dirty="0"/>
              <a:t>VIEW view-name </a:t>
            </a:r>
          </a:p>
          <a:p>
            <a:pPr marL="0" indent="0">
              <a:buNone/>
            </a:pPr>
            <a:r>
              <a:rPr lang="en-US" dirty="0"/>
              <a:t>AS</a:t>
            </a:r>
          </a:p>
          <a:p>
            <a:pPr marL="0" indent="0">
              <a:buNone/>
            </a:pPr>
            <a:r>
              <a:rPr lang="en-US" dirty="0"/>
              <a:t>  SELECT column1, column2, ..., </a:t>
            </a:r>
            <a:r>
              <a:rPr lang="en-US" dirty="0" err="1"/>
              <a:t>columnN</a:t>
            </a:r>
            <a:endParaRPr lang="en-US" dirty="0"/>
          </a:p>
          <a:p>
            <a:pPr marL="0" indent="0">
              <a:buNone/>
            </a:pPr>
            <a:r>
              <a:rPr lang="en-US" dirty="0"/>
              <a:t>    FROM table-name</a:t>
            </a:r>
          </a:p>
          <a:p>
            <a:pPr marL="0" indent="0">
              <a:buNone/>
            </a:pPr>
            <a:r>
              <a:rPr lang="en-US" dirty="0"/>
              <a:t>   WHERE condition</a:t>
            </a:r>
            <a:endParaRPr lang="hu-HU" dirty="0"/>
          </a:p>
        </p:txBody>
      </p:sp>
      <p:sp>
        <p:nvSpPr>
          <p:cNvPr id="4" name="Tartalom helye 3"/>
          <p:cNvSpPr>
            <a:spLocks noGrp="1"/>
          </p:cNvSpPr>
          <p:nvPr>
            <p:ph sz="half" idx="2"/>
          </p:nvPr>
        </p:nvSpPr>
        <p:spPr/>
        <p:txBody>
          <a:bodyPr/>
          <a:lstStyle/>
          <a:p>
            <a:pPr marL="0" indent="0">
              <a:buNone/>
            </a:pPr>
            <a:r>
              <a:rPr lang="hu-HU" b="1" dirty="0" smtClean="0"/>
              <a:t>Módosítás</a:t>
            </a:r>
          </a:p>
          <a:p>
            <a:pPr marL="0" indent="0">
              <a:buNone/>
            </a:pPr>
            <a:r>
              <a:rPr lang="en-US" dirty="0" smtClean="0"/>
              <a:t>ALTER </a:t>
            </a:r>
            <a:r>
              <a:rPr lang="en-US" dirty="0"/>
              <a:t>VIEW view-name </a:t>
            </a:r>
          </a:p>
          <a:p>
            <a:pPr marL="0" indent="0">
              <a:buNone/>
            </a:pPr>
            <a:r>
              <a:rPr lang="en-US" dirty="0"/>
              <a:t>AS</a:t>
            </a:r>
          </a:p>
          <a:p>
            <a:pPr marL="0" indent="0">
              <a:buNone/>
            </a:pPr>
            <a:r>
              <a:rPr lang="en-US" dirty="0"/>
              <a:t>  SELECT column1, column2, ..., </a:t>
            </a:r>
            <a:r>
              <a:rPr lang="en-US" dirty="0" err="1"/>
              <a:t>columnN</a:t>
            </a:r>
            <a:endParaRPr lang="en-US" dirty="0"/>
          </a:p>
          <a:p>
            <a:pPr marL="0" indent="0">
              <a:buNone/>
            </a:pPr>
            <a:r>
              <a:rPr lang="en-US" dirty="0"/>
              <a:t>    FROM table-name</a:t>
            </a:r>
          </a:p>
          <a:p>
            <a:pPr marL="0" indent="0">
              <a:buNone/>
            </a:pPr>
            <a:r>
              <a:rPr lang="en-US" dirty="0"/>
              <a:t>   WHERE </a:t>
            </a:r>
            <a:r>
              <a:rPr lang="en-US" dirty="0" smtClean="0"/>
              <a:t>condition</a:t>
            </a:r>
            <a:endParaRPr lang="en-US" dirty="0"/>
          </a:p>
        </p:txBody>
      </p:sp>
      <p:sp>
        <p:nvSpPr>
          <p:cNvPr id="5" name="Dátum helye 4"/>
          <p:cNvSpPr>
            <a:spLocks noGrp="1"/>
          </p:cNvSpPr>
          <p:nvPr>
            <p:ph type="dt" sz="half" idx="10"/>
          </p:nvPr>
        </p:nvSpPr>
        <p:spPr/>
        <p:txBody>
          <a:bodyPr/>
          <a:lstStyle/>
          <a:p>
            <a:fld id="{7EC57C51-05C8-42AC-B590-362C6CB12F3E}" type="datetime1">
              <a:rPr lang="hu-HU" smtClean="0"/>
              <a:t>2023. 01. 18.</a:t>
            </a:fld>
            <a:endParaRPr lang="hu-HU"/>
          </a:p>
        </p:txBody>
      </p:sp>
      <p:sp>
        <p:nvSpPr>
          <p:cNvPr id="6" name="Dia számának helye 5"/>
          <p:cNvSpPr>
            <a:spLocks noGrp="1"/>
          </p:cNvSpPr>
          <p:nvPr>
            <p:ph type="sldNum" sz="quarter" idx="12"/>
          </p:nvPr>
        </p:nvSpPr>
        <p:spPr/>
        <p:txBody>
          <a:bodyPr/>
          <a:lstStyle/>
          <a:p>
            <a:fld id="{6A3D1E81-B98C-4CD5-9C26-982AA14D93A3}" type="slidenum">
              <a:rPr lang="hu-HU" smtClean="0"/>
              <a:t>208</a:t>
            </a:fld>
            <a:endParaRPr lang="hu-HU"/>
          </a:p>
        </p:txBody>
      </p:sp>
    </p:spTree>
    <p:extLst>
      <p:ext uri="{BB962C8B-B14F-4D97-AF65-F5344CB8AC3E}">
        <p14:creationId xmlns:p14="http://schemas.microsoft.com/office/powerpoint/2010/main" val="1064765868"/>
      </p:ext>
    </p:extLst>
  </p:cSld>
  <p:clrMapOvr>
    <a:masterClrMapping/>
  </p:clrMapOvr>
  <p:timing>
    <p:tnLst>
      <p:par>
        <p:cTn id="1" dur="indefinite" restart="never" nodeType="tmRoot"/>
      </p:par>
    </p:tnLst>
  </p:timing>
</p:sld>
</file>

<file path=ppt/slides/slide2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endParaRPr lang="hu-HU"/>
          </a:p>
        </p:txBody>
      </p:sp>
      <p:sp>
        <p:nvSpPr>
          <p:cNvPr id="3" name="Tartalom helye 2"/>
          <p:cNvSpPr>
            <a:spLocks noGrp="1"/>
          </p:cNvSpPr>
          <p:nvPr>
            <p:ph sz="half" idx="1"/>
          </p:nvPr>
        </p:nvSpPr>
        <p:spPr/>
        <p:txBody>
          <a:bodyPr>
            <a:normAutofit/>
          </a:bodyPr>
          <a:lstStyle/>
          <a:p>
            <a:pPr marL="0" indent="0">
              <a:buNone/>
            </a:pPr>
            <a:r>
              <a:rPr lang="hu-HU" sz="3200" dirty="0" err="1"/>
              <a:t>create</a:t>
            </a:r>
            <a:r>
              <a:rPr lang="hu-HU" sz="3200" dirty="0"/>
              <a:t> </a:t>
            </a:r>
            <a:r>
              <a:rPr lang="hu-HU" sz="3200" dirty="0" err="1"/>
              <a:t>view</a:t>
            </a:r>
            <a:r>
              <a:rPr lang="hu-HU" sz="3200" dirty="0"/>
              <a:t> adatok </a:t>
            </a:r>
            <a:r>
              <a:rPr lang="hu-HU" sz="3200" dirty="0" err="1"/>
              <a:t>as</a:t>
            </a:r>
            <a:endParaRPr lang="hu-HU" sz="3200" dirty="0"/>
          </a:p>
          <a:p>
            <a:pPr marL="0" indent="0">
              <a:buNone/>
            </a:pPr>
            <a:r>
              <a:rPr lang="hu-HU" sz="3200" dirty="0" err="1"/>
              <a:t>select</a:t>
            </a:r>
            <a:r>
              <a:rPr lang="hu-HU" sz="3200" dirty="0"/>
              <a:t> név, </a:t>
            </a:r>
            <a:r>
              <a:rPr lang="hu-HU" sz="3200" dirty="0" err="1"/>
              <a:t>isz</a:t>
            </a:r>
            <a:r>
              <a:rPr lang="hu-HU" sz="3200" dirty="0"/>
              <a:t>, </a:t>
            </a:r>
            <a:r>
              <a:rPr lang="hu-HU" sz="3200" dirty="0" err="1"/>
              <a:t>szd</a:t>
            </a:r>
            <a:r>
              <a:rPr lang="hu-HU" sz="3200" dirty="0"/>
              <a:t> </a:t>
            </a:r>
            <a:r>
              <a:rPr lang="hu-HU" sz="3200" dirty="0" err="1"/>
              <a:t>from</a:t>
            </a:r>
            <a:r>
              <a:rPr lang="hu-HU" sz="3200" dirty="0"/>
              <a:t> Emberek</a:t>
            </a:r>
          </a:p>
          <a:p>
            <a:pPr marL="0" indent="0">
              <a:buNone/>
            </a:pPr>
            <a:r>
              <a:rPr lang="hu-HU" sz="3200" dirty="0" err="1"/>
              <a:t>where</a:t>
            </a:r>
            <a:r>
              <a:rPr lang="hu-HU" sz="3200" dirty="0"/>
              <a:t> Állapot='AKTÍV'</a:t>
            </a:r>
          </a:p>
        </p:txBody>
      </p:sp>
      <p:sp>
        <p:nvSpPr>
          <p:cNvPr id="4" name="Tartalom helye 3"/>
          <p:cNvSpPr>
            <a:spLocks noGrp="1"/>
          </p:cNvSpPr>
          <p:nvPr>
            <p:ph sz="half" idx="2"/>
          </p:nvPr>
        </p:nvSpPr>
        <p:spPr/>
        <p:txBody>
          <a:bodyPr>
            <a:normAutofit/>
          </a:bodyPr>
          <a:lstStyle/>
          <a:p>
            <a:pPr marL="0" indent="0">
              <a:buNone/>
            </a:pPr>
            <a:r>
              <a:rPr lang="hu-HU" sz="3200" dirty="0" err="1"/>
              <a:t>create</a:t>
            </a:r>
            <a:r>
              <a:rPr lang="hu-HU" sz="3200" dirty="0"/>
              <a:t> </a:t>
            </a:r>
            <a:r>
              <a:rPr lang="hu-HU" sz="3200" dirty="0" err="1"/>
              <a:t>view</a:t>
            </a:r>
            <a:r>
              <a:rPr lang="hu-HU" sz="3200" dirty="0"/>
              <a:t> adatokuj2 </a:t>
            </a:r>
            <a:r>
              <a:rPr lang="hu-HU" sz="3200" dirty="0" err="1"/>
              <a:t>as</a:t>
            </a:r>
            <a:endParaRPr lang="hu-HU" sz="3200" dirty="0"/>
          </a:p>
          <a:p>
            <a:pPr marL="0" indent="0">
              <a:buNone/>
            </a:pPr>
            <a:r>
              <a:rPr lang="hu-HU" sz="3200" dirty="0" err="1"/>
              <a:t>select</a:t>
            </a:r>
            <a:r>
              <a:rPr lang="hu-HU" sz="3200" dirty="0"/>
              <a:t> név, </a:t>
            </a:r>
            <a:r>
              <a:rPr lang="hu-HU" sz="3200" dirty="0" err="1"/>
              <a:t>isz</a:t>
            </a:r>
            <a:r>
              <a:rPr lang="hu-HU" sz="3200" dirty="0"/>
              <a:t>, (</a:t>
            </a:r>
            <a:r>
              <a:rPr lang="hu-HU" sz="3200" dirty="0" err="1"/>
              <a:t>ElőzőJutalom+IdeiJutalom</a:t>
            </a:r>
            <a:r>
              <a:rPr lang="hu-HU" sz="3200" dirty="0"/>
              <a:t>) </a:t>
            </a:r>
            <a:r>
              <a:rPr lang="hu-HU" sz="3200" dirty="0" err="1"/>
              <a:t>as</a:t>
            </a:r>
            <a:r>
              <a:rPr lang="hu-HU" sz="3200" dirty="0"/>
              <a:t> pénz </a:t>
            </a:r>
            <a:r>
              <a:rPr lang="hu-HU" sz="3200" dirty="0" err="1"/>
              <a:t>from</a:t>
            </a:r>
            <a:r>
              <a:rPr lang="hu-HU" sz="3200" dirty="0"/>
              <a:t> Emberek</a:t>
            </a:r>
          </a:p>
          <a:p>
            <a:pPr marL="0" indent="0">
              <a:buNone/>
            </a:pPr>
            <a:r>
              <a:rPr lang="hu-HU" sz="3200" dirty="0" err="1"/>
              <a:t>where</a:t>
            </a:r>
            <a:r>
              <a:rPr lang="hu-HU" sz="3200" dirty="0"/>
              <a:t> Állapot='AKTÍV' and IdeiJutalom is </a:t>
            </a:r>
            <a:r>
              <a:rPr lang="hu-HU" sz="3200" dirty="0" err="1"/>
              <a:t>not</a:t>
            </a:r>
            <a:r>
              <a:rPr lang="hu-HU" sz="3200" dirty="0"/>
              <a:t> null</a:t>
            </a:r>
          </a:p>
        </p:txBody>
      </p:sp>
      <p:sp>
        <p:nvSpPr>
          <p:cNvPr id="5" name="Dátum helye 4"/>
          <p:cNvSpPr>
            <a:spLocks noGrp="1"/>
          </p:cNvSpPr>
          <p:nvPr>
            <p:ph type="dt" sz="half" idx="10"/>
          </p:nvPr>
        </p:nvSpPr>
        <p:spPr/>
        <p:txBody>
          <a:bodyPr/>
          <a:lstStyle/>
          <a:p>
            <a:fld id="{7EC57C51-05C8-42AC-B590-362C6CB12F3E}" type="datetime1">
              <a:rPr lang="hu-HU" smtClean="0"/>
              <a:t>2023. 01. 18.</a:t>
            </a:fld>
            <a:endParaRPr lang="hu-HU"/>
          </a:p>
        </p:txBody>
      </p:sp>
      <p:sp>
        <p:nvSpPr>
          <p:cNvPr id="6" name="Dia számának helye 5"/>
          <p:cNvSpPr>
            <a:spLocks noGrp="1"/>
          </p:cNvSpPr>
          <p:nvPr>
            <p:ph type="sldNum" sz="quarter" idx="12"/>
          </p:nvPr>
        </p:nvSpPr>
        <p:spPr/>
        <p:txBody>
          <a:bodyPr/>
          <a:lstStyle/>
          <a:p>
            <a:fld id="{6A3D1E81-B98C-4CD5-9C26-982AA14D93A3}" type="slidenum">
              <a:rPr lang="hu-HU" smtClean="0"/>
              <a:t>209</a:t>
            </a:fld>
            <a:endParaRPr lang="hu-HU"/>
          </a:p>
        </p:txBody>
      </p:sp>
    </p:spTree>
    <p:extLst>
      <p:ext uri="{BB962C8B-B14F-4D97-AF65-F5344CB8AC3E}">
        <p14:creationId xmlns:p14="http://schemas.microsoft.com/office/powerpoint/2010/main" val="1826151374"/>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Tartalom helye 5"/>
          <p:cNvPicPr>
            <a:picLocks noGrp="1" noChangeAspect="1"/>
          </p:cNvPicPr>
          <p:nvPr>
            <p:ph idx="1"/>
          </p:nvPr>
        </p:nvPicPr>
        <p:blipFill>
          <a:blip r:embed="rId2"/>
          <a:stretch>
            <a:fillRect/>
          </a:stretch>
        </p:blipFill>
        <p:spPr>
          <a:xfrm>
            <a:off x="2005263" y="804522"/>
            <a:ext cx="7475622" cy="5193591"/>
          </a:xfrm>
          <a:prstGeom prst="rect">
            <a:avLst/>
          </a:prstGeom>
        </p:spPr>
      </p:pic>
      <p:sp>
        <p:nvSpPr>
          <p:cNvPr id="4" name="Dátum helye 3"/>
          <p:cNvSpPr>
            <a:spLocks noGrp="1"/>
          </p:cNvSpPr>
          <p:nvPr>
            <p:ph type="dt" sz="half" idx="10"/>
          </p:nvPr>
        </p:nvSpPr>
        <p:spPr/>
        <p:txBody>
          <a:bodyPr/>
          <a:lstStyle/>
          <a:p>
            <a:fld id="{8038B707-463A-4694-A111-045EE4889DE1}" type="datetime1">
              <a:rPr lang="hu-HU" smtClean="0"/>
              <a:t>2023. 01. 18.</a:t>
            </a:fld>
            <a:endParaRPr lang="hu-HU"/>
          </a:p>
        </p:txBody>
      </p:sp>
      <p:sp>
        <p:nvSpPr>
          <p:cNvPr id="5" name="Dia számának helye 4"/>
          <p:cNvSpPr>
            <a:spLocks noGrp="1"/>
          </p:cNvSpPr>
          <p:nvPr>
            <p:ph type="sldNum" sz="quarter" idx="12"/>
          </p:nvPr>
        </p:nvSpPr>
        <p:spPr/>
        <p:txBody>
          <a:bodyPr/>
          <a:lstStyle/>
          <a:p>
            <a:fld id="{6A3D1E81-B98C-4CD5-9C26-982AA14D93A3}" type="slidenum">
              <a:rPr lang="hu-HU" smtClean="0"/>
              <a:t>21</a:t>
            </a:fld>
            <a:endParaRPr lang="hu-HU"/>
          </a:p>
        </p:txBody>
      </p:sp>
      <p:sp>
        <p:nvSpPr>
          <p:cNvPr id="7" name="Lefelé nyíl 6"/>
          <p:cNvSpPr/>
          <p:nvPr/>
        </p:nvSpPr>
        <p:spPr>
          <a:xfrm>
            <a:off x="4026569" y="804522"/>
            <a:ext cx="304800" cy="478846"/>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u-HU"/>
          </a:p>
        </p:txBody>
      </p:sp>
      <p:sp>
        <p:nvSpPr>
          <p:cNvPr id="8" name="Jobbra nyíl 7"/>
          <p:cNvSpPr/>
          <p:nvPr/>
        </p:nvSpPr>
        <p:spPr>
          <a:xfrm>
            <a:off x="838200" y="2598821"/>
            <a:ext cx="1054768" cy="25667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u-HU"/>
          </a:p>
        </p:txBody>
      </p:sp>
      <p:sp>
        <p:nvSpPr>
          <p:cNvPr id="9" name="Szabadkézi sokszög 8"/>
          <p:cNvSpPr/>
          <p:nvPr/>
        </p:nvSpPr>
        <p:spPr>
          <a:xfrm>
            <a:off x="5807242" y="673768"/>
            <a:ext cx="1235242" cy="641685"/>
          </a:xfrm>
          <a:custGeom>
            <a:avLst/>
            <a:gdLst>
              <a:gd name="connsiteX0" fmla="*/ 80211 w 1235242"/>
              <a:gd name="connsiteY0" fmla="*/ 80211 h 641685"/>
              <a:gd name="connsiteX1" fmla="*/ 64169 w 1235242"/>
              <a:gd name="connsiteY1" fmla="*/ 176464 h 641685"/>
              <a:gd name="connsiteX2" fmla="*/ 32084 w 1235242"/>
              <a:gd name="connsiteY2" fmla="*/ 208548 h 641685"/>
              <a:gd name="connsiteX3" fmla="*/ 0 w 1235242"/>
              <a:gd name="connsiteY3" fmla="*/ 256674 h 641685"/>
              <a:gd name="connsiteX4" fmla="*/ 16042 w 1235242"/>
              <a:gd name="connsiteY4" fmla="*/ 433137 h 641685"/>
              <a:gd name="connsiteX5" fmla="*/ 48126 w 1235242"/>
              <a:gd name="connsiteY5" fmla="*/ 481264 h 641685"/>
              <a:gd name="connsiteX6" fmla="*/ 256674 w 1235242"/>
              <a:gd name="connsiteY6" fmla="*/ 561474 h 641685"/>
              <a:gd name="connsiteX7" fmla="*/ 304800 w 1235242"/>
              <a:gd name="connsiteY7" fmla="*/ 577516 h 641685"/>
              <a:gd name="connsiteX8" fmla="*/ 593558 w 1235242"/>
              <a:gd name="connsiteY8" fmla="*/ 609600 h 641685"/>
              <a:gd name="connsiteX9" fmla="*/ 673769 w 1235242"/>
              <a:gd name="connsiteY9" fmla="*/ 625643 h 641685"/>
              <a:gd name="connsiteX10" fmla="*/ 737937 w 1235242"/>
              <a:gd name="connsiteY10" fmla="*/ 641685 h 641685"/>
              <a:gd name="connsiteX11" fmla="*/ 914400 w 1235242"/>
              <a:gd name="connsiteY11" fmla="*/ 625643 h 641685"/>
              <a:gd name="connsiteX12" fmla="*/ 1010653 w 1235242"/>
              <a:gd name="connsiteY12" fmla="*/ 577516 h 641685"/>
              <a:gd name="connsiteX13" fmla="*/ 1106905 w 1235242"/>
              <a:gd name="connsiteY13" fmla="*/ 529390 h 641685"/>
              <a:gd name="connsiteX14" fmla="*/ 1122947 w 1235242"/>
              <a:gd name="connsiteY14" fmla="*/ 481264 h 641685"/>
              <a:gd name="connsiteX15" fmla="*/ 1187116 w 1235242"/>
              <a:gd name="connsiteY15" fmla="*/ 385011 h 641685"/>
              <a:gd name="connsiteX16" fmla="*/ 1219200 w 1235242"/>
              <a:gd name="connsiteY16" fmla="*/ 288758 h 641685"/>
              <a:gd name="connsiteX17" fmla="*/ 1235242 w 1235242"/>
              <a:gd name="connsiteY17" fmla="*/ 240632 h 641685"/>
              <a:gd name="connsiteX18" fmla="*/ 1187116 w 1235242"/>
              <a:gd name="connsiteY18" fmla="*/ 128337 h 641685"/>
              <a:gd name="connsiteX19" fmla="*/ 1074821 w 1235242"/>
              <a:gd name="connsiteY19" fmla="*/ 80211 h 641685"/>
              <a:gd name="connsiteX20" fmla="*/ 994611 w 1235242"/>
              <a:gd name="connsiteY20" fmla="*/ 48127 h 641685"/>
              <a:gd name="connsiteX21" fmla="*/ 882316 w 1235242"/>
              <a:gd name="connsiteY21" fmla="*/ 32085 h 641685"/>
              <a:gd name="connsiteX22" fmla="*/ 802105 w 1235242"/>
              <a:gd name="connsiteY22" fmla="*/ 16043 h 641685"/>
              <a:gd name="connsiteX23" fmla="*/ 689811 w 1235242"/>
              <a:gd name="connsiteY23" fmla="*/ 0 h 641685"/>
              <a:gd name="connsiteX24" fmla="*/ 256674 w 1235242"/>
              <a:gd name="connsiteY24" fmla="*/ 16043 h 641685"/>
              <a:gd name="connsiteX25" fmla="*/ 208547 w 1235242"/>
              <a:gd name="connsiteY25" fmla="*/ 48127 h 641685"/>
              <a:gd name="connsiteX26" fmla="*/ 160421 w 1235242"/>
              <a:gd name="connsiteY26" fmla="*/ 64169 h 641685"/>
              <a:gd name="connsiteX27" fmla="*/ 128337 w 1235242"/>
              <a:gd name="connsiteY27" fmla="*/ 112295 h 641685"/>
              <a:gd name="connsiteX28" fmla="*/ 80211 w 1235242"/>
              <a:gd name="connsiteY28" fmla="*/ 144379 h 6416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1235242" h="641685">
                <a:moveTo>
                  <a:pt x="80211" y="80211"/>
                </a:moveTo>
                <a:cubicBezTo>
                  <a:pt x="74864" y="112295"/>
                  <a:pt x="75590" y="146008"/>
                  <a:pt x="64169" y="176464"/>
                </a:cubicBezTo>
                <a:cubicBezTo>
                  <a:pt x="58858" y="190626"/>
                  <a:pt x="41532" y="196738"/>
                  <a:pt x="32084" y="208548"/>
                </a:cubicBezTo>
                <a:cubicBezTo>
                  <a:pt x="20040" y="223603"/>
                  <a:pt x="10695" y="240632"/>
                  <a:pt x="0" y="256674"/>
                </a:cubicBezTo>
                <a:cubicBezTo>
                  <a:pt x="5347" y="315495"/>
                  <a:pt x="3667" y="375384"/>
                  <a:pt x="16042" y="433137"/>
                </a:cubicBezTo>
                <a:cubicBezTo>
                  <a:pt x="20082" y="451989"/>
                  <a:pt x="33616" y="468568"/>
                  <a:pt x="48126" y="481264"/>
                </a:cubicBezTo>
                <a:cubicBezTo>
                  <a:pt x="139498" y="561214"/>
                  <a:pt x="141843" y="545070"/>
                  <a:pt x="256674" y="561474"/>
                </a:cubicBezTo>
                <a:cubicBezTo>
                  <a:pt x="272716" y="566821"/>
                  <a:pt x="288293" y="573848"/>
                  <a:pt x="304800" y="577516"/>
                </a:cubicBezTo>
                <a:cubicBezTo>
                  <a:pt x="400660" y="598818"/>
                  <a:pt x="495151" y="601399"/>
                  <a:pt x="593558" y="609600"/>
                </a:cubicBezTo>
                <a:cubicBezTo>
                  <a:pt x="620295" y="614948"/>
                  <a:pt x="647152" y="619728"/>
                  <a:pt x="673769" y="625643"/>
                </a:cubicBezTo>
                <a:cubicBezTo>
                  <a:pt x="695292" y="630426"/>
                  <a:pt x="715889" y="641685"/>
                  <a:pt x="737937" y="641685"/>
                </a:cubicBezTo>
                <a:cubicBezTo>
                  <a:pt x="797001" y="641685"/>
                  <a:pt x="855579" y="630990"/>
                  <a:pt x="914400" y="625643"/>
                </a:cubicBezTo>
                <a:cubicBezTo>
                  <a:pt x="1035372" y="585316"/>
                  <a:pt x="886253" y="639716"/>
                  <a:pt x="1010653" y="577516"/>
                </a:cubicBezTo>
                <a:cubicBezTo>
                  <a:pt x="1143482" y="511102"/>
                  <a:pt x="968987" y="621335"/>
                  <a:pt x="1106905" y="529390"/>
                </a:cubicBezTo>
                <a:cubicBezTo>
                  <a:pt x="1112252" y="513348"/>
                  <a:pt x="1114735" y="496046"/>
                  <a:pt x="1122947" y="481264"/>
                </a:cubicBezTo>
                <a:cubicBezTo>
                  <a:pt x="1141674" y="447556"/>
                  <a:pt x="1174922" y="421593"/>
                  <a:pt x="1187116" y="385011"/>
                </a:cubicBezTo>
                <a:lnTo>
                  <a:pt x="1219200" y="288758"/>
                </a:lnTo>
                <a:lnTo>
                  <a:pt x="1235242" y="240632"/>
                </a:lnTo>
                <a:cubicBezTo>
                  <a:pt x="1225192" y="200434"/>
                  <a:pt x="1222100" y="157490"/>
                  <a:pt x="1187116" y="128337"/>
                </a:cubicBezTo>
                <a:cubicBezTo>
                  <a:pt x="1156388" y="102730"/>
                  <a:pt x="1111294" y="93888"/>
                  <a:pt x="1074821" y="80211"/>
                </a:cubicBezTo>
                <a:cubicBezTo>
                  <a:pt x="1047858" y="70100"/>
                  <a:pt x="1022547" y="55111"/>
                  <a:pt x="994611" y="48127"/>
                </a:cubicBezTo>
                <a:cubicBezTo>
                  <a:pt x="957928" y="38956"/>
                  <a:pt x="919613" y="38301"/>
                  <a:pt x="882316" y="32085"/>
                </a:cubicBezTo>
                <a:cubicBezTo>
                  <a:pt x="855420" y="27602"/>
                  <a:pt x="829000" y="20526"/>
                  <a:pt x="802105" y="16043"/>
                </a:cubicBezTo>
                <a:cubicBezTo>
                  <a:pt x="764808" y="9827"/>
                  <a:pt x="727242" y="5348"/>
                  <a:pt x="689811" y="0"/>
                </a:cubicBezTo>
                <a:cubicBezTo>
                  <a:pt x="545432" y="5348"/>
                  <a:pt x="400435" y="1667"/>
                  <a:pt x="256674" y="16043"/>
                </a:cubicBezTo>
                <a:cubicBezTo>
                  <a:pt x="237489" y="17961"/>
                  <a:pt x="225792" y="39505"/>
                  <a:pt x="208547" y="48127"/>
                </a:cubicBezTo>
                <a:cubicBezTo>
                  <a:pt x="193422" y="55689"/>
                  <a:pt x="176463" y="58822"/>
                  <a:pt x="160421" y="64169"/>
                </a:cubicBezTo>
                <a:cubicBezTo>
                  <a:pt x="149726" y="80211"/>
                  <a:pt x="141970" y="98662"/>
                  <a:pt x="128337" y="112295"/>
                </a:cubicBezTo>
                <a:cubicBezTo>
                  <a:pt x="114704" y="125928"/>
                  <a:pt x="80211" y="144379"/>
                  <a:pt x="80211" y="144379"/>
                </a:cubicBezTo>
              </a:path>
            </a:pathLst>
          </a:custGeom>
          <a:ln w="38100">
            <a:solidFill>
              <a:srgbClr val="FF0000"/>
            </a:solidFill>
          </a:ln>
        </p:spPr>
        <p:style>
          <a:lnRef idx="3">
            <a:schemeClr val="accent2"/>
          </a:lnRef>
          <a:fillRef idx="0">
            <a:schemeClr val="accent2"/>
          </a:fillRef>
          <a:effectRef idx="2">
            <a:schemeClr val="accent2"/>
          </a:effectRef>
          <a:fontRef idx="minor">
            <a:schemeClr val="tx1"/>
          </a:fontRef>
        </p:style>
        <p:txBody>
          <a:bodyPr rtlCol="0" anchor="ctr"/>
          <a:lstStyle/>
          <a:p>
            <a:pPr algn="ctr"/>
            <a:endParaRPr lang="hu-HU"/>
          </a:p>
        </p:txBody>
      </p:sp>
    </p:spTree>
    <p:extLst>
      <p:ext uri="{BB962C8B-B14F-4D97-AF65-F5344CB8AC3E}">
        <p14:creationId xmlns:p14="http://schemas.microsoft.com/office/powerpoint/2010/main" val="396267729"/>
      </p:ext>
    </p:extLst>
  </p:cSld>
  <p:clrMapOvr>
    <a:masterClrMapping/>
  </p:clrMapOvr>
  <p:timing>
    <p:tnLst>
      <p:par>
        <p:cTn id="1" dur="indefinite" restart="never" nodeType="tmRoot"/>
      </p:par>
    </p:tnLst>
  </p:timing>
</p:sld>
</file>

<file path=ppt/slides/slide2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dirty="0"/>
              <a:t>Nézetek használata</a:t>
            </a:r>
          </a:p>
        </p:txBody>
      </p:sp>
      <p:sp>
        <p:nvSpPr>
          <p:cNvPr id="3" name="Tartalom helye 2"/>
          <p:cNvSpPr>
            <a:spLocks noGrp="1"/>
          </p:cNvSpPr>
          <p:nvPr>
            <p:ph sz="half" idx="1"/>
          </p:nvPr>
        </p:nvSpPr>
        <p:spPr/>
        <p:txBody>
          <a:bodyPr>
            <a:normAutofit lnSpcReduction="10000"/>
          </a:bodyPr>
          <a:lstStyle/>
          <a:p>
            <a:pPr marL="0" indent="0">
              <a:buNone/>
            </a:pPr>
            <a:r>
              <a:rPr lang="hu-HU" dirty="0"/>
              <a:t>CREATE VIEW </a:t>
            </a:r>
            <a:r>
              <a:rPr lang="hu-HU" dirty="0" smtClean="0"/>
              <a:t>Angolok AS</a:t>
            </a:r>
            <a:endParaRPr lang="hu-HU" dirty="0"/>
          </a:p>
          <a:p>
            <a:pPr marL="0" indent="0">
              <a:buNone/>
            </a:pPr>
            <a:r>
              <a:rPr lang="hu-HU" dirty="0"/>
              <a:t>  SELECT Vezetéknév, Utónév, Telefonszám</a:t>
            </a:r>
          </a:p>
          <a:p>
            <a:pPr marL="0" indent="0">
              <a:buNone/>
            </a:pPr>
            <a:r>
              <a:rPr lang="hu-HU" dirty="0"/>
              <a:t>    FROM VEVOK</a:t>
            </a:r>
          </a:p>
          <a:p>
            <a:pPr marL="0" indent="0">
              <a:buNone/>
            </a:pPr>
            <a:r>
              <a:rPr lang="hu-HU" dirty="0"/>
              <a:t>   WHERE Ország = 'UK'</a:t>
            </a:r>
          </a:p>
          <a:p>
            <a:pPr marL="0" indent="0">
              <a:buNone/>
            </a:pPr>
            <a:endParaRPr lang="hu-HU" dirty="0"/>
          </a:p>
          <a:p>
            <a:pPr marL="0" indent="0">
              <a:buNone/>
            </a:pPr>
            <a:r>
              <a:rPr lang="hu-HU" dirty="0" err="1"/>
              <a:t>Elmentődik</a:t>
            </a:r>
            <a:r>
              <a:rPr lang="hu-HU" dirty="0"/>
              <a:t> és lehet használni, mint egy normál táblát</a:t>
            </a:r>
          </a:p>
          <a:p>
            <a:pPr marL="0" indent="0">
              <a:buNone/>
            </a:pPr>
            <a:r>
              <a:rPr lang="hu-HU" dirty="0"/>
              <a:t>pl.    </a:t>
            </a:r>
            <a:r>
              <a:rPr lang="hu-HU" dirty="0" err="1"/>
              <a:t>Select</a:t>
            </a:r>
            <a:r>
              <a:rPr lang="hu-HU" dirty="0"/>
              <a:t> * </a:t>
            </a:r>
            <a:r>
              <a:rPr lang="hu-HU" dirty="0" err="1"/>
              <a:t>from</a:t>
            </a:r>
            <a:r>
              <a:rPr lang="hu-HU" dirty="0"/>
              <a:t> Angolok</a:t>
            </a:r>
          </a:p>
        </p:txBody>
      </p:sp>
      <p:sp>
        <p:nvSpPr>
          <p:cNvPr id="4" name="Tartalom helye 3"/>
          <p:cNvSpPr>
            <a:spLocks noGrp="1"/>
          </p:cNvSpPr>
          <p:nvPr>
            <p:ph sz="half" idx="2"/>
          </p:nvPr>
        </p:nvSpPr>
        <p:spPr/>
        <p:txBody>
          <a:bodyPr>
            <a:normAutofit lnSpcReduction="10000"/>
          </a:bodyPr>
          <a:lstStyle/>
          <a:p>
            <a:pPr marL="0" indent="0">
              <a:buNone/>
            </a:pPr>
            <a:r>
              <a:rPr lang="hu-HU" b="1" dirty="0"/>
              <a:t>Bővíteni a nézetet</a:t>
            </a:r>
          </a:p>
          <a:p>
            <a:pPr marL="0" indent="0">
              <a:buNone/>
            </a:pPr>
            <a:r>
              <a:rPr lang="hu-HU" dirty="0"/>
              <a:t>  ALTER VIEW </a:t>
            </a:r>
            <a:r>
              <a:rPr lang="hu-HU" dirty="0" smtClean="0"/>
              <a:t>Angolok AS</a:t>
            </a:r>
            <a:endParaRPr lang="hu-HU" dirty="0"/>
          </a:p>
          <a:p>
            <a:pPr marL="0" indent="0">
              <a:buNone/>
            </a:pPr>
            <a:r>
              <a:rPr lang="hu-HU" dirty="0"/>
              <a:t>  SELECT Vezetéknév, Utónév, Telefonszám, város</a:t>
            </a:r>
          </a:p>
          <a:p>
            <a:pPr marL="0" indent="0">
              <a:buNone/>
            </a:pPr>
            <a:r>
              <a:rPr lang="hu-HU" dirty="0"/>
              <a:t>    FROM VEVOK</a:t>
            </a:r>
          </a:p>
          <a:p>
            <a:pPr marL="0" indent="0">
              <a:buNone/>
            </a:pPr>
            <a:r>
              <a:rPr lang="hu-HU" dirty="0"/>
              <a:t>   WHERE Ország = 'UK'</a:t>
            </a:r>
          </a:p>
          <a:p>
            <a:pPr marL="0" indent="0">
              <a:buNone/>
            </a:pPr>
            <a:endParaRPr lang="hu-HU" dirty="0"/>
          </a:p>
          <a:p>
            <a:pPr marL="0" indent="0">
              <a:buNone/>
            </a:pPr>
            <a:r>
              <a:rPr lang="hu-HU" b="1" dirty="0"/>
              <a:t>Törölni a nézetet</a:t>
            </a:r>
          </a:p>
          <a:p>
            <a:pPr marL="0" indent="0">
              <a:buNone/>
            </a:pPr>
            <a:r>
              <a:rPr lang="hu-HU" dirty="0"/>
              <a:t>   </a:t>
            </a:r>
            <a:r>
              <a:rPr lang="hu-HU" dirty="0" err="1"/>
              <a:t>drop</a:t>
            </a:r>
            <a:r>
              <a:rPr lang="hu-HU" dirty="0"/>
              <a:t> </a:t>
            </a:r>
            <a:r>
              <a:rPr lang="hu-HU" dirty="0" err="1"/>
              <a:t>view</a:t>
            </a:r>
            <a:r>
              <a:rPr lang="hu-HU" dirty="0"/>
              <a:t> Angolok</a:t>
            </a:r>
          </a:p>
        </p:txBody>
      </p:sp>
      <p:sp>
        <p:nvSpPr>
          <p:cNvPr id="5" name="Dátum helye 4"/>
          <p:cNvSpPr>
            <a:spLocks noGrp="1"/>
          </p:cNvSpPr>
          <p:nvPr>
            <p:ph type="dt" sz="half" idx="10"/>
          </p:nvPr>
        </p:nvSpPr>
        <p:spPr/>
        <p:txBody>
          <a:bodyPr/>
          <a:lstStyle/>
          <a:p>
            <a:fld id="{7EC57C51-05C8-42AC-B590-362C6CB12F3E}" type="datetime1">
              <a:rPr lang="hu-HU" smtClean="0"/>
              <a:t>2023. 01. 18.</a:t>
            </a:fld>
            <a:endParaRPr lang="hu-HU"/>
          </a:p>
        </p:txBody>
      </p:sp>
      <p:sp>
        <p:nvSpPr>
          <p:cNvPr id="6" name="Dia számának helye 5"/>
          <p:cNvSpPr>
            <a:spLocks noGrp="1"/>
          </p:cNvSpPr>
          <p:nvPr>
            <p:ph type="sldNum" sz="quarter" idx="12"/>
          </p:nvPr>
        </p:nvSpPr>
        <p:spPr/>
        <p:txBody>
          <a:bodyPr/>
          <a:lstStyle/>
          <a:p>
            <a:fld id="{6A3D1E81-B98C-4CD5-9C26-982AA14D93A3}" type="slidenum">
              <a:rPr lang="hu-HU" smtClean="0"/>
              <a:t>210</a:t>
            </a:fld>
            <a:endParaRPr lang="hu-HU"/>
          </a:p>
        </p:txBody>
      </p:sp>
    </p:spTree>
    <p:extLst>
      <p:ext uri="{BB962C8B-B14F-4D97-AF65-F5344CB8AC3E}">
        <p14:creationId xmlns:p14="http://schemas.microsoft.com/office/powerpoint/2010/main" val="212655740"/>
      </p:ext>
    </p:extLst>
  </p:cSld>
  <p:clrMapOvr>
    <a:masterClrMapping/>
  </p:clrMapOvr>
  <p:timing>
    <p:tnLst>
      <p:par>
        <p:cTn id="1" dur="indefinite" restart="never" nodeType="tmRoot"/>
      </p:par>
    </p:tnLst>
  </p:timing>
</p:sld>
</file>

<file path=ppt/slides/slide2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dirty="0" smtClean="0"/>
              <a:t>CTE  (közös táblakifejezés)</a:t>
            </a:r>
            <a:endParaRPr lang="hu-HU" dirty="0"/>
          </a:p>
        </p:txBody>
      </p:sp>
      <p:sp>
        <p:nvSpPr>
          <p:cNvPr id="7" name="Tartalom helye 6"/>
          <p:cNvSpPr>
            <a:spLocks noGrp="1"/>
          </p:cNvSpPr>
          <p:nvPr>
            <p:ph idx="1"/>
          </p:nvPr>
        </p:nvSpPr>
        <p:spPr/>
        <p:txBody>
          <a:bodyPr>
            <a:normAutofit/>
          </a:bodyPr>
          <a:lstStyle/>
          <a:p>
            <a:pPr marL="0" indent="0">
              <a:buNone/>
            </a:pPr>
            <a:r>
              <a:rPr lang="hu-HU" sz="3600" dirty="0"/>
              <a:t>Az SQL Serverben a WITH CTE egy ideiglenes nevű eredménykészletet határoz meg.</a:t>
            </a:r>
          </a:p>
          <a:p>
            <a:pPr marL="0" indent="0">
              <a:buNone/>
            </a:pPr>
            <a:r>
              <a:rPr lang="hu-HU" sz="3600" dirty="0"/>
              <a:t>Ezt az eredményhalmazt közös táblakifejezésnek (CTE) nevezzük .</a:t>
            </a:r>
          </a:p>
          <a:p>
            <a:pPr marL="0" indent="0">
              <a:buNone/>
            </a:pPr>
            <a:endParaRPr lang="hu-HU" sz="3600" dirty="0"/>
          </a:p>
          <a:p>
            <a:pPr marL="0" indent="0">
              <a:buNone/>
            </a:pPr>
            <a:r>
              <a:rPr lang="hu-HU" sz="3600" dirty="0"/>
              <a:t>A CTE-k olvashatóbbá és hatékonyabbá tehetik a lekérdezéseket a végrehajtás során.</a:t>
            </a:r>
          </a:p>
        </p:txBody>
      </p:sp>
      <p:sp>
        <p:nvSpPr>
          <p:cNvPr id="5" name="Dátum helye 4"/>
          <p:cNvSpPr>
            <a:spLocks noGrp="1"/>
          </p:cNvSpPr>
          <p:nvPr>
            <p:ph type="dt" sz="half" idx="10"/>
          </p:nvPr>
        </p:nvSpPr>
        <p:spPr/>
        <p:txBody>
          <a:bodyPr/>
          <a:lstStyle/>
          <a:p>
            <a:fld id="{7EC57C51-05C8-42AC-B590-362C6CB12F3E}" type="datetime1">
              <a:rPr lang="hu-HU" smtClean="0"/>
              <a:t>2023. 01. 18.</a:t>
            </a:fld>
            <a:endParaRPr lang="hu-HU"/>
          </a:p>
        </p:txBody>
      </p:sp>
      <p:sp>
        <p:nvSpPr>
          <p:cNvPr id="6" name="Dia számának helye 5"/>
          <p:cNvSpPr>
            <a:spLocks noGrp="1"/>
          </p:cNvSpPr>
          <p:nvPr>
            <p:ph type="sldNum" sz="quarter" idx="12"/>
          </p:nvPr>
        </p:nvSpPr>
        <p:spPr/>
        <p:txBody>
          <a:bodyPr/>
          <a:lstStyle/>
          <a:p>
            <a:fld id="{6A3D1E81-B98C-4CD5-9C26-982AA14D93A3}" type="slidenum">
              <a:rPr lang="hu-HU" smtClean="0"/>
              <a:t>211</a:t>
            </a:fld>
            <a:endParaRPr lang="hu-HU"/>
          </a:p>
        </p:txBody>
      </p:sp>
    </p:spTree>
    <p:extLst>
      <p:ext uri="{BB962C8B-B14F-4D97-AF65-F5344CB8AC3E}">
        <p14:creationId xmlns:p14="http://schemas.microsoft.com/office/powerpoint/2010/main" val="2874845080"/>
      </p:ext>
    </p:extLst>
  </p:cSld>
  <p:clrMapOvr>
    <a:masterClrMapping/>
  </p:clrMapOvr>
  <p:timing>
    <p:tnLst>
      <p:par>
        <p:cTn id="1" dur="indefinite" restart="never" nodeType="tmRoot"/>
      </p:par>
    </p:tnLst>
  </p:timing>
</p:sld>
</file>

<file path=ppt/slides/slide2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en-US" dirty="0"/>
              <a:t>A WITH CTE </a:t>
            </a:r>
            <a:r>
              <a:rPr lang="en-US" dirty="0" err="1"/>
              <a:t>függvény</a:t>
            </a:r>
            <a:r>
              <a:rPr lang="en-US" dirty="0"/>
              <a:t> </a:t>
            </a:r>
            <a:r>
              <a:rPr lang="en-US" dirty="0" err="1"/>
              <a:t>szintaxisa</a:t>
            </a:r>
            <a:endParaRPr lang="hu-HU" dirty="0"/>
          </a:p>
        </p:txBody>
      </p:sp>
      <p:sp>
        <p:nvSpPr>
          <p:cNvPr id="3" name="Tartalom helye 2"/>
          <p:cNvSpPr>
            <a:spLocks noGrp="1"/>
          </p:cNvSpPr>
          <p:nvPr>
            <p:ph idx="1"/>
          </p:nvPr>
        </p:nvSpPr>
        <p:spPr/>
        <p:txBody>
          <a:bodyPr/>
          <a:lstStyle/>
          <a:p>
            <a:pPr marL="0" indent="0">
              <a:buNone/>
            </a:pPr>
            <a:r>
              <a:rPr lang="hu-HU" dirty="0"/>
              <a:t>WITH </a:t>
            </a:r>
            <a:r>
              <a:rPr lang="hu-HU" dirty="0" smtClean="0"/>
              <a:t>név </a:t>
            </a:r>
            <a:r>
              <a:rPr lang="hu-HU" dirty="0"/>
              <a:t>( oszlop1 , oszlop 2 , ..., oszlop N ) AS ( </a:t>
            </a:r>
          </a:p>
          <a:p>
            <a:pPr marL="0" indent="0">
              <a:buNone/>
            </a:pPr>
            <a:r>
              <a:rPr lang="hu-HU" dirty="0"/>
              <a:t>  SELECT utasítás</a:t>
            </a:r>
          </a:p>
          <a:p>
            <a:pPr marL="0" indent="0">
              <a:buNone/>
            </a:pPr>
            <a:r>
              <a:rPr lang="hu-HU" dirty="0"/>
              <a:t>)</a:t>
            </a:r>
          </a:p>
          <a:p>
            <a:pPr marL="0" indent="0">
              <a:buNone/>
            </a:pPr>
            <a:r>
              <a:rPr lang="hu-HU" dirty="0" err="1" smtClean="0"/>
              <a:t>name</a:t>
            </a:r>
            <a:r>
              <a:rPr lang="hu-HU" dirty="0" smtClean="0">
                <a:sym typeface="Wingdings" panose="05000000000000000000" pitchFamily="2" charset="2"/>
              </a:rPr>
              <a:t></a:t>
            </a:r>
            <a:r>
              <a:rPr lang="hu-HU" dirty="0" smtClean="0"/>
              <a:t> </a:t>
            </a:r>
            <a:r>
              <a:rPr lang="hu-HU" dirty="0"/>
              <a:t>a CTE neve, amelyre egy későbbi lekérdezés hivatkozik.</a:t>
            </a:r>
          </a:p>
          <a:p>
            <a:pPr marL="0" indent="0">
              <a:buNone/>
            </a:pPr>
            <a:r>
              <a:rPr lang="hu-HU" dirty="0"/>
              <a:t>column1, </a:t>
            </a:r>
            <a:r>
              <a:rPr lang="hu-HU" dirty="0" smtClean="0"/>
              <a:t>...</a:t>
            </a:r>
            <a:r>
              <a:rPr lang="hu-HU" dirty="0" smtClean="0">
                <a:sym typeface="Wingdings" panose="05000000000000000000" pitchFamily="2" charset="2"/>
              </a:rPr>
              <a:t></a:t>
            </a:r>
            <a:r>
              <a:rPr lang="hu-HU" dirty="0" smtClean="0"/>
              <a:t> </a:t>
            </a:r>
            <a:r>
              <a:rPr lang="hu-HU" dirty="0"/>
              <a:t>az utasítás oszlopait képviselő </a:t>
            </a:r>
            <a:r>
              <a:rPr lang="hu-HU" dirty="0" smtClean="0"/>
              <a:t>oszlopnevek.</a:t>
            </a:r>
            <a:endParaRPr lang="hu-HU" dirty="0"/>
          </a:p>
          <a:p>
            <a:pPr marL="0" indent="0">
              <a:buNone/>
            </a:pPr>
            <a:r>
              <a:rPr lang="hu-HU" dirty="0"/>
              <a:t>SELECT </a:t>
            </a:r>
            <a:r>
              <a:rPr lang="hu-HU" dirty="0" err="1" smtClean="0"/>
              <a:t>statement</a:t>
            </a:r>
            <a:r>
              <a:rPr lang="hu-HU" dirty="0" smtClean="0">
                <a:sym typeface="Wingdings" panose="05000000000000000000" pitchFamily="2" charset="2"/>
              </a:rPr>
              <a:t></a:t>
            </a:r>
            <a:r>
              <a:rPr lang="hu-HU" dirty="0" smtClean="0"/>
              <a:t> </a:t>
            </a:r>
            <a:r>
              <a:rPr lang="hu-HU" dirty="0"/>
              <a:t>a CTE eredménykészlet feltöltésére használt lekérdezés.</a:t>
            </a:r>
          </a:p>
          <a:p>
            <a:pPr marL="0" indent="0">
              <a:buNone/>
            </a:pPr>
            <a:endParaRPr lang="hu-HU" dirty="0"/>
          </a:p>
        </p:txBody>
      </p:sp>
      <p:sp>
        <p:nvSpPr>
          <p:cNvPr id="4" name="Dátum helye 3"/>
          <p:cNvSpPr>
            <a:spLocks noGrp="1"/>
          </p:cNvSpPr>
          <p:nvPr>
            <p:ph type="dt" sz="half" idx="10"/>
          </p:nvPr>
        </p:nvSpPr>
        <p:spPr/>
        <p:txBody>
          <a:bodyPr/>
          <a:lstStyle/>
          <a:p>
            <a:fld id="{8038B707-463A-4694-A111-045EE4889DE1}" type="datetime1">
              <a:rPr lang="hu-HU" smtClean="0"/>
              <a:t>2023. 01. 18.</a:t>
            </a:fld>
            <a:endParaRPr lang="hu-HU"/>
          </a:p>
        </p:txBody>
      </p:sp>
      <p:sp>
        <p:nvSpPr>
          <p:cNvPr id="5" name="Dia számának helye 4"/>
          <p:cNvSpPr>
            <a:spLocks noGrp="1"/>
          </p:cNvSpPr>
          <p:nvPr>
            <p:ph type="sldNum" sz="quarter" idx="12"/>
          </p:nvPr>
        </p:nvSpPr>
        <p:spPr/>
        <p:txBody>
          <a:bodyPr/>
          <a:lstStyle/>
          <a:p>
            <a:fld id="{6A3D1E81-B98C-4CD5-9C26-982AA14D93A3}" type="slidenum">
              <a:rPr lang="hu-HU" smtClean="0"/>
              <a:t>212</a:t>
            </a:fld>
            <a:endParaRPr lang="hu-HU"/>
          </a:p>
        </p:txBody>
      </p:sp>
    </p:spTree>
    <p:extLst>
      <p:ext uri="{BB962C8B-B14F-4D97-AF65-F5344CB8AC3E}">
        <p14:creationId xmlns:p14="http://schemas.microsoft.com/office/powerpoint/2010/main" val="2159988408"/>
      </p:ext>
    </p:extLst>
  </p:cSld>
  <p:clrMapOvr>
    <a:masterClrMapping/>
  </p:clrMapOvr>
  <p:timing>
    <p:tnLst>
      <p:par>
        <p:cTn id="1" dur="indefinite" restart="never" nodeType="tmRoot"/>
      </p:par>
    </p:tnLst>
  </p:timing>
</p:sld>
</file>

<file path=ppt/slides/slide2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dirty="0"/>
              <a:t>1. példa adatok egy táblában</a:t>
            </a:r>
          </a:p>
        </p:txBody>
      </p:sp>
      <p:sp>
        <p:nvSpPr>
          <p:cNvPr id="3" name="Tartalom helye 2"/>
          <p:cNvSpPr>
            <a:spLocks noGrp="1"/>
          </p:cNvSpPr>
          <p:nvPr>
            <p:ph idx="1"/>
          </p:nvPr>
        </p:nvSpPr>
        <p:spPr/>
        <p:txBody>
          <a:bodyPr>
            <a:normAutofit/>
          </a:bodyPr>
          <a:lstStyle/>
          <a:p>
            <a:pPr marL="0" indent="0">
              <a:buNone/>
            </a:pPr>
            <a:r>
              <a:rPr lang="hu-HU" sz="3200" dirty="0"/>
              <a:t>WITH </a:t>
            </a:r>
            <a:r>
              <a:rPr lang="hu-HU" sz="3200" dirty="0" err="1"/>
              <a:t>Cte</a:t>
            </a:r>
            <a:r>
              <a:rPr lang="hu-HU" sz="3200" dirty="0"/>
              <a:t>  AS </a:t>
            </a:r>
          </a:p>
          <a:p>
            <a:pPr marL="0" indent="0">
              <a:buNone/>
            </a:pPr>
            <a:r>
              <a:rPr lang="hu-HU" sz="3200" dirty="0"/>
              <a:t>	(</a:t>
            </a:r>
          </a:p>
          <a:p>
            <a:pPr marL="0" indent="0">
              <a:buNone/>
            </a:pPr>
            <a:r>
              <a:rPr lang="hu-HU" sz="3200" dirty="0"/>
              <a:t>	SELECT </a:t>
            </a:r>
            <a:r>
              <a:rPr lang="hu-HU" sz="3200" dirty="0" err="1"/>
              <a:t>t.Terméknév,s.Cégnév</a:t>
            </a:r>
            <a:r>
              <a:rPr lang="hu-HU" sz="3200" dirty="0"/>
              <a:t>, </a:t>
            </a:r>
            <a:r>
              <a:rPr lang="hu-HU" sz="3200" dirty="0" err="1"/>
              <a:t>s.Város</a:t>
            </a:r>
            <a:r>
              <a:rPr lang="hu-HU" sz="3200" dirty="0"/>
              <a:t>, </a:t>
            </a:r>
            <a:r>
              <a:rPr lang="hu-HU" sz="3200" dirty="0" err="1"/>
              <a:t>t.Egységár</a:t>
            </a:r>
            <a:r>
              <a:rPr lang="hu-HU" sz="3200" dirty="0"/>
              <a:t>         </a:t>
            </a:r>
          </a:p>
          <a:p>
            <a:pPr marL="0" indent="0">
              <a:buNone/>
            </a:pPr>
            <a:r>
              <a:rPr lang="hu-HU" sz="3200" dirty="0"/>
              <a:t>    FROM TERMEKEK t </a:t>
            </a:r>
          </a:p>
          <a:p>
            <a:pPr marL="0" indent="0">
              <a:buNone/>
            </a:pPr>
            <a:r>
              <a:rPr lang="hu-HU" sz="3200" dirty="0"/>
              <a:t>	</a:t>
            </a:r>
            <a:r>
              <a:rPr lang="hu-HU" sz="3200" dirty="0" err="1"/>
              <a:t>inner</a:t>
            </a:r>
            <a:r>
              <a:rPr lang="hu-HU" sz="3200" dirty="0"/>
              <a:t> </a:t>
            </a:r>
            <a:r>
              <a:rPr lang="hu-HU" sz="3200" dirty="0" err="1"/>
              <a:t>join</a:t>
            </a:r>
            <a:r>
              <a:rPr lang="hu-HU" sz="3200" dirty="0"/>
              <a:t> SZALLITOK s </a:t>
            </a:r>
            <a:r>
              <a:rPr lang="hu-HU" sz="3200" dirty="0" err="1"/>
              <a:t>on</a:t>
            </a:r>
            <a:r>
              <a:rPr lang="hu-HU" sz="3200" dirty="0"/>
              <a:t> </a:t>
            </a:r>
            <a:r>
              <a:rPr lang="hu-HU" sz="3200" dirty="0" err="1"/>
              <a:t>t.SzállítóId</a:t>
            </a:r>
            <a:r>
              <a:rPr lang="hu-HU" sz="3200" dirty="0"/>
              <a:t>=</a:t>
            </a:r>
            <a:r>
              <a:rPr lang="hu-HU" sz="3200" dirty="0" err="1"/>
              <a:t>s.Id</a:t>
            </a:r>
            <a:endParaRPr lang="hu-HU" sz="3200" dirty="0"/>
          </a:p>
          <a:p>
            <a:pPr marL="0" indent="0">
              <a:buNone/>
            </a:pPr>
            <a:r>
              <a:rPr lang="hu-HU" sz="3200" dirty="0"/>
              <a:t>    )</a:t>
            </a:r>
          </a:p>
          <a:p>
            <a:pPr marL="0" indent="0">
              <a:buNone/>
            </a:pPr>
            <a:r>
              <a:rPr lang="hu-HU" sz="3200" dirty="0"/>
              <a:t>SELECT *  </a:t>
            </a:r>
            <a:r>
              <a:rPr lang="hu-HU" sz="3200" dirty="0" smtClean="0"/>
              <a:t>FROM </a:t>
            </a:r>
            <a:r>
              <a:rPr lang="hu-HU" sz="3200" dirty="0" err="1"/>
              <a:t>Cte</a:t>
            </a:r>
            <a:endParaRPr lang="hu-HU" sz="3200" dirty="0"/>
          </a:p>
        </p:txBody>
      </p:sp>
      <p:sp>
        <p:nvSpPr>
          <p:cNvPr id="4" name="Dátum helye 3"/>
          <p:cNvSpPr>
            <a:spLocks noGrp="1"/>
          </p:cNvSpPr>
          <p:nvPr>
            <p:ph type="dt" sz="half" idx="10"/>
          </p:nvPr>
        </p:nvSpPr>
        <p:spPr/>
        <p:txBody>
          <a:bodyPr/>
          <a:lstStyle/>
          <a:p>
            <a:fld id="{8038B707-463A-4694-A111-045EE4889DE1}" type="datetime1">
              <a:rPr lang="hu-HU" smtClean="0"/>
              <a:t>2023. 01. 18.</a:t>
            </a:fld>
            <a:endParaRPr lang="hu-HU"/>
          </a:p>
        </p:txBody>
      </p:sp>
      <p:sp>
        <p:nvSpPr>
          <p:cNvPr id="5" name="Dia számának helye 4"/>
          <p:cNvSpPr>
            <a:spLocks noGrp="1"/>
          </p:cNvSpPr>
          <p:nvPr>
            <p:ph type="sldNum" sz="quarter" idx="12"/>
          </p:nvPr>
        </p:nvSpPr>
        <p:spPr/>
        <p:txBody>
          <a:bodyPr/>
          <a:lstStyle/>
          <a:p>
            <a:fld id="{6A3D1E81-B98C-4CD5-9C26-982AA14D93A3}" type="slidenum">
              <a:rPr lang="hu-HU" smtClean="0"/>
              <a:t>213</a:t>
            </a:fld>
            <a:endParaRPr lang="hu-HU"/>
          </a:p>
        </p:txBody>
      </p:sp>
    </p:spTree>
    <p:extLst>
      <p:ext uri="{BB962C8B-B14F-4D97-AF65-F5344CB8AC3E}">
        <p14:creationId xmlns:p14="http://schemas.microsoft.com/office/powerpoint/2010/main" val="4279294817"/>
      </p:ext>
    </p:extLst>
  </p:cSld>
  <p:clrMapOvr>
    <a:masterClrMapping/>
  </p:clrMapOvr>
  <p:timing>
    <p:tnLst>
      <p:par>
        <p:cTn id="1" dur="indefinite" restart="never" nodeType="tmRoot"/>
      </p:par>
    </p:tnLst>
  </p:timing>
</p:sld>
</file>

<file path=ppt/slides/slide2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dirty="0" smtClean="0"/>
              <a:t>Soroljuk </a:t>
            </a:r>
            <a:r>
              <a:rPr lang="hu-HU" dirty="0"/>
              <a:t>fel az éves eladásokat a legjobb évekkel </a:t>
            </a:r>
            <a:r>
              <a:rPr lang="hu-HU" dirty="0" smtClean="0"/>
              <a:t>kezdve</a:t>
            </a:r>
            <a:endParaRPr lang="hu-HU" dirty="0"/>
          </a:p>
        </p:txBody>
      </p:sp>
      <p:sp>
        <p:nvSpPr>
          <p:cNvPr id="3" name="Tartalom helye 2"/>
          <p:cNvSpPr>
            <a:spLocks noGrp="1"/>
          </p:cNvSpPr>
          <p:nvPr>
            <p:ph idx="1"/>
          </p:nvPr>
        </p:nvSpPr>
        <p:spPr/>
        <p:txBody>
          <a:bodyPr>
            <a:noAutofit/>
          </a:bodyPr>
          <a:lstStyle/>
          <a:p>
            <a:pPr marL="0" indent="0">
              <a:buNone/>
            </a:pPr>
            <a:r>
              <a:rPr lang="hu-HU" sz="2400" dirty="0" smtClean="0"/>
              <a:t>WITH </a:t>
            </a:r>
            <a:r>
              <a:rPr lang="hu-HU" sz="2400" dirty="0" err="1"/>
              <a:t>Cte</a:t>
            </a:r>
            <a:r>
              <a:rPr lang="hu-HU" sz="2400" dirty="0"/>
              <a:t> (Év, Darab, Összeg) AS (</a:t>
            </a:r>
          </a:p>
          <a:p>
            <a:pPr marL="0" indent="0">
              <a:buNone/>
            </a:pPr>
            <a:r>
              <a:rPr lang="hu-HU" sz="2400" dirty="0"/>
              <a:t>  SELECT YEAR([Rendelési dátum]) AS Év,</a:t>
            </a:r>
          </a:p>
          <a:p>
            <a:pPr marL="0" indent="0">
              <a:buNone/>
            </a:pPr>
            <a:r>
              <a:rPr lang="hu-HU" sz="2400" dirty="0"/>
              <a:t>         COUNT(</a:t>
            </a:r>
            <a:r>
              <a:rPr lang="hu-HU" sz="2400" dirty="0" err="1"/>
              <a:t>Id</a:t>
            </a:r>
            <a:r>
              <a:rPr lang="hu-HU" sz="2400" dirty="0"/>
              <a:t>) AS Darab</a:t>
            </a:r>
            <a:r>
              <a:rPr lang="hu-HU" sz="2400" dirty="0" smtClean="0"/>
              <a:t>,  </a:t>
            </a:r>
            <a:r>
              <a:rPr lang="hu-HU" sz="2400" dirty="0"/>
              <a:t>SUM(Összeg) AS Összeg</a:t>
            </a:r>
          </a:p>
          <a:p>
            <a:pPr marL="0" indent="0">
              <a:buNone/>
            </a:pPr>
            <a:r>
              <a:rPr lang="hu-HU" sz="2400" dirty="0"/>
              <a:t>    FROM RENDELESEK</a:t>
            </a:r>
          </a:p>
          <a:p>
            <a:pPr marL="0" indent="0">
              <a:buNone/>
            </a:pPr>
            <a:r>
              <a:rPr lang="hu-HU" sz="2400" dirty="0"/>
              <a:t>   GROUP BY YEAR([Rendelési dátum])</a:t>
            </a:r>
          </a:p>
          <a:p>
            <a:pPr marL="0" indent="0">
              <a:buNone/>
            </a:pPr>
            <a:r>
              <a:rPr lang="hu-HU" sz="2400" dirty="0"/>
              <a:t>)</a:t>
            </a:r>
          </a:p>
          <a:p>
            <a:pPr marL="0" indent="0">
              <a:buNone/>
            </a:pPr>
            <a:r>
              <a:rPr lang="hu-HU" sz="2400" dirty="0" smtClean="0"/>
              <a:t>SELECT </a:t>
            </a:r>
            <a:r>
              <a:rPr lang="hu-HU" sz="2400" dirty="0"/>
              <a:t>Év, Összeg </a:t>
            </a:r>
          </a:p>
          <a:p>
            <a:pPr marL="0" indent="0">
              <a:buNone/>
            </a:pPr>
            <a:r>
              <a:rPr lang="hu-HU" sz="2400" dirty="0"/>
              <a:t>  FROM </a:t>
            </a:r>
            <a:r>
              <a:rPr lang="hu-HU" sz="2400" dirty="0" err="1"/>
              <a:t>Cte</a:t>
            </a:r>
            <a:endParaRPr lang="hu-HU" sz="2400" dirty="0"/>
          </a:p>
          <a:p>
            <a:pPr marL="0" indent="0">
              <a:buNone/>
            </a:pPr>
            <a:r>
              <a:rPr lang="hu-HU" sz="2400" dirty="0"/>
              <a:t> ORDER BY Összeg DESC</a:t>
            </a:r>
          </a:p>
        </p:txBody>
      </p:sp>
      <p:sp>
        <p:nvSpPr>
          <p:cNvPr id="4" name="Dátum helye 3"/>
          <p:cNvSpPr>
            <a:spLocks noGrp="1"/>
          </p:cNvSpPr>
          <p:nvPr>
            <p:ph type="dt" sz="half" idx="10"/>
          </p:nvPr>
        </p:nvSpPr>
        <p:spPr/>
        <p:txBody>
          <a:bodyPr/>
          <a:lstStyle/>
          <a:p>
            <a:fld id="{8038B707-463A-4694-A111-045EE4889DE1}" type="datetime1">
              <a:rPr lang="hu-HU" smtClean="0"/>
              <a:t>2023. 01. 18.</a:t>
            </a:fld>
            <a:endParaRPr lang="hu-HU"/>
          </a:p>
        </p:txBody>
      </p:sp>
      <p:sp>
        <p:nvSpPr>
          <p:cNvPr id="5" name="Dia számának helye 4"/>
          <p:cNvSpPr>
            <a:spLocks noGrp="1"/>
          </p:cNvSpPr>
          <p:nvPr>
            <p:ph type="sldNum" sz="quarter" idx="12"/>
          </p:nvPr>
        </p:nvSpPr>
        <p:spPr/>
        <p:txBody>
          <a:bodyPr/>
          <a:lstStyle/>
          <a:p>
            <a:fld id="{6A3D1E81-B98C-4CD5-9C26-982AA14D93A3}" type="slidenum">
              <a:rPr lang="hu-HU" smtClean="0"/>
              <a:t>214</a:t>
            </a:fld>
            <a:endParaRPr lang="hu-HU"/>
          </a:p>
        </p:txBody>
      </p:sp>
    </p:spTree>
    <p:extLst>
      <p:ext uri="{BB962C8B-B14F-4D97-AF65-F5344CB8AC3E}">
        <p14:creationId xmlns:p14="http://schemas.microsoft.com/office/powerpoint/2010/main" val="3639836488"/>
      </p:ext>
    </p:extLst>
  </p:cSld>
  <p:clrMapOvr>
    <a:masterClrMapping/>
  </p:clrMapOvr>
  <p:timing>
    <p:tnLst>
      <p:par>
        <p:cTn id="1" dur="indefinite" restart="never" nodeType="tmRoot"/>
      </p:par>
    </p:tnLst>
  </p:timing>
</p:sld>
</file>

<file path=ppt/slides/slide2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dirty="0"/>
              <a:t>Skalárfüggvények</a:t>
            </a:r>
          </a:p>
        </p:txBody>
      </p:sp>
      <p:sp>
        <p:nvSpPr>
          <p:cNvPr id="3" name="Alcím 2"/>
          <p:cNvSpPr>
            <a:spLocks noGrp="1"/>
          </p:cNvSpPr>
          <p:nvPr>
            <p:ph type="body" idx="1"/>
          </p:nvPr>
        </p:nvSpPr>
        <p:spPr/>
        <p:txBody>
          <a:bodyPr/>
          <a:lstStyle/>
          <a:p>
            <a:r>
              <a:rPr lang="hu-HU" dirty="0"/>
              <a:t>Matematikai, szöveg, dátum és logikai függvények</a:t>
            </a:r>
          </a:p>
        </p:txBody>
      </p:sp>
      <p:sp>
        <p:nvSpPr>
          <p:cNvPr id="5" name="Dátum helye 4"/>
          <p:cNvSpPr>
            <a:spLocks noGrp="1"/>
          </p:cNvSpPr>
          <p:nvPr>
            <p:ph type="dt" sz="half" idx="10"/>
          </p:nvPr>
        </p:nvSpPr>
        <p:spPr/>
        <p:txBody>
          <a:bodyPr/>
          <a:lstStyle/>
          <a:p>
            <a:fld id="{2C1B1FA0-8E17-4270-A6D2-B9E660098261}" type="datetime1">
              <a:rPr lang="hu-HU" smtClean="0"/>
              <a:t>2023. 01. 18.</a:t>
            </a:fld>
            <a:endParaRPr lang="hu-HU"/>
          </a:p>
        </p:txBody>
      </p:sp>
      <p:sp>
        <p:nvSpPr>
          <p:cNvPr id="6" name="Dia számának helye 5">
            <a:extLst>
              <a:ext uri="{FF2B5EF4-FFF2-40B4-BE49-F238E27FC236}">
                <a16:creationId xmlns:a16="http://schemas.microsoft.com/office/drawing/2014/main" id="{A8C0DCBE-AD38-4763-8E6D-8D2139E5DB07}"/>
              </a:ext>
            </a:extLst>
          </p:cNvPr>
          <p:cNvSpPr>
            <a:spLocks noGrp="1"/>
          </p:cNvSpPr>
          <p:nvPr>
            <p:ph type="sldNum" sz="quarter" idx="12"/>
          </p:nvPr>
        </p:nvSpPr>
        <p:spPr/>
        <p:txBody>
          <a:bodyPr/>
          <a:lstStyle/>
          <a:p>
            <a:fld id="{023A0BD0-2DEC-4D15-9D20-DE27D113719B}" type="slidenum">
              <a:rPr lang="hu-HU" smtClean="0"/>
              <a:t>215</a:t>
            </a:fld>
            <a:endParaRPr lang="hu-HU"/>
          </a:p>
        </p:txBody>
      </p:sp>
    </p:spTree>
    <p:extLst>
      <p:ext uri="{BB962C8B-B14F-4D97-AF65-F5344CB8AC3E}">
        <p14:creationId xmlns:p14="http://schemas.microsoft.com/office/powerpoint/2010/main" val="2580493395"/>
      </p:ext>
    </p:extLst>
  </p:cSld>
  <p:clrMapOvr>
    <a:masterClrMapping/>
  </p:clrMapOvr>
  <mc:AlternateContent xmlns:mc="http://schemas.openxmlformats.org/markup-compatibility/2006" xmlns:p14="http://schemas.microsoft.com/office/powerpoint/2010/main">
    <mc:Choice Requires="p14">
      <p:transition spd="slow" p14:dur="1250">
        <p14:switch dir="r"/>
      </p:transition>
    </mc:Choice>
    <mc:Fallback xmlns="">
      <p:transition spd="slow">
        <p:fade/>
      </p:transition>
    </mc:Fallback>
  </mc:AlternateContent>
  <p:timing>
    <p:tnLst>
      <p:par>
        <p:cTn id="1" dur="indefinite" restart="never" nodeType="tmRoot"/>
      </p:par>
    </p:tnLst>
  </p:timing>
</p:sld>
</file>

<file path=ppt/slides/slide2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dirty="0"/>
              <a:t>Skalárfüggvények I.</a:t>
            </a:r>
          </a:p>
        </p:txBody>
      </p:sp>
      <p:sp>
        <p:nvSpPr>
          <p:cNvPr id="3" name="Tartalom helye 2"/>
          <p:cNvSpPr>
            <a:spLocks noGrp="1"/>
          </p:cNvSpPr>
          <p:nvPr>
            <p:ph idx="1"/>
          </p:nvPr>
        </p:nvSpPr>
        <p:spPr/>
        <p:txBody>
          <a:bodyPr>
            <a:normAutofit lnSpcReduction="10000"/>
          </a:bodyPr>
          <a:lstStyle/>
          <a:p>
            <a:r>
              <a:rPr lang="hu-HU" sz="3250" dirty="0"/>
              <a:t>A skalárfüggvények feladatukat tekintve az egyes attribútumok, vagy statikus értékek manipulálásában használatosak.</a:t>
            </a:r>
          </a:p>
          <a:p>
            <a:r>
              <a:rPr lang="hu-HU" sz="3250" dirty="0"/>
              <a:t>Segítségükkel az egyes oszlopok értékei átalakíthatók, vagy tovább bonthatók annak megfelelően, hogy mit szeretnénk elérni belőle.</a:t>
            </a:r>
          </a:p>
          <a:p>
            <a:r>
              <a:rPr lang="hu-HU" sz="3250" dirty="0"/>
              <a:t>A skalárfüggvények használata, az </a:t>
            </a:r>
            <a:r>
              <a:rPr lang="hu-HU" sz="3250" dirty="0" err="1"/>
              <a:t>aggregáló</a:t>
            </a:r>
            <a:r>
              <a:rPr lang="hu-HU" sz="3250" dirty="0"/>
              <a:t> függvényekkel szemben, bárhol történhet, ahol skalár érték kerül megadásra.</a:t>
            </a:r>
          </a:p>
        </p:txBody>
      </p:sp>
      <p:sp>
        <p:nvSpPr>
          <p:cNvPr id="5" name="Dátum helye 4"/>
          <p:cNvSpPr>
            <a:spLocks noGrp="1"/>
          </p:cNvSpPr>
          <p:nvPr>
            <p:ph type="dt" sz="half" idx="10"/>
          </p:nvPr>
        </p:nvSpPr>
        <p:spPr/>
        <p:txBody>
          <a:bodyPr/>
          <a:lstStyle/>
          <a:p>
            <a:fld id="{6E117BFB-4CAE-46DD-83DE-EB11ECB3FBF8}" type="datetime1">
              <a:rPr lang="hu-HU" smtClean="0"/>
              <a:t>2023. 01. 18.</a:t>
            </a:fld>
            <a:endParaRPr lang="hu-HU"/>
          </a:p>
        </p:txBody>
      </p:sp>
      <p:sp>
        <p:nvSpPr>
          <p:cNvPr id="4" name="Dia számának helye 3">
            <a:extLst>
              <a:ext uri="{FF2B5EF4-FFF2-40B4-BE49-F238E27FC236}">
                <a16:creationId xmlns:a16="http://schemas.microsoft.com/office/drawing/2014/main" id="{415BBCAB-E036-482F-848C-FA6B660189DC}"/>
              </a:ext>
            </a:extLst>
          </p:cNvPr>
          <p:cNvSpPr>
            <a:spLocks noGrp="1"/>
          </p:cNvSpPr>
          <p:nvPr>
            <p:ph type="sldNum" sz="quarter" idx="12"/>
          </p:nvPr>
        </p:nvSpPr>
        <p:spPr/>
        <p:txBody>
          <a:bodyPr/>
          <a:lstStyle/>
          <a:p>
            <a:fld id="{023A0BD0-2DEC-4D15-9D20-DE27D113719B}" type="slidenum">
              <a:rPr lang="hu-HU" smtClean="0"/>
              <a:t>216</a:t>
            </a:fld>
            <a:endParaRPr lang="hu-HU"/>
          </a:p>
        </p:txBody>
      </p:sp>
    </p:spTree>
    <p:extLst>
      <p:ext uri="{BB962C8B-B14F-4D97-AF65-F5344CB8AC3E}">
        <p14:creationId xmlns:p14="http://schemas.microsoft.com/office/powerpoint/2010/main" val="4128498199"/>
      </p:ext>
    </p:extLst>
  </p:cSld>
  <p:clrMapOvr>
    <a:masterClrMapping/>
  </p:clrMapOvr>
  <mc:AlternateContent xmlns:mc="http://schemas.openxmlformats.org/markup-compatibility/2006" xmlns:p14="http://schemas.microsoft.com/office/powerpoint/2010/main">
    <mc:Choice Requires="p14">
      <p:transition spd="slow" p14:dur="1250">
        <p14:switch dir="r"/>
      </p:transition>
    </mc:Choice>
    <mc:Fallback xmlns="">
      <p:transition spd="slow">
        <p:fade/>
      </p:transition>
    </mc:Fallback>
  </mc:AlternateContent>
  <p:timing>
    <p:tnLst>
      <p:par>
        <p:cTn id="1" dur="indefinite" restart="never" nodeType="tmRoot"/>
      </p:par>
    </p:tnLst>
  </p:timing>
</p:sld>
</file>

<file path=ppt/slides/slide2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dirty="0"/>
              <a:t>Matematikai függvények I.</a:t>
            </a:r>
          </a:p>
        </p:txBody>
      </p:sp>
      <p:sp>
        <p:nvSpPr>
          <p:cNvPr id="3" name="Tartalom helye 2"/>
          <p:cNvSpPr>
            <a:spLocks noGrp="1"/>
          </p:cNvSpPr>
          <p:nvPr>
            <p:ph idx="1"/>
          </p:nvPr>
        </p:nvSpPr>
        <p:spPr/>
        <p:txBody>
          <a:bodyPr>
            <a:normAutofit lnSpcReduction="10000"/>
          </a:bodyPr>
          <a:lstStyle/>
          <a:p>
            <a:r>
              <a:rPr lang="hu-HU" dirty="0"/>
              <a:t>Olyan függvények, melyek bizonyos matematikai műveltet végrehajtását teszik lehetővé:</a:t>
            </a:r>
          </a:p>
          <a:p>
            <a:pPr lvl="1"/>
            <a:r>
              <a:rPr lang="hu-HU" dirty="0"/>
              <a:t> </a:t>
            </a:r>
            <a:r>
              <a:rPr lang="hu-HU" dirty="0">
                <a:solidFill>
                  <a:srgbClr val="FD2FFD"/>
                </a:solidFill>
              </a:rPr>
              <a:t>ABS</a:t>
            </a:r>
            <a:r>
              <a:rPr lang="hu-HU" dirty="0"/>
              <a:t>(&lt;érték&gt;)</a:t>
            </a:r>
          </a:p>
          <a:p>
            <a:pPr lvl="2"/>
            <a:r>
              <a:rPr lang="hu-HU" dirty="0"/>
              <a:t>Visszaadja az érték abszolút értékét.</a:t>
            </a:r>
          </a:p>
          <a:p>
            <a:pPr lvl="1"/>
            <a:r>
              <a:rPr lang="hu-HU" dirty="0"/>
              <a:t> </a:t>
            </a:r>
            <a:r>
              <a:rPr lang="hu-HU" dirty="0">
                <a:solidFill>
                  <a:srgbClr val="FD2FFD"/>
                </a:solidFill>
              </a:rPr>
              <a:t>RAND</a:t>
            </a:r>
            <a:r>
              <a:rPr lang="hu-HU" dirty="0"/>
              <a:t>([&lt;alap&gt;])</a:t>
            </a:r>
          </a:p>
          <a:p>
            <a:pPr lvl="2"/>
            <a:r>
              <a:rPr lang="hu-HU" dirty="0" err="1"/>
              <a:t>Pszeudó</a:t>
            </a:r>
            <a:r>
              <a:rPr lang="hu-HU" dirty="0"/>
              <a:t> véletlen szám generátor</a:t>
            </a:r>
          </a:p>
          <a:p>
            <a:pPr lvl="2"/>
            <a:r>
              <a:rPr lang="hu-HU" dirty="0"/>
              <a:t>Az alap megadása opcionális (és csak MSSQL-ben lehet), ha nincs, akkor az SQL Server generálja</a:t>
            </a:r>
          </a:p>
          <a:p>
            <a:pPr lvl="1"/>
            <a:r>
              <a:rPr lang="hu-HU" dirty="0"/>
              <a:t> </a:t>
            </a:r>
            <a:r>
              <a:rPr lang="hu-HU" dirty="0">
                <a:solidFill>
                  <a:srgbClr val="FD2FFD"/>
                </a:solidFill>
              </a:rPr>
              <a:t>ROUND</a:t>
            </a:r>
            <a:r>
              <a:rPr lang="hu-HU" dirty="0"/>
              <a:t>(&lt;érték&gt;,&lt;jegy_pozícióig&gt;)</a:t>
            </a:r>
          </a:p>
          <a:p>
            <a:pPr lvl="2"/>
            <a:r>
              <a:rPr lang="hu-HU" dirty="0"/>
              <a:t>Kerekít egy bizonyos értéket, egy bizonyos tizedes jegyig, vagy hatványig</a:t>
            </a:r>
          </a:p>
          <a:p>
            <a:pPr lvl="3"/>
            <a:r>
              <a:rPr lang="hu-HU" dirty="0"/>
              <a:t>Amennyiben a jegy pozíció pozitív szám, akkor a törthatványok számát adja meg, amennyiben negatív, akkor azt, hogy hányadik egész hatványon hajtson</a:t>
            </a:r>
            <a:br>
              <a:rPr lang="hu-HU" dirty="0"/>
            </a:br>
            <a:r>
              <a:rPr lang="hu-HU" dirty="0"/>
              <a:t>végre kerekítést.</a:t>
            </a:r>
          </a:p>
        </p:txBody>
      </p:sp>
      <p:sp>
        <p:nvSpPr>
          <p:cNvPr id="5" name="Dátum helye 4"/>
          <p:cNvSpPr>
            <a:spLocks noGrp="1"/>
          </p:cNvSpPr>
          <p:nvPr>
            <p:ph type="dt" sz="half" idx="10"/>
          </p:nvPr>
        </p:nvSpPr>
        <p:spPr/>
        <p:txBody>
          <a:bodyPr/>
          <a:lstStyle/>
          <a:p>
            <a:fld id="{AC444D92-ECC6-400A-A6EA-2DEC09769ADC}" type="datetime1">
              <a:rPr lang="hu-HU" smtClean="0"/>
              <a:t>2023. 01. 18.</a:t>
            </a:fld>
            <a:endParaRPr lang="hu-HU"/>
          </a:p>
        </p:txBody>
      </p:sp>
      <p:sp>
        <p:nvSpPr>
          <p:cNvPr id="4" name="Dia számának helye 3">
            <a:extLst>
              <a:ext uri="{FF2B5EF4-FFF2-40B4-BE49-F238E27FC236}">
                <a16:creationId xmlns:a16="http://schemas.microsoft.com/office/drawing/2014/main" id="{BDA5A0CF-298C-42F7-A503-F95C7F277CB2}"/>
              </a:ext>
            </a:extLst>
          </p:cNvPr>
          <p:cNvSpPr>
            <a:spLocks noGrp="1"/>
          </p:cNvSpPr>
          <p:nvPr>
            <p:ph type="sldNum" sz="quarter" idx="12"/>
          </p:nvPr>
        </p:nvSpPr>
        <p:spPr/>
        <p:txBody>
          <a:bodyPr/>
          <a:lstStyle/>
          <a:p>
            <a:fld id="{023A0BD0-2DEC-4D15-9D20-DE27D113719B}" type="slidenum">
              <a:rPr lang="hu-HU" smtClean="0"/>
              <a:t>217</a:t>
            </a:fld>
            <a:endParaRPr lang="hu-HU"/>
          </a:p>
        </p:txBody>
      </p:sp>
    </p:spTree>
    <p:extLst>
      <p:ext uri="{BB962C8B-B14F-4D97-AF65-F5344CB8AC3E}">
        <p14:creationId xmlns:p14="http://schemas.microsoft.com/office/powerpoint/2010/main" val="2812786468"/>
      </p:ext>
    </p:extLst>
  </p:cSld>
  <p:clrMapOvr>
    <a:masterClrMapping/>
  </p:clrMapOvr>
  <mc:AlternateContent xmlns:mc="http://schemas.openxmlformats.org/markup-compatibility/2006" xmlns:p14="http://schemas.microsoft.com/office/powerpoint/2010/main">
    <mc:Choice Requires="p14">
      <p:transition spd="slow" p14:dur="1250">
        <p14:switch dir="r"/>
      </p:transition>
    </mc:Choice>
    <mc:Fallback xmlns="">
      <p:transition spd="slow">
        <p:fade/>
      </p:transition>
    </mc:Fallback>
  </mc:AlternateContent>
  <p:timing>
    <p:tnLst>
      <p:par>
        <p:cTn id="1" dur="indefinite" restart="never" nodeType="tmRoot"/>
      </p:par>
    </p:tnLst>
  </p:timing>
</p:sld>
</file>

<file path=ppt/slides/slide2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dirty="0"/>
              <a:t>Matematikai függvények II.</a:t>
            </a:r>
          </a:p>
        </p:txBody>
      </p:sp>
      <p:sp>
        <p:nvSpPr>
          <p:cNvPr id="3" name="Tartalom helye 2"/>
          <p:cNvSpPr>
            <a:spLocks noGrp="1"/>
          </p:cNvSpPr>
          <p:nvPr>
            <p:ph idx="1"/>
          </p:nvPr>
        </p:nvSpPr>
        <p:spPr/>
        <p:txBody>
          <a:bodyPr>
            <a:normAutofit fontScale="92500" lnSpcReduction="20000"/>
          </a:bodyPr>
          <a:lstStyle/>
          <a:p>
            <a:pPr lvl="1"/>
            <a:r>
              <a:rPr lang="hu-HU" dirty="0"/>
              <a:t> </a:t>
            </a:r>
            <a:r>
              <a:rPr lang="hu-HU" dirty="0">
                <a:solidFill>
                  <a:srgbClr val="FD2FFD"/>
                </a:solidFill>
              </a:rPr>
              <a:t>FLOOR</a:t>
            </a:r>
            <a:r>
              <a:rPr lang="hu-HU" dirty="0"/>
              <a:t>(&lt;érték&gt;)</a:t>
            </a:r>
          </a:p>
          <a:p>
            <a:pPr lvl="2"/>
            <a:r>
              <a:rPr lang="hu-HU" dirty="0"/>
              <a:t>Levágja a tizedes jegyek a számról.</a:t>
            </a:r>
          </a:p>
          <a:p>
            <a:pPr lvl="1"/>
            <a:r>
              <a:rPr lang="hu-HU" dirty="0"/>
              <a:t> </a:t>
            </a:r>
            <a:r>
              <a:rPr lang="hu-HU" dirty="0">
                <a:solidFill>
                  <a:srgbClr val="FD2FFD"/>
                </a:solidFill>
              </a:rPr>
              <a:t>CEILING</a:t>
            </a:r>
            <a:r>
              <a:rPr lang="hu-HU" dirty="0"/>
              <a:t>(&lt;érték&gt;)</a:t>
            </a:r>
          </a:p>
          <a:p>
            <a:pPr lvl="2"/>
            <a:r>
              <a:rPr lang="hu-HU" dirty="0"/>
              <a:t>Felfele kerekíti a számot.</a:t>
            </a:r>
          </a:p>
          <a:p>
            <a:pPr lvl="1"/>
            <a:r>
              <a:rPr lang="hu-HU" dirty="0"/>
              <a:t> </a:t>
            </a:r>
            <a:r>
              <a:rPr lang="hu-HU" dirty="0">
                <a:solidFill>
                  <a:srgbClr val="FD2FFD"/>
                </a:solidFill>
              </a:rPr>
              <a:t>PI</a:t>
            </a:r>
            <a:r>
              <a:rPr lang="hu-HU" dirty="0"/>
              <a:t>()</a:t>
            </a:r>
          </a:p>
          <a:p>
            <a:pPr lvl="2"/>
            <a:r>
              <a:rPr lang="hu-HU" dirty="0"/>
              <a:t>Visszaadja a PI értékét.</a:t>
            </a:r>
          </a:p>
          <a:p>
            <a:pPr lvl="1"/>
            <a:r>
              <a:rPr lang="hu-HU" dirty="0"/>
              <a:t> </a:t>
            </a:r>
            <a:r>
              <a:rPr lang="hu-HU" dirty="0">
                <a:solidFill>
                  <a:srgbClr val="FD2FFD"/>
                </a:solidFill>
              </a:rPr>
              <a:t>POWER</a:t>
            </a:r>
            <a:r>
              <a:rPr lang="hu-HU" dirty="0"/>
              <a:t>(&lt;érték&gt;, &lt;hatvány&gt;)</a:t>
            </a:r>
          </a:p>
          <a:p>
            <a:pPr lvl="2"/>
            <a:r>
              <a:rPr lang="hu-HU" dirty="0"/>
              <a:t>Hatványozza a megadott értéket a megadott hatványra.</a:t>
            </a:r>
          </a:p>
          <a:p>
            <a:pPr lvl="1"/>
            <a:r>
              <a:rPr lang="hu-HU" dirty="0"/>
              <a:t> </a:t>
            </a:r>
            <a:r>
              <a:rPr lang="hu-HU" dirty="0">
                <a:solidFill>
                  <a:srgbClr val="FD2FFD"/>
                </a:solidFill>
              </a:rPr>
              <a:t>SQRT</a:t>
            </a:r>
            <a:r>
              <a:rPr lang="hu-HU" dirty="0"/>
              <a:t>(&lt;érték&gt;)</a:t>
            </a:r>
          </a:p>
          <a:p>
            <a:pPr lvl="2"/>
            <a:r>
              <a:rPr lang="hu-HU" dirty="0"/>
              <a:t>Négyzetgyököt von a megadott értékből.</a:t>
            </a:r>
          </a:p>
          <a:p>
            <a:pPr lvl="1"/>
            <a:r>
              <a:rPr lang="hu-HU" dirty="0"/>
              <a:t>További függvények:</a:t>
            </a:r>
          </a:p>
          <a:p>
            <a:pPr lvl="2"/>
            <a:r>
              <a:rPr lang="hu-HU" dirty="0"/>
              <a:t>MSSQL</a:t>
            </a:r>
          </a:p>
          <a:p>
            <a:pPr lvl="3"/>
            <a:r>
              <a:rPr lang="hu-HU" dirty="0">
                <a:hlinkClick r:id="rId2"/>
              </a:rPr>
              <a:t>https://msdn.microsoft.com/en-us/library/ms177516.aspx</a:t>
            </a:r>
            <a:r>
              <a:rPr lang="hu-HU" dirty="0"/>
              <a:t> </a:t>
            </a:r>
          </a:p>
          <a:p>
            <a:pPr lvl="2"/>
            <a:r>
              <a:rPr lang="hu-HU" dirty="0" err="1"/>
              <a:t>MySQL</a:t>
            </a:r>
            <a:endParaRPr lang="hu-HU" dirty="0"/>
          </a:p>
          <a:p>
            <a:pPr lvl="3"/>
            <a:r>
              <a:rPr lang="hu-HU" dirty="0">
                <a:hlinkClick r:id="rId3"/>
              </a:rPr>
              <a:t>https://dev.mysql.com/doc/refman/8.0/en/mathematical-functions.html</a:t>
            </a:r>
            <a:r>
              <a:rPr lang="hu-HU" dirty="0"/>
              <a:t> </a:t>
            </a:r>
          </a:p>
        </p:txBody>
      </p:sp>
      <p:sp>
        <p:nvSpPr>
          <p:cNvPr id="5" name="Dátum helye 4"/>
          <p:cNvSpPr>
            <a:spLocks noGrp="1"/>
          </p:cNvSpPr>
          <p:nvPr>
            <p:ph type="dt" sz="half" idx="10"/>
          </p:nvPr>
        </p:nvSpPr>
        <p:spPr/>
        <p:txBody>
          <a:bodyPr/>
          <a:lstStyle/>
          <a:p>
            <a:fld id="{28389ED9-0124-4B8E-86DD-DA2E77BAB772}" type="datetime1">
              <a:rPr lang="hu-HU" smtClean="0"/>
              <a:t>2023. 01. 18.</a:t>
            </a:fld>
            <a:endParaRPr lang="hu-HU"/>
          </a:p>
        </p:txBody>
      </p:sp>
      <p:sp>
        <p:nvSpPr>
          <p:cNvPr id="4" name="Dia számának helye 3">
            <a:extLst>
              <a:ext uri="{FF2B5EF4-FFF2-40B4-BE49-F238E27FC236}">
                <a16:creationId xmlns:a16="http://schemas.microsoft.com/office/drawing/2014/main" id="{CB3C8D00-AE76-4101-8CB8-0887D7C1B7D1}"/>
              </a:ext>
            </a:extLst>
          </p:cNvPr>
          <p:cNvSpPr>
            <a:spLocks noGrp="1"/>
          </p:cNvSpPr>
          <p:nvPr>
            <p:ph type="sldNum" sz="quarter" idx="12"/>
          </p:nvPr>
        </p:nvSpPr>
        <p:spPr/>
        <p:txBody>
          <a:bodyPr/>
          <a:lstStyle/>
          <a:p>
            <a:fld id="{023A0BD0-2DEC-4D15-9D20-DE27D113719B}" type="slidenum">
              <a:rPr lang="hu-HU" smtClean="0"/>
              <a:t>218</a:t>
            </a:fld>
            <a:endParaRPr lang="hu-HU"/>
          </a:p>
        </p:txBody>
      </p:sp>
    </p:spTree>
    <p:extLst>
      <p:ext uri="{BB962C8B-B14F-4D97-AF65-F5344CB8AC3E}">
        <p14:creationId xmlns:p14="http://schemas.microsoft.com/office/powerpoint/2010/main" val="1249009818"/>
      </p:ext>
    </p:extLst>
  </p:cSld>
  <p:clrMapOvr>
    <a:masterClrMapping/>
  </p:clrMapOvr>
  <mc:AlternateContent xmlns:mc="http://schemas.openxmlformats.org/markup-compatibility/2006" xmlns:p14="http://schemas.microsoft.com/office/powerpoint/2010/main">
    <mc:Choice Requires="p14">
      <p:transition spd="slow" p14:dur="1250">
        <p14:switch dir="r"/>
      </p:transition>
    </mc:Choice>
    <mc:Fallback xmlns="">
      <p:transition spd="slow">
        <p:fade/>
      </p:transition>
    </mc:Fallback>
  </mc:AlternateContent>
  <p:timing>
    <p:tnLst>
      <p:par>
        <p:cTn id="1" dur="indefinite" restart="never" nodeType="tmRoot"/>
      </p:par>
    </p:tnLst>
  </p:timing>
</p:sld>
</file>

<file path=ppt/slides/slide2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dirty="0"/>
              <a:t>Szöveg függvények I.</a:t>
            </a:r>
          </a:p>
        </p:txBody>
      </p:sp>
      <p:sp>
        <p:nvSpPr>
          <p:cNvPr id="3" name="Tartalom helye 2"/>
          <p:cNvSpPr>
            <a:spLocks noGrp="1"/>
          </p:cNvSpPr>
          <p:nvPr>
            <p:ph idx="1"/>
          </p:nvPr>
        </p:nvSpPr>
        <p:spPr/>
        <p:txBody>
          <a:bodyPr>
            <a:normAutofit fontScale="92500" lnSpcReduction="10000"/>
          </a:bodyPr>
          <a:lstStyle/>
          <a:p>
            <a:r>
              <a:rPr lang="hu-HU" dirty="0"/>
              <a:t>Olyan függvények, melyek valamilyen szöveggel, vagy karakterrel térnek vissza és / vagy azzal dolgoznak.</a:t>
            </a:r>
          </a:p>
          <a:p>
            <a:pPr lvl="1"/>
            <a:r>
              <a:rPr lang="hu-HU" dirty="0"/>
              <a:t> </a:t>
            </a:r>
            <a:r>
              <a:rPr lang="hu-HU" dirty="0">
                <a:solidFill>
                  <a:srgbClr val="FD2FFD"/>
                </a:solidFill>
              </a:rPr>
              <a:t>ASCII</a:t>
            </a:r>
            <a:r>
              <a:rPr lang="hu-HU" dirty="0"/>
              <a:t>(&lt;karakter&gt;)</a:t>
            </a:r>
          </a:p>
          <a:p>
            <a:pPr lvl="2"/>
            <a:r>
              <a:rPr lang="hu-HU" dirty="0"/>
              <a:t>Megadja az ASCII táblában, az adott karakterhez tartozó pozíciót. Pl.: ASCII(’A’) </a:t>
            </a:r>
            <a:r>
              <a:rPr lang="hu-HU" dirty="0">
                <a:sym typeface="Wingdings" panose="05000000000000000000" pitchFamily="2" charset="2"/>
              </a:rPr>
              <a:t> 65</a:t>
            </a:r>
          </a:p>
          <a:p>
            <a:pPr lvl="1"/>
            <a:r>
              <a:rPr lang="hu-HU" dirty="0">
                <a:sym typeface="Wingdings" panose="05000000000000000000" pitchFamily="2" charset="2"/>
              </a:rPr>
              <a:t> </a:t>
            </a:r>
            <a:r>
              <a:rPr lang="hu-HU" dirty="0">
                <a:solidFill>
                  <a:srgbClr val="FD2FFD"/>
                </a:solidFill>
                <a:sym typeface="Wingdings" panose="05000000000000000000" pitchFamily="2" charset="2"/>
              </a:rPr>
              <a:t>UNICODE</a:t>
            </a:r>
            <a:r>
              <a:rPr lang="hu-HU" dirty="0">
                <a:sym typeface="Wingdings" panose="05000000000000000000" pitchFamily="2" charset="2"/>
              </a:rPr>
              <a:t>(&lt;karakter&gt;) (MSSQL)</a:t>
            </a:r>
          </a:p>
          <a:p>
            <a:pPr lvl="2"/>
            <a:r>
              <a:rPr lang="hu-HU" dirty="0"/>
              <a:t>Megadja a UNICODE táblában, az adott karakterhez tartozó pozíciót.</a:t>
            </a:r>
            <a:endParaRPr lang="hu-HU" dirty="0">
              <a:sym typeface="Wingdings" panose="05000000000000000000" pitchFamily="2" charset="2"/>
            </a:endParaRPr>
          </a:p>
          <a:p>
            <a:pPr lvl="1"/>
            <a:r>
              <a:rPr lang="hu-HU" dirty="0">
                <a:sym typeface="Wingdings" panose="05000000000000000000" pitchFamily="2" charset="2"/>
              </a:rPr>
              <a:t> </a:t>
            </a:r>
            <a:r>
              <a:rPr lang="hu-HU" dirty="0">
                <a:solidFill>
                  <a:srgbClr val="FD2FFD"/>
                </a:solidFill>
                <a:sym typeface="Wingdings" panose="05000000000000000000" pitchFamily="2" charset="2"/>
              </a:rPr>
              <a:t>SOUNDEX</a:t>
            </a:r>
            <a:r>
              <a:rPr lang="hu-HU" dirty="0">
                <a:sym typeface="Wingdings" panose="05000000000000000000" pitchFamily="2" charset="2"/>
              </a:rPr>
              <a:t>(&lt;szöveg&gt;)</a:t>
            </a:r>
          </a:p>
          <a:p>
            <a:pPr lvl="2"/>
            <a:r>
              <a:rPr lang="hu-HU" dirty="0"/>
              <a:t>Egy 4 karakteres SOUNDEX kódot ad vissza, amivel le lehet kérdezni, egy szöveg hangzás utáni kódját.</a:t>
            </a:r>
          </a:p>
          <a:p>
            <a:pPr lvl="1"/>
            <a:r>
              <a:rPr lang="hu-HU" dirty="0"/>
              <a:t> </a:t>
            </a:r>
            <a:r>
              <a:rPr lang="hu-HU" dirty="0">
                <a:solidFill>
                  <a:srgbClr val="FD2FFD"/>
                </a:solidFill>
              </a:rPr>
              <a:t>DIFFERENCE</a:t>
            </a:r>
            <a:r>
              <a:rPr lang="hu-HU" dirty="0"/>
              <a:t>(&lt;szöveg1&gt;, &lt;szöveg2&gt;) (MSSQL)</a:t>
            </a:r>
          </a:p>
          <a:p>
            <a:pPr lvl="2"/>
            <a:r>
              <a:rPr lang="hu-HU" dirty="0"/>
              <a:t>Két szöveg közötti SOUNDEX érték összehasonlítását végzi.</a:t>
            </a:r>
          </a:p>
          <a:p>
            <a:pPr lvl="2"/>
            <a:r>
              <a:rPr lang="hu-HU" dirty="0"/>
              <a:t>Egy számot ad vissza, ami maximum 4 lehet, amennyiben a két szöveg szinte teljesen megegyezik, minél kisebb a szám, annál nagyobb az eltérés.</a:t>
            </a:r>
          </a:p>
        </p:txBody>
      </p:sp>
      <p:sp>
        <p:nvSpPr>
          <p:cNvPr id="5" name="Dátum helye 4"/>
          <p:cNvSpPr>
            <a:spLocks noGrp="1"/>
          </p:cNvSpPr>
          <p:nvPr>
            <p:ph type="dt" sz="half" idx="10"/>
          </p:nvPr>
        </p:nvSpPr>
        <p:spPr/>
        <p:txBody>
          <a:bodyPr/>
          <a:lstStyle/>
          <a:p>
            <a:fld id="{BA73298B-018E-4E4F-A490-399751BF317B}" type="datetime1">
              <a:rPr lang="hu-HU" smtClean="0"/>
              <a:t>2023. 01. 18.</a:t>
            </a:fld>
            <a:endParaRPr lang="hu-HU"/>
          </a:p>
        </p:txBody>
      </p:sp>
      <p:sp>
        <p:nvSpPr>
          <p:cNvPr id="4" name="Dia számának helye 3">
            <a:extLst>
              <a:ext uri="{FF2B5EF4-FFF2-40B4-BE49-F238E27FC236}">
                <a16:creationId xmlns:a16="http://schemas.microsoft.com/office/drawing/2014/main" id="{C4B2DC42-2F55-4F82-9E8C-627644BE9F3E}"/>
              </a:ext>
            </a:extLst>
          </p:cNvPr>
          <p:cNvSpPr>
            <a:spLocks noGrp="1"/>
          </p:cNvSpPr>
          <p:nvPr>
            <p:ph type="sldNum" sz="quarter" idx="12"/>
          </p:nvPr>
        </p:nvSpPr>
        <p:spPr/>
        <p:txBody>
          <a:bodyPr/>
          <a:lstStyle/>
          <a:p>
            <a:fld id="{023A0BD0-2DEC-4D15-9D20-DE27D113719B}" type="slidenum">
              <a:rPr lang="hu-HU" smtClean="0"/>
              <a:t>219</a:t>
            </a:fld>
            <a:endParaRPr lang="hu-HU"/>
          </a:p>
        </p:txBody>
      </p:sp>
    </p:spTree>
    <p:extLst>
      <p:ext uri="{BB962C8B-B14F-4D97-AF65-F5344CB8AC3E}">
        <p14:creationId xmlns:p14="http://schemas.microsoft.com/office/powerpoint/2010/main" val="4111023291"/>
      </p:ext>
    </p:extLst>
  </p:cSld>
  <p:clrMapOvr>
    <a:masterClrMapping/>
  </p:clrMapOvr>
  <mc:AlternateContent xmlns:mc="http://schemas.openxmlformats.org/markup-compatibility/2006" xmlns:p14="http://schemas.microsoft.com/office/powerpoint/2010/main">
    <mc:Choice Requires="p14">
      <p:transition spd="slow" p14:dur="1250">
        <p14:switch dir="r"/>
      </p:transition>
    </mc:Choice>
    <mc:Fallback xmlns="">
      <p:transition spd="slow">
        <p:fade/>
      </p:transition>
    </mc:Fallback>
  </mc:AlternateContent>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dirty="0"/>
              <a:t>Relációs adatbázisok IV.</a:t>
            </a:r>
          </a:p>
        </p:txBody>
      </p:sp>
      <p:sp>
        <p:nvSpPr>
          <p:cNvPr id="3" name="Tartalom helye 2"/>
          <p:cNvSpPr>
            <a:spLocks noGrp="1"/>
          </p:cNvSpPr>
          <p:nvPr>
            <p:ph idx="1"/>
          </p:nvPr>
        </p:nvSpPr>
        <p:spPr/>
        <p:txBody>
          <a:bodyPr>
            <a:normAutofit/>
          </a:bodyPr>
          <a:lstStyle/>
          <a:p>
            <a:r>
              <a:rPr lang="hu-HU" dirty="0"/>
              <a:t>Relációs adatmodell esetén a következő megfeleltetések érvényesek:</a:t>
            </a:r>
          </a:p>
          <a:p>
            <a:pPr lvl="1"/>
            <a:r>
              <a:rPr lang="hu-HU" dirty="0"/>
              <a:t>Reláció = Tábla = Egyedhalmaz</a:t>
            </a:r>
          </a:p>
          <a:p>
            <a:pPr lvl="2"/>
            <a:r>
              <a:rPr lang="hu-HU" dirty="0"/>
              <a:t>Az adatmodellben az egyes egyedek tulajdonságait a tábla tárolja, a felépített reláció alapján</a:t>
            </a:r>
          </a:p>
          <a:p>
            <a:pPr lvl="1"/>
            <a:r>
              <a:rPr lang="hu-HU" dirty="0"/>
              <a:t>Tulajdonság = Oszlop = Attribútum</a:t>
            </a:r>
          </a:p>
          <a:p>
            <a:pPr lvl="2"/>
            <a:r>
              <a:rPr lang="hu-HU" dirty="0"/>
              <a:t>Az adatmodellben az egyes attribútumokat, az oszlopok testesíti meg, mely a relációban felhasznált tulajdonsághalmaz elemeit veheti fel.</a:t>
            </a:r>
          </a:p>
          <a:p>
            <a:pPr lvl="1"/>
            <a:r>
              <a:rPr lang="hu-HU" dirty="0"/>
              <a:t>Adat = Sor = Rekord</a:t>
            </a:r>
          </a:p>
          <a:p>
            <a:pPr lvl="2"/>
            <a:r>
              <a:rPr lang="hu-HU" dirty="0"/>
              <a:t>Az adatmodellben az egyes adatokat, a rekord testesíti meg, ami nem más, mint a reláció egy sora.</a:t>
            </a:r>
          </a:p>
        </p:txBody>
      </p:sp>
      <p:sp>
        <p:nvSpPr>
          <p:cNvPr id="4" name="Dátum helye 3"/>
          <p:cNvSpPr>
            <a:spLocks noGrp="1"/>
          </p:cNvSpPr>
          <p:nvPr>
            <p:ph type="dt" sz="half" idx="10"/>
          </p:nvPr>
        </p:nvSpPr>
        <p:spPr/>
        <p:txBody>
          <a:bodyPr/>
          <a:lstStyle/>
          <a:p>
            <a:fld id="{AE5B16E5-DB71-4914-B339-C38AF9CCE652}" type="datetime1">
              <a:rPr lang="hu-HU" smtClean="0"/>
              <a:t>2023. 01. 18.</a:t>
            </a:fld>
            <a:endParaRPr lang="hu-HU"/>
          </a:p>
        </p:txBody>
      </p:sp>
      <p:sp>
        <p:nvSpPr>
          <p:cNvPr id="6" name="Dia számának helye 5"/>
          <p:cNvSpPr>
            <a:spLocks noGrp="1"/>
          </p:cNvSpPr>
          <p:nvPr>
            <p:ph type="sldNum" sz="quarter" idx="12"/>
          </p:nvPr>
        </p:nvSpPr>
        <p:spPr/>
        <p:txBody>
          <a:bodyPr/>
          <a:lstStyle/>
          <a:p>
            <a:fld id="{39A938FA-6108-4A36-A74B-B1E67C707359}" type="slidenum">
              <a:rPr lang="hu-HU" smtClean="0"/>
              <a:t>22</a:t>
            </a:fld>
            <a:endParaRPr lang="hu-HU"/>
          </a:p>
        </p:txBody>
      </p:sp>
    </p:spTree>
    <p:extLst>
      <p:ext uri="{BB962C8B-B14F-4D97-AF65-F5344CB8AC3E}">
        <p14:creationId xmlns:p14="http://schemas.microsoft.com/office/powerpoint/2010/main" val="2824237962"/>
      </p:ext>
    </p:extLst>
  </p:cSld>
  <p:clrMapOvr>
    <a:masterClrMapping/>
  </p:clrMapOvr>
  <mc:AlternateContent xmlns:mc="http://schemas.openxmlformats.org/markup-compatibility/2006" xmlns:p14="http://schemas.microsoft.com/office/powerpoint/2010/main">
    <mc:Choice Requires="p14">
      <p:transition spd="slow" p14:dur="1250">
        <p14:switch dir="r"/>
      </p:transition>
    </mc:Choice>
    <mc:Fallback xmlns="">
      <p:transition spd="slow">
        <p:fade/>
      </p:transition>
    </mc:Fallback>
  </mc:AlternateContent>
  <p:timing>
    <p:tnLst>
      <p:par>
        <p:cTn id="1" dur="indefinite" restart="never" nodeType="tmRoot"/>
      </p:par>
    </p:tnLst>
  </p:timing>
</p:sld>
</file>

<file path=ppt/slides/slide2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dirty="0"/>
              <a:t>Szöveg függvények II.</a:t>
            </a:r>
          </a:p>
        </p:txBody>
      </p:sp>
      <p:sp>
        <p:nvSpPr>
          <p:cNvPr id="3" name="Tartalom helye 2"/>
          <p:cNvSpPr>
            <a:spLocks noGrp="1"/>
          </p:cNvSpPr>
          <p:nvPr>
            <p:ph idx="1"/>
          </p:nvPr>
        </p:nvSpPr>
        <p:spPr/>
        <p:txBody>
          <a:bodyPr>
            <a:normAutofit/>
          </a:bodyPr>
          <a:lstStyle/>
          <a:p>
            <a:pPr lvl="1"/>
            <a:r>
              <a:rPr lang="hu-HU" dirty="0"/>
              <a:t> </a:t>
            </a:r>
            <a:r>
              <a:rPr lang="hu-HU" dirty="0">
                <a:solidFill>
                  <a:srgbClr val="FD2FFD"/>
                </a:solidFill>
              </a:rPr>
              <a:t>CHAR</a:t>
            </a:r>
            <a:r>
              <a:rPr lang="hu-HU" dirty="0"/>
              <a:t>(&lt;szám&gt;)</a:t>
            </a:r>
          </a:p>
          <a:p>
            <a:pPr lvl="2"/>
            <a:r>
              <a:rPr lang="hu-HU" dirty="0"/>
              <a:t>Megadja az ASCII kódtáblában, az adott pozícióhoz tartozó karaktert.</a:t>
            </a:r>
          </a:p>
          <a:p>
            <a:pPr lvl="1"/>
            <a:r>
              <a:rPr lang="hu-HU" dirty="0"/>
              <a:t> </a:t>
            </a:r>
            <a:r>
              <a:rPr lang="hu-HU" dirty="0">
                <a:solidFill>
                  <a:srgbClr val="FD2FFD"/>
                </a:solidFill>
              </a:rPr>
              <a:t>NCHAR</a:t>
            </a:r>
            <a:r>
              <a:rPr lang="hu-HU" dirty="0"/>
              <a:t>(&lt;szám&gt;) (MSSQL)</a:t>
            </a:r>
          </a:p>
          <a:p>
            <a:pPr lvl="2"/>
            <a:r>
              <a:rPr lang="hu-HU" dirty="0"/>
              <a:t>Megadja a UNICODE kódtáblában, az adott pozícióhoz tartozó karaktert.</a:t>
            </a:r>
          </a:p>
          <a:p>
            <a:pPr lvl="1"/>
            <a:r>
              <a:rPr lang="hu-HU" dirty="0"/>
              <a:t> </a:t>
            </a:r>
            <a:r>
              <a:rPr lang="hu-HU" dirty="0">
                <a:solidFill>
                  <a:srgbClr val="FD2FFD"/>
                </a:solidFill>
              </a:rPr>
              <a:t>SPACE</a:t>
            </a:r>
            <a:r>
              <a:rPr lang="hu-HU" dirty="0"/>
              <a:t>(&lt;szám&gt;)</a:t>
            </a:r>
          </a:p>
          <a:p>
            <a:pPr lvl="2"/>
            <a:r>
              <a:rPr lang="hu-HU" dirty="0"/>
              <a:t>Visszatér annyi ‚</a:t>
            </a:r>
            <a:r>
              <a:rPr lang="hu-HU" dirty="0" err="1"/>
              <a:t>space</a:t>
            </a:r>
            <a:r>
              <a:rPr lang="hu-HU" dirty="0"/>
              <a:t>’</a:t>
            </a:r>
            <a:r>
              <a:rPr lang="hu-HU" dirty="0" err="1"/>
              <a:t>-el</a:t>
            </a:r>
            <a:r>
              <a:rPr lang="hu-HU" dirty="0"/>
              <a:t> amennyit paraméterül megadtunk.</a:t>
            </a:r>
          </a:p>
          <a:p>
            <a:pPr lvl="1"/>
            <a:r>
              <a:rPr lang="hu-HU" dirty="0"/>
              <a:t> </a:t>
            </a:r>
            <a:r>
              <a:rPr lang="hu-HU" dirty="0">
                <a:solidFill>
                  <a:srgbClr val="FD2FFD"/>
                </a:solidFill>
              </a:rPr>
              <a:t>CHARINDEX</a:t>
            </a:r>
            <a:r>
              <a:rPr lang="hu-HU" dirty="0"/>
              <a:t>(&lt;szöveg_mit&gt;, &lt;</a:t>
            </a:r>
            <a:r>
              <a:rPr lang="hu-HU" dirty="0" err="1"/>
              <a:t>szöveg_miben</a:t>
            </a:r>
            <a:r>
              <a:rPr lang="hu-HU" dirty="0"/>
              <a:t>&gt;) (MSSQL)</a:t>
            </a:r>
          </a:p>
          <a:p>
            <a:pPr lvl="1"/>
            <a:r>
              <a:rPr lang="hu-HU" dirty="0"/>
              <a:t> </a:t>
            </a:r>
            <a:r>
              <a:rPr lang="hu-HU" dirty="0">
                <a:solidFill>
                  <a:srgbClr val="FD2FFD"/>
                </a:solidFill>
              </a:rPr>
              <a:t>LOCATE</a:t>
            </a:r>
            <a:r>
              <a:rPr lang="hu-HU" dirty="0"/>
              <a:t>(&lt;</a:t>
            </a:r>
            <a:r>
              <a:rPr lang="hu-HU" dirty="0" err="1"/>
              <a:t>szöveg_mit</a:t>
            </a:r>
            <a:r>
              <a:rPr lang="hu-HU" dirty="0"/>
              <a:t>&gt;, &lt;</a:t>
            </a:r>
            <a:r>
              <a:rPr lang="hu-HU" dirty="0" err="1"/>
              <a:t>szöveg_miben</a:t>
            </a:r>
            <a:r>
              <a:rPr lang="hu-HU" dirty="0"/>
              <a:t>&gt;) (</a:t>
            </a:r>
            <a:r>
              <a:rPr lang="hu-HU" dirty="0" err="1"/>
              <a:t>MySQL</a:t>
            </a:r>
            <a:r>
              <a:rPr lang="hu-HU" dirty="0"/>
              <a:t>)</a:t>
            </a:r>
          </a:p>
          <a:p>
            <a:pPr lvl="2"/>
            <a:r>
              <a:rPr lang="hu-HU" dirty="0"/>
              <a:t>Lényegében az </a:t>
            </a:r>
            <a:r>
              <a:rPr lang="hu-HU" dirty="0" err="1"/>
              <a:t>IndexOf</a:t>
            </a:r>
            <a:r>
              <a:rPr lang="hu-HU" dirty="0"/>
              <a:t> függvény SQL-es változata.</a:t>
            </a:r>
          </a:p>
          <a:p>
            <a:pPr lvl="2"/>
            <a:r>
              <a:rPr lang="hu-HU" dirty="0"/>
              <a:t>Megadja, hogy hol található a szövegben a keresett szöveg.</a:t>
            </a:r>
          </a:p>
          <a:p>
            <a:pPr lvl="2"/>
            <a:r>
              <a:rPr lang="hu-HU" dirty="0"/>
              <a:t>MSSQL esetén a szöveg nem lehet hosszabb 8000 karakternél.</a:t>
            </a:r>
          </a:p>
        </p:txBody>
      </p:sp>
      <p:sp>
        <p:nvSpPr>
          <p:cNvPr id="5" name="Dátum helye 4"/>
          <p:cNvSpPr>
            <a:spLocks noGrp="1"/>
          </p:cNvSpPr>
          <p:nvPr>
            <p:ph type="dt" sz="half" idx="10"/>
          </p:nvPr>
        </p:nvSpPr>
        <p:spPr/>
        <p:txBody>
          <a:bodyPr/>
          <a:lstStyle/>
          <a:p>
            <a:fld id="{1670721F-C50F-4369-B618-49D6460EF29F}" type="datetime1">
              <a:rPr lang="hu-HU" smtClean="0"/>
              <a:t>2023. 01. 18.</a:t>
            </a:fld>
            <a:endParaRPr lang="hu-HU"/>
          </a:p>
        </p:txBody>
      </p:sp>
      <p:sp>
        <p:nvSpPr>
          <p:cNvPr id="4" name="Dia számának helye 3">
            <a:extLst>
              <a:ext uri="{FF2B5EF4-FFF2-40B4-BE49-F238E27FC236}">
                <a16:creationId xmlns:a16="http://schemas.microsoft.com/office/drawing/2014/main" id="{8AE2F3E5-19A6-49BC-B95C-E2C9ABFB6B4F}"/>
              </a:ext>
            </a:extLst>
          </p:cNvPr>
          <p:cNvSpPr>
            <a:spLocks noGrp="1"/>
          </p:cNvSpPr>
          <p:nvPr>
            <p:ph type="sldNum" sz="quarter" idx="12"/>
          </p:nvPr>
        </p:nvSpPr>
        <p:spPr/>
        <p:txBody>
          <a:bodyPr/>
          <a:lstStyle/>
          <a:p>
            <a:fld id="{023A0BD0-2DEC-4D15-9D20-DE27D113719B}" type="slidenum">
              <a:rPr lang="hu-HU" smtClean="0"/>
              <a:t>220</a:t>
            </a:fld>
            <a:endParaRPr lang="hu-HU"/>
          </a:p>
        </p:txBody>
      </p:sp>
    </p:spTree>
    <p:extLst>
      <p:ext uri="{BB962C8B-B14F-4D97-AF65-F5344CB8AC3E}">
        <p14:creationId xmlns:p14="http://schemas.microsoft.com/office/powerpoint/2010/main" val="900769986"/>
      </p:ext>
    </p:extLst>
  </p:cSld>
  <p:clrMapOvr>
    <a:masterClrMapping/>
  </p:clrMapOvr>
  <mc:AlternateContent xmlns:mc="http://schemas.openxmlformats.org/markup-compatibility/2006" xmlns:p14="http://schemas.microsoft.com/office/powerpoint/2010/main">
    <mc:Choice Requires="p14">
      <p:transition spd="slow" p14:dur="1250">
        <p14:switch dir="r"/>
      </p:transition>
    </mc:Choice>
    <mc:Fallback xmlns="">
      <p:transition spd="slow">
        <p:fade/>
      </p:transition>
    </mc:Fallback>
  </mc:AlternateContent>
  <p:timing>
    <p:tnLst>
      <p:par>
        <p:cTn id="1" dur="indefinite" restart="never" nodeType="tmRoot"/>
      </p:par>
    </p:tnLst>
  </p:timing>
</p:sld>
</file>

<file path=ppt/slides/slide2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dirty="0"/>
              <a:t>Szöveg függvények III.</a:t>
            </a:r>
          </a:p>
        </p:txBody>
      </p:sp>
      <p:sp>
        <p:nvSpPr>
          <p:cNvPr id="3" name="Tartalom helye 2"/>
          <p:cNvSpPr>
            <a:spLocks noGrp="1"/>
          </p:cNvSpPr>
          <p:nvPr>
            <p:ph idx="1"/>
          </p:nvPr>
        </p:nvSpPr>
        <p:spPr/>
        <p:txBody>
          <a:bodyPr>
            <a:normAutofit/>
          </a:bodyPr>
          <a:lstStyle/>
          <a:p>
            <a:pPr lvl="1"/>
            <a:r>
              <a:rPr lang="hu-HU" dirty="0"/>
              <a:t> </a:t>
            </a:r>
            <a:r>
              <a:rPr lang="hu-HU" dirty="0">
                <a:solidFill>
                  <a:srgbClr val="FD2FFD"/>
                </a:solidFill>
              </a:rPr>
              <a:t>PATINDEX</a:t>
            </a:r>
            <a:r>
              <a:rPr lang="hu-HU" dirty="0"/>
              <a:t>(&lt;szöveg_kifejezés_mit&gt;, &lt;</a:t>
            </a:r>
            <a:r>
              <a:rPr lang="hu-HU" dirty="0" err="1"/>
              <a:t>szöveg_miben</a:t>
            </a:r>
            <a:r>
              <a:rPr lang="hu-HU" dirty="0"/>
              <a:t>&gt;) (MSSQL)</a:t>
            </a:r>
          </a:p>
          <a:p>
            <a:pPr lvl="2"/>
            <a:r>
              <a:rPr lang="hu-HU" dirty="0"/>
              <a:t>A </a:t>
            </a:r>
            <a:r>
              <a:rPr lang="hu-HU" dirty="0" err="1"/>
              <a:t>LIKE-nál</a:t>
            </a:r>
            <a:r>
              <a:rPr lang="hu-HU" dirty="0"/>
              <a:t> már látott szövegkifejezés első előfordulását tudja keresni és visszaadni.</a:t>
            </a:r>
          </a:p>
          <a:p>
            <a:pPr lvl="1"/>
            <a:r>
              <a:rPr lang="hu-HU" dirty="0"/>
              <a:t> </a:t>
            </a:r>
            <a:r>
              <a:rPr lang="hu-HU" dirty="0">
                <a:solidFill>
                  <a:srgbClr val="FD2FFD"/>
                </a:solidFill>
              </a:rPr>
              <a:t>STR</a:t>
            </a:r>
            <a:r>
              <a:rPr lang="hu-HU" dirty="0"/>
              <a:t>(&lt;szám&gt;, [&lt;hossz&gt;], [&lt;</a:t>
            </a:r>
            <a:r>
              <a:rPr lang="hu-HU" dirty="0" err="1"/>
              <a:t>decimális_helyek</a:t>
            </a:r>
            <a:r>
              <a:rPr lang="hu-HU" dirty="0"/>
              <a:t>&gt;]) (MSSQL)</a:t>
            </a:r>
          </a:p>
          <a:p>
            <a:pPr lvl="2"/>
            <a:r>
              <a:rPr lang="hu-HU" dirty="0"/>
              <a:t>Szöveggé konvertál egy megadott számot.</a:t>
            </a:r>
          </a:p>
          <a:p>
            <a:pPr lvl="2"/>
            <a:r>
              <a:rPr lang="hu-HU" dirty="0"/>
              <a:t>Két opcionális paraméterével szabályozható, hogy a kimenet mekkora lehet maximum karakterben, és a megadott számból hány decimális helyet tartson meg.</a:t>
            </a:r>
          </a:p>
          <a:p>
            <a:pPr lvl="1"/>
            <a:r>
              <a:rPr lang="hu-HU" dirty="0"/>
              <a:t> </a:t>
            </a:r>
            <a:r>
              <a:rPr lang="hu-HU" dirty="0">
                <a:solidFill>
                  <a:srgbClr val="FD2FFD"/>
                </a:solidFill>
              </a:rPr>
              <a:t>CONCAT</a:t>
            </a:r>
            <a:r>
              <a:rPr lang="hu-HU" dirty="0"/>
              <a:t>(&lt;szöveg1&gt;, &lt;szöveg2&gt;,…,&lt;</a:t>
            </a:r>
            <a:r>
              <a:rPr lang="hu-HU" dirty="0" err="1"/>
              <a:t>szövegN</a:t>
            </a:r>
            <a:r>
              <a:rPr lang="hu-HU" dirty="0"/>
              <a:t>&gt;)</a:t>
            </a:r>
          </a:p>
          <a:p>
            <a:pPr lvl="2"/>
            <a:r>
              <a:rPr lang="hu-HU" dirty="0"/>
              <a:t>Összefűzi a megadott szövegeket.</a:t>
            </a:r>
          </a:p>
        </p:txBody>
      </p:sp>
      <p:sp>
        <p:nvSpPr>
          <p:cNvPr id="5" name="Dátum helye 4"/>
          <p:cNvSpPr>
            <a:spLocks noGrp="1"/>
          </p:cNvSpPr>
          <p:nvPr>
            <p:ph type="dt" sz="half" idx="10"/>
          </p:nvPr>
        </p:nvSpPr>
        <p:spPr/>
        <p:txBody>
          <a:bodyPr/>
          <a:lstStyle/>
          <a:p>
            <a:fld id="{9DACCCEE-3246-48E9-AB67-7DAEF2C0CE44}" type="datetime1">
              <a:rPr lang="hu-HU" smtClean="0"/>
              <a:t>2023. 01. 18.</a:t>
            </a:fld>
            <a:endParaRPr lang="hu-HU"/>
          </a:p>
        </p:txBody>
      </p:sp>
      <p:sp>
        <p:nvSpPr>
          <p:cNvPr id="4" name="Dia számának helye 3">
            <a:extLst>
              <a:ext uri="{FF2B5EF4-FFF2-40B4-BE49-F238E27FC236}">
                <a16:creationId xmlns:a16="http://schemas.microsoft.com/office/drawing/2014/main" id="{6781AC96-66D3-4CBD-8A53-05254F87A128}"/>
              </a:ext>
            </a:extLst>
          </p:cNvPr>
          <p:cNvSpPr>
            <a:spLocks noGrp="1"/>
          </p:cNvSpPr>
          <p:nvPr>
            <p:ph type="sldNum" sz="quarter" idx="12"/>
          </p:nvPr>
        </p:nvSpPr>
        <p:spPr/>
        <p:txBody>
          <a:bodyPr/>
          <a:lstStyle/>
          <a:p>
            <a:fld id="{023A0BD0-2DEC-4D15-9D20-DE27D113719B}" type="slidenum">
              <a:rPr lang="hu-HU" smtClean="0"/>
              <a:t>221</a:t>
            </a:fld>
            <a:endParaRPr lang="hu-HU"/>
          </a:p>
        </p:txBody>
      </p:sp>
    </p:spTree>
    <p:extLst>
      <p:ext uri="{BB962C8B-B14F-4D97-AF65-F5344CB8AC3E}">
        <p14:creationId xmlns:p14="http://schemas.microsoft.com/office/powerpoint/2010/main" val="3194178854"/>
      </p:ext>
    </p:extLst>
  </p:cSld>
  <p:clrMapOvr>
    <a:masterClrMapping/>
  </p:clrMapOvr>
  <mc:AlternateContent xmlns:mc="http://schemas.openxmlformats.org/markup-compatibility/2006" xmlns:p14="http://schemas.microsoft.com/office/powerpoint/2010/main">
    <mc:Choice Requires="p14">
      <p:transition spd="slow" p14:dur="1250">
        <p14:switch dir="r"/>
      </p:transition>
    </mc:Choice>
    <mc:Fallback xmlns="">
      <p:transition spd="slow">
        <p:fade/>
      </p:transition>
    </mc:Fallback>
  </mc:AlternateContent>
  <p:timing>
    <p:tnLst>
      <p:par>
        <p:cTn id="1" dur="indefinite" restart="never" nodeType="tmRoot"/>
      </p:par>
    </p:tnLst>
  </p:timing>
</p:sld>
</file>

<file path=ppt/slides/slide2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dirty="0"/>
              <a:t>Szöveg függvények IV.</a:t>
            </a:r>
          </a:p>
        </p:txBody>
      </p:sp>
      <p:sp>
        <p:nvSpPr>
          <p:cNvPr id="3" name="Tartalom helye 2"/>
          <p:cNvSpPr>
            <a:spLocks noGrp="1"/>
          </p:cNvSpPr>
          <p:nvPr>
            <p:ph idx="1"/>
          </p:nvPr>
        </p:nvSpPr>
        <p:spPr/>
        <p:txBody>
          <a:bodyPr>
            <a:normAutofit/>
          </a:bodyPr>
          <a:lstStyle/>
          <a:p>
            <a:pPr lvl="1"/>
            <a:r>
              <a:rPr lang="hu-HU" dirty="0"/>
              <a:t> </a:t>
            </a:r>
            <a:r>
              <a:rPr lang="hu-HU" dirty="0">
                <a:solidFill>
                  <a:srgbClr val="FD2FFD"/>
                </a:solidFill>
              </a:rPr>
              <a:t>STUFF</a:t>
            </a:r>
            <a:r>
              <a:rPr lang="hu-HU" dirty="0"/>
              <a:t>(&lt;szöveg&gt;, &lt;kezdő_karakter&gt;, &lt;törlendő_hossz&gt;, &lt;beillesztendő_szöveg&gt;)</a:t>
            </a:r>
          </a:p>
          <a:p>
            <a:pPr lvl="2"/>
            <a:r>
              <a:rPr lang="hu-HU" dirty="0"/>
              <a:t>Segítségével bele lehet fűzni, egy meglévő szövegbe, egy másikat úgy, hogy közben az eredeti szövegből bizonyos karakterszámot kitörlünk.</a:t>
            </a:r>
          </a:p>
          <a:p>
            <a:pPr lvl="1"/>
            <a:r>
              <a:rPr lang="hu-HU" dirty="0"/>
              <a:t> </a:t>
            </a:r>
            <a:r>
              <a:rPr lang="hu-HU" dirty="0">
                <a:solidFill>
                  <a:srgbClr val="FD2FFD"/>
                </a:solidFill>
              </a:rPr>
              <a:t>REPLACE</a:t>
            </a:r>
            <a:r>
              <a:rPr lang="hu-HU" dirty="0"/>
              <a:t>(&lt;szöveg_miben&gt;, &lt;szöveg_mit&gt;, &lt;szöveg_mire&gt;)</a:t>
            </a:r>
          </a:p>
          <a:p>
            <a:pPr lvl="2"/>
            <a:r>
              <a:rPr lang="hu-HU" dirty="0"/>
              <a:t>Kicseréli a a megadott szövegben a megadott szöveget, egy másik megadott szövegre.</a:t>
            </a:r>
          </a:p>
          <a:p>
            <a:pPr lvl="1"/>
            <a:r>
              <a:rPr lang="hu-HU" dirty="0"/>
              <a:t> </a:t>
            </a:r>
            <a:r>
              <a:rPr lang="hu-HU" dirty="0">
                <a:solidFill>
                  <a:srgbClr val="FD2FFD"/>
                </a:solidFill>
              </a:rPr>
              <a:t>SUBSTRING</a:t>
            </a:r>
            <a:r>
              <a:rPr lang="hu-HU" dirty="0"/>
              <a:t>(&lt;szöveg&gt;, &lt;honnan&gt;, &lt;mennyit&gt;)</a:t>
            </a:r>
          </a:p>
          <a:p>
            <a:pPr lvl="2"/>
            <a:r>
              <a:rPr lang="hu-HU" dirty="0"/>
              <a:t>Visszaad a szöveg bizonyos karakterétől, bizonyos mennyiségű karaktert.</a:t>
            </a:r>
          </a:p>
          <a:p>
            <a:pPr lvl="1"/>
            <a:endParaRPr lang="hu-HU" dirty="0"/>
          </a:p>
        </p:txBody>
      </p:sp>
      <p:sp>
        <p:nvSpPr>
          <p:cNvPr id="5" name="Dátum helye 4"/>
          <p:cNvSpPr>
            <a:spLocks noGrp="1"/>
          </p:cNvSpPr>
          <p:nvPr>
            <p:ph type="dt" sz="half" idx="10"/>
          </p:nvPr>
        </p:nvSpPr>
        <p:spPr/>
        <p:txBody>
          <a:bodyPr/>
          <a:lstStyle/>
          <a:p>
            <a:fld id="{256B9003-3859-489E-9FB1-7CF1CDBC0A01}" type="datetime1">
              <a:rPr lang="hu-HU" smtClean="0"/>
              <a:t>2023. 01. 18.</a:t>
            </a:fld>
            <a:endParaRPr lang="hu-HU"/>
          </a:p>
        </p:txBody>
      </p:sp>
      <p:sp>
        <p:nvSpPr>
          <p:cNvPr id="4" name="Dia számának helye 3">
            <a:extLst>
              <a:ext uri="{FF2B5EF4-FFF2-40B4-BE49-F238E27FC236}">
                <a16:creationId xmlns:a16="http://schemas.microsoft.com/office/drawing/2014/main" id="{BBA1C424-7BCD-46EC-929C-CEA72DCEB7D7}"/>
              </a:ext>
            </a:extLst>
          </p:cNvPr>
          <p:cNvSpPr>
            <a:spLocks noGrp="1"/>
          </p:cNvSpPr>
          <p:nvPr>
            <p:ph type="sldNum" sz="quarter" idx="12"/>
          </p:nvPr>
        </p:nvSpPr>
        <p:spPr/>
        <p:txBody>
          <a:bodyPr/>
          <a:lstStyle/>
          <a:p>
            <a:fld id="{023A0BD0-2DEC-4D15-9D20-DE27D113719B}" type="slidenum">
              <a:rPr lang="hu-HU" smtClean="0"/>
              <a:t>222</a:t>
            </a:fld>
            <a:endParaRPr lang="hu-HU"/>
          </a:p>
        </p:txBody>
      </p:sp>
    </p:spTree>
    <p:extLst>
      <p:ext uri="{BB962C8B-B14F-4D97-AF65-F5344CB8AC3E}">
        <p14:creationId xmlns:p14="http://schemas.microsoft.com/office/powerpoint/2010/main" val="1302133384"/>
      </p:ext>
    </p:extLst>
  </p:cSld>
  <p:clrMapOvr>
    <a:masterClrMapping/>
  </p:clrMapOvr>
  <mc:AlternateContent xmlns:mc="http://schemas.openxmlformats.org/markup-compatibility/2006" xmlns:p14="http://schemas.microsoft.com/office/powerpoint/2010/main">
    <mc:Choice Requires="p14">
      <p:transition spd="slow" p14:dur="1250">
        <p14:switch dir="r"/>
      </p:transition>
    </mc:Choice>
    <mc:Fallback xmlns="">
      <p:transition spd="slow">
        <p:fade/>
      </p:transition>
    </mc:Fallback>
  </mc:AlternateContent>
  <p:timing>
    <p:tnLst>
      <p:par>
        <p:cTn id="1" dur="indefinite" restart="never" nodeType="tmRoot"/>
      </p:par>
    </p:tnLst>
  </p:timing>
</p:sld>
</file>

<file path=ppt/slides/slide2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dirty="0"/>
              <a:t>Szöveg függvények V.</a:t>
            </a:r>
          </a:p>
        </p:txBody>
      </p:sp>
      <p:sp>
        <p:nvSpPr>
          <p:cNvPr id="3" name="Tartalom helye 2"/>
          <p:cNvSpPr>
            <a:spLocks noGrp="1"/>
          </p:cNvSpPr>
          <p:nvPr>
            <p:ph idx="1"/>
          </p:nvPr>
        </p:nvSpPr>
        <p:spPr/>
        <p:txBody>
          <a:bodyPr>
            <a:normAutofit/>
          </a:bodyPr>
          <a:lstStyle/>
          <a:p>
            <a:pPr lvl="1"/>
            <a:r>
              <a:rPr lang="hu-HU" dirty="0"/>
              <a:t> </a:t>
            </a:r>
            <a:r>
              <a:rPr lang="hu-HU" dirty="0">
                <a:solidFill>
                  <a:srgbClr val="FD2FFD"/>
                </a:solidFill>
              </a:rPr>
              <a:t>LOWER</a:t>
            </a:r>
            <a:r>
              <a:rPr lang="hu-HU" dirty="0"/>
              <a:t> / </a:t>
            </a:r>
            <a:r>
              <a:rPr lang="hu-HU" dirty="0">
                <a:solidFill>
                  <a:srgbClr val="FD2FFD"/>
                </a:solidFill>
              </a:rPr>
              <a:t>UPPER</a:t>
            </a:r>
            <a:r>
              <a:rPr lang="hu-HU" dirty="0"/>
              <a:t>(&lt;szöveg&gt;)</a:t>
            </a:r>
          </a:p>
          <a:p>
            <a:pPr lvl="2"/>
            <a:r>
              <a:rPr lang="hu-HU" dirty="0"/>
              <a:t>Kis- nagybetűsítő függvények.</a:t>
            </a:r>
          </a:p>
          <a:p>
            <a:pPr lvl="1"/>
            <a:r>
              <a:rPr lang="hu-HU" dirty="0"/>
              <a:t> </a:t>
            </a:r>
            <a:r>
              <a:rPr lang="hu-HU" dirty="0">
                <a:solidFill>
                  <a:srgbClr val="FD2FFD"/>
                </a:solidFill>
              </a:rPr>
              <a:t>LEFT</a:t>
            </a:r>
            <a:r>
              <a:rPr lang="hu-HU" dirty="0"/>
              <a:t> / </a:t>
            </a:r>
            <a:r>
              <a:rPr lang="hu-HU" dirty="0">
                <a:solidFill>
                  <a:srgbClr val="FD2FFD"/>
                </a:solidFill>
              </a:rPr>
              <a:t>RIGHT</a:t>
            </a:r>
            <a:r>
              <a:rPr lang="hu-HU" dirty="0"/>
              <a:t>(&lt;szöveg&gt;, &lt;hossz&gt;)</a:t>
            </a:r>
          </a:p>
          <a:p>
            <a:pPr lvl="2"/>
            <a:r>
              <a:rPr lang="hu-HU" dirty="0"/>
              <a:t>Visszaadja a szöveg bal, vagy jobb oldaláról a megadott hossznyi karaktert.</a:t>
            </a:r>
          </a:p>
          <a:p>
            <a:pPr lvl="1"/>
            <a:r>
              <a:rPr lang="hu-HU" dirty="0"/>
              <a:t> </a:t>
            </a:r>
            <a:r>
              <a:rPr lang="hu-HU" dirty="0">
                <a:solidFill>
                  <a:srgbClr val="FD2FFD"/>
                </a:solidFill>
              </a:rPr>
              <a:t>LEN</a:t>
            </a:r>
            <a:r>
              <a:rPr lang="hu-HU" dirty="0"/>
              <a:t>(&lt;szöveg&gt;)</a:t>
            </a:r>
          </a:p>
          <a:p>
            <a:pPr lvl="2"/>
            <a:r>
              <a:rPr lang="hu-HU" dirty="0"/>
              <a:t>Visszaadja a megadott szöveg hosszát.</a:t>
            </a:r>
          </a:p>
          <a:p>
            <a:pPr lvl="1"/>
            <a:r>
              <a:rPr lang="hu-HU" dirty="0"/>
              <a:t>További függvények:</a:t>
            </a:r>
          </a:p>
          <a:p>
            <a:pPr lvl="2"/>
            <a:r>
              <a:rPr lang="hu-HU" dirty="0"/>
              <a:t>MSSQL:</a:t>
            </a:r>
          </a:p>
          <a:p>
            <a:pPr lvl="3"/>
            <a:r>
              <a:rPr lang="hu-HU" sz="2300" dirty="0">
                <a:hlinkClick r:id="rId2"/>
              </a:rPr>
              <a:t>https://msdn.microsoft.com/en-us/library/ms181984.aspx</a:t>
            </a:r>
            <a:r>
              <a:rPr lang="hu-HU" sz="2300" dirty="0"/>
              <a:t> </a:t>
            </a:r>
          </a:p>
          <a:p>
            <a:pPr lvl="2"/>
            <a:r>
              <a:rPr lang="hu-HU" sz="2700" dirty="0" err="1"/>
              <a:t>MySQL</a:t>
            </a:r>
            <a:r>
              <a:rPr lang="hu-HU" sz="2700" dirty="0"/>
              <a:t>:</a:t>
            </a:r>
          </a:p>
          <a:p>
            <a:pPr lvl="3"/>
            <a:r>
              <a:rPr lang="hu-HU" sz="2300" dirty="0">
                <a:hlinkClick r:id="rId3"/>
              </a:rPr>
              <a:t>https://dev.mysql.com/doc/refman/8.0/en/string-functions.html</a:t>
            </a:r>
            <a:endParaRPr lang="hu-HU" sz="2300" dirty="0"/>
          </a:p>
        </p:txBody>
      </p:sp>
      <p:sp>
        <p:nvSpPr>
          <p:cNvPr id="5" name="Dátum helye 4"/>
          <p:cNvSpPr>
            <a:spLocks noGrp="1"/>
          </p:cNvSpPr>
          <p:nvPr>
            <p:ph type="dt" sz="half" idx="10"/>
          </p:nvPr>
        </p:nvSpPr>
        <p:spPr/>
        <p:txBody>
          <a:bodyPr/>
          <a:lstStyle/>
          <a:p>
            <a:fld id="{09552963-32CD-402F-94E0-6862D77268DA}" type="datetime1">
              <a:rPr lang="hu-HU" smtClean="0"/>
              <a:t>2023. 01. 18.</a:t>
            </a:fld>
            <a:endParaRPr lang="hu-HU"/>
          </a:p>
        </p:txBody>
      </p:sp>
      <p:sp>
        <p:nvSpPr>
          <p:cNvPr id="4" name="Dia számának helye 3">
            <a:extLst>
              <a:ext uri="{FF2B5EF4-FFF2-40B4-BE49-F238E27FC236}">
                <a16:creationId xmlns:a16="http://schemas.microsoft.com/office/drawing/2014/main" id="{E67A797E-B4AA-40A1-89EA-FF08CA7957CA}"/>
              </a:ext>
            </a:extLst>
          </p:cNvPr>
          <p:cNvSpPr>
            <a:spLocks noGrp="1"/>
          </p:cNvSpPr>
          <p:nvPr>
            <p:ph type="sldNum" sz="quarter" idx="12"/>
          </p:nvPr>
        </p:nvSpPr>
        <p:spPr/>
        <p:txBody>
          <a:bodyPr/>
          <a:lstStyle/>
          <a:p>
            <a:fld id="{023A0BD0-2DEC-4D15-9D20-DE27D113719B}" type="slidenum">
              <a:rPr lang="hu-HU" smtClean="0"/>
              <a:t>223</a:t>
            </a:fld>
            <a:endParaRPr lang="hu-HU"/>
          </a:p>
        </p:txBody>
      </p:sp>
    </p:spTree>
    <p:extLst>
      <p:ext uri="{BB962C8B-B14F-4D97-AF65-F5344CB8AC3E}">
        <p14:creationId xmlns:p14="http://schemas.microsoft.com/office/powerpoint/2010/main" val="3133604010"/>
      </p:ext>
    </p:extLst>
  </p:cSld>
  <p:clrMapOvr>
    <a:masterClrMapping/>
  </p:clrMapOvr>
  <mc:AlternateContent xmlns:mc="http://schemas.openxmlformats.org/markup-compatibility/2006" xmlns:p14="http://schemas.microsoft.com/office/powerpoint/2010/main">
    <mc:Choice Requires="p14">
      <p:transition spd="slow" p14:dur="1250">
        <p14:switch dir="r"/>
      </p:transition>
    </mc:Choice>
    <mc:Fallback xmlns="">
      <p:transition spd="slow">
        <p:fade/>
      </p:transition>
    </mc:Fallback>
  </mc:AlternateContent>
  <p:timing>
    <p:tnLst>
      <p:par>
        <p:cTn id="1" dur="indefinite" restart="never" nodeType="tmRoot"/>
      </p:par>
    </p:tnLst>
  </p:timing>
</p:sld>
</file>

<file path=ppt/slides/slide2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dirty="0"/>
              <a:t>Dátum függvények I.</a:t>
            </a:r>
          </a:p>
        </p:txBody>
      </p:sp>
      <p:sp>
        <p:nvSpPr>
          <p:cNvPr id="3" name="Tartalom helye 2"/>
          <p:cNvSpPr>
            <a:spLocks noGrp="1"/>
          </p:cNvSpPr>
          <p:nvPr>
            <p:ph idx="1"/>
          </p:nvPr>
        </p:nvSpPr>
        <p:spPr/>
        <p:txBody>
          <a:bodyPr>
            <a:normAutofit/>
          </a:bodyPr>
          <a:lstStyle/>
          <a:p>
            <a:r>
              <a:rPr lang="hu-HU" dirty="0"/>
              <a:t>Dátum és időt visszaadó, vagy azokkal dolgozó függvények:</a:t>
            </a:r>
          </a:p>
          <a:p>
            <a:pPr lvl="1"/>
            <a:r>
              <a:rPr lang="hu-HU" dirty="0"/>
              <a:t> </a:t>
            </a:r>
            <a:r>
              <a:rPr lang="hu-HU" dirty="0">
                <a:solidFill>
                  <a:srgbClr val="FD2FFD"/>
                </a:solidFill>
              </a:rPr>
              <a:t>SYSDATETIME</a:t>
            </a:r>
            <a:r>
              <a:rPr lang="hu-HU" dirty="0"/>
              <a:t>() [MSSQL]</a:t>
            </a:r>
          </a:p>
          <a:p>
            <a:pPr lvl="2"/>
            <a:r>
              <a:rPr lang="hu-HU" dirty="0"/>
              <a:t>Visszaadja DATETIME2(7) típusban, a jelenlegi dátumot és időpontot, amit az SQL Server alatt futó géptől kérdez le.</a:t>
            </a:r>
          </a:p>
          <a:p>
            <a:pPr lvl="1"/>
            <a:r>
              <a:rPr lang="hu-HU" dirty="0"/>
              <a:t> </a:t>
            </a:r>
            <a:r>
              <a:rPr lang="hu-HU" dirty="0">
                <a:solidFill>
                  <a:srgbClr val="FD2FFD"/>
                </a:solidFill>
              </a:rPr>
              <a:t>CURRENT_TIMESTAMP</a:t>
            </a:r>
          </a:p>
          <a:p>
            <a:pPr lvl="2"/>
            <a:r>
              <a:rPr lang="hu-HU" dirty="0"/>
              <a:t>Visszaadja DATETIME típusban, a jelenlegi dátumot és időpontot, amit az SQL Server alatt futó géptől kérdez le.</a:t>
            </a:r>
          </a:p>
          <a:p>
            <a:pPr lvl="2"/>
            <a:r>
              <a:rPr lang="hu-HU" dirty="0"/>
              <a:t>A CURRENT_TIMESTAMP után nincs zárójel.</a:t>
            </a:r>
          </a:p>
          <a:p>
            <a:pPr lvl="2"/>
            <a:r>
              <a:rPr lang="hu-HU" dirty="0"/>
              <a:t>Pontatlanabb mint a SYSDATETIME(), viszont több SQL szerverrel kompatibilis.</a:t>
            </a:r>
          </a:p>
        </p:txBody>
      </p:sp>
      <p:sp>
        <p:nvSpPr>
          <p:cNvPr id="5" name="Dátum helye 4"/>
          <p:cNvSpPr>
            <a:spLocks noGrp="1"/>
          </p:cNvSpPr>
          <p:nvPr>
            <p:ph type="dt" sz="half" idx="10"/>
          </p:nvPr>
        </p:nvSpPr>
        <p:spPr/>
        <p:txBody>
          <a:bodyPr/>
          <a:lstStyle/>
          <a:p>
            <a:fld id="{497B2C1F-AFD5-407E-BDF5-2E556BAAF918}" type="datetime1">
              <a:rPr lang="hu-HU" smtClean="0"/>
              <a:t>2023. 01. 18.</a:t>
            </a:fld>
            <a:endParaRPr lang="hu-HU"/>
          </a:p>
        </p:txBody>
      </p:sp>
      <p:sp>
        <p:nvSpPr>
          <p:cNvPr id="4" name="Dia számának helye 3">
            <a:extLst>
              <a:ext uri="{FF2B5EF4-FFF2-40B4-BE49-F238E27FC236}">
                <a16:creationId xmlns:a16="http://schemas.microsoft.com/office/drawing/2014/main" id="{86F55D84-9E6A-4BE9-8E7B-2DD1E0ED0B0E}"/>
              </a:ext>
            </a:extLst>
          </p:cNvPr>
          <p:cNvSpPr>
            <a:spLocks noGrp="1"/>
          </p:cNvSpPr>
          <p:nvPr>
            <p:ph type="sldNum" sz="quarter" idx="12"/>
          </p:nvPr>
        </p:nvSpPr>
        <p:spPr/>
        <p:txBody>
          <a:bodyPr/>
          <a:lstStyle/>
          <a:p>
            <a:fld id="{023A0BD0-2DEC-4D15-9D20-DE27D113719B}" type="slidenum">
              <a:rPr lang="hu-HU" smtClean="0"/>
              <a:t>224</a:t>
            </a:fld>
            <a:endParaRPr lang="hu-HU"/>
          </a:p>
        </p:txBody>
      </p:sp>
    </p:spTree>
    <p:extLst>
      <p:ext uri="{BB962C8B-B14F-4D97-AF65-F5344CB8AC3E}">
        <p14:creationId xmlns:p14="http://schemas.microsoft.com/office/powerpoint/2010/main" val="3704549987"/>
      </p:ext>
    </p:extLst>
  </p:cSld>
  <p:clrMapOvr>
    <a:masterClrMapping/>
  </p:clrMapOvr>
  <mc:AlternateContent xmlns:mc="http://schemas.openxmlformats.org/markup-compatibility/2006" xmlns:p14="http://schemas.microsoft.com/office/powerpoint/2010/main">
    <mc:Choice Requires="p14">
      <p:transition spd="slow" p14:dur="1250">
        <p14:switch dir="r"/>
      </p:transition>
    </mc:Choice>
    <mc:Fallback xmlns="">
      <p:transition spd="slow">
        <p:fade/>
      </p:transition>
    </mc:Fallback>
  </mc:AlternateContent>
  <p:timing>
    <p:tnLst>
      <p:par>
        <p:cTn id="1" dur="indefinite" restart="never" nodeType="tmRoot"/>
      </p:par>
    </p:tnLst>
  </p:timing>
</p:sld>
</file>

<file path=ppt/slides/slide2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dirty="0"/>
              <a:t>Dátum függvények II.</a:t>
            </a:r>
          </a:p>
        </p:txBody>
      </p:sp>
      <p:sp>
        <p:nvSpPr>
          <p:cNvPr id="3" name="Tartalom helye 2"/>
          <p:cNvSpPr>
            <a:spLocks noGrp="1"/>
          </p:cNvSpPr>
          <p:nvPr>
            <p:ph idx="1"/>
          </p:nvPr>
        </p:nvSpPr>
        <p:spPr/>
        <p:txBody>
          <a:bodyPr>
            <a:normAutofit/>
          </a:bodyPr>
          <a:lstStyle/>
          <a:p>
            <a:pPr lvl="1"/>
            <a:r>
              <a:rPr lang="hu-HU" dirty="0"/>
              <a:t> </a:t>
            </a:r>
            <a:r>
              <a:rPr lang="hu-HU" dirty="0">
                <a:solidFill>
                  <a:srgbClr val="FD2FFD"/>
                </a:solidFill>
              </a:rPr>
              <a:t>GETDATE</a:t>
            </a:r>
            <a:r>
              <a:rPr lang="hu-HU" dirty="0"/>
              <a:t>() [MSSQL] / </a:t>
            </a:r>
            <a:r>
              <a:rPr lang="hu-HU" dirty="0">
                <a:solidFill>
                  <a:srgbClr val="FD2FFD"/>
                </a:solidFill>
              </a:rPr>
              <a:t>NOW</a:t>
            </a:r>
            <a:r>
              <a:rPr lang="hu-HU" dirty="0"/>
              <a:t>() [</a:t>
            </a:r>
            <a:r>
              <a:rPr lang="hu-HU" dirty="0" err="1"/>
              <a:t>MySQL</a:t>
            </a:r>
            <a:r>
              <a:rPr lang="hu-HU" dirty="0"/>
              <a:t>]</a:t>
            </a:r>
          </a:p>
          <a:p>
            <a:pPr lvl="2"/>
            <a:r>
              <a:rPr lang="hu-HU" dirty="0"/>
              <a:t>Ugyan azt adja vissza mint a</a:t>
            </a:r>
            <a:br>
              <a:rPr lang="hu-HU" dirty="0"/>
            </a:br>
            <a:r>
              <a:rPr lang="hu-HU" dirty="0"/>
              <a:t>CURRENT_TIMESTAMP</a:t>
            </a:r>
          </a:p>
          <a:p>
            <a:pPr lvl="1"/>
            <a:r>
              <a:rPr lang="hu-HU" dirty="0"/>
              <a:t> </a:t>
            </a:r>
            <a:r>
              <a:rPr lang="hu-HU" dirty="0">
                <a:solidFill>
                  <a:srgbClr val="FD2FFD"/>
                </a:solidFill>
              </a:rPr>
              <a:t>DATEPART</a:t>
            </a:r>
            <a:r>
              <a:rPr lang="hu-HU" dirty="0"/>
              <a:t>(&lt;dátumrész&gt;, &lt;dátum&gt;) [MSSQL]</a:t>
            </a:r>
          </a:p>
          <a:p>
            <a:pPr lvl="2"/>
            <a:r>
              <a:rPr lang="hu-HU" dirty="0"/>
              <a:t>Visszaadja a megadott dátum, </a:t>
            </a:r>
            <a:br>
              <a:rPr lang="hu-HU" dirty="0"/>
            </a:br>
            <a:r>
              <a:rPr lang="hu-HU" dirty="0"/>
              <a:t>megadott részét.</a:t>
            </a:r>
          </a:p>
          <a:p>
            <a:pPr lvl="1"/>
            <a:r>
              <a:rPr lang="hu-HU" dirty="0">
                <a:sym typeface="Wingdings" panose="05000000000000000000" pitchFamily="2" charset="2"/>
              </a:rPr>
              <a:t> </a:t>
            </a:r>
            <a:r>
              <a:rPr lang="hu-HU" dirty="0">
                <a:solidFill>
                  <a:srgbClr val="FD2FFD"/>
                </a:solidFill>
                <a:sym typeface="Wingdings" panose="05000000000000000000" pitchFamily="2" charset="2"/>
              </a:rPr>
              <a:t>DAY</a:t>
            </a:r>
            <a:r>
              <a:rPr lang="hu-HU" dirty="0">
                <a:sym typeface="Wingdings" panose="05000000000000000000" pitchFamily="2" charset="2"/>
              </a:rPr>
              <a:t>(</a:t>
            </a:r>
            <a:r>
              <a:rPr lang="hu-HU" dirty="0"/>
              <a:t>&lt;dátum&gt;</a:t>
            </a:r>
            <a:r>
              <a:rPr lang="hu-HU" dirty="0">
                <a:sym typeface="Wingdings" panose="05000000000000000000" pitchFamily="2" charset="2"/>
              </a:rPr>
              <a:t>)</a:t>
            </a:r>
          </a:p>
          <a:p>
            <a:pPr lvl="2"/>
            <a:r>
              <a:rPr lang="hu-HU" dirty="0">
                <a:sym typeface="Wingdings" panose="05000000000000000000" pitchFamily="2" charset="2"/>
              </a:rPr>
              <a:t>A megadott dátumból visszaadja a napot.</a:t>
            </a:r>
          </a:p>
          <a:p>
            <a:pPr lvl="1"/>
            <a:r>
              <a:rPr lang="hu-HU" dirty="0">
                <a:sym typeface="Wingdings" panose="05000000000000000000" pitchFamily="2" charset="2"/>
              </a:rPr>
              <a:t> </a:t>
            </a:r>
            <a:r>
              <a:rPr lang="hu-HU" dirty="0">
                <a:solidFill>
                  <a:srgbClr val="FD2FFD"/>
                </a:solidFill>
              </a:rPr>
              <a:t>MONTH</a:t>
            </a:r>
            <a:r>
              <a:rPr lang="hu-HU" dirty="0"/>
              <a:t>(&lt;dátum&gt;)</a:t>
            </a:r>
          </a:p>
          <a:p>
            <a:pPr lvl="2"/>
            <a:r>
              <a:rPr lang="hu-HU" dirty="0">
                <a:sym typeface="Wingdings" panose="05000000000000000000" pitchFamily="2" charset="2"/>
              </a:rPr>
              <a:t>A megadott dátumból visszaadja a hónapot.</a:t>
            </a:r>
            <a:endParaRPr lang="hu-HU" dirty="0"/>
          </a:p>
        </p:txBody>
      </p:sp>
      <p:sp>
        <p:nvSpPr>
          <p:cNvPr id="5" name="Dátum helye 4"/>
          <p:cNvSpPr>
            <a:spLocks noGrp="1"/>
          </p:cNvSpPr>
          <p:nvPr>
            <p:ph type="dt" sz="half" idx="10"/>
          </p:nvPr>
        </p:nvSpPr>
        <p:spPr/>
        <p:txBody>
          <a:bodyPr/>
          <a:lstStyle/>
          <a:p>
            <a:fld id="{E15BF459-52E8-4501-9A68-11C00C0C1E0B}" type="datetime1">
              <a:rPr lang="hu-HU" smtClean="0"/>
              <a:t>2023. 01. 18.</a:t>
            </a:fld>
            <a:endParaRPr lang="hu-HU"/>
          </a:p>
        </p:txBody>
      </p:sp>
      <p:sp>
        <p:nvSpPr>
          <p:cNvPr id="4" name="Dia számának helye 3">
            <a:extLst>
              <a:ext uri="{FF2B5EF4-FFF2-40B4-BE49-F238E27FC236}">
                <a16:creationId xmlns:a16="http://schemas.microsoft.com/office/drawing/2014/main" id="{C87F3776-CB8B-48F4-AE02-3018A77D06AF}"/>
              </a:ext>
            </a:extLst>
          </p:cNvPr>
          <p:cNvSpPr>
            <a:spLocks noGrp="1"/>
          </p:cNvSpPr>
          <p:nvPr>
            <p:ph type="sldNum" sz="quarter" idx="12"/>
          </p:nvPr>
        </p:nvSpPr>
        <p:spPr/>
        <p:txBody>
          <a:bodyPr/>
          <a:lstStyle/>
          <a:p>
            <a:fld id="{023A0BD0-2DEC-4D15-9D20-DE27D113719B}" type="slidenum">
              <a:rPr lang="hu-HU" smtClean="0"/>
              <a:t>225</a:t>
            </a:fld>
            <a:endParaRPr lang="hu-HU"/>
          </a:p>
        </p:txBody>
      </p:sp>
      <p:graphicFrame>
        <p:nvGraphicFramePr>
          <p:cNvPr id="6" name="Táblázat 5"/>
          <p:cNvGraphicFramePr>
            <a:graphicFrameLocks noGrp="1"/>
          </p:cNvGraphicFramePr>
          <p:nvPr>
            <p:extLst/>
          </p:nvPr>
        </p:nvGraphicFramePr>
        <p:xfrm>
          <a:off x="9756515" y="1868907"/>
          <a:ext cx="2081463" cy="4244136"/>
        </p:xfrm>
        <a:graphic>
          <a:graphicData uri="http://schemas.openxmlformats.org/drawingml/2006/table">
            <a:tbl>
              <a:tblPr>
                <a:tableStyleId>{3C2FFA5D-87B4-456A-9821-1D502468CF0F}</a:tableStyleId>
              </a:tblPr>
              <a:tblGrid>
                <a:gridCol w="1141636">
                  <a:extLst>
                    <a:ext uri="{9D8B030D-6E8A-4147-A177-3AD203B41FA5}">
                      <a16:colId xmlns:a16="http://schemas.microsoft.com/office/drawing/2014/main" val="20000"/>
                    </a:ext>
                  </a:extLst>
                </a:gridCol>
                <a:gridCol w="939827">
                  <a:extLst>
                    <a:ext uri="{9D8B030D-6E8A-4147-A177-3AD203B41FA5}">
                      <a16:colId xmlns:a16="http://schemas.microsoft.com/office/drawing/2014/main" val="20001"/>
                    </a:ext>
                  </a:extLst>
                </a:gridCol>
              </a:tblGrid>
              <a:tr h="310272">
                <a:tc>
                  <a:txBody>
                    <a:bodyPr/>
                    <a:lstStyle/>
                    <a:p>
                      <a:pPr algn="ctr"/>
                      <a:r>
                        <a:rPr lang="hu-HU" sz="1200" b="1" u="sng" dirty="0">
                          <a:solidFill>
                            <a:schemeClr val="tx1"/>
                          </a:solidFill>
                        </a:rPr>
                        <a:t>Dátumrész</a:t>
                      </a:r>
                    </a:p>
                  </a:txBody>
                  <a:tcPr marL="86549" marR="86549" marT="43275" marB="43275" anchor="ctr"/>
                </a:tc>
                <a:tc>
                  <a:txBody>
                    <a:bodyPr/>
                    <a:lstStyle/>
                    <a:p>
                      <a:pPr algn="ctr"/>
                      <a:r>
                        <a:rPr lang="hu-HU" sz="1200" b="1" u="sng" dirty="0">
                          <a:solidFill>
                            <a:schemeClr val="tx1"/>
                          </a:solidFill>
                        </a:rPr>
                        <a:t>Jelölés</a:t>
                      </a:r>
                    </a:p>
                  </a:txBody>
                  <a:tcPr marL="86549" marR="86549" marT="43275" marB="43275" anchor="ctr"/>
                </a:tc>
                <a:extLst>
                  <a:ext uri="{0D108BD9-81ED-4DB2-BD59-A6C34878D82A}">
                    <a16:rowId xmlns:a16="http://schemas.microsoft.com/office/drawing/2014/main" val="10000"/>
                  </a:ext>
                </a:extLst>
              </a:tr>
              <a:tr h="327822">
                <a:tc>
                  <a:txBody>
                    <a:bodyPr/>
                    <a:lstStyle/>
                    <a:p>
                      <a:pPr algn="ctr"/>
                      <a:r>
                        <a:rPr lang="hu-HU" sz="1300" b="1" dirty="0" err="1">
                          <a:solidFill>
                            <a:schemeClr val="tx1"/>
                          </a:solidFill>
                        </a:rPr>
                        <a:t>year</a:t>
                      </a:r>
                      <a:r>
                        <a:rPr lang="hu-HU" sz="1300" b="1" dirty="0">
                          <a:solidFill>
                            <a:schemeClr val="tx1"/>
                          </a:solidFill>
                        </a:rPr>
                        <a:t> </a:t>
                      </a:r>
                    </a:p>
                  </a:txBody>
                  <a:tcPr marL="86549" marR="86549" marT="43275" marB="43275" anchor="ctr"/>
                </a:tc>
                <a:tc>
                  <a:txBody>
                    <a:bodyPr/>
                    <a:lstStyle/>
                    <a:p>
                      <a:pPr algn="ctr"/>
                      <a:r>
                        <a:rPr lang="hu-HU" sz="1300" b="1" dirty="0" err="1">
                          <a:solidFill>
                            <a:schemeClr val="tx1"/>
                          </a:solidFill>
                        </a:rPr>
                        <a:t>yy</a:t>
                      </a:r>
                      <a:r>
                        <a:rPr lang="hu-HU" sz="1300" b="1" dirty="0">
                          <a:solidFill>
                            <a:schemeClr val="tx1"/>
                          </a:solidFill>
                        </a:rPr>
                        <a:t>, </a:t>
                      </a:r>
                      <a:r>
                        <a:rPr lang="hu-HU" sz="1300" b="1" dirty="0" err="1">
                          <a:solidFill>
                            <a:schemeClr val="tx1"/>
                          </a:solidFill>
                        </a:rPr>
                        <a:t>yyyy</a:t>
                      </a:r>
                      <a:r>
                        <a:rPr lang="hu-HU" sz="1300" b="1" dirty="0">
                          <a:solidFill>
                            <a:schemeClr val="tx1"/>
                          </a:solidFill>
                        </a:rPr>
                        <a:t> </a:t>
                      </a:r>
                    </a:p>
                  </a:txBody>
                  <a:tcPr marL="86549" marR="86549" marT="43275" marB="43275" anchor="ctr"/>
                </a:tc>
                <a:extLst>
                  <a:ext uri="{0D108BD9-81ED-4DB2-BD59-A6C34878D82A}">
                    <a16:rowId xmlns:a16="http://schemas.microsoft.com/office/drawing/2014/main" val="10001"/>
                  </a:ext>
                </a:extLst>
              </a:tr>
              <a:tr h="327822">
                <a:tc>
                  <a:txBody>
                    <a:bodyPr/>
                    <a:lstStyle/>
                    <a:p>
                      <a:pPr algn="ctr"/>
                      <a:r>
                        <a:rPr lang="hu-HU" sz="1300" b="1" dirty="0" err="1">
                          <a:solidFill>
                            <a:schemeClr val="tx1"/>
                          </a:solidFill>
                        </a:rPr>
                        <a:t>quarter</a:t>
                      </a:r>
                      <a:r>
                        <a:rPr lang="hu-HU" sz="1300" b="1" dirty="0">
                          <a:solidFill>
                            <a:schemeClr val="tx1"/>
                          </a:solidFill>
                        </a:rPr>
                        <a:t> </a:t>
                      </a:r>
                    </a:p>
                  </a:txBody>
                  <a:tcPr marL="86549" marR="86549" marT="43275" marB="43275" anchor="ctr"/>
                </a:tc>
                <a:tc>
                  <a:txBody>
                    <a:bodyPr/>
                    <a:lstStyle/>
                    <a:p>
                      <a:pPr algn="ctr"/>
                      <a:r>
                        <a:rPr lang="hu-HU" sz="1300" b="1" dirty="0" err="1">
                          <a:solidFill>
                            <a:schemeClr val="tx1"/>
                          </a:solidFill>
                        </a:rPr>
                        <a:t>qq</a:t>
                      </a:r>
                      <a:r>
                        <a:rPr lang="hu-HU" sz="1300" b="1" dirty="0">
                          <a:solidFill>
                            <a:schemeClr val="tx1"/>
                          </a:solidFill>
                        </a:rPr>
                        <a:t>, q </a:t>
                      </a:r>
                    </a:p>
                  </a:txBody>
                  <a:tcPr marL="86549" marR="86549" marT="43275" marB="43275" anchor="ctr"/>
                </a:tc>
                <a:extLst>
                  <a:ext uri="{0D108BD9-81ED-4DB2-BD59-A6C34878D82A}">
                    <a16:rowId xmlns:a16="http://schemas.microsoft.com/office/drawing/2014/main" val="10002"/>
                  </a:ext>
                </a:extLst>
              </a:tr>
              <a:tr h="327822">
                <a:tc>
                  <a:txBody>
                    <a:bodyPr/>
                    <a:lstStyle/>
                    <a:p>
                      <a:pPr algn="ctr"/>
                      <a:r>
                        <a:rPr lang="hu-HU" sz="1300" b="1">
                          <a:solidFill>
                            <a:schemeClr val="tx1"/>
                          </a:solidFill>
                        </a:rPr>
                        <a:t>month </a:t>
                      </a:r>
                    </a:p>
                  </a:txBody>
                  <a:tcPr marL="86549" marR="86549" marT="43275" marB="43275" anchor="ctr"/>
                </a:tc>
                <a:tc>
                  <a:txBody>
                    <a:bodyPr/>
                    <a:lstStyle/>
                    <a:p>
                      <a:pPr algn="ctr"/>
                      <a:r>
                        <a:rPr lang="hu-HU" sz="1300" b="1" dirty="0">
                          <a:solidFill>
                            <a:schemeClr val="tx1"/>
                          </a:solidFill>
                        </a:rPr>
                        <a:t>mm, m </a:t>
                      </a:r>
                    </a:p>
                  </a:txBody>
                  <a:tcPr marL="86549" marR="86549" marT="43275" marB="43275" anchor="ctr"/>
                </a:tc>
                <a:extLst>
                  <a:ext uri="{0D108BD9-81ED-4DB2-BD59-A6C34878D82A}">
                    <a16:rowId xmlns:a16="http://schemas.microsoft.com/office/drawing/2014/main" val="10003"/>
                  </a:ext>
                </a:extLst>
              </a:tr>
              <a:tr h="327822">
                <a:tc>
                  <a:txBody>
                    <a:bodyPr/>
                    <a:lstStyle/>
                    <a:p>
                      <a:pPr algn="ctr"/>
                      <a:r>
                        <a:rPr lang="hu-HU" sz="1300" b="1">
                          <a:solidFill>
                            <a:schemeClr val="tx1"/>
                          </a:solidFill>
                        </a:rPr>
                        <a:t>dayofyear </a:t>
                      </a:r>
                    </a:p>
                  </a:txBody>
                  <a:tcPr marL="86549" marR="86549" marT="43275" marB="43275" anchor="ctr"/>
                </a:tc>
                <a:tc>
                  <a:txBody>
                    <a:bodyPr/>
                    <a:lstStyle/>
                    <a:p>
                      <a:pPr algn="ctr"/>
                      <a:r>
                        <a:rPr lang="hu-HU" sz="1300" b="1" dirty="0" err="1">
                          <a:solidFill>
                            <a:schemeClr val="tx1"/>
                          </a:solidFill>
                        </a:rPr>
                        <a:t>dy</a:t>
                      </a:r>
                      <a:r>
                        <a:rPr lang="hu-HU" sz="1300" b="1" dirty="0">
                          <a:solidFill>
                            <a:schemeClr val="tx1"/>
                          </a:solidFill>
                        </a:rPr>
                        <a:t>, y </a:t>
                      </a:r>
                    </a:p>
                  </a:txBody>
                  <a:tcPr marL="86549" marR="86549" marT="43275" marB="43275" anchor="ctr"/>
                </a:tc>
                <a:extLst>
                  <a:ext uri="{0D108BD9-81ED-4DB2-BD59-A6C34878D82A}">
                    <a16:rowId xmlns:a16="http://schemas.microsoft.com/office/drawing/2014/main" val="10004"/>
                  </a:ext>
                </a:extLst>
              </a:tr>
              <a:tr h="327822">
                <a:tc>
                  <a:txBody>
                    <a:bodyPr/>
                    <a:lstStyle/>
                    <a:p>
                      <a:pPr algn="ctr"/>
                      <a:r>
                        <a:rPr lang="hu-HU" sz="1300" b="1" dirty="0" err="1">
                          <a:solidFill>
                            <a:schemeClr val="tx1"/>
                          </a:solidFill>
                        </a:rPr>
                        <a:t>day</a:t>
                      </a:r>
                      <a:r>
                        <a:rPr lang="hu-HU" sz="1300" b="1" dirty="0">
                          <a:solidFill>
                            <a:schemeClr val="tx1"/>
                          </a:solidFill>
                        </a:rPr>
                        <a:t> </a:t>
                      </a:r>
                    </a:p>
                  </a:txBody>
                  <a:tcPr marL="86549" marR="86549" marT="43275" marB="43275" anchor="ctr"/>
                </a:tc>
                <a:tc>
                  <a:txBody>
                    <a:bodyPr/>
                    <a:lstStyle/>
                    <a:p>
                      <a:pPr algn="ctr"/>
                      <a:r>
                        <a:rPr lang="hu-HU" sz="1300" b="1" dirty="0" err="1">
                          <a:solidFill>
                            <a:schemeClr val="tx1"/>
                          </a:solidFill>
                        </a:rPr>
                        <a:t>dd</a:t>
                      </a:r>
                      <a:r>
                        <a:rPr lang="hu-HU" sz="1300" b="1" dirty="0">
                          <a:solidFill>
                            <a:schemeClr val="tx1"/>
                          </a:solidFill>
                        </a:rPr>
                        <a:t>, d </a:t>
                      </a:r>
                    </a:p>
                  </a:txBody>
                  <a:tcPr marL="86549" marR="86549" marT="43275" marB="43275" anchor="ctr"/>
                </a:tc>
                <a:extLst>
                  <a:ext uri="{0D108BD9-81ED-4DB2-BD59-A6C34878D82A}">
                    <a16:rowId xmlns:a16="http://schemas.microsoft.com/office/drawing/2014/main" val="10005"/>
                  </a:ext>
                </a:extLst>
              </a:tr>
              <a:tr h="327822">
                <a:tc>
                  <a:txBody>
                    <a:bodyPr/>
                    <a:lstStyle/>
                    <a:p>
                      <a:pPr algn="ctr"/>
                      <a:r>
                        <a:rPr lang="hu-HU" sz="1300" b="1" dirty="0" err="1">
                          <a:solidFill>
                            <a:schemeClr val="tx1"/>
                          </a:solidFill>
                        </a:rPr>
                        <a:t>week</a:t>
                      </a:r>
                      <a:r>
                        <a:rPr lang="hu-HU" sz="1300" b="1" dirty="0">
                          <a:solidFill>
                            <a:schemeClr val="tx1"/>
                          </a:solidFill>
                        </a:rPr>
                        <a:t> </a:t>
                      </a:r>
                    </a:p>
                  </a:txBody>
                  <a:tcPr marL="86549" marR="86549" marT="43275" marB="43275" anchor="ctr"/>
                </a:tc>
                <a:tc>
                  <a:txBody>
                    <a:bodyPr/>
                    <a:lstStyle/>
                    <a:p>
                      <a:pPr algn="ctr"/>
                      <a:r>
                        <a:rPr lang="hu-HU" sz="1300" b="1" dirty="0" err="1">
                          <a:solidFill>
                            <a:schemeClr val="tx1"/>
                          </a:solidFill>
                        </a:rPr>
                        <a:t>wk</a:t>
                      </a:r>
                      <a:r>
                        <a:rPr lang="hu-HU" sz="1300" b="1" dirty="0">
                          <a:solidFill>
                            <a:schemeClr val="tx1"/>
                          </a:solidFill>
                        </a:rPr>
                        <a:t>, </a:t>
                      </a:r>
                      <a:r>
                        <a:rPr lang="hu-HU" sz="1300" b="1" dirty="0" err="1">
                          <a:solidFill>
                            <a:schemeClr val="tx1"/>
                          </a:solidFill>
                        </a:rPr>
                        <a:t>ww</a:t>
                      </a:r>
                      <a:r>
                        <a:rPr lang="hu-HU" sz="1300" b="1" dirty="0">
                          <a:solidFill>
                            <a:schemeClr val="tx1"/>
                          </a:solidFill>
                        </a:rPr>
                        <a:t> </a:t>
                      </a:r>
                    </a:p>
                  </a:txBody>
                  <a:tcPr marL="86549" marR="86549" marT="43275" marB="43275" anchor="ctr"/>
                </a:tc>
                <a:extLst>
                  <a:ext uri="{0D108BD9-81ED-4DB2-BD59-A6C34878D82A}">
                    <a16:rowId xmlns:a16="http://schemas.microsoft.com/office/drawing/2014/main" val="10006"/>
                  </a:ext>
                </a:extLst>
              </a:tr>
              <a:tr h="327822">
                <a:tc>
                  <a:txBody>
                    <a:bodyPr/>
                    <a:lstStyle/>
                    <a:p>
                      <a:pPr algn="ctr"/>
                      <a:r>
                        <a:rPr lang="hu-HU" sz="1300" b="1">
                          <a:solidFill>
                            <a:schemeClr val="tx1"/>
                          </a:solidFill>
                        </a:rPr>
                        <a:t>hour </a:t>
                      </a:r>
                    </a:p>
                  </a:txBody>
                  <a:tcPr marL="86549" marR="86549" marT="43275" marB="43275" anchor="ctr"/>
                </a:tc>
                <a:tc>
                  <a:txBody>
                    <a:bodyPr/>
                    <a:lstStyle/>
                    <a:p>
                      <a:pPr algn="ctr"/>
                      <a:r>
                        <a:rPr lang="hu-HU" sz="1300" b="1" dirty="0" err="1">
                          <a:solidFill>
                            <a:schemeClr val="tx1"/>
                          </a:solidFill>
                        </a:rPr>
                        <a:t>hh</a:t>
                      </a:r>
                      <a:r>
                        <a:rPr lang="hu-HU" sz="1300" b="1" dirty="0">
                          <a:solidFill>
                            <a:schemeClr val="tx1"/>
                          </a:solidFill>
                        </a:rPr>
                        <a:t> </a:t>
                      </a:r>
                    </a:p>
                  </a:txBody>
                  <a:tcPr marL="86549" marR="86549" marT="43275" marB="43275" anchor="ctr"/>
                </a:tc>
                <a:extLst>
                  <a:ext uri="{0D108BD9-81ED-4DB2-BD59-A6C34878D82A}">
                    <a16:rowId xmlns:a16="http://schemas.microsoft.com/office/drawing/2014/main" val="10007"/>
                  </a:ext>
                </a:extLst>
              </a:tr>
              <a:tr h="327822">
                <a:tc>
                  <a:txBody>
                    <a:bodyPr/>
                    <a:lstStyle/>
                    <a:p>
                      <a:pPr algn="ctr"/>
                      <a:r>
                        <a:rPr lang="hu-HU" sz="1300" b="1">
                          <a:solidFill>
                            <a:schemeClr val="tx1"/>
                          </a:solidFill>
                        </a:rPr>
                        <a:t>minute </a:t>
                      </a:r>
                    </a:p>
                  </a:txBody>
                  <a:tcPr marL="86549" marR="86549" marT="43275" marB="43275" anchor="ctr"/>
                </a:tc>
                <a:tc>
                  <a:txBody>
                    <a:bodyPr/>
                    <a:lstStyle/>
                    <a:p>
                      <a:pPr algn="ctr"/>
                      <a:r>
                        <a:rPr lang="hu-HU" sz="1300" b="1" dirty="0">
                          <a:solidFill>
                            <a:schemeClr val="tx1"/>
                          </a:solidFill>
                        </a:rPr>
                        <a:t>mi, n </a:t>
                      </a:r>
                    </a:p>
                  </a:txBody>
                  <a:tcPr marL="86549" marR="86549" marT="43275" marB="43275" anchor="ctr"/>
                </a:tc>
                <a:extLst>
                  <a:ext uri="{0D108BD9-81ED-4DB2-BD59-A6C34878D82A}">
                    <a16:rowId xmlns:a16="http://schemas.microsoft.com/office/drawing/2014/main" val="10008"/>
                  </a:ext>
                </a:extLst>
              </a:tr>
              <a:tr h="327822">
                <a:tc>
                  <a:txBody>
                    <a:bodyPr/>
                    <a:lstStyle/>
                    <a:p>
                      <a:pPr algn="ctr"/>
                      <a:r>
                        <a:rPr lang="hu-HU" sz="1300" b="1">
                          <a:solidFill>
                            <a:schemeClr val="tx1"/>
                          </a:solidFill>
                        </a:rPr>
                        <a:t>second </a:t>
                      </a:r>
                    </a:p>
                  </a:txBody>
                  <a:tcPr marL="86549" marR="86549" marT="43275" marB="43275" anchor="ctr"/>
                </a:tc>
                <a:tc>
                  <a:txBody>
                    <a:bodyPr/>
                    <a:lstStyle/>
                    <a:p>
                      <a:pPr algn="ctr"/>
                      <a:r>
                        <a:rPr lang="hu-HU" sz="1300" b="1" dirty="0" err="1">
                          <a:solidFill>
                            <a:schemeClr val="tx1"/>
                          </a:solidFill>
                        </a:rPr>
                        <a:t>ss</a:t>
                      </a:r>
                      <a:r>
                        <a:rPr lang="hu-HU" sz="1300" b="1" dirty="0">
                          <a:solidFill>
                            <a:schemeClr val="tx1"/>
                          </a:solidFill>
                        </a:rPr>
                        <a:t>, s </a:t>
                      </a:r>
                    </a:p>
                  </a:txBody>
                  <a:tcPr marL="86549" marR="86549" marT="43275" marB="43275" anchor="ctr"/>
                </a:tc>
                <a:extLst>
                  <a:ext uri="{0D108BD9-81ED-4DB2-BD59-A6C34878D82A}">
                    <a16:rowId xmlns:a16="http://schemas.microsoft.com/office/drawing/2014/main" val="10009"/>
                  </a:ext>
                </a:extLst>
              </a:tr>
              <a:tr h="327822">
                <a:tc>
                  <a:txBody>
                    <a:bodyPr/>
                    <a:lstStyle/>
                    <a:p>
                      <a:pPr algn="ctr"/>
                      <a:r>
                        <a:rPr lang="hu-HU" sz="1300" b="1">
                          <a:solidFill>
                            <a:schemeClr val="tx1"/>
                          </a:solidFill>
                        </a:rPr>
                        <a:t>millisecond </a:t>
                      </a:r>
                    </a:p>
                  </a:txBody>
                  <a:tcPr marL="86549" marR="86549" marT="43275" marB="43275" anchor="ctr"/>
                </a:tc>
                <a:tc>
                  <a:txBody>
                    <a:bodyPr/>
                    <a:lstStyle/>
                    <a:p>
                      <a:pPr algn="ctr"/>
                      <a:r>
                        <a:rPr lang="hu-HU" sz="1300" b="1" dirty="0" err="1">
                          <a:solidFill>
                            <a:schemeClr val="tx1"/>
                          </a:solidFill>
                        </a:rPr>
                        <a:t>ms</a:t>
                      </a:r>
                      <a:r>
                        <a:rPr lang="hu-HU" sz="1300" b="1" dirty="0">
                          <a:solidFill>
                            <a:schemeClr val="tx1"/>
                          </a:solidFill>
                        </a:rPr>
                        <a:t> </a:t>
                      </a:r>
                    </a:p>
                  </a:txBody>
                  <a:tcPr marL="86549" marR="86549" marT="43275" marB="43275" anchor="ctr"/>
                </a:tc>
                <a:extLst>
                  <a:ext uri="{0D108BD9-81ED-4DB2-BD59-A6C34878D82A}">
                    <a16:rowId xmlns:a16="http://schemas.microsoft.com/office/drawing/2014/main" val="10010"/>
                  </a:ext>
                </a:extLst>
              </a:tr>
              <a:tr h="327822">
                <a:tc>
                  <a:txBody>
                    <a:bodyPr/>
                    <a:lstStyle/>
                    <a:p>
                      <a:pPr algn="ctr"/>
                      <a:r>
                        <a:rPr lang="hu-HU" sz="1300" b="1">
                          <a:solidFill>
                            <a:schemeClr val="tx1"/>
                          </a:solidFill>
                        </a:rPr>
                        <a:t>microsecond </a:t>
                      </a:r>
                    </a:p>
                  </a:txBody>
                  <a:tcPr marL="86549" marR="86549" marT="43275" marB="43275" anchor="ctr"/>
                </a:tc>
                <a:tc>
                  <a:txBody>
                    <a:bodyPr/>
                    <a:lstStyle/>
                    <a:p>
                      <a:pPr algn="ctr"/>
                      <a:r>
                        <a:rPr lang="hu-HU" sz="1300" b="1" dirty="0" err="1">
                          <a:solidFill>
                            <a:schemeClr val="tx1"/>
                          </a:solidFill>
                        </a:rPr>
                        <a:t>mcs</a:t>
                      </a:r>
                      <a:r>
                        <a:rPr lang="hu-HU" sz="1300" b="1" dirty="0">
                          <a:solidFill>
                            <a:schemeClr val="tx1"/>
                          </a:solidFill>
                        </a:rPr>
                        <a:t> </a:t>
                      </a:r>
                    </a:p>
                  </a:txBody>
                  <a:tcPr marL="86549" marR="86549" marT="43275" marB="43275" anchor="ctr"/>
                </a:tc>
                <a:extLst>
                  <a:ext uri="{0D108BD9-81ED-4DB2-BD59-A6C34878D82A}">
                    <a16:rowId xmlns:a16="http://schemas.microsoft.com/office/drawing/2014/main" val="10011"/>
                  </a:ext>
                </a:extLst>
              </a:tr>
              <a:tr h="327822">
                <a:tc>
                  <a:txBody>
                    <a:bodyPr/>
                    <a:lstStyle/>
                    <a:p>
                      <a:pPr algn="ctr"/>
                      <a:r>
                        <a:rPr lang="hu-HU" sz="1300" b="1">
                          <a:solidFill>
                            <a:schemeClr val="tx1"/>
                          </a:solidFill>
                        </a:rPr>
                        <a:t>nanosecond </a:t>
                      </a:r>
                    </a:p>
                  </a:txBody>
                  <a:tcPr marL="86549" marR="86549" marT="43275" marB="43275" anchor="ctr"/>
                </a:tc>
                <a:tc>
                  <a:txBody>
                    <a:bodyPr/>
                    <a:lstStyle/>
                    <a:p>
                      <a:pPr algn="ctr"/>
                      <a:r>
                        <a:rPr lang="hu-HU" sz="1300" b="1" dirty="0" err="1">
                          <a:solidFill>
                            <a:schemeClr val="tx1"/>
                          </a:solidFill>
                        </a:rPr>
                        <a:t>ns</a:t>
                      </a:r>
                      <a:r>
                        <a:rPr lang="hu-HU" sz="1300" b="1" dirty="0">
                          <a:solidFill>
                            <a:schemeClr val="tx1"/>
                          </a:solidFill>
                        </a:rPr>
                        <a:t> </a:t>
                      </a:r>
                    </a:p>
                  </a:txBody>
                  <a:tcPr marL="86549" marR="86549" marT="43275" marB="43275" anchor="ctr"/>
                </a:tc>
                <a:extLst>
                  <a:ext uri="{0D108BD9-81ED-4DB2-BD59-A6C34878D82A}">
                    <a16:rowId xmlns:a16="http://schemas.microsoft.com/office/drawing/2014/main" val="10012"/>
                  </a:ext>
                </a:extLst>
              </a:tr>
            </a:tbl>
          </a:graphicData>
        </a:graphic>
      </p:graphicFrame>
    </p:spTree>
    <p:extLst>
      <p:ext uri="{BB962C8B-B14F-4D97-AF65-F5344CB8AC3E}">
        <p14:creationId xmlns:p14="http://schemas.microsoft.com/office/powerpoint/2010/main" val="4220519269"/>
      </p:ext>
    </p:extLst>
  </p:cSld>
  <p:clrMapOvr>
    <a:masterClrMapping/>
  </p:clrMapOvr>
  <mc:AlternateContent xmlns:mc="http://schemas.openxmlformats.org/markup-compatibility/2006" xmlns:p14="http://schemas.microsoft.com/office/powerpoint/2010/main">
    <mc:Choice Requires="p14">
      <p:transition spd="slow" p14:dur="1250">
        <p14:switch dir="r"/>
      </p:transition>
    </mc:Choice>
    <mc:Fallback xmlns="">
      <p:transition spd="slow">
        <p:fade/>
      </p:transition>
    </mc:Fallback>
  </mc:AlternateContent>
  <p:timing>
    <p:tnLst>
      <p:par>
        <p:cTn id="1" dur="indefinite" restart="never" nodeType="tmRoot"/>
      </p:par>
    </p:tnLst>
  </p:timing>
</p:sld>
</file>

<file path=ppt/slides/slide2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dirty="0"/>
              <a:t>Dátum függvények III.</a:t>
            </a:r>
          </a:p>
        </p:txBody>
      </p:sp>
      <p:sp>
        <p:nvSpPr>
          <p:cNvPr id="3" name="Tartalom helye 2"/>
          <p:cNvSpPr>
            <a:spLocks noGrp="1"/>
          </p:cNvSpPr>
          <p:nvPr>
            <p:ph idx="1"/>
          </p:nvPr>
        </p:nvSpPr>
        <p:spPr/>
        <p:txBody>
          <a:bodyPr>
            <a:normAutofit fontScale="85000" lnSpcReduction="20000"/>
          </a:bodyPr>
          <a:lstStyle/>
          <a:p>
            <a:pPr lvl="1"/>
            <a:r>
              <a:rPr lang="hu-HU" dirty="0"/>
              <a:t> </a:t>
            </a:r>
            <a:r>
              <a:rPr lang="hu-HU" dirty="0">
                <a:solidFill>
                  <a:srgbClr val="FD2FFD"/>
                </a:solidFill>
              </a:rPr>
              <a:t>YEAR</a:t>
            </a:r>
            <a:r>
              <a:rPr lang="hu-HU" dirty="0"/>
              <a:t>(&lt;dátum&gt;)</a:t>
            </a:r>
          </a:p>
          <a:p>
            <a:pPr lvl="2"/>
            <a:r>
              <a:rPr lang="hu-HU" dirty="0">
                <a:sym typeface="Wingdings" panose="05000000000000000000" pitchFamily="2" charset="2"/>
              </a:rPr>
              <a:t>A megadott dátumból visszaadja az évet.</a:t>
            </a:r>
          </a:p>
          <a:p>
            <a:pPr lvl="1"/>
            <a:r>
              <a:rPr lang="hu-HU" dirty="0"/>
              <a:t> </a:t>
            </a:r>
            <a:r>
              <a:rPr lang="hu-HU" dirty="0">
                <a:solidFill>
                  <a:srgbClr val="FD2FFD"/>
                </a:solidFill>
              </a:rPr>
              <a:t>DATEFROMPARTS</a:t>
            </a:r>
            <a:r>
              <a:rPr lang="hu-HU" dirty="0"/>
              <a:t>(&lt;év&gt;, &lt;hónap&gt;, &lt;nap&gt;) [MSSQL]</a:t>
            </a:r>
          </a:p>
          <a:p>
            <a:pPr lvl="2"/>
            <a:r>
              <a:rPr lang="hu-HU" dirty="0"/>
              <a:t>DATE típusú értékké konvertálja a számban megadott értékeket.</a:t>
            </a:r>
          </a:p>
          <a:p>
            <a:pPr lvl="1"/>
            <a:r>
              <a:rPr lang="hu-HU" dirty="0"/>
              <a:t> </a:t>
            </a:r>
            <a:r>
              <a:rPr lang="hu-HU" dirty="0">
                <a:solidFill>
                  <a:srgbClr val="FD2FFD"/>
                </a:solidFill>
              </a:rPr>
              <a:t>MAKEDATE</a:t>
            </a:r>
            <a:r>
              <a:rPr lang="hu-HU" dirty="0"/>
              <a:t>(&lt;év&gt;,&lt;év hányadik napja&gt;) [</a:t>
            </a:r>
            <a:r>
              <a:rPr lang="hu-HU" dirty="0" err="1"/>
              <a:t>MySQL</a:t>
            </a:r>
            <a:r>
              <a:rPr lang="hu-HU" dirty="0"/>
              <a:t>]</a:t>
            </a:r>
          </a:p>
          <a:p>
            <a:pPr lvl="2"/>
            <a:r>
              <a:rPr lang="hu-HU" dirty="0"/>
              <a:t>DATE típust készít a megadott év és a napja alapján.</a:t>
            </a:r>
          </a:p>
          <a:p>
            <a:pPr lvl="1"/>
            <a:r>
              <a:rPr lang="hu-HU" dirty="0"/>
              <a:t> </a:t>
            </a:r>
            <a:r>
              <a:rPr lang="hu-HU" dirty="0">
                <a:solidFill>
                  <a:srgbClr val="FD2FFD"/>
                </a:solidFill>
              </a:rPr>
              <a:t>TIMEFROMPARTS</a:t>
            </a:r>
            <a:r>
              <a:rPr lang="hu-HU" dirty="0"/>
              <a:t>(&lt;óra&gt;, &lt;perc&gt;, &lt;másodperc&gt;) [MSSQL] / </a:t>
            </a:r>
            <a:r>
              <a:rPr lang="hu-HU" dirty="0">
                <a:solidFill>
                  <a:srgbClr val="FD2FFD"/>
                </a:solidFill>
              </a:rPr>
              <a:t>MAKETIME</a:t>
            </a:r>
            <a:r>
              <a:rPr lang="hu-HU" dirty="0"/>
              <a:t>(&lt;óra&gt;, &lt;perc&gt;, &lt;másodperc&gt;) [</a:t>
            </a:r>
            <a:r>
              <a:rPr lang="hu-HU" dirty="0" err="1"/>
              <a:t>MySQL</a:t>
            </a:r>
            <a:r>
              <a:rPr lang="hu-HU" dirty="0"/>
              <a:t>]</a:t>
            </a:r>
          </a:p>
          <a:p>
            <a:pPr lvl="2"/>
            <a:r>
              <a:rPr lang="hu-HU" dirty="0"/>
              <a:t>TIME típusú értékké konvertálja a számban megadott értéket.</a:t>
            </a:r>
          </a:p>
          <a:p>
            <a:pPr lvl="1"/>
            <a:r>
              <a:rPr lang="hu-HU" dirty="0"/>
              <a:t> </a:t>
            </a:r>
            <a:r>
              <a:rPr lang="hu-HU" dirty="0">
                <a:solidFill>
                  <a:srgbClr val="FD2FFD"/>
                </a:solidFill>
              </a:rPr>
              <a:t>DATEDIFF</a:t>
            </a:r>
            <a:r>
              <a:rPr lang="hu-HU" dirty="0"/>
              <a:t>(&lt;dátumrész&gt;, &lt;dátum1&gt;, &lt;dátum2&gt;)</a:t>
            </a:r>
          </a:p>
          <a:p>
            <a:pPr lvl="2"/>
            <a:r>
              <a:rPr lang="hu-HU" dirty="0"/>
              <a:t>Megadja, a két dátum között eltelt időt, dátumrész pontosságban.</a:t>
            </a:r>
          </a:p>
          <a:p>
            <a:pPr lvl="1"/>
            <a:r>
              <a:rPr lang="hu-HU" dirty="0"/>
              <a:t>További függvények:</a:t>
            </a:r>
          </a:p>
          <a:p>
            <a:pPr lvl="2"/>
            <a:r>
              <a:rPr lang="hu-HU" dirty="0"/>
              <a:t>MSSQL:</a:t>
            </a:r>
          </a:p>
          <a:p>
            <a:pPr lvl="3"/>
            <a:r>
              <a:rPr lang="hu-HU" sz="2000" dirty="0">
                <a:hlinkClick r:id="rId2"/>
              </a:rPr>
              <a:t>https://msdn.microsoft.com/en-us/library/ms186724.aspx#DateandTimeFunctions</a:t>
            </a:r>
            <a:r>
              <a:rPr lang="hu-HU" sz="2000" dirty="0"/>
              <a:t> </a:t>
            </a:r>
          </a:p>
          <a:p>
            <a:pPr lvl="2"/>
            <a:r>
              <a:rPr lang="hu-HU" sz="2700" dirty="0" err="1"/>
              <a:t>MySQL</a:t>
            </a:r>
            <a:r>
              <a:rPr lang="hu-HU" sz="2700" dirty="0"/>
              <a:t>:</a:t>
            </a:r>
          </a:p>
          <a:p>
            <a:pPr lvl="3"/>
            <a:r>
              <a:rPr lang="hu-HU" sz="2300" dirty="0">
                <a:hlinkClick r:id="rId3"/>
              </a:rPr>
              <a:t>https://dev.mysql.com/doc/refman/8.0/en/string-functions.html</a:t>
            </a:r>
            <a:endParaRPr lang="hu-HU" dirty="0"/>
          </a:p>
        </p:txBody>
      </p:sp>
      <p:sp>
        <p:nvSpPr>
          <p:cNvPr id="5" name="Dátum helye 4"/>
          <p:cNvSpPr>
            <a:spLocks noGrp="1"/>
          </p:cNvSpPr>
          <p:nvPr>
            <p:ph type="dt" sz="half" idx="10"/>
          </p:nvPr>
        </p:nvSpPr>
        <p:spPr/>
        <p:txBody>
          <a:bodyPr/>
          <a:lstStyle/>
          <a:p>
            <a:fld id="{C2514B99-E8F1-4ED9-81A4-56875058F59C}" type="datetime1">
              <a:rPr lang="hu-HU" smtClean="0"/>
              <a:t>2023. 01. 18.</a:t>
            </a:fld>
            <a:endParaRPr lang="hu-HU"/>
          </a:p>
        </p:txBody>
      </p:sp>
      <p:sp>
        <p:nvSpPr>
          <p:cNvPr id="4" name="Dia számának helye 3">
            <a:extLst>
              <a:ext uri="{FF2B5EF4-FFF2-40B4-BE49-F238E27FC236}">
                <a16:creationId xmlns:a16="http://schemas.microsoft.com/office/drawing/2014/main" id="{0D67CBED-3D6E-4ED0-939A-7C6F460A5280}"/>
              </a:ext>
            </a:extLst>
          </p:cNvPr>
          <p:cNvSpPr>
            <a:spLocks noGrp="1"/>
          </p:cNvSpPr>
          <p:nvPr>
            <p:ph type="sldNum" sz="quarter" idx="12"/>
          </p:nvPr>
        </p:nvSpPr>
        <p:spPr/>
        <p:txBody>
          <a:bodyPr/>
          <a:lstStyle/>
          <a:p>
            <a:fld id="{023A0BD0-2DEC-4D15-9D20-DE27D113719B}" type="slidenum">
              <a:rPr lang="hu-HU" smtClean="0"/>
              <a:t>226</a:t>
            </a:fld>
            <a:endParaRPr lang="hu-HU"/>
          </a:p>
        </p:txBody>
      </p:sp>
    </p:spTree>
    <p:extLst>
      <p:ext uri="{BB962C8B-B14F-4D97-AF65-F5344CB8AC3E}">
        <p14:creationId xmlns:p14="http://schemas.microsoft.com/office/powerpoint/2010/main" val="1065165364"/>
      </p:ext>
    </p:extLst>
  </p:cSld>
  <p:clrMapOvr>
    <a:masterClrMapping/>
  </p:clrMapOvr>
  <mc:AlternateContent xmlns:mc="http://schemas.openxmlformats.org/markup-compatibility/2006" xmlns:p14="http://schemas.microsoft.com/office/powerpoint/2010/main">
    <mc:Choice Requires="p14">
      <p:transition spd="slow" p14:dur="1250">
        <p14:switch dir="r"/>
      </p:transition>
    </mc:Choice>
    <mc:Fallback xmlns="">
      <p:transition spd="slow">
        <p:fade/>
      </p:transition>
    </mc:Fallback>
  </mc:AlternateContent>
  <p:timing>
    <p:tnLst>
      <p:par>
        <p:cTn id="1" dur="indefinite" restart="never" nodeType="tmRoot"/>
      </p:par>
    </p:tnLst>
  </p:timing>
</p:sld>
</file>

<file path=ppt/slides/slide2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dirty="0"/>
              <a:t>Logikai függvények</a:t>
            </a:r>
          </a:p>
        </p:txBody>
      </p:sp>
      <p:sp>
        <p:nvSpPr>
          <p:cNvPr id="3" name="Tartalom helye 2"/>
          <p:cNvSpPr>
            <a:spLocks noGrp="1"/>
          </p:cNvSpPr>
          <p:nvPr>
            <p:ph idx="1"/>
          </p:nvPr>
        </p:nvSpPr>
        <p:spPr/>
        <p:txBody>
          <a:bodyPr>
            <a:normAutofit/>
          </a:bodyPr>
          <a:lstStyle/>
          <a:p>
            <a:r>
              <a:rPr lang="hu-HU" dirty="0"/>
              <a:t>Logikai kimenettel rendelkező, az elágazás vezérlési szerkezetet megvalósító függvények:</a:t>
            </a:r>
          </a:p>
          <a:p>
            <a:pPr lvl="1"/>
            <a:r>
              <a:rPr lang="hu-HU" dirty="0"/>
              <a:t> </a:t>
            </a:r>
            <a:r>
              <a:rPr lang="hu-HU" dirty="0">
                <a:solidFill>
                  <a:srgbClr val="FD2FFD"/>
                </a:solidFill>
              </a:rPr>
              <a:t>IIF</a:t>
            </a:r>
            <a:r>
              <a:rPr lang="hu-HU" dirty="0"/>
              <a:t>(&lt;logikai_kifejezés&gt;, &lt;ha_igaz&gt;, &lt;</a:t>
            </a:r>
            <a:r>
              <a:rPr lang="hu-HU" dirty="0" err="1"/>
              <a:t>ha_hamis</a:t>
            </a:r>
            <a:r>
              <a:rPr lang="hu-HU" dirty="0"/>
              <a:t>&gt;) [MSSQL]</a:t>
            </a:r>
          </a:p>
          <a:p>
            <a:pPr lvl="2"/>
            <a:r>
              <a:rPr lang="hu-HU" dirty="0"/>
              <a:t>A feltételes értékadás megvalósítása SQL-ben, segítségével bizonyos logikai feltétel segítségével tudunk 2 értéket átadni.</a:t>
            </a:r>
          </a:p>
          <a:p>
            <a:pPr lvl="1"/>
            <a:r>
              <a:rPr lang="hu-HU" dirty="0"/>
              <a:t> </a:t>
            </a:r>
            <a:r>
              <a:rPr lang="hu-HU" dirty="0">
                <a:solidFill>
                  <a:srgbClr val="FD2FFD"/>
                </a:solidFill>
              </a:rPr>
              <a:t>CHOOSE</a:t>
            </a:r>
            <a:r>
              <a:rPr lang="hu-HU" dirty="0"/>
              <a:t>(&lt;index&gt;, &lt;érték1&gt;, &lt;érték2&gt;,…,&lt;</a:t>
            </a:r>
            <a:r>
              <a:rPr lang="hu-HU" dirty="0" err="1"/>
              <a:t>értékN</a:t>
            </a:r>
            <a:r>
              <a:rPr lang="hu-HU" dirty="0"/>
              <a:t>&gt;) [MSSQL]</a:t>
            </a:r>
          </a:p>
          <a:p>
            <a:pPr lvl="2"/>
            <a:r>
              <a:rPr lang="hu-HU" dirty="0"/>
              <a:t>A </a:t>
            </a:r>
            <a:r>
              <a:rPr lang="hu-HU" dirty="0" err="1"/>
              <a:t>Switch-Case</a:t>
            </a:r>
            <a:r>
              <a:rPr lang="hu-HU" dirty="0"/>
              <a:t> szerkezethez hasonlóan, azonban nem logikai alapon tudunk több értéket felsorolni segítségével, és az index által kiválasztani az adott helyen megfelelőt.</a:t>
            </a:r>
          </a:p>
          <a:p>
            <a:r>
              <a:rPr lang="hu-HU" dirty="0" err="1"/>
              <a:t>MySQL</a:t>
            </a:r>
            <a:r>
              <a:rPr lang="hu-HU" dirty="0"/>
              <a:t>-ben a lekérdező nyelv szintjén is használhatók az alap vezérlési szerkezetek, mint pl.: </a:t>
            </a:r>
            <a:r>
              <a:rPr lang="hu-HU" dirty="0" err="1"/>
              <a:t>if</a:t>
            </a:r>
            <a:endParaRPr lang="hu-HU" dirty="0"/>
          </a:p>
        </p:txBody>
      </p:sp>
      <p:sp>
        <p:nvSpPr>
          <p:cNvPr id="5" name="Dátum helye 4"/>
          <p:cNvSpPr>
            <a:spLocks noGrp="1"/>
          </p:cNvSpPr>
          <p:nvPr>
            <p:ph type="dt" sz="half" idx="10"/>
          </p:nvPr>
        </p:nvSpPr>
        <p:spPr/>
        <p:txBody>
          <a:bodyPr/>
          <a:lstStyle/>
          <a:p>
            <a:fld id="{5CBD62BB-F0AA-4DA8-A3F2-B00024100350}" type="datetime1">
              <a:rPr lang="hu-HU" smtClean="0"/>
              <a:t>2023. 01. 18.</a:t>
            </a:fld>
            <a:endParaRPr lang="hu-HU"/>
          </a:p>
        </p:txBody>
      </p:sp>
      <p:sp>
        <p:nvSpPr>
          <p:cNvPr id="4" name="Dia számának helye 3">
            <a:extLst>
              <a:ext uri="{FF2B5EF4-FFF2-40B4-BE49-F238E27FC236}">
                <a16:creationId xmlns:a16="http://schemas.microsoft.com/office/drawing/2014/main" id="{4A9DC176-D531-432E-B611-70B539D0C52C}"/>
              </a:ext>
            </a:extLst>
          </p:cNvPr>
          <p:cNvSpPr>
            <a:spLocks noGrp="1"/>
          </p:cNvSpPr>
          <p:nvPr>
            <p:ph type="sldNum" sz="quarter" idx="12"/>
          </p:nvPr>
        </p:nvSpPr>
        <p:spPr/>
        <p:txBody>
          <a:bodyPr/>
          <a:lstStyle/>
          <a:p>
            <a:fld id="{023A0BD0-2DEC-4D15-9D20-DE27D113719B}" type="slidenum">
              <a:rPr lang="hu-HU" smtClean="0"/>
              <a:t>227</a:t>
            </a:fld>
            <a:endParaRPr lang="hu-HU"/>
          </a:p>
        </p:txBody>
      </p:sp>
    </p:spTree>
    <p:extLst>
      <p:ext uri="{BB962C8B-B14F-4D97-AF65-F5344CB8AC3E}">
        <p14:creationId xmlns:p14="http://schemas.microsoft.com/office/powerpoint/2010/main" val="526897825"/>
      </p:ext>
    </p:extLst>
  </p:cSld>
  <p:clrMapOvr>
    <a:masterClrMapping/>
  </p:clrMapOvr>
  <mc:AlternateContent xmlns:mc="http://schemas.openxmlformats.org/markup-compatibility/2006" xmlns:p14="http://schemas.microsoft.com/office/powerpoint/2010/main">
    <mc:Choice Requires="p14">
      <p:transition spd="slow" p14:dur="1250">
        <p14:switch dir="r"/>
      </p:transition>
    </mc:Choice>
    <mc:Fallback xmlns="">
      <p:transition spd="slow">
        <p:fade/>
      </p:transition>
    </mc:Fallback>
  </mc:AlternateContent>
  <p:timing>
    <p:tnLst>
      <p:par>
        <p:cTn id="1" dur="indefinite" restart="never" nodeType="tmRoot"/>
      </p:par>
    </p:tnLst>
  </p:timing>
</p:sld>
</file>

<file path=ppt/slides/slide2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dirty="0"/>
              <a:t>Skalárfüggvények II.</a:t>
            </a:r>
          </a:p>
        </p:txBody>
      </p:sp>
      <p:sp>
        <p:nvSpPr>
          <p:cNvPr id="3" name="Tartalom helye 2"/>
          <p:cNvSpPr>
            <a:spLocks noGrp="1"/>
          </p:cNvSpPr>
          <p:nvPr>
            <p:ph idx="1"/>
          </p:nvPr>
        </p:nvSpPr>
        <p:spPr/>
        <p:txBody>
          <a:bodyPr/>
          <a:lstStyle/>
          <a:p>
            <a:r>
              <a:rPr lang="hu-HU" dirty="0"/>
              <a:t>Természetesen ennél jóval több függvény található meg </a:t>
            </a:r>
            <a:r>
              <a:rPr lang="hu-HU" dirty="0" err="1"/>
              <a:t>aMySQL</a:t>
            </a:r>
            <a:r>
              <a:rPr lang="hu-HU" dirty="0"/>
              <a:t>-ben és az SQL Server-ben, de számunkra ezek lesznek szükségesek.</a:t>
            </a:r>
          </a:p>
          <a:p>
            <a:r>
              <a:rPr lang="hu-HU" dirty="0"/>
              <a:t>Az MSDN oldalon megtalálható az összes ilyen függvény:</a:t>
            </a:r>
          </a:p>
          <a:p>
            <a:pPr lvl="1"/>
            <a:r>
              <a:rPr lang="hu-HU" dirty="0">
                <a:hlinkClick r:id="rId2"/>
              </a:rPr>
              <a:t>https://msdn.microsoft.com/en-us/library/ms174318.aspx</a:t>
            </a:r>
            <a:r>
              <a:rPr lang="hu-HU" dirty="0"/>
              <a:t> </a:t>
            </a:r>
          </a:p>
          <a:p>
            <a:r>
              <a:rPr lang="hu-HU" dirty="0"/>
              <a:t>Illetve a </a:t>
            </a:r>
            <a:r>
              <a:rPr lang="hu-HU" dirty="0" err="1"/>
              <a:t>MySQL</a:t>
            </a:r>
            <a:r>
              <a:rPr lang="hu-HU" dirty="0"/>
              <a:t>-nél is:</a:t>
            </a:r>
          </a:p>
          <a:p>
            <a:pPr lvl="1"/>
            <a:r>
              <a:rPr lang="hu-HU" dirty="0">
                <a:hlinkClick r:id="rId3"/>
              </a:rPr>
              <a:t>https://dev.mysql.com/doc/refman/8.0/en/functions.html</a:t>
            </a:r>
            <a:r>
              <a:rPr lang="hu-HU" dirty="0"/>
              <a:t> </a:t>
            </a:r>
          </a:p>
        </p:txBody>
      </p:sp>
      <p:sp>
        <p:nvSpPr>
          <p:cNvPr id="5" name="Dátum helye 4"/>
          <p:cNvSpPr>
            <a:spLocks noGrp="1"/>
          </p:cNvSpPr>
          <p:nvPr>
            <p:ph type="dt" sz="half" idx="10"/>
          </p:nvPr>
        </p:nvSpPr>
        <p:spPr/>
        <p:txBody>
          <a:bodyPr/>
          <a:lstStyle/>
          <a:p>
            <a:fld id="{0DADDAD2-9769-4137-BC44-000FFFBE7278}" type="datetime1">
              <a:rPr lang="hu-HU" smtClean="0"/>
              <a:t>2023. 01. 18.</a:t>
            </a:fld>
            <a:endParaRPr lang="hu-HU"/>
          </a:p>
        </p:txBody>
      </p:sp>
      <p:sp>
        <p:nvSpPr>
          <p:cNvPr id="4" name="Dia számának helye 3">
            <a:extLst>
              <a:ext uri="{FF2B5EF4-FFF2-40B4-BE49-F238E27FC236}">
                <a16:creationId xmlns:a16="http://schemas.microsoft.com/office/drawing/2014/main" id="{00A6142B-1D7F-47E5-95B7-3934FB5130CA}"/>
              </a:ext>
            </a:extLst>
          </p:cNvPr>
          <p:cNvSpPr>
            <a:spLocks noGrp="1"/>
          </p:cNvSpPr>
          <p:nvPr>
            <p:ph type="sldNum" sz="quarter" idx="12"/>
          </p:nvPr>
        </p:nvSpPr>
        <p:spPr/>
        <p:txBody>
          <a:bodyPr/>
          <a:lstStyle/>
          <a:p>
            <a:fld id="{023A0BD0-2DEC-4D15-9D20-DE27D113719B}" type="slidenum">
              <a:rPr lang="hu-HU" smtClean="0"/>
              <a:t>228</a:t>
            </a:fld>
            <a:endParaRPr lang="hu-HU"/>
          </a:p>
        </p:txBody>
      </p:sp>
    </p:spTree>
    <p:extLst>
      <p:ext uri="{BB962C8B-B14F-4D97-AF65-F5344CB8AC3E}">
        <p14:creationId xmlns:p14="http://schemas.microsoft.com/office/powerpoint/2010/main" val="4198596875"/>
      </p:ext>
    </p:extLst>
  </p:cSld>
  <p:clrMapOvr>
    <a:masterClrMapping/>
  </p:clrMapOvr>
  <mc:AlternateContent xmlns:mc="http://schemas.openxmlformats.org/markup-compatibility/2006" xmlns:p14="http://schemas.microsoft.com/office/powerpoint/2010/main">
    <mc:Choice Requires="p14">
      <p:transition spd="slow" p14:dur="1250">
        <p14:switch dir="r"/>
      </p:transition>
    </mc:Choice>
    <mc:Fallback xmlns="">
      <p:transition spd="slow">
        <p:fade/>
      </p:transition>
    </mc:Fallback>
  </mc:AlternateContent>
  <p:timing>
    <p:tnLst>
      <p:par>
        <p:cTn id="1" dur="indefinite" restart="never" nodeType="tmRoot"/>
      </p:par>
    </p:tnLst>
  </p:timing>
</p:sld>
</file>

<file path=ppt/slides/slide2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dirty="0"/>
              <a:t>DML VI.</a:t>
            </a:r>
          </a:p>
        </p:txBody>
      </p:sp>
      <p:sp>
        <p:nvSpPr>
          <p:cNvPr id="3" name="Tartalom helye 2"/>
          <p:cNvSpPr>
            <a:spLocks noGrp="1"/>
          </p:cNvSpPr>
          <p:nvPr>
            <p:ph idx="1"/>
          </p:nvPr>
        </p:nvSpPr>
        <p:spPr/>
        <p:txBody>
          <a:bodyPr>
            <a:normAutofit/>
          </a:bodyPr>
          <a:lstStyle/>
          <a:p>
            <a:r>
              <a:rPr lang="hu-HU" dirty="0"/>
              <a:t>Az </a:t>
            </a:r>
            <a:r>
              <a:rPr lang="hu-HU" dirty="0">
                <a:solidFill>
                  <a:srgbClr val="0000FF"/>
                </a:solidFill>
              </a:rPr>
              <a:t>INSERT</a:t>
            </a:r>
            <a:r>
              <a:rPr lang="hu-HU" dirty="0"/>
              <a:t> parancs (MSSQL és </a:t>
            </a:r>
            <a:r>
              <a:rPr lang="hu-HU" dirty="0" err="1"/>
              <a:t>MySQL</a:t>
            </a:r>
            <a:r>
              <a:rPr lang="hu-HU" dirty="0"/>
              <a:t>):</a:t>
            </a:r>
          </a:p>
          <a:p>
            <a:pPr lvl="1"/>
            <a:r>
              <a:rPr lang="hu-HU" dirty="0"/>
              <a:t>Az </a:t>
            </a:r>
            <a:r>
              <a:rPr lang="hu-HU" dirty="0">
                <a:solidFill>
                  <a:srgbClr val="0000FF"/>
                </a:solidFill>
              </a:rPr>
              <a:t>INSERT</a:t>
            </a:r>
            <a:r>
              <a:rPr lang="hu-HU" dirty="0"/>
              <a:t> segítségével hozzá tudunk adni új rekordot az adott táblához.</a:t>
            </a:r>
          </a:p>
          <a:p>
            <a:pPr lvl="1"/>
            <a:r>
              <a:rPr lang="hu-HU" dirty="0"/>
              <a:t>A hozzáadás formája:</a:t>
            </a:r>
          </a:p>
          <a:p>
            <a:pPr lvl="2"/>
            <a:r>
              <a:rPr lang="hu-HU" dirty="0"/>
              <a:t> </a:t>
            </a:r>
            <a:r>
              <a:rPr lang="hu-HU" dirty="0">
                <a:solidFill>
                  <a:srgbClr val="0000FF"/>
                </a:solidFill>
              </a:rPr>
              <a:t>INSERT INTO </a:t>
            </a:r>
            <a:r>
              <a:rPr lang="hu-HU" dirty="0"/>
              <a:t>&lt;</a:t>
            </a:r>
            <a:r>
              <a:rPr lang="hu-HU" dirty="0" err="1"/>
              <a:t>tbl</a:t>
            </a:r>
            <a:r>
              <a:rPr lang="hu-HU" dirty="0"/>
              <a:t>_neve&gt; </a:t>
            </a:r>
            <a:r>
              <a:rPr lang="hu-HU" dirty="0">
                <a:solidFill>
                  <a:srgbClr val="0000FF"/>
                </a:solidFill>
              </a:rPr>
              <a:t>VALUES</a:t>
            </a:r>
            <a:r>
              <a:rPr lang="hu-HU" dirty="0"/>
              <a:t> (&lt;értékek_a_tábla_oszlopainak_sorrendjében_vesszővel&gt;);</a:t>
            </a:r>
          </a:p>
          <a:p>
            <a:pPr lvl="3"/>
            <a:r>
              <a:rPr lang="hu-HU" dirty="0"/>
              <a:t>Ebben az esetben minden oszlop értékét meg akarjuk adni.</a:t>
            </a:r>
          </a:p>
          <a:p>
            <a:pPr lvl="2"/>
            <a:r>
              <a:rPr lang="hu-HU" dirty="0"/>
              <a:t> </a:t>
            </a:r>
            <a:r>
              <a:rPr lang="hu-HU" dirty="0">
                <a:solidFill>
                  <a:srgbClr val="0000FF"/>
                </a:solidFill>
              </a:rPr>
              <a:t>INSERT INTO </a:t>
            </a:r>
            <a:r>
              <a:rPr lang="hu-HU" dirty="0"/>
              <a:t>&lt;</a:t>
            </a:r>
            <a:r>
              <a:rPr lang="hu-HU" dirty="0" err="1"/>
              <a:t>tbl</a:t>
            </a:r>
            <a:r>
              <a:rPr lang="hu-HU" dirty="0"/>
              <a:t>_neve&gt;(&lt;oszlopok_vesszővel&gt;) </a:t>
            </a:r>
            <a:r>
              <a:rPr lang="hu-HU" dirty="0">
                <a:solidFill>
                  <a:srgbClr val="0000FF"/>
                </a:solidFill>
              </a:rPr>
              <a:t>VALUES</a:t>
            </a:r>
            <a:r>
              <a:rPr lang="hu-HU" dirty="0"/>
              <a:t> (&lt;értékek_a_felsorolás_sorrendjében_vesszővel&gt;);</a:t>
            </a:r>
          </a:p>
          <a:p>
            <a:pPr lvl="3"/>
            <a:r>
              <a:rPr lang="hu-HU" dirty="0"/>
              <a:t>Ebben az esetben nem feltétlenül minden oszlopot akarunk megadni, és a sorrendet is mi szabjuk meg.</a:t>
            </a:r>
          </a:p>
        </p:txBody>
      </p:sp>
      <p:sp>
        <p:nvSpPr>
          <p:cNvPr id="4" name="Dátum helye 3"/>
          <p:cNvSpPr>
            <a:spLocks noGrp="1"/>
          </p:cNvSpPr>
          <p:nvPr>
            <p:ph type="dt" sz="half" idx="10"/>
          </p:nvPr>
        </p:nvSpPr>
        <p:spPr/>
        <p:txBody>
          <a:bodyPr/>
          <a:lstStyle/>
          <a:p>
            <a:fld id="{54DABD20-BC07-40D2-BE40-E6741566D5D3}" type="datetime1">
              <a:rPr lang="hu-HU" smtClean="0"/>
              <a:t>2023. 01. 18.</a:t>
            </a:fld>
            <a:endParaRPr lang="hu-HU"/>
          </a:p>
        </p:txBody>
      </p:sp>
      <p:sp>
        <p:nvSpPr>
          <p:cNvPr id="6" name="Dia számának helye 5"/>
          <p:cNvSpPr>
            <a:spLocks noGrp="1"/>
          </p:cNvSpPr>
          <p:nvPr>
            <p:ph type="sldNum" sz="quarter" idx="12"/>
          </p:nvPr>
        </p:nvSpPr>
        <p:spPr/>
        <p:txBody>
          <a:bodyPr/>
          <a:lstStyle/>
          <a:p>
            <a:fld id="{39A938FA-6108-4A36-A74B-B1E67C707359}" type="slidenum">
              <a:rPr lang="hu-HU" smtClean="0"/>
              <a:t>229</a:t>
            </a:fld>
            <a:endParaRPr lang="hu-HU"/>
          </a:p>
        </p:txBody>
      </p:sp>
    </p:spTree>
    <p:extLst>
      <p:ext uri="{BB962C8B-B14F-4D97-AF65-F5344CB8AC3E}">
        <p14:creationId xmlns:p14="http://schemas.microsoft.com/office/powerpoint/2010/main" val="3921433026"/>
      </p:ext>
    </p:extLst>
  </p:cSld>
  <p:clrMapOvr>
    <a:masterClrMapping/>
  </p:clrMapOvr>
  <mc:AlternateContent xmlns:mc="http://schemas.openxmlformats.org/markup-compatibility/2006" xmlns:p14="http://schemas.microsoft.com/office/powerpoint/2010/main">
    <mc:Choice Requires="p14">
      <p:transition spd="slow" p14:dur="1250">
        <p14:switch dir="r"/>
      </p:transition>
    </mc:Choice>
    <mc:Fallback xmlns="">
      <p:transition spd="slow">
        <p:fade/>
      </p:transition>
    </mc:Fallback>
  </mc:AlternateContent>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dirty="0"/>
              <a:t>Relációs adatbázisok V.</a:t>
            </a:r>
          </a:p>
        </p:txBody>
      </p:sp>
      <p:sp>
        <p:nvSpPr>
          <p:cNvPr id="3" name="Tartalom helye 2"/>
          <p:cNvSpPr>
            <a:spLocks noGrp="1"/>
          </p:cNvSpPr>
          <p:nvPr>
            <p:ph idx="1"/>
          </p:nvPr>
        </p:nvSpPr>
        <p:spPr/>
        <p:txBody>
          <a:bodyPr>
            <a:normAutofit/>
          </a:bodyPr>
          <a:lstStyle/>
          <a:p>
            <a:r>
              <a:rPr lang="hu-HU" dirty="0"/>
              <a:t>Azonosító attribútumok (elsődleges kulcs)</a:t>
            </a:r>
          </a:p>
          <a:p>
            <a:pPr lvl="1"/>
            <a:r>
              <a:rPr lang="hu-HU" dirty="0"/>
              <a:t>A elsődleges kulcs, olyan attribútum, vagy attribútum halmaz, mely(</a:t>
            </a:r>
            <a:r>
              <a:rPr lang="hu-HU" dirty="0" err="1"/>
              <a:t>ek</a:t>
            </a:r>
            <a:r>
              <a:rPr lang="hu-HU" dirty="0"/>
              <a:t>) pontosan, egyértelműen tud(</a:t>
            </a:r>
            <a:r>
              <a:rPr lang="hu-HU" dirty="0" err="1"/>
              <a:t>nak</a:t>
            </a:r>
            <a:r>
              <a:rPr lang="hu-HU" dirty="0"/>
              <a:t>) azonosítani egy sort.</a:t>
            </a:r>
          </a:p>
          <a:p>
            <a:pPr lvl="1"/>
            <a:r>
              <a:rPr lang="hu-HU" dirty="0"/>
              <a:t>Minden elsődleges kulcsba tartozó attribútum, elsődleges attribútum.</a:t>
            </a:r>
          </a:p>
          <a:p>
            <a:pPr lvl="1"/>
            <a:r>
              <a:rPr lang="hu-HU" dirty="0"/>
              <a:t>Pl.: az ember típusú egyedben a név attribútum önmagában, általában nem lehet kulcs, hiszen 2 ugyan olyan nevű ember előfordulása lehetséges. Azonban a személyigazolvány szám alapján már mindenki pontosan azonosítható. De név és születési dátum alapján is, az esetek nagy részében az azonosítás lehetséges.</a:t>
            </a:r>
          </a:p>
        </p:txBody>
      </p:sp>
      <p:sp>
        <p:nvSpPr>
          <p:cNvPr id="4" name="Dátum helye 3"/>
          <p:cNvSpPr>
            <a:spLocks noGrp="1"/>
          </p:cNvSpPr>
          <p:nvPr>
            <p:ph type="dt" sz="half" idx="10"/>
          </p:nvPr>
        </p:nvSpPr>
        <p:spPr/>
        <p:txBody>
          <a:bodyPr/>
          <a:lstStyle/>
          <a:p>
            <a:fld id="{B6E11D0C-E078-4F43-926A-4A58D7F7B2DE}" type="datetime1">
              <a:rPr lang="hu-HU" smtClean="0"/>
              <a:t>2023. 01. 18.</a:t>
            </a:fld>
            <a:endParaRPr lang="hu-HU"/>
          </a:p>
        </p:txBody>
      </p:sp>
      <p:sp>
        <p:nvSpPr>
          <p:cNvPr id="6" name="Dia számának helye 5"/>
          <p:cNvSpPr>
            <a:spLocks noGrp="1"/>
          </p:cNvSpPr>
          <p:nvPr>
            <p:ph type="sldNum" sz="quarter" idx="12"/>
          </p:nvPr>
        </p:nvSpPr>
        <p:spPr/>
        <p:txBody>
          <a:bodyPr/>
          <a:lstStyle/>
          <a:p>
            <a:fld id="{39A938FA-6108-4A36-A74B-B1E67C707359}" type="slidenum">
              <a:rPr lang="hu-HU" smtClean="0"/>
              <a:t>23</a:t>
            </a:fld>
            <a:endParaRPr lang="hu-HU"/>
          </a:p>
        </p:txBody>
      </p:sp>
    </p:spTree>
    <p:extLst>
      <p:ext uri="{BB962C8B-B14F-4D97-AF65-F5344CB8AC3E}">
        <p14:creationId xmlns:p14="http://schemas.microsoft.com/office/powerpoint/2010/main" val="3240195226"/>
      </p:ext>
    </p:extLst>
  </p:cSld>
  <p:clrMapOvr>
    <a:masterClrMapping/>
  </p:clrMapOvr>
  <mc:AlternateContent xmlns:mc="http://schemas.openxmlformats.org/markup-compatibility/2006" xmlns:p14="http://schemas.microsoft.com/office/powerpoint/2010/main">
    <mc:Choice Requires="p14">
      <p:transition spd="slow" p14:dur="1250">
        <p14:switch dir="r"/>
      </p:transition>
    </mc:Choice>
    <mc:Fallback xmlns="">
      <p:transition spd="slow">
        <p:fade/>
      </p:transition>
    </mc:Fallback>
  </mc:AlternateContent>
  <p:timing>
    <p:tnLst>
      <p:par>
        <p:cTn id="1" dur="indefinite" restart="never" nodeType="tmRoot"/>
      </p:par>
    </p:tnLst>
  </p:timing>
</p:sld>
</file>

<file path=ppt/slides/slide2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dirty="0"/>
              <a:t>DML VII.</a:t>
            </a:r>
          </a:p>
        </p:txBody>
      </p:sp>
      <p:sp>
        <p:nvSpPr>
          <p:cNvPr id="3" name="Tartalom helye 2"/>
          <p:cNvSpPr>
            <a:spLocks noGrp="1"/>
          </p:cNvSpPr>
          <p:nvPr>
            <p:ph idx="1"/>
          </p:nvPr>
        </p:nvSpPr>
        <p:spPr/>
        <p:txBody>
          <a:bodyPr>
            <a:normAutofit fontScale="85000" lnSpcReduction="20000"/>
          </a:bodyPr>
          <a:lstStyle/>
          <a:p>
            <a:pPr lvl="1"/>
            <a:r>
              <a:rPr lang="hu-HU" dirty="0"/>
              <a:t>Az INSERT egyszerre több rekordot is képes hozzáadni az adott táblához:</a:t>
            </a:r>
          </a:p>
          <a:p>
            <a:pPr lvl="2"/>
            <a:r>
              <a:rPr lang="hu-HU" dirty="0"/>
              <a:t>MSSQL:</a:t>
            </a:r>
          </a:p>
          <a:p>
            <a:pPr lvl="3"/>
            <a:r>
              <a:rPr lang="hu-HU" sz="2800" dirty="0"/>
              <a:t> </a:t>
            </a:r>
            <a:r>
              <a:rPr lang="hu-HU" sz="2800" dirty="0">
                <a:solidFill>
                  <a:srgbClr val="0000FF"/>
                </a:solidFill>
              </a:rPr>
              <a:t>INSERT INTO </a:t>
            </a:r>
            <a:r>
              <a:rPr lang="hu-HU" sz="2800" dirty="0"/>
              <a:t>&lt;</a:t>
            </a:r>
            <a:r>
              <a:rPr lang="hu-HU" sz="2800" dirty="0" err="1"/>
              <a:t>tbl</a:t>
            </a:r>
            <a:r>
              <a:rPr lang="hu-HU" sz="2800" dirty="0"/>
              <a:t>_neve&gt;</a:t>
            </a:r>
            <a:br>
              <a:rPr lang="hu-HU" sz="2800" dirty="0"/>
            </a:br>
            <a:r>
              <a:rPr lang="hu-HU" sz="2800" dirty="0">
                <a:solidFill>
                  <a:srgbClr val="0000FF"/>
                </a:solidFill>
              </a:rPr>
              <a:t>VALUES</a:t>
            </a:r>
            <a:r>
              <a:rPr lang="hu-HU" sz="2800" dirty="0"/>
              <a:t> (&lt;értékek_a_tábla_oszlopainak_sorrendjében_vesszővel&gt;),</a:t>
            </a:r>
            <a:br>
              <a:rPr lang="hu-HU" sz="2800" dirty="0"/>
            </a:br>
            <a:r>
              <a:rPr lang="hu-HU" sz="2800" dirty="0">
                <a:solidFill>
                  <a:srgbClr val="0000FF"/>
                </a:solidFill>
              </a:rPr>
              <a:t>VALUES</a:t>
            </a:r>
            <a:r>
              <a:rPr lang="hu-HU" sz="2800" dirty="0"/>
              <a:t> (&lt;értékek_a_tábla_oszlopainak_sorrendjében_vesszővel&gt;);</a:t>
            </a:r>
          </a:p>
          <a:p>
            <a:pPr lvl="3"/>
            <a:r>
              <a:rPr lang="hu-HU" sz="2800" dirty="0"/>
              <a:t> </a:t>
            </a:r>
            <a:r>
              <a:rPr lang="hu-HU" sz="2800" dirty="0">
                <a:solidFill>
                  <a:srgbClr val="0000FF"/>
                </a:solidFill>
              </a:rPr>
              <a:t>INSERT INTO </a:t>
            </a:r>
            <a:r>
              <a:rPr lang="hu-HU" sz="2800" dirty="0"/>
              <a:t>&lt;</a:t>
            </a:r>
            <a:r>
              <a:rPr lang="hu-HU" sz="2800" dirty="0" err="1"/>
              <a:t>tbl</a:t>
            </a:r>
            <a:r>
              <a:rPr lang="hu-HU" sz="2800" dirty="0"/>
              <a:t>_neve&gt;(&lt;oszlopok_vesszővel&gt;)</a:t>
            </a:r>
            <a:br>
              <a:rPr lang="hu-HU" sz="2800" dirty="0"/>
            </a:br>
            <a:r>
              <a:rPr lang="hu-HU" sz="2800" dirty="0">
                <a:solidFill>
                  <a:srgbClr val="0000FF"/>
                </a:solidFill>
              </a:rPr>
              <a:t>VALUES</a:t>
            </a:r>
            <a:r>
              <a:rPr lang="hu-HU" sz="2800" dirty="0"/>
              <a:t> (&lt;értékek_a_felsorolás_sorrendjében_vesszővel&gt;),</a:t>
            </a:r>
            <a:br>
              <a:rPr lang="hu-HU" sz="2800" dirty="0"/>
            </a:br>
            <a:r>
              <a:rPr lang="hu-HU" sz="2800" dirty="0">
                <a:solidFill>
                  <a:srgbClr val="0000FF"/>
                </a:solidFill>
              </a:rPr>
              <a:t>VALUES</a:t>
            </a:r>
            <a:r>
              <a:rPr lang="hu-HU" sz="2800" dirty="0"/>
              <a:t> (&lt;értékek_a_felsorolás_sorrendjében_vesszővel&gt;);</a:t>
            </a:r>
          </a:p>
          <a:p>
            <a:pPr lvl="2"/>
            <a:r>
              <a:rPr lang="hu-HU" dirty="0" err="1"/>
              <a:t>MySQL</a:t>
            </a:r>
            <a:r>
              <a:rPr lang="hu-HU" dirty="0"/>
              <a:t>:</a:t>
            </a:r>
          </a:p>
          <a:p>
            <a:pPr lvl="3"/>
            <a:r>
              <a:rPr lang="hu-HU" sz="2800" dirty="0"/>
              <a:t> </a:t>
            </a:r>
            <a:r>
              <a:rPr lang="hu-HU" sz="2800" dirty="0">
                <a:solidFill>
                  <a:srgbClr val="0000FF"/>
                </a:solidFill>
              </a:rPr>
              <a:t>INSERT INTO </a:t>
            </a:r>
            <a:r>
              <a:rPr lang="hu-HU" sz="2800" dirty="0"/>
              <a:t>&lt;</a:t>
            </a:r>
            <a:r>
              <a:rPr lang="hu-HU" sz="2800" dirty="0" err="1"/>
              <a:t>tbl</a:t>
            </a:r>
            <a:r>
              <a:rPr lang="hu-HU" sz="2800" dirty="0"/>
              <a:t>_neve&gt; </a:t>
            </a:r>
            <a:r>
              <a:rPr lang="hu-HU" sz="2800" dirty="0">
                <a:solidFill>
                  <a:srgbClr val="0000FF"/>
                </a:solidFill>
              </a:rPr>
              <a:t>VALUES</a:t>
            </a:r>
            <a:r>
              <a:rPr lang="hu-HU" sz="2800" dirty="0"/>
              <a:t> (&lt;értékek_a_tábla_oszlopainak_sorrendjében_vesszővel&gt;),</a:t>
            </a:r>
            <a:br>
              <a:rPr lang="hu-HU" sz="2800" dirty="0"/>
            </a:br>
            <a:r>
              <a:rPr lang="hu-HU" sz="2800" dirty="0"/>
              <a:t>(&lt;értékek_a_tábla_oszlopainak_sorrendjében_vesszővel&gt;);</a:t>
            </a:r>
          </a:p>
          <a:p>
            <a:pPr lvl="3"/>
            <a:r>
              <a:rPr lang="hu-HU" sz="2800" dirty="0"/>
              <a:t> </a:t>
            </a:r>
            <a:r>
              <a:rPr lang="hu-HU" sz="2800" dirty="0">
                <a:solidFill>
                  <a:srgbClr val="0000FF"/>
                </a:solidFill>
              </a:rPr>
              <a:t>INSERT INTO </a:t>
            </a:r>
            <a:r>
              <a:rPr lang="hu-HU" sz="2800" dirty="0"/>
              <a:t>&lt;</a:t>
            </a:r>
            <a:r>
              <a:rPr lang="hu-HU" sz="2800" dirty="0" err="1"/>
              <a:t>tbl</a:t>
            </a:r>
            <a:r>
              <a:rPr lang="hu-HU" sz="2800" dirty="0"/>
              <a:t>_neve&gt;(&lt;oszlopok_vesszővel&gt;) </a:t>
            </a:r>
            <a:r>
              <a:rPr lang="hu-HU" sz="2800" dirty="0">
                <a:solidFill>
                  <a:srgbClr val="0000FF"/>
                </a:solidFill>
              </a:rPr>
              <a:t>VALUES</a:t>
            </a:r>
            <a:r>
              <a:rPr lang="hu-HU" sz="2800" dirty="0"/>
              <a:t> (&lt;értékek_a_felsorolás_sorrendjében_vesszővel&gt;),</a:t>
            </a:r>
            <a:br>
              <a:rPr lang="hu-HU" sz="2800" dirty="0"/>
            </a:br>
            <a:r>
              <a:rPr lang="hu-HU" sz="2800" dirty="0"/>
              <a:t>(&lt;értékek_a_felsorolás_sorrendjében_vesszővel&gt;);</a:t>
            </a:r>
          </a:p>
          <a:p>
            <a:pPr lvl="3"/>
            <a:endParaRPr lang="hu-HU" dirty="0"/>
          </a:p>
          <a:p>
            <a:pPr lvl="3"/>
            <a:endParaRPr lang="hu-HU" dirty="0"/>
          </a:p>
          <a:p>
            <a:pPr lvl="3"/>
            <a:endParaRPr lang="hu-HU" dirty="0"/>
          </a:p>
        </p:txBody>
      </p:sp>
      <p:sp>
        <p:nvSpPr>
          <p:cNvPr id="5" name="Dátum helye 4"/>
          <p:cNvSpPr>
            <a:spLocks noGrp="1"/>
          </p:cNvSpPr>
          <p:nvPr>
            <p:ph type="dt" sz="half" idx="10"/>
          </p:nvPr>
        </p:nvSpPr>
        <p:spPr/>
        <p:txBody>
          <a:bodyPr/>
          <a:lstStyle/>
          <a:p>
            <a:fld id="{2CF637F6-98A1-4149-B0C6-B7D5F6D5BD73}" type="datetime1">
              <a:rPr lang="hu-HU" smtClean="0"/>
              <a:t>2023. 01. 18.</a:t>
            </a:fld>
            <a:endParaRPr lang="hu-HU"/>
          </a:p>
        </p:txBody>
      </p:sp>
      <p:sp>
        <p:nvSpPr>
          <p:cNvPr id="4" name="Dia számának helye 3"/>
          <p:cNvSpPr>
            <a:spLocks noGrp="1"/>
          </p:cNvSpPr>
          <p:nvPr>
            <p:ph type="sldNum" sz="quarter" idx="12"/>
          </p:nvPr>
        </p:nvSpPr>
        <p:spPr/>
        <p:txBody>
          <a:bodyPr/>
          <a:lstStyle/>
          <a:p>
            <a:fld id="{39A938FA-6108-4A36-A74B-B1E67C707359}" type="slidenum">
              <a:rPr lang="hu-HU" smtClean="0"/>
              <a:t>230</a:t>
            </a:fld>
            <a:endParaRPr lang="hu-HU"/>
          </a:p>
        </p:txBody>
      </p:sp>
    </p:spTree>
    <p:extLst>
      <p:ext uri="{BB962C8B-B14F-4D97-AF65-F5344CB8AC3E}">
        <p14:creationId xmlns:p14="http://schemas.microsoft.com/office/powerpoint/2010/main" val="838449364"/>
      </p:ext>
    </p:extLst>
  </p:cSld>
  <p:clrMapOvr>
    <a:masterClrMapping/>
  </p:clrMapOvr>
  <mc:AlternateContent xmlns:mc="http://schemas.openxmlformats.org/markup-compatibility/2006" xmlns:p14="http://schemas.microsoft.com/office/powerpoint/2010/main">
    <mc:Choice Requires="p14">
      <p:transition spd="slow" p14:dur="1250">
        <p14:switch dir="r"/>
      </p:transition>
    </mc:Choice>
    <mc:Fallback xmlns="">
      <p:transition spd="slow">
        <p:fade/>
      </p:transition>
    </mc:Fallback>
  </mc:AlternateContent>
  <p:timing>
    <p:tnLst>
      <p:par>
        <p:cTn id="1" dur="indefinite" restart="never" nodeType="tmRoot"/>
      </p:par>
    </p:tnLst>
  </p:timing>
</p:sld>
</file>

<file path=ppt/slides/slide2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dirty="0"/>
              <a:t>DML VIII.</a:t>
            </a:r>
          </a:p>
        </p:txBody>
      </p:sp>
      <p:sp>
        <p:nvSpPr>
          <p:cNvPr id="3" name="Tartalom helye 2"/>
          <p:cNvSpPr>
            <a:spLocks noGrp="1"/>
          </p:cNvSpPr>
          <p:nvPr>
            <p:ph idx="1"/>
          </p:nvPr>
        </p:nvSpPr>
        <p:spPr/>
        <p:txBody>
          <a:bodyPr>
            <a:normAutofit/>
          </a:bodyPr>
          <a:lstStyle/>
          <a:p>
            <a:r>
              <a:rPr lang="hu-HU" dirty="0"/>
              <a:t>Az </a:t>
            </a:r>
            <a:r>
              <a:rPr lang="hu-HU" dirty="0">
                <a:solidFill>
                  <a:srgbClr val="0000FF"/>
                </a:solidFill>
              </a:rPr>
              <a:t>UPDATE</a:t>
            </a:r>
            <a:r>
              <a:rPr lang="hu-HU" dirty="0"/>
              <a:t> parancs (MSSQL és </a:t>
            </a:r>
            <a:r>
              <a:rPr lang="hu-HU" dirty="0" err="1"/>
              <a:t>MySQL</a:t>
            </a:r>
            <a:r>
              <a:rPr lang="hu-HU" dirty="0"/>
              <a:t>):</a:t>
            </a:r>
          </a:p>
          <a:p>
            <a:pPr lvl="1"/>
            <a:r>
              <a:rPr lang="hu-HU" dirty="0"/>
              <a:t>Segítségével módosítani tudunk a meglévő rekordok attribútumainak értékein.</a:t>
            </a:r>
          </a:p>
          <a:p>
            <a:pPr lvl="1"/>
            <a:r>
              <a:rPr lang="hu-HU" dirty="0"/>
              <a:t>Módosítás formája:</a:t>
            </a:r>
          </a:p>
          <a:p>
            <a:pPr lvl="2"/>
            <a:r>
              <a:rPr lang="hu-HU" dirty="0"/>
              <a:t> </a:t>
            </a:r>
            <a:r>
              <a:rPr lang="hu-HU" sz="2300" dirty="0">
                <a:solidFill>
                  <a:srgbClr val="0000FF"/>
                </a:solidFill>
              </a:rPr>
              <a:t>UPDATE</a:t>
            </a:r>
            <a:r>
              <a:rPr lang="hu-HU" sz="2300" dirty="0"/>
              <a:t> &lt;</a:t>
            </a:r>
            <a:r>
              <a:rPr lang="hu-HU" sz="2300" dirty="0" err="1"/>
              <a:t>tbl</a:t>
            </a:r>
            <a:r>
              <a:rPr lang="hu-HU" sz="2300" dirty="0"/>
              <a:t>_neve&gt; </a:t>
            </a:r>
            <a:r>
              <a:rPr lang="hu-HU" sz="2300" dirty="0">
                <a:solidFill>
                  <a:srgbClr val="0000FF"/>
                </a:solidFill>
              </a:rPr>
              <a:t>SET</a:t>
            </a:r>
            <a:r>
              <a:rPr lang="hu-HU" sz="2300" dirty="0"/>
              <a:t> &lt;oszlop_neve&gt; = &lt;</a:t>
            </a:r>
            <a:r>
              <a:rPr lang="hu-HU" sz="2300" dirty="0" err="1"/>
              <a:t>uj</a:t>
            </a:r>
            <a:r>
              <a:rPr lang="hu-HU" sz="2300" dirty="0"/>
              <a:t>_</a:t>
            </a:r>
            <a:r>
              <a:rPr lang="hu-HU" sz="2300" dirty="0" err="1"/>
              <a:t>ertek</a:t>
            </a:r>
            <a:r>
              <a:rPr lang="hu-HU" sz="2300" dirty="0"/>
              <a:t>&gt;, &lt;oszlop_neve2&gt; = &lt;</a:t>
            </a:r>
            <a:r>
              <a:rPr lang="hu-HU" sz="2300" dirty="0" err="1"/>
              <a:t>uj</a:t>
            </a:r>
            <a:r>
              <a:rPr lang="hu-HU" sz="2300" dirty="0"/>
              <a:t>_ertek2&gt;, stb.;</a:t>
            </a:r>
          </a:p>
          <a:p>
            <a:pPr lvl="3"/>
            <a:r>
              <a:rPr lang="hu-HU" sz="2300" dirty="0"/>
              <a:t>Minden rekord módosítása egy táblában.</a:t>
            </a:r>
          </a:p>
          <a:p>
            <a:pPr lvl="2"/>
            <a:r>
              <a:rPr lang="hu-HU" sz="2300" dirty="0"/>
              <a:t> </a:t>
            </a:r>
            <a:r>
              <a:rPr lang="hu-HU" sz="2300" dirty="0">
                <a:solidFill>
                  <a:srgbClr val="0000FF"/>
                </a:solidFill>
              </a:rPr>
              <a:t>UPDATE</a:t>
            </a:r>
            <a:r>
              <a:rPr lang="hu-HU" sz="2300" dirty="0"/>
              <a:t> &lt;</a:t>
            </a:r>
            <a:r>
              <a:rPr lang="hu-HU" sz="2300" dirty="0" err="1"/>
              <a:t>tbl</a:t>
            </a:r>
            <a:r>
              <a:rPr lang="hu-HU" sz="2300" dirty="0"/>
              <a:t>_neve&gt; </a:t>
            </a:r>
            <a:r>
              <a:rPr lang="hu-HU" sz="2300" dirty="0">
                <a:solidFill>
                  <a:srgbClr val="0000FF"/>
                </a:solidFill>
              </a:rPr>
              <a:t>SET</a:t>
            </a:r>
            <a:r>
              <a:rPr lang="hu-HU" sz="2300" dirty="0"/>
              <a:t> &lt;oszlop_neve&gt; = &lt;</a:t>
            </a:r>
            <a:r>
              <a:rPr lang="hu-HU" sz="2300" dirty="0" err="1"/>
              <a:t>uj</a:t>
            </a:r>
            <a:r>
              <a:rPr lang="hu-HU" sz="2300" dirty="0"/>
              <a:t>_</a:t>
            </a:r>
            <a:r>
              <a:rPr lang="hu-HU" sz="2300" dirty="0" err="1"/>
              <a:t>ertek</a:t>
            </a:r>
            <a:r>
              <a:rPr lang="hu-HU" sz="2300" dirty="0"/>
              <a:t>&gt;, &lt;oszlop_neve2&gt; = &lt;</a:t>
            </a:r>
            <a:r>
              <a:rPr lang="hu-HU" sz="2300" dirty="0" err="1"/>
              <a:t>uj</a:t>
            </a:r>
            <a:r>
              <a:rPr lang="hu-HU" sz="2300" dirty="0"/>
              <a:t>_ertek2&gt;, stb. </a:t>
            </a:r>
            <a:r>
              <a:rPr lang="hu-HU" sz="2300" dirty="0">
                <a:solidFill>
                  <a:srgbClr val="0000FF"/>
                </a:solidFill>
              </a:rPr>
              <a:t>WHERE</a:t>
            </a:r>
            <a:r>
              <a:rPr lang="hu-HU" sz="2300" dirty="0"/>
              <a:t> &lt;logikai_feltétel&gt;;</a:t>
            </a:r>
          </a:p>
          <a:p>
            <a:pPr lvl="3"/>
            <a:r>
              <a:rPr lang="hu-HU" sz="2200" dirty="0"/>
              <a:t>Megadott logikai feltételnek eleget tevő rekordok módosítása a táblában.</a:t>
            </a:r>
          </a:p>
          <a:p>
            <a:pPr lvl="2"/>
            <a:endParaRPr lang="hu-HU" dirty="0"/>
          </a:p>
        </p:txBody>
      </p:sp>
      <p:sp>
        <p:nvSpPr>
          <p:cNvPr id="4" name="Dátum helye 3"/>
          <p:cNvSpPr>
            <a:spLocks noGrp="1"/>
          </p:cNvSpPr>
          <p:nvPr>
            <p:ph type="dt" sz="half" idx="10"/>
          </p:nvPr>
        </p:nvSpPr>
        <p:spPr/>
        <p:txBody>
          <a:bodyPr/>
          <a:lstStyle/>
          <a:p>
            <a:fld id="{23EFE444-3959-4EE1-AF73-DE6FEB8C3F24}" type="datetime1">
              <a:rPr lang="hu-HU" smtClean="0"/>
              <a:t>2023. 01. 18.</a:t>
            </a:fld>
            <a:endParaRPr lang="hu-HU"/>
          </a:p>
        </p:txBody>
      </p:sp>
      <p:sp>
        <p:nvSpPr>
          <p:cNvPr id="6" name="Dia számának helye 5"/>
          <p:cNvSpPr>
            <a:spLocks noGrp="1"/>
          </p:cNvSpPr>
          <p:nvPr>
            <p:ph type="sldNum" sz="quarter" idx="12"/>
          </p:nvPr>
        </p:nvSpPr>
        <p:spPr/>
        <p:txBody>
          <a:bodyPr/>
          <a:lstStyle/>
          <a:p>
            <a:fld id="{39A938FA-6108-4A36-A74B-B1E67C707359}" type="slidenum">
              <a:rPr lang="hu-HU" smtClean="0"/>
              <a:t>231</a:t>
            </a:fld>
            <a:endParaRPr lang="hu-HU"/>
          </a:p>
        </p:txBody>
      </p:sp>
    </p:spTree>
    <p:extLst>
      <p:ext uri="{BB962C8B-B14F-4D97-AF65-F5344CB8AC3E}">
        <p14:creationId xmlns:p14="http://schemas.microsoft.com/office/powerpoint/2010/main" val="672250285"/>
      </p:ext>
    </p:extLst>
  </p:cSld>
  <p:clrMapOvr>
    <a:masterClrMapping/>
  </p:clrMapOvr>
  <mc:AlternateContent xmlns:mc="http://schemas.openxmlformats.org/markup-compatibility/2006" xmlns:p14="http://schemas.microsoft.com/office/powerpoint/2010/main">
    <mc:Choice Requires="p14">
      <p:transition spd="slow" p14:dur="1250">
        <p14:switch dir="r"/>
      </p:transition>
    </mc:Choice>
    <mc:Fallback xmlns="">
      <p:transition spd="slow">
        <p:fade/>
      </p:transition>
    </mc:Fallback>
  </mc:AlternateContent>
  <p:timing>
    <p:tnLst>
      <p:par>
        <p:cTn id="1" dur="indefinite" restart="never" nodeType="tmRoot"/>
      </p:par>
    </p:tnLst>
  </p:timing>
</p:sld>
</file>

<file path=ppt/slides/slide2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dirty="0"/>
              <a:t>DML IX.</a:t>
            </a:r>
          </a:p>
        </p:txBody>
      </p:sp>
      <p:sp>
        <p:nvSpPr>
          <p:cNvPr id="3" name="Tartalom helye 2"/>
          <p:cNvSpPr>
            <a:spLocks noGrp="1"/>
          </p:cNvSpPr>
          <p:nvPr>
            <p:ph idx="1"/>
          </p:nvPr>
        </p:nvSpPr>
        <p:spPr/>
        <p:txBody>
          <a:bodyPr>
            <a:normAutofit/>
          </a:bodyPr>
          <a:lstStyle/>
          <a:p>
            <a:r>
              <a:rPr lang="hu-HU" dirty="0"/>
              <a:t>A </a:t>
            </a:r>
            <a:r>
              <a:rPr lang="hu-HU" dirty="0">
                <a:solidFill>
                  <a:srgbClr val="0000FF"/>
                </a:solidFill>
              </a:rPr>
              <a:t>DELETE</a:t>
            </a:r>
            <a:r>
              <a:rPr lang="hu-HU" dirty="0"/>
              <a:t> parancs (MSSQL és </a:t>
            </a:r>
            <a:r>
              <a:rPr lang="hu-HU" dirty="0" err="1"/>
              <a:t>MySQL</a:t>
            </a:r>
            <a:r>
              <a:rPr lang="hu-HU" dirty="0"/>
              <a:t>):</a:t>
            </a:r>
          </a:p>
          <a:p>
            <a:pPr lvl="1"/>
            <a:r>
              <a:rPr lang="hu-HU" dirty="0"/>
              <a:t>Segítségével törölni tudunk, bizonyos feltételnek eleget tevő rekordokat.</a:t>
            </a:r>
          </a:p>
          <a:p>
            <a:pPr lvl="1"/>
            <a:r>
              <a:rPr lang="hu-HU" dirty="0"/>
              <a:t>Nagyon fontos, hogy a </a:t>
            </a:r>
            <a:r>
              <a:rPr lang="hu-HU" dirty="0">
                <a:solidFill>
                  <a:srgbClr val="0000FF"/>
                </a:solidFill>
              </a:rPr>
              <a:t>DELETE</a:t>
            </a:r>
            <a:r>
              <a:rPr lang="hu-HU" dirty="0"/>
              <a:t> feltétel nélkül nem ekvivalens a </a:t>
            </a:r>
            <a:r>
              <a:rPr lang="hu-HU" dirty="0">
                <a:solidFill>
                  <a:srgbClr val="0000FF"/>
                </a:solidFill>
              </a:rPr>
              <a:t>TRUNCATE</a:t>
            </a:r>
            <a:r>
              <a:rPr lang="hu-HU" dirty="0"/>
              <a:t> paranccsal, mivel az a DDL részét képezi, a </a:t>
            </a:r>
            <a:r>
              <a:rPr lang="hu-HU" dirty="0">
                <a:solidFill>
                  <a:srgbClr val="0000FF"/>
                </a:solidFill>
              </a:rPr>
              <a:t>DELETE</a:t>
            </a:r>
            <a:r>
              <a:rPr lang="hu-HU" dirty="0"/>
              <a:t> a DML részét – és a </a:t>
            </a:r>
            <a:r>
              <a:rPr lang="hu-HU" dirty="0">
                <a:solidFill>
                  <a:srgbClr val="0000FF"/>
                </a:solidFill>
              </a:rPr>
              <a:t>TRUNCATE</a:t>
            </a:r>
            <a:r>
              <a:rPr lang="hu-HU" dirty="0"/>
              <a:t> azért törli a tábla tartalmát mert visszaállítja a táblát alapállapotra.</a:t>
            </a:r>
          </a:p>
          <a:p>
            <a:pPr lvl="1"/>
            <a:r>
              <a:rPr lang="hu-HU" dirty="0"/>
              <a:t>Törlés formája:</a:t>
            </a:r>
          </a:p>
          <a:p>
            <a:pPr lvl="2"/>
            <a:r>
              <a:rPr lang="hu-HU" dirty="0"/>
              <a:t> </a:t>
            </a:r>
            <a:r>
              <a:rPr lang="hu-HU" dirty="0">
                <a:solidFill>
                  <a:srgbClr val="0000FF"/>
                </a:solidFill>
              </a:rPr>
              <a:t>DELETE FROM </a:t>
            </a:r>
            <a:r>
              <a:rPr lang="hu-HU" dirty="0"/>
              <a:t>&lt;</a:t>
            </a:r>
            <a:r>
              <a:rPr lang="hu-HU" dirty="0" err="1"/>
              <a:t>tbl</a:t>
            </a:r>
            <a:r>
              <a:rPr lang="hu-HU" dirty="0"/>
              <a:t>_neve&gt;;</a:t>
            </a:r>
          </a:p>
          <a:p>
            <a:pPr lvl="3"/>
            <a:r>
              <a:rPr lang="hu-HU" dirty="0"/>
              <a:t>Törli az összes rekordot az adott táblából.</a:t>
            </a:r>
          </a:p>
          <a:p>
            <a:pPr lvl="2"/>
            <a:r>
              <a:rPr lang="hu-HU" dirty="0"/>
              <a:t> </a:t>
            </a:r>
            <a:r>
              <a:rPr lang="hu-HU" dirty="0">
                <a:solidFill>
                  <a:srgbClr val="0000FF"/>
                </a:solidFill>
              </a:rPr>
              <a:t>DELETE FROM </a:t>
            </a:r>
            <a:r>
              <a:rPr lang="hu-HU" dirty="0"/>
              <a:t>&lt;</a:t>
            </a:r>
            <a:r>
              <a:rPr lang="hu-HU" dirty="0" err="1"/>
              <a:t>tbl</a:t>
            </a:r>
            <a:r>
              <a:rPr lang="hu-HU" dirty="0"/>
              <a:t>_neve&gt; </a:t>
            </a:r>
            <a:r>
              <a:rPr lang="hu-HU" dirty="0">
                <a:solidFill>
                  <a:srgbClr val="0000FF"/>
                </a:solidFill>
              </a:rPr>
              <a:t>WHERE</a:t>
            </a:r>
            <a:r>
              <a:rPr lang="hu-HU" dirty="0"/>
              <a:t> &lt;logikai_feltétel&gt;;</a:t>
            </a:r>
          </a:p>
          <a:p>
            <a:pPr lvl="3"/>
            <a:r>
              <a:rPr lang="hu-HU" dirty="0"/>
              <a:t>Törli az összes olyan rekordot, ami teljesíti a feltételt.</a:t>
            </a:r>
          </a:p>
        </p:txBody>
      </p:sp>
      <p:sp>
        <p:nvSpPr>
          <p:cNvPr id="4" name="Dátum helye 3"/>
          <p:cNvSpPr>
            <a:spLocks noGrp="1"/>
          </p:cNvSpPr>
          <p:nvPr>
            <p:ph type="dt" sz="half" idx="10"/>
          </p:nvPr>
        </p:nvSpPr>
        <p:spPr/>
        <p:txBody>
          <a:bodyPr/>
          <a:lstStyle/>
          <a:p>
            <a:fld id="{20BDE3B3-D366-49C1-B2D1-6C9120F8DBB4}" type="datetime1">
              <a:rPr lang="hu-HU" smtClean="0"/>
              <a:t>2023. 01. 18.</a:t>
            </a:fld>
            <a:endParaRPr lang="hu-HU"/>
          </a:p>
        </p:txBody>
      </p:sp>
      <p:sp>
        <p:nvSpPr>
          <p:cNvPr id="6" name="Dia számának helye 5"/>
          <p:cNvSpPr>
            <a:spLocks noGrp="1"/>
          </p:cNvSpPr>
          <p:nvPr>
            <p:ph type="sldNum" sz="quarter" idx="12"/>
          </p:nvPr>
        </p:nvSpPr>
        <p:spPr/>
        <p:txBody>
          <a:bodyPr/>
          <a:lstStyle/>
          <a:p>
            <a:fld id="{39A938FA-6108-4A36-A74B-B1E67C707359}" type="slidenum">
              <a:rPr lang="hu-HU" smtClean="0"/>
              <a:t>232</a:t>
            </a:fld>
            <a:endParaRPr lang="hu-HU"/>
          </a:p>
        </p:txBody>
      </p:sp>
    </p:spTree>
    <p:extLst>
      <p:ext uri="{BB962C8B-B14F-4D97-AF65-F5344CB8AC3E}">
        <p14:creationId xmlns:p14="http://schemas.microsoft.com/office/powerpoint/2010/main" val="1362760091"/>
      </p:ext>
    </p:extLst>
  </p:cSld>
  <p:clrMapOvr>
    <a:masterClrMapping/>
  </p:clrMapOvr>
  <mc:AlternateContent xmlns:mc="http://schemas.openxmlformats.org/markup-compatibility/2006" xmlns:p14="http://schemas.microsoft.com/office/powerpoint/2010/main">
    <mc:Choice Requires="p14">
      <p:transition spd="slow" p14:dur="1250">
        <p14:switch dir="r"/>
      </p:transition>
    </mc:Choice>
    <mc:Fallback xmlns="">
      <p:transition spd="slow">
        <p:fade/>
      </p:transition>
    </mc:Fallback>
  </mc:AlternateContent>
  <p:timing>
    <p:tnLst>
      <p:par>
        <p:cTn id="1" dur="indefinite" restart="never" nodeType="tmRoot"/>
      </p:par>
    </p:tnLst>
  </p:timing>
</p:sld>
</file>

<file path=ppt/slides/slide2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dirty="0"/>
              <a:t>DCL</a:t>
            </a:r>
          </a:p>
        </p:txBody>
      </p:sp>
      <p:sp>
        <p:nvSpPr>
          <p:cNvPr id="3" name="Alcím 2"/>
          <p:cNvSpPr>
            <a:spLocks noGrp="1"/>
          </p:cNvSpPr>
          <p:nvPr>
            <p:ph type="body" idx="1"/>
          </p:nvPr>
        </p:nvSpPr>
        <p:spPr/>
        <p:txBody>
          <a:bodyPr/>
          <a:lstStyle/>
          <a:p>
            <a:r>
              <a:rPr lang="hu-HU" dirty="0">
                <a:solidFill>
                  <a:srgbClr val="FF0000"/>
                </a:solidFill>
              </a:rPr>
              <a:t>D</a:t>
            </a:r>
            <a:r>
              <a:rPr lang="hu-HU" dirty="0"/>
              <a:t>ata </a:t>
            </a:r>
            <a:r>
              <a:rPr lang="hu-HU" dirty="0" err="1">
                <a:solidFill>
                  <a:srgbClr val="FF0000"/>
                </a:solidFill>
              </a:rPr>
              <a:t>C</a:t>
            </a:r>
            <a:r>
              <a:rPr lang="hu-HU" dirty="0" err="1"/>
              <a:t>ontrol</a:t>
            </a:r>
            <a:r>
              <a:rPr lang="hu-HU" dirty="0"/>
              <a:t> </a:t>
            </a:r>
            <a:r>
              <a:rPr lang="hu-HU" dirty="0" err="1">
                <a:solidFill>
                  <a:srgbClr val="FF0000"/>
                </a:solidFill>
              </a:rPr>
              <a:t>L</a:t>
            </a:r>
            <a:r>
              <a:rPr lang="hu-HU" dirty="0" err="1"/>
              <a:t>anguage</a:t>
            </a:r>
            <a:r>
              <a:rPr lang="hu-HU" dirty="0"/>
              <a:t> elemei</a:t>
            </a:r>
          </a:p>
        </p:txBody>
      </p:sp>
      <p:sp>
        <p:nvSpPr>
          <p:cNvPr id="5" name="Dátum helye 4"/>
          <p:cNvSpPr>
            <a:spLocks noGrp="1"/>
          </p:cNvSpPr>
          <p:nvPr>
            <p:ph type="dt" sz="half" idx="10"/>
          </p:nvPr>
        </p:nvSpPr>
        <p:spPr/>
        <p:txBody>
          <a:bodyPr/>
          <a:lstStyle/>
          <a:p>
            <a:fld id="{1B1BA914-99B0-4DE2-8CE9-47FEE58F79D6}" type="datetime1">
              <a:rPr lang="hu-HU" smtClean="0"/>
              <a:t>2023. 01. 18.</a:t>
            </a:fld>
            <a:endParaRPr lang="hu-HU"/>
          </a:p>
        </p:txBody>
      </p:sp>
      <p:sp>
        <p:nvSpPr>
          <p:cNvPr id="6" name="Dia számának helye 5"/>
          <p:cNvSpPr>
            <a:spLocks noGrp="1"/>
          </p:cNvSpPr>
          <p:nvPr>
            <p:ph type="sldNum" sz="quarter" idx="12"/>
          </p:nvPr>
        </p:nvSpPr>
        <p:spPr/>
        <p:txBody>
          <a:bodyPr/>
          <a:lstStyle/>
          <a:p>
            <a:fld id="{39A938FA-6108-4A36-A74B-B1E67C707359}" type="slidenum">
              <a:rPr lang="hu-HU" smtClean="0"/>
              <a:t>233</a:t>
            </a:fld>
            <a:endParaRPr lang="hu-HU"/>
          </a:p>
        </p:txBody>
      </p:sp>
    </p:spTree>
    <p:extLst>
      <p:ext uri="{BB962C8B-B14F-4D97-AF65-F5344CB8AC3E}">
        <p14:creationId xmlns:p14="http://schemas.microsoft.com/office/powerpoint/2010/main" val="1341537895"/>
      </p:ext>
    </p:extLst>
  </p:cSld>
  <p:clrMapOvr>
    <a:masterClrMapping/>
  </p:clrMapOvr>
  <mc:AlternateContent xmlns:mc="http://schemas.openxmlformats.org/markup-compatibility/2006" xmlns:p14="http://schemas.microsoft.com/office/powerpoint/2010/main">
    <mc:Choice Requires="p14">
      <p:transition spd="slow" p14:dur="1250">
        <p14:switch dir="r"/>
      </p:transition>
    </mc:Choice>
    <mc:Fallback xmlns="">
      <p:transition spd="slow">
        <p:fade/>
      </p:transition>
    </mc:Fallback>
  </mc:AlternateContent>
  <p:timing>
    <p:tnLst>
      <p:par>
        <p:cTn id="1" dur="indefinite" restart="never" nodeType="tmRoot"/>
      </p:par>
    </p:tnLst>
  </p:timing>
</p:sld>
</file>

<file path=ppt/slides/slide2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dirty="0"/>
              <a:t>DCL I.</a:t>
            </a:r>
          </a:p>
        </p:txBody>
      </p:sp>
      <p:sp>
        <p:nvSpPr>
          <p:cNvPr id="3" name="Tartalom helye 2"/>
          <p:cNvSpPr>
            <a:spLocks noGrp="1"/>
          </p:cNvSpPr>
          <p:nvPr>
            <p:ph idx="1"/>
          </p:nvPr>
        </p:nvSpPr>
        <p:spPr/>
        <p:txBody>
          <a:bodyPr>
            <a:normAutofit/>
          </a:bodyPr>
          <a:lstStyle/>
          <a:p>
            <a:r>
              <a:rPr lang="hu-HU" dirty="0"/>
              <a:t>A </a:t>
            </a:r>
            <a:r>
              <a:rPr lang="hu-HU" dirty="0">
                <a:solidFill>
                  <a:srgbClr val="FF0000"/>
                </a:solidFill>
              </a:rPr>
              <a:t>D</a:t>
            </a:r>
            <a:r>
              <a:rPr lang="hu-HU" dirty="0"/>
              <a:t>ata </a:t>
            </a:r>
            <a:r>
              <a:rPr lang="hu-HU" dirty="0" err="1">
                <a:solidFill>
                  <a:srgbClr val="FF0000"/>
                </a:solidFill>
              </a:rPr>
              <a:t>C</a:t>
            </a:r>
            <a:r>
              <a:rPr lang="hu-HU" dirty="0" err="1"/>
              <a:t>ontrol</a:t>
            </a:r>
            <a:r>
              <a:rPr lang="hu-HU" dirty="0"/>
              <a:t> </a:t>
            </a:r>
            <a:r>
              <a:rPr lang="hu-HU" dirty="0" err="1">
                <a:solidFill>
                  <a:srgbClr val="FF0000"/>
                </a:solidFill>
              </a:rPr>
              <a:t>L</a:t>
            </a:r>
            <a:r>
              <a:rPr lang="hu-HU" dirty="0" err="1"/>
              <a:t>anguage</a:t>
            </a:r>
            <a:r>
              <a:rPr lang="hu-HU" dirty="0"/>
              <a:t> a jogok kiosztását teszi lehetővé, mellyel kontrollálni tudjuk, hogy ki, mihez fér hozzá.</a:t>
            </a:r>
          </a:p>
          <a:p>
            <a:r>
              <a:rPr lang="hu-HU" dirty="0"/>
              <a:t>A DCL segítségével tehát jogokat tudunk kiosztani, és elvenni megfelelő felhasználóktól, felhasználói csoportoktól.</a:t>
            </a:r>
          </a:p>
          <a:p>
            <a:r>
              <a:rPr lang="hu-HU" dirty="0"/>
              <a:t>A tanfolyam során nem fogunk vele foglalkozni, azonban érdemes megnézni a parancsokat amik ide tartoznak:</a:t>
            </a:r>
          </a:p>
          <a:p>
            <a:pPr lvl="1"/>
            <a:r>
              <a:rPr lang="hu-HU" dirty="0"/>
              <a:t> </a:t>
            </a:r>
            <a:r>
              <a:rPr lang="hu-HU" dirty="0">
                <a:solidFill>
                  <a:srgbClr val="0000FF"/>
                </a:solidFill>
              </a:rPr>
              <a:t>GRANT </a:t>
            </a:r>
            <a:r>
              <a:rPr lang="hu-HU" dirty="0"/>
              <a:t>(MSSQL és </a:t>
            </a:r>
            <a:r>
              <a:rPr lang="hu-HU" dirty="0" err="1"/>
              <a:t>MySQL</a:t>
            </a:r>
            <a:r>
              <a:rPr lang="hu-HU" dirty="0"/>
              <a:t>)</a:t>
            </a:r>
            <a:endParaRPr lang="hu-HU" dirty="0">
              <a:solidFill>
                <a:srgbClr val="0000FF"/>
              </a:solidFill>
            </a:endParaRPr>
          </a:p>
          <a:p>
            <a:pPr lvl="1"/>
            <a:r>
              <a:rPr lang="hu-HU" dirty="0"/>
              <a:t> </a:t>
            </a:r>
            <a:r>
              <a:rPr lang="hu-HU" dirty="0">
                <a:solidFill>
                  <a:srgbClr val="0000FF"/>
                </a:solidFill>
              </a:rPr>
              <a:t>REVOKE </a:t>
            </a:r>
            <a:r>
              <a:rPr lang="hu-HU" dirty="0"/>
              <a:t>(MSSQL és </a:t>
            </a:r>
            <a:r>
              <a:rPr lang="hu-HU" dirty="0" err="1"/>
              <a:t>MySQL</a:t>
            </a:r>
            <a:r>
              <a:rPr lang="hu-HU" dirty="0"/>
              <a:t>)</a:t>
            </a:r>
          </a:p>
          <a:p>
            <a:r>
              <a:rPr lang="hu-HU" dirty="0" err="1"/>
              <a:t>MySQL</a:t>
            </a:r>
            <a:r>
              <a:rPr lang="hu-HU" dirty="0"/>
              <a:t> esetén a jogok szerkesztésére van lehetőség egy speciális alap adatbázisban is, a ’</a:t>
            </a:r>
            <a:r>
              <a:rPr lang="hu-HU" dirty="0" err="1"/>
              <a:t>mysql</a:t>
            </a:r>
            <a:r>
              <a:rPr lang="hu-HU" dirty="0"/>
              <a:t>’ adatbázisban.</a:t>
            </a:r>
          </a:p>
        </p:txBody>
      </p:sp>
      <p:sp>
        <p:nvSpPr>
          <p:cNvPr id="4" name="Dátum helye 3"/>
          <p:cNvSpPr>
            <a:spLocks noGrp="1"/>
          </p:cNvSpPr>
          <p:nvPr>
            <p:ph type="dt" sz="half" idx="10"/>
          </p:nvPr>
        </p:nvSpPr>
        <p:spPr/>
        <p:txBody>
          <a:bodyPr/>
          <a:lstStyle/>
          <a:p>
            <a:fld id="{57E9BE2F-AEE3-484A-AB97-E9907AA4E878}" type="datetime1">
              <a:rPr lang="hu-HU" smtClean="0"/>
              <a:t>2023. 01. 18.</a:t>
            </a:fld>
            <a:endParaRPr lang="hu-HU"/>
          </a:p>
        </p:txBody>
      </p:sp>
      <p:sp>
        <p:nvSpPr>
          <p:cNvPr id="6" name="Dia számának helye 5"/>
          <p:cNvSpPr>
            <a:spLocks noGrp="1"/>
          </p:cNvSpPr>
          <p:nvPr>
            <p:ph type="sldNum" sz="quarter" idx="12"/>
          </p:nvPr>
        </p:nvSpPr>
        <p:spPr/>
        <p:txBody>
          <a:bodyPr/>
          <a:lstStyle/>
          <a:p>
            <a:fld id="{39A938FA-6108-4A36-A74B-B1E67C707359}" type="slidenum">
              <a:rPr lang="hu-HU" smtClean="0"/>
              <a:t>234</a:t>
            </a:fld>
            <a:endParaRPr lang="hu-HU"/>
          </a:p>
        </p:txBody>
      </p:sp>
    </p:spTree>
    <p:extLst>
      <p:ext uri="{BB962C8B-B14F-4D97-AF65-F5344CB8AC3E}">
        <p14:creationId xmlns:p14="http://schemas.microsoft.com/office/powerpoint/2010/main" val="2163724294"/>
      </p:ext>
    </p:extLst>
  </p:cSld>
  <p:clrMapOvr>
    <a:masterClrMapping/>
  </p:clrMapOvr>
  <mc:AlternateContent xmlns:mc="http://schemas.openxmlformats.org/markup-compatibility/2006" xmlns:p14="http://schemas.microsoft.com/office/powerpoint/2010/main">
    <mc:Choice Requires="p14">
      <p:transition spd="slow" p14:dur="1250">
        <p14:switch dir="r"/>
      </p:transition>
    </mc:Choice>
    <mc:Fallback xmlns="">
      <p:transition spd="slow">
        <p:fade/>
      </p:transition>
    </mc:Fallback>
  </mc:AlternateContent>
  <p:timing>
    <p:tnLst>
      <p:par>
        <p:cTn id="1" dur="indefinite" restart="never" nodeType="tmRoot"/>
      </p:par>
    </p:tnLst>
  </p:timing>
</p:sld>
</file>

<file path=ppt/slides/slide2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dirty="0"/>
              <a:t>TCL</a:t>
            </a:r>
          </a:p>
        </p:txBody>
      </p:sp>
      <p:sp>
        <p:nvSpPr>
          <p:cNvPr id="3" name="Alcím 2"/>
          <p:cNvSpPr>
            <a:spLocks noGrp="1"/>
          </p:cNvSpPr>
          <p:nvPr>
            <p:ph type="body" idx="1"/>
          </p:nvPr>
        </p:nvSpPr>
        <p:spPr/>
        <p:txBody>
          <a:bodyPr/>
          <a:lstStyle/>
          <a:p>
            <a:r>
              <a:rPr lang="hu-HU" dirty="0" err="1">
                <a:solidFill>
                  <a:srgbClr val="FF0000"/>
                </a:solidFill>
              </a:rPr>
              <a:t>T</a:t>
            </a:r>
            <a:r>
              <a:rPr lang="hu-HU" dirty="0" err="1"/>
              <a:t>ransaction</a:t>
            </a:r>
            <a:r>
              <a:rPr lang="hu-HU" dirty="0"/>
              <a:t> </a:t>
            </a:r>
            <a:r>
              <a:rPr lang="hu-HU" dirty="0" err="1">
                <a:solidFill>
                  <a:srgbClr val="FF0000"/>
                </a:solidFill>
              </a:rPr>
              <a:t>C</a:t>
            </a:r>
            <a:r>
              <a:rPr lang="hu-HU" dirty="0" err="1"/>
              <a:t>ontrol</a:t>
            </a:r>
            <a:r>
              <a:rPr lang="hu-HU" dirty="0"/>
              <a:t> </a:t>
            </a:r>
            <a:r>
              <a:rPr lang="hu-HU" dirty="0" err="1">
                <a:solidFill>
                  <a:srgbClr val="FF0000"/>
                </a:solidFill>
              </a:rPr>
              <a:t>L</a:t>
            </a:r>
            <a:r>
              <a:rPr lang="hu-HU" dirty="0" err="1"/>
              <a:t>anguage</a:t>
            </a:r>
            <a:r>
              <a:rPr lang="hu-HU" dirty="0"/>
              <a:t> elemei</a:t>
            </a:r>
          </a:p>
        </p:txBody>
      </p:sp>
      <p:sp>
        <p:nvSpPr>
          <p:cNvPr id="5" name="Dátum helye 4"/>
          <p:cNvSpPr>
            <a:spLocks noGrp="1"/>
          </p:cNvSpPr>
          <p:nvPr>
            <p:ph type="dt" sz="half" idx="10"/>
          </p:nvPr>
        </p:nvSpPr>
        <p:spPr/>
        <p:txBody>
          <a:bodyPr/>
          <a:lstStyle/>
          <a:p>
            <a:fld id="{2F91B6C5-3DEA-4299-BF7E-734B06655B93}" type="datetime1">
              <a:rPr lang="hu-HU" smtClean="0"/>
              <a:t>2023. 01. 18.</a:t>
            </a:fld>
            <a:endParaRPr lang="hu-HU"/>
          </a:p>
        </p:txBody>
      </p:sp>
      <p:sp>
        <p:nvSpPr>
          <p:cNvPr id="6" name="Dia számának helye 5"/>
          <p:cNvSpPr>
            <a:spLocks noGrp="1"/>
          </p:cNvSpPr>
          <p:nvPr>
            <p:ph type="sldNum" sz="quarter" idx="12"/>
          </p:nvPr>
        </p:nvSpPr>
        <p:spPr/>
        <p:txBody>
          <a:bodyPr/>
          <a:lstStyle/>
          <a:p>
            <a:fld id="{39A938FA-6108-4A36-A74B-B1E67C707359}" type="slidenum">
              <a:rPr lang="hu-HU" smtClean="0"/>
              <a:t>235</a:t>
            </a:fld>
            <a:endParaRPr lang="hu-HU"/>
          </a:p>
        </p:txBody>
      </p:sp>
    </p:spTree>
    <p:extLst>
      <p:ext uri="{BB962C8B-B14F-4D97-AF65-F5344CB8AC3E}">
        <p14:creationId xmlns:p14="http://schemas.microsoft.com/office/powerpoint/2010/main" val="801096346"/>
      </p:ext>
    </p:extLst>
  </p:cSld>
  <p:clrMapOvr>
    <a:masterClrMapping/>
  </p:clrMapOvr>
  <mc:AlternateContent xmlns:mc="http://schemas.openxmlformats.org/markup-compatibility/2006" xmlns:p14="http://schemas.microsoft.com/office/powerpoint/2010/main">
    <mc:Choice Requires="p14">
      <p:transition spd="slow" p14:dur="1250">
        <p14:switch dir="r"/>
      </p:transition>
    </mc:Choice>
    <mc:Fallback xmlns="">
      <p:transition spd="slow">
        <p:fade/>
      </p:transition>
    </mc:Fallback>
  </mc:AlternateContent>
  <p:timing>
    <p:tnLst>
      <p:par>
        <p:cTn id="1" dur="indefinite" restart="never" nodeType="tmRoot"/>
      </p:par>
    </p:tnLst>
  </p:timing>
</p:sld>
</file>

<file path=ppt/slides/slide2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dirty="0"/>
              <a:t>TCL I.</a:t>
            </a:r>
          </a:p>
        </p:txBody>
      </p:sp>
      <p:sp>
        <p:nvSpPr>
          <p:cNvPr id="3" name="Tartalom helye 2"/>
          <p:cNvSpPr>
            <a:spLocks noGrp="1"/>
          </p:cNvSpPr>
          <p:nvPr>
            <p:ph idx="1"/>
          </p:nvPr>
        </p:nvSpPr>
        <p:spPr/>
        <p:txBody>
          <a:bodyPr>
            <a:normAutofit/>
          </a:bodyPr>
          <a:lstStyle/>
          <a:p>
            <a:r>
              <a:rPr lang="hu-HU" dirty="0"/>
              <a:t>A </a:t>
            </a:r>
            <a:r>
              <a:rPr lang="hu-HU" dirty="0" err="1">
                <a:solidFill>
                  <a:srgbClr val="FF0000"/>
                </a:solidFill>
              </a:rPr>
              <a:t>T</a:t>
            </a:r>
            <a:r>
              <a:rPr lang="hu-HU" dirty="0" err="1"/>
              <a:t>ransaction</a:t>
            </a:r>
            <a:r>
              <a:rPr lang="hu-HU" dirty="0"/>
              <a:t> </a:t>
            </a:r>
            <a:r>
              <a:rPr lang="hu-HU" dirty="0" err="1">
                <a:solidFill>
                  <a:srgbClr val="FF0000"/>
                </a:solidFill>
              </a:rPr>
              <a:t>C</a:t>
            </a:r>
            <a:r>
              <a:rPr lang="hu-HU" dirty="0" err="1"/>
              <a:t>ontrol</a:t>
            </a:r>
            <a:r>
              <a:rPr lang="hu-HU" dirty="0"/>
              <a:t> </a:t>
            </a:r>
            <a:r>
              <a:rPr lang="hu-HU" dirty="0" err="1">
                <a:solidFill>
                  <a:srgbClr val="FF0000"/>
                </a:solidFill>
              </a:rPr>
              <a:t>L</a:t>
            </a:r>
            <a:r>
              <a:rPr lang="hu-HU" dirty="0" err="1"/>
              <a:t>anguage</a:t>
            </a:r>
            <a:r>
              <a:rPr lang="hu-HU" dirty="0"/>
              <a:t> az egyes tranzakciók felügyeletét teszi lehetővé.</a:t>
            </a:r>
          </a:p>
          <a:p>
            <a:r>
              <a:rPr lang="hu-HU" dirty="0"/>
              <a:t>Minden egyes DML művelet egy tranzakció, ami manipulálta az adatokat. Fontos, hogy ezen műveletek kontrolálhatóak legyenek.</a:t>
            </a:r>
          </a:p>
          <a:p>
            <a:pPr lvl="1"/>
            <a:r>
              <a:rPr lang="hu-HU" dirty="0"/>
              <a:t>Mint tranzakció alapú fájlrendszerek esetén is.</a:t>
            </a:r>
            <a:br>
              <a:rPr lang="hu-HU" dirty="0"/>
            </a:br>
            <a:r>
              <a:rPr lang="hu-HU" dirty="0"/>
              <a:t>(Pl.: NTFS)</a:t>
            </a:r>
          </a:p>
          <a:p>
            <a:r>
              <a:rPr lang="hu-HU" dirty="0"/>
              <a:t>A legtöbb relációs rendszer manapság ACID kvalifikált, a TCL ezen adatbázisok része.</a:t>
            </a:r>
          </a:p>
        </p:txBody>
      </p:sp>
      <p:sp>
        <p:nvSpPr>
          <p:cNvPr id="4" name="Dátum helye 3"/>
          <p:cNvSpPr>
            <a:spLocks noGrp="1"/>
          </p:cNvSpPr>
          <p:nvPr>
            <p:ph type="dt" sz="half" idx="10"/>
          </p:nvPr>
        </p:nvSpPr>
        <p:spPr/>
        <p:txBody>
          <a:bodyPr/>
          <a:lstStyle/>
          <a:p>
            <a:fld id="{81BFB283-311D-415F-A593-4615DC04D2B7}" type="datetime1">
              <a:rPr lang="hu-HU" smtClean="0"/>
              <a:t>2023. 01. 18.</a:t>
            </a:fld>
            <a:endParaRPr lang="hu-HU"/>
          </a:p>
        </p:txBody>
      </p:sp>
      <p:sp>
        <p:nvSpPr>
          <p:cNvPr id="6" name="Dia számának helye 5"/>
          <p:cNvSpPr>
            <a:spLocks noGrp="1"/>
          </p:cNvSpPr>
          <p:nvPr>
            <p:ph type="sldNum" sz="quarter" idx="12"/>
          </p:nvPr>
        </p:nvSpPr>
        <p:spPr/>
        <p:txBody>
          <a:bodyPr/>
          <a:lstStyle/>
          <a:p>
            <a:fld id="{39A938FA-6108-4A36-A74B-B1E67C707359}" type="slidenum">
              <a:rPr lang="hu-HU" smtClean="0"/>
              <a:t>236</a:t>
            </a:fld>
            <a:endParaRPr lang="hu-HU"/>
          </a:p>
        </p:txBody>
      </p:sp>
    </p:spTree>
    <p:extLst>
      <p:ext uri="{BB962C8B-B14F-4D97-AF65-F5344CB8AC3E}">
        <p14:creationId xmlns:p14="http://schemas.microsoft.com/office/powerpoint/2010/main" val="1588361452"/>
      </p:ext>
    </p:extLst>
  </p:cSld>
  <p:clrMapOvr>
    <a:masterClrMapping/>
  </p:clrMapOvr>
  <mc:AlternateContent xmlns:mc="http://schemas.openxmlformats.org/markup-compatibility/2006" xmlns:p14="http://schemas.microsoft.com/office/powerpoint/2010/main">
    <mc:Choice Requires="p14">
      <p:transition spd="slow" p14:dur="1250">
        <p14:switch dir="r"/>
      </p:transition>
    </mc:Choice>
    <mc:Fallback xmlns="">
      <p:transition spd="slow">
        <p:fade/>
      </p:transition>
    </mc:Fallback>
  </mc:AlternateContent>
  <p:timing>
    <p:tnLst>
      <p:par>
        <p:cTn id="1" dur="indefinite" restart="never" nodeType="tmRoot"/>
      </p:par>
    </p:tnLst>
  </p:timing>
</p:sld>
</file>

<file path=ppt/slides/slide2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dirty="0"/>
              <a:t>ACID I.</a:t>
            </a:r>
          </a:p>
        </p:txBody>
      </p:sp>
      <p:sp>
        <p:nvSpPr>
          <p:cNvPr id="3" name="Tartalom helye 2"/>
          <p:cNvSpPr>
            <a:spLocks noGrp="1"/>
          </p:cNvSpPr>
          <p:nvPr>
            <p:ph idx="1"/>
          </p:nvPr>
        </p:nvSpPr>
        <p:spPr/>
        <p:txBody>
          <a:bodyPr>
            <a:normAutofit/>
          </a:bodyPr>
          <a:lstStyle/>
          <a:p>
            <a:r>
              <a:rPr lang="hu-HU" dirty="0"/>
              <a:t>Az ACID (</a:t>
            </a:r>
            <a:r>
              <a:rPr lang="hu-HU" dirty="0" err="1" smtClean="0">
                <a:solidFill>
                  <a:srgbClr val="FF0000"/>
                </a:solidFill>
              </a:rPr>
              <a:t>A</a:t>
            </a:r>
            <a:r>
              <a:rPr lang="hu-HU" dirty="0" err="1" smtClean="0"/>
              <a:t>tomiCity</a:t>
            </a:r>
            <a:r>
              <a:rPr lang="hu-HU" dirty="0" smtClean="0"/>
              <a:t>, </a:t>
            </a:r>
            <a:r>
              <a:rPr lang="hu-HU" dirty="0" err="1">
                <a:solidFill>
                  <a:srgbClr val="FF0000"/>
                </a:solidFill>
              </a:rPr>
              <a:t>C</a:t>
            </a:r>
            <a:r>
              <a:rPr lang="hu-HU" dirty="0" err="1"/>
              <a:t>onsistency</a:t>
            </a:r>
            <a:r>
              <a:rPr lang="hu-HU" dirty="0"/>
              <a:t>, </a:t>
            </a:r>
            <a:r>
              <a:rPr lang="hu-HU" dirty="0" err="1">
                <a:solidFill>
                  <a:srgbClr val="FF0000"/>
                </a:solidFill>
              </a:rPr>
              <a:t>I</a:t>
            </a:r>
            <a:r>
              <a:rPr lang="hu-HU" dirty="0" err="1"/>
              <a:t>solation</a:t>
            </a:r>
            <a:r>
              <a:rPr lang="hu-HU" dirty="0"/>
              <a:t>, </a:t>
            </a:r>
            <a:r>
              <a:rPr lang="hu-HU" dirty="0" err="1">
                <a:solidFill>
                  <a:srgbClr val="FF0000"/>
                </a:solidFill>
              </a:rPr>
              <a:t>D</a:t>
            </a:r>
            <a:r>
              <a:rPr lang="hu-HU" dirty="0" err="1"/>
              <a:t>urability</a:t>
            </a:r>
            <a:r>
              <a:rPr lang="hu-HU" dirty="0"/>
              <a:t>) egy 1983-as szabvány rendszer, mely biztosítja, hogy a tranzakciós adatbázisok megfelelően kezeljék az egyes tranzakciókat.</a:t>
            </a:r>
          </a:p>
          <a:p>
            <a:pPr lvl="1"/>
            <a:r>
              <a:rPr lang="hu-HU" dirty="0" err="1" smtClean="0"/>
              <a:t>AtomiCity</a:t>
            </a:r>
            <a:r>
              <a:rPr lang="hu-HU" dirty="0" smtClean="0"/>
              <a:t> </a:t>
            </a:r>
            <a:r>
              <a:rPr lang="hu-HU" dirty="0"/>
              <a:t>(</a:t>
            </a:r>
            <a:r>
              <a:rPr lang="hu-HU" dirty="0" err="1"/>
              <a:t>Atomicitás</a:t>
            </a:r>
            <a:r>
              <a:rPr lang="hu-HU" dirty="0"/>
              <a:t>)</a:t>
            </a:r>
          </a:p>
          <a:p>
            <a:pPr lvl="2"/>
            <a:r>
              <a:rPr lang="hu-HU" dirty="0"/>
              <a:t>Megvalósítja a minden vagy semmi elvét, tehát ha egy tranzakció csak 1 része is hibásan megy végbe olyan, mintha semmi nem történt volna.</a:t>
            </a:r>
          </a:p>
          <a:p>
            <a:pPr lvl="1"/>
            <a:r>
              <a:rPr lang="hu-HU" dirty="0" err="1"/>
              <a:t>Consistency</a:t>
            </a:r>
            <a:r>
              <a:rPr lang="hu-HU" dirty="0"/>
              <a:t> (Konzisztencia)</a:t>
            </a:r>
          </a:p>
          <a:p>
            <a:pPr lvl="2"/>
            <a:r>
              <a:rPr lang="hu-HU" dirty="0"/>
              <a:t>Biztosítja, hogy az adatbázis egyik állapotból egy másik állapotba kerül egy tranzakció futása után, tehát nem lesz több állapota az adatbázisban lévő adatoknak.</a:t>
            </a:r>
          </a:p>
        </p:txBody>
      </p:sp>
      <p:sp>
        <p:nvSpPr>
          <p:cNvPr id="4" name="Dátum helye 3"/>
          <p:cNvSpPr>
            <a:spLocks noGrp="1"/>
          </p:cNvSpPr>
          <p:nvPr>
            <p:ph type="dt" sz="half" idx="10"/>
          </p:nvPr>
        </p:nvSpPr>
        <p:spPr/>
        <p:txBody>
          <a:bodyPr/>
          <a:lstStyle/>
          <a:p>
            <a:fld id="{11FBB154-3471-4A70-B6E5-0E8C4F208A55}" type="datetime1">
              <a:rPr lang="hu-HU" smtClean="0"/>
              <a:t>2023. 01. 18.</a:t>
            </a:fld>
            <a:endParaRPr lang="hu-HU"/>
          </a:p>
        </p:txBody>
      </p:sp>
      <p:sp>
        <p:nvSpPr>
          <p:cNvPr id="6" name="Dia számának helye 5"/>
          <p:cNvSpPr>
            <a:spLocks noGrp="1"/>
          </p:cNvSpPr>
          <p:nvPr>
            <p:ph type="sldNum" sz="quarter" idx="12"/>
          </p:nvPr>
        </p:nvSpPr>
        <p:spPr/>
        <p:txBody>
          <a:bodyPr/>
          <a:lstStyle/>
          <a:p>
            <a:fld id="{39A938FA-6108-4A36-A74B-B1E67C707359}" type="slidenum">
              <a:rPr lang="hu-HU" smtClean="0"/>
              <a:t>237</a:t>
            </a:fld>
            <a:endParaRPr lang="hu-HU"/>
          </a:p>
        </p:txBody>
      </p:sp>
    </p:spTree>
    <p:extLst>
      <p:ext uri="{BB962C8B-B14F-4D97-AF65-F5344CB8AC3E}">
        <p14:creationId xmlns:p14="http://schemas.microsoft.com/office/powerpoint/2010/main" val="1476446189"/>
      </p:ext>
    </p:extLst>
  </p:cSld>
  <p:clrMapOvr>
    <a:masterClrMapping/>
  </p:clrMapOvr>
  <mc:AlternateContent xmlns:mc="http://schemas.openxmlformats.org/markup-compatibility/2006" xmlns:p14="http://schemas.microsoft.com/office/powerpoint/2010/main">
    <mc:Choice Requires="p14">
      <p:transition spd="slow" p14:dur="1250">
        <p14:switch dir="r"/>
      </p:transition>
    </mc:Choice>
    <mc:Fallback xmlns="">
      <p:transition spd="slow">
        <p:fade/>
      </p:transition>
    </mc:Fallback>
  </mc:AlternateContent>
  <p:timing>
    <p:tnLst>
      <p:par>
        <p:cTn id="1" dur="indefinite" restart="never" nodeType="tmRoot"/>
      </p:par>
    </p:tnLst>
  </p:timing>
</p:sld>
</file>

<file path=ppt/slides/slide2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dirty="0"/>
              <a:t>ACID II.</a:t>
            </a:r>
          </a:p>
        </p:txBody>
      </p:sp>
      <p:sp>
        <p:nvSpPr>
          <p:cNvPr id="3" name="Tartalom helye 2"/>
          <p:cNvSpPr>
            <a:spLocks noGrp="1"/>
          </p:cNvSpPr>
          <p:nvPr>
            <p:ph idx="1"/>
          </p:nvPr>
        </p:nvSpPr>
        <p:spPr/>
        <p:txBody>
          <a:bodyPr>
            <a:normAutofit/>
          </a:bodyPr>
          <a:lstStyle/>
          <a:p>
            <a:pPr lvl="1"/>
            <a:r>
              <a:rPr lang="hu-HU" dirty="0" err="1"/>
              <a:t>Isolation</a:t>
            </a:r>
            <a:r>
              <a:rPr lang="hu-HU" dirty="0"/>
              <a:t> </a:t>
            </a:r>
            <a:r>
              <a:rPr lang="hu-HU"/>
              <a:t>(Izoláció</a:t>
            </a:r>
            <a:r>
              <a:rPr lang="hu-HU" dirty="0"/>
              <a:t>)</a:t>
            </a:r>
          </a:p>
          <a:p>
            <a:pPr lvl="2"/>
            <a:r>
              <a:rPr lang="hu-HU" dirty="0"/>
              <a:t>Biztosítja, hogy a konkurens tranzakciók végeredménye pontosan ugyan az, mint ha azokat szekvenciálisan hajtottuk volna végre.</a:t>
            </a:r>
          </a:p>
          <a:p>
            <a:pPr lvl="3"/>
            <a:r>
              <a:rPr lang="hu-HU" dirty="0"/>
              <a:t>Tehát az egyes tranzakciók egymásra nincsenek hatással.</a:t>
            </a:r>
          </a:p>
          <a:p>
            <a:pPr lvl="1"/>
            <a:r>
              <a:rPr lang="hu-HU" dirty="0" err="1"/>
              <a:t>Durability</a:t>
            </a:r>
            <a:r>
              <a:rPr lang="hu-HU" dirty="0"/>
              <a:t> (Tartósság)</a:t>
            </a:r>
          </a:p>
          <a:p>
            <a:pPr lvl="2"/>
            <a:r>
              <a:rPr lang="hu-HU" dirty="0"/>
              <a:t>Biztosítja, hogy a végbement tranzakciókat úgy tárolja, hogy esetleges nem várt hiba esetén (HW hiba, áramszünet, stb.) a tranzakciók megőrződnek.</a:t>
            </a:r>
          </a:p>
          <a:p>
            <a:pPr lvl="3"/>
            <a:r>
              <a:rPr lang="hu-HU" dirty="0"/>
              <a:t>Természetesen ez azt igényli, hogy a háttértáron legyenek tárolva a tranzakciók.</a:t>
            </a:r>
          </a:p>
        </p:txBody>
      </p:sp>
      <p:sp>
        <p:nvSpPr>
          <p:cNvPr id="4" name="Dátum helye 3"/>
          <p:cNvSpPr>
            <a:spLocks noGrp="1"/>
          </p:cNvSpPr>
          <p:nvPr>
            <p:ph type="dt" sz="half" idx="10"/>
          </p:nvPr>
        </p:nvSpPr>
        <p:spPr/>
        <p:txBody>
          <a:bodyPr/>
          <a:lstStyle/>
          <a:p>
            <a:fld id="{0327C136-7087-497D-90BE-2DD7C95C8BF7}" type="datetime1">
              <a:rPr lang="hu-HU" smtClean="0"/>
              <a:t>2023. 01. 18.</a:t>
            </a:fld>
            <a:endParaRPr lang="hu-HU"/>
          </a:p>
        </p:txBody>
      </p:sp>
      <p:sp>
        <p:nvSpPr>
          <p:cNvPr id="6" name="Dia számának helye 5"/>
          <p:cNvSpPr>
            <a:spLocks noGrp="1"/>
          </p:cNvSpPr>
          <p:nvPr>
            <p:ph type="sldNum" sz="quarter" idx="12"/>
          </p:nvPr>
        </p:nvSpPr>
        <p:spPr/>
        <p:txBody>
          <a:bodyPr/>
          <a:lstStyle/>
          <a:p>
            <a:fld id="{39A938FA-6108-4A36-A74B-B1E67C707359}" type="slidenum">
              <a:rPr lang="hu-HU" smtClean="0"/>
              <a:t>238</a:t>
            </a:fld>
            <a:endParaRPr lang="hu-HU"/>
          </a:p>
        </p:txBody>
      </p:sp>
    </p:spTree>
    <p:extLst>
      <p:ext uri="{BB962C8B-B14F-4D97-AF65-F5344CB8AC3E}">
        <p14:creationId xmlns:p14="http://schemas.microsoft.com/office/powerpoint/2010/main" val="648497158"/>
      </p:ext>
    </p:extLst>
  </p:cSld>
  <p:clrMapOvr>
    <a:masterClrMapping/>
  </p:clrMapOvr>
  <mc:AlternateContent xmlns:mc="http://schemas.openxmlformats.org/markup-compatibility/2006" xmlns:p14="http://schemas.microsoft.com/office/powerpoint/2010/main">
    <mc:Choice Requires="p14">
      <p:transition spd="slow" p14:dur="1250">
        <p14:switch dir="r"/>
      </p:transition>
    </mc:Choice>
    <mc:Fallback xmlns="">
      <p:transition spd="slow">
        <p:fade/>
      </p:transition>
    </mc:Fallback>
  </mc:AlternateContent>
  <p:timing>
    <p:tnLst>
      <p:par>
        <p:cTn id="1" dur="indefinite" restart="never" nodeType="tmRoot"/>
      </p:par>
    </p:tnLst>
  </p:timing>
</p:sld>
</file>

<file path=ppt/slides/slide2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dirty="0"/>
              <a:t>TCL II.</a:t>
            </a:r>
          </a:p>
        </p:txBody>
      </p:sp>
      <p:sp>
        <p:nvSpPr>
          <p:cNvPr id="3" name="Tartalom helye 2"/>
          <p:cNvSpPr>
            <a:spLocks noGrp="1"/>
          </p:cNvSpPr>
          <p:nvPr>
            <p:ph idx="1"/>
          </p:nvPr>
        </p:nvSpPr>
        <p:spPr/>
        <p:txBody>
          <a:bodyPr>
            <a:normAutofit/>
          </a:bodyPr>
          <a:lstStyle/>
          <a:p>
            <a:r>
              <a:rPr lang="hu-HU" dirty="0"/>
              <a:t>A </a:t>
            </a:r>
            <a:r>
              <a:rPr lang="hu-HU" dirty="0">
                <a:solidFill>
                  <a:srgbClr val="0000FF"/>
                </a:solidFill>
              </a:rPr>
              <a:t>BEGIN </a:t>
            </a:r>
            <a:r>
              <a:rPr lang="hu-HU" dirty="0"/>
              <a:t>(MSSQL) /</a:t>
            </a:r>
            <a:r>
              <a:rPr lang="hu-HU" dirty="0">
                <a:solidFill>
                  <a:srgbClr val="0000FF"/>
                </a:solidFill>
              </a:rPr>
              <a:t> START </a:t>
            </a:r>
            <a:r>
              <a:rPr lang="hu-HU" dirty="0"/>
              <a:t>(</a:t>
            </a:r>
            <a:r>
              <a:rPr lang="hu-HU" dirty="0" err="1"/>
              <a:t>MySQL</a:t>
            </a:r>
            <a:r>
              <a:rPr lang="hu-HU" dirty="0"/>
              <a:t>) </a:t>
            </a:r>
            <a:r>
              <a:rPr lang="hu-HU" dirty="0">
                <a:solidFill>
                  <a:srgbClr val="0000FF"/>
                </a:solidFill>
              </a:rPr>
              <a:t>TRANSACTION </a:t>
            </a:r>
            <a:r>
              <a:rPr lang="hu-HU" dirty="0"/>
              <a:t>parancs:</a:t>
            </a:r>
          </a:p>
          <a:p>
            <a:pPr lvl="1"/>
            <a:r>
              <a:rPr lang="hu-HU" dirty="0"/>
              <a:t>A </a:t>
            </a:r>
            <a:r>
              <a:rPr lang="hu-HU" dirty="0">
                <a:solidFill>
                  <a:srgbClr val="0000FF"/>
                </a:solidFill>
              </a:rPr>
              <a:t>BEGIN </a:t>
            </a:r>
            <a:r>
              <a:rPr lang="hu-HU" dirty="0"/>
              <a:t>/</a:t>
            </a:r>
            <a:r>
              <a:rPr lang="hu-HU" dirty="0">
                <a:solidFill>
                  <a:srgbClr val="0000FF"/>
                </a:solidFill>
              </a:rPr>
              <a:t> START TRANSACTION</a:t>
            </a:r>
            <a:r>
              <a:rPr lang="hu-HU" dirty="0"/>
              <a:t> segítségével egy mérföldkövet tudunk beállítani, amihez bármikor vissza tudunk lépni, amíg az nem véglegesedett.</a:t>
            </a:r>
          </a:p>
          <a:p>
            <a:pPr lvl="1"/>
            <a:r>
              <a:rPr lang="hu-HU" dirty="0"/>
              <a:t>Használata:</a:t>
            </a:r>
          </a:p>
          <a:p>
            <a:pPr lvl="2"/>
            <a:r>
              <a:rPr lang="hu-HU" dirty="0"/>
              <a:t> </a:t>
            </a:r>
            <a:r>
              <a:rPr lang="hu-HU" dirty="0">
                <a:solidFill>
                  <a:srgbClr val="0000FF"/>
                </a:solidFill>
              </a:rPr>
              <a:t>BEGIN </a:t>
            </a:r>
            <a:r>
              <a:rPr lang="hu-HU" dirty="0"/>
              <a:t>/</a:t>
            </a:r>
            <a:r>
              <a:rPr lang="hu-HU" dirty="0">
                <a:solidFill>
                  <a:srgbClr val="0000FF"/>
                </a:solidFill>
              </a:rPr>
              <a:t> START TRANSACTION </a:t>
            </a:r>
            <a:r>
              <a:rPr lang="hu-HU" dirty="0"/>
              <a:t>&lt;tranzakció_neve&gt;;</a:t>
            </a:r>
          </a:p>
          <a:p>
            <a:pPr lvl="3"/>
            <a:r>
              <a:rPr lang="hu-HU" dirty="0"/>
              <a:t>Ezzel definiáltuk, hogy az ezt követően kiadott DML utasításokat idáig vissza lehet vonni, ha hiba, vagy egyéb esemény közbejön.</a:t>
            </a:r>
          </a:p>
          <a:p>
            <a:pPr lvl="1"/>
            <a:r>
              <a:rPr lang="hu-HU" dirty="0"/>
              <a:t>A </a:t>
            </a:r>
            <a:r>
              <a:rPr lang="hu-HU" dirty="0">
                <a:solidFill>
                  <a:srgbClr val="0000FF"/>
                </a:solidFill>
              </a:rPr>
              <a:t>BEGIN TRANSACTION </a:t>
            </a:r>
            <a:r>
              <a:rPr lang="hu-HU" dirty="0"/>
              <a:t>mellett létezik </a:t>
            </a:r>
            <a:r>
              <a:rPr lang="hu-HU" dirty="0">
                <a:solidFill>
                  <a:srgbClr val="0000FF"/>
                </a:solidFill>
              </a:rPr>
              <a:t>SAVE</a:t>
            </a:r>
            <a:r>
              <a:rPr lang="hu-HU" dirty="0"/>
              <a:t> parancs is, amivel nem fogunk foglalkozni (MSSQL).</a:t>
            </a:r>
          </a:p>
        </p:txBody>
      </p:sp>
      <p:sp>
        <p:nvSpPr>
          <p:cNvPr id="4" name="Dátum helye 3"/>
          <p:cNvSpPr>
            <a:spLocks noGrp="1"/>
          </p:cNvSpPr>
          <p:nvPr>
            <p:ph type="dt" sz="half" idx="10"/>
          </p:nvPr>
        </p:nvSpPr>
        <p:spPr/>
        <p:txBody>
          <a:bodyPr/>
          <a:lstStyle/>
          <a:p>
            <a:fld id="{737A635E-C8DD-4999-AC98-52D06B898C00}" type="datetime1">
              <a:rPr lang="hu-HU" smtClean="0"/>
              <a:t>2023. 01. 18.</a:t>
            </a:fld>
            <a:endParaRPr lang="hu-HU"/>
          </a:p>
        </p:txBody>
      </p:sp>
      <p:sp>
        <p:nvSpPr>
          <p:cNvPr id="6" name="Dia számának helye 5"/>
          <p:cNvSpPr>
            <a:spLocks noGrp="1"/>
          </p:cNvSpPr>
          <p:nvPr>
            <p:ph type="sldNum" sz="quarter" idx="12"/>
          </p:nvPr>
        </p:nvSpPr>
        <p:spPr/>
        <p:txBody>
          <a:bodyPr/>
          <a:lstStyle/>
          <a:p>
            <a:fld id="{39A938FA-6108-4A36-A74B-B1E67C707359}" type="slidenum">
              <a:rPr lang="hu-HU" smtClean="0"/>
              <a:t>239</a:t>
            </a:fld>
            <a:endParaRPr lang="hu-HU"/>
          </a:p>
        </p:txBody>
      </p:sp>
    </p:spTree>
    <p:extLst>
      <p:ext uri="{BB962C8B-B14F-4D97-AF65-F5344CB8AC3E}">
        <p14:creationId xmlns:p14="http://schemas.microsoft.com/office/powerpoint/2010/main" val="2434016853"/>
      </p:ext>
    </p:extLst>
  </p:cSld>
  <p:clrMapOvr>
    <a:masterClrMapping/>
  </p:clrMapOvr>
  <mc:AlternateContent xmlns:mc="http://schemas.openxmlformats.org/markup-compatibility/2006" xmlns:p14="http://schemas.microsoft.com/office/powerpoint/2010/main">
    <mc:Choice Requires="p14">
      <p:transition spd="slow" p14:dur="1250">
        <p14:switch dir="r"/>
      </p:transition>
    </mc:Choice>
    <mc:Fallback xmlns="">
      <p:transition spd="slow">
        <p:fade/>
      </p:transition>
    </mc:Fallback>
  </mc:AlternateContent>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dirty="0"/>
              <a:t>Relációs adatbázisok VI.</a:t>
            </a:r>
          </a:p>
        </p:txBody>
      </p:sp>
      <p:sp>
        <p:nvSpPr>
          <p:cNvPr id="3" name="Tartalom helye 2"/>
          <p:cNvSpPr>
            <a:spLocks noGrp="1"/>
          </p:cNvSpPr>
          <p:nvPr>
            <p:ph idx="1"/>
          </p:nvPr>
        </p:nvSpPr>
        <p:spPr/>
        <p:txBody>
          <a:bodyPr>
            <a:normAutofit/>
          </a:bodyPr>
          <a:lstStyle/>
          <a:p>
            <a:r>
              <a:rPr lang="hu-HU" dirty="0"/>
              <a:t>Kulcsok típusai, összetettség alapján:</a:t>
            </a:r>
          </a:p>
          <a:p>
            <a:pPr lvl="1"/>
            <a:r>
              <a:rPr lang="hu-HU" dirty="0"/>
              <a:t>Egyszerű kulcs:</a:t>
            </a:r>
          </a:p>
          <a:p>
            <a:pPr lvl="2"/>
            <a:r>
              <a:rPr lang="hu-HU" dirty="0"/>
              <a:t>Olyan kulcs, mely egyetlen attribútumból áll.</a:t>
            </a:r>
          </a:p>
          <a:p>
            <a:pPr lvl="1"/>
            <a:r>
              <a:rPr lang="hu-HU" dirty="0"/>
              <a:t>Összetett kulcs:</a:t>
            </a:r>
          </a:p>
          <a:p>
            <a:pPr lvl="2"/>
            <a:r>
              <a:rPr lang="hu-HU" dirty="0"/>
              <a:t>Olyan kulcs, mely egy attribútum halmazból áll össze.</a:t>
            </a:r>
          </a:p>
          <a:p>
            <a:r>
              <a:rPr lang="hu-HU" dirty="0"/>
              <a:t>Kulcsok típusai, típusuk alapján:</a:t>
            </a:r>
          </a:p>
          <a:p>
            <a:pPr lvl="1"/>
            <a:r>
              <a:rPr lang="hu-HU" dirty="0"/>
              <a:t>Elsődleges kulcs:</a:t>
            </a:r>
          </a:p>
          <a:p>
            <a:pPr lvl="2"/>
            <a:r>
              <a:rPr lang="hu-HU" dirty="0"/>
              <a:t>Olyan egyszerű, vagy összetett kulcs, mely pontosan tudja azonosítani az adott sort.</a:t>
            </a:r>
          </a:p>
          <a:p>
            <a:pPr lvl="1"/>
            <a:r>
              <a:rPr lang="hu-HU" dirty="0"/>
              <a:t>Idegen kulcs:</a:t>
            </a:r>
          </a:p>
          <a:p>
            <a:pPr lvl="2"/>
            <a:r>
              <a:rPr lang="hu-HU" dirty="0"/>
              <a:t>Olyan egyszerű, vagy összetett kulcs, az adott relációban, mely egy másik relációban egy elsődleges kulcsot jelöl.</a:t>
            </a:r>
          </a:p>
        </p:txBody>
      </p:sp>
      <p:sp>
        <p:nvSpPr>
          <p:cNvPr id="4" name="Dátum helye 3"/>
          <p:cNvSpPr>
            <a:spLocks noGrp="1"/>
          </p:cNvSpPr>
          <p:nvPr>
            <p:ph type="dt" sz="half" idx="10"/>
          </p:nvPr>
        </p:nvSpPr>
        <p:spPr/>
        <p:txBody>
          <a:bodyPr/>
          <a:lstStyle/>
          <a:p>
            <a:fld id="{B41FC21E-83DC-43C3-8934-19EF6091BE4F}" type="datetime1">
              <a:rPr lang="hu-HU" smtClean="0"/>
              <a:t>2023. 01. 18.</a:t>
            </a:fld>
            <a:endParaRPr lang="hu-HU"/>
          </a:p>
        </p:txBody>
      </p:sp>
      <p:sp>
        <p:nvSpPr>
          <p:cNvPr id="6" name="Dia számának helye 5"/>
          <p:cNvSpPr>
            <a:spLocks noGrp="1"/>
          </p:cNvSpPr>
          <p:nvPr>
            <p:ph type="sldNum" sz="quarter" idx="12"/>
          </p:nvPr>
        </p:nvSpPr>
        <p:spPr/>
        <p:txBody>
          <a:bodyPr/>
          <a:lstStyle/>
          <a:p>
            <a:fld id="{39A938FA-6108-4A36-A74B-B1E67C707359}" type="slidenum">
              <a:rPr lang="hu-HU" smtClean="0"/>
              <a:t>24</a:t>
            </a:fld>
            <a:endParaRPr lang="hu-HU"/>
          </a:p>
        </p:txBody>
      </p:sp>
    </p:spTree>
    <p:extLst>
      <p:ext uri="{BB962C8B-B14F-4D97-AF65-F5344CB8AC3E}">
        <p14:creationId xmlns:p14="http://schemas.microsoft.com/office/powerpoint/2010/main" val="265356012"/>
      </p:ext>
    </p:extLst>
  </p:cSld>
  <p:clrMapOvr>
    <a:masterClrMapping/>
  </p:clrMapOvr>
  <mc:AlternateContent xmlns:mc="http://schemas.openxmlformats.org/markup-compatibility/2006" xmlns:p14="http://schemas.microsoft.com/office/powerpoint/2010/main">
    <mc:Choice Requires="p14">
      <p:transition spd="slow" p14:dur="1250">
        <p14:switch dir="r"/>
      </p:transition>
    </mc:Choice>
    <mc:Fallback xmlns="">
      <p:transition spd="slow">
        <p:fade/>
      </p:transition>
    </mc:Fallback>
  </mc:AlternateContent>
  <p:timing>
    <p:tnLst>
      <p:par>
        <p:cTn id="1" dur="indefinite" restart="never" nodeType="tmRoot"/>
      </p:par>
    </p:tnLst>
  </p:timing>
</p:sld>
</file>

<file path=ppt/slides/slide2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dirty="0"/>
              <a:t>TCL III.</a:t>
            </a:r>
          </a:p>
        </p:txBody>
      </p:sp>
      <p:sp>
        <p:nvSpPr>
          <p:cNvPr id="3" name="Tartalom helye 2"/>
          <p:cNvSpPr>
            <a:spLocks noGrp="1"/>
          </p:cNvSpPr>
          <p:nvPr>
            <p:ph idx="1"/>
          </p:nvPr>
        </p:nvSpPr>
        <p:spPr/>
        <p:txBody>
          <a:bodyPr>
            <a:normAutofit/>
          </a:bodyPr>
          <a:lstStyle/>
          <a:p>
            <a:r>
              <a:rPr lang="hu-HU" dirty="0"/>
              <a:t>A </a:t>
            </a:r>
            <a:r>
              <a:rPr lang="hu-HU" dirty="0">
                <a:solidFill>
                  <a:srgbClr val="0000FF"/>
                </a:solidFill>
              </a:rPr>
              <a:t>COMMIT TRANSACTION</a:t>
            </a:r>
            <a:r>
              <a:rPr lang="hu-HU" dirty="0"/>
              <a:t> (MSSQL) / </a:t>
            </a:r>
            <a:r>
              <a:rPr lang="hu-HU" dirty="0">
                <a:solidFill>
                  <a:srgbClr val="0000FF"/>
                </a:solidFill>
              </a:rPr>
              <a:t>COMMIT</a:t>
            </a:r>
            <a:r>
              <a:rPr lang="hu-HU" dirty="0"/>
              <a:t> (</a:t>
            </a:r>
            <a:r>
              <a:rPr lang="hu-HU" dirty="0" err="1"/>
              <a:t>MySQL</a:t>
            </a:r>
            <a:r>
              <a:rPr lang="hu-HU" dirty="0"/>
              <a:t>) parancs:</a:t>
            </a:r>
          </a:p>
          <a:p>
            <a:pPr lvl="1"/>
            <a:r>
              <a:rPr lang="hu-HU" dirty="0"/>
              <a:t>Segítségével véglegesíteni tudunk egy </a:t>
            </a:r>
            <a:r>
              <a:rPr lang="hu-HU" dirty="0" err="1"/>
              <a:t>savepoint</a:t>
            </a:r>
            <a:r>
              <a:rPr lang="hu-HU" dirty="0"/>
              <a:t> óta kiadott utasítás sort.</a:t>
            </a:r>
          </a:p>
          <a:p>
            <a:pPr lvl="1"/>
            <a:r>
              <a:rPr lang="hu-HU" dirty="0"/>
              <a:t>Használata:</a:t>
            </a:r>
          </a:p>
          <a:p>
            <a:pPr lvl="2"/>
            <a:r>
              <a:rPr lang="hu-HU" dirty="0"/>
              <a:t>MSSQL:</a:t>
            </a:r>
          </a:p>
          <a:p>
            <a:pPr lvl="3"/>
            <a:r>
              <a:rPr lang="hu-HU" dirty="0"/>
              <a:t> </a:t>
            </a:r>
            <a:r>
              <a:rPr lang="hu-HU" dirty="0">
                <a:solidFill>
                  <a:srgbClr val="0000FF"/>
                </a:solidFill>
              </a:rPr>
              <a:t>COMMIT  TRANSACTION</a:t>
            </a:r>
            <a:r>
              <a:rPr lang="hu-HU" dirty="0"/>
              <a:t> &lt;tranzakció_neve&gt;;</a:t>
            </a:r>
          </a:p>
          <a:p>
            <a:pPr lvl="2"/>
            <a:r>
              <a:rPr lang="hu-HU" dirty="0" err="1"/>
              <a:t>MySQL</a:t>
            </a:r>
            <a:r>
              <a:rPr lang="hu-HU" dirty="0"/>
              <a:t>:</a:t>
            </a:r>
          </a:p>
          <a:p>
            <a:pPr lvl="3"/>
            <a:r>
              <a:rPr lang="hu-HU" dirty="0"/>
              <a:t> </a:t>
            </a:r>
            <a:r>
              <a:rPr lang="hu-HU" dirty="0">
                <a:solidFill>
                  <a:srgbClr val="0000FF"/>
                </a:solidFill>
              </a:rPr>
              <a:t>COMMIT </a:t>
            </a:r>
            <a:r>
              <a:rPr lang="hu-HU" dirty="0"/>
              <a:t>&lt;tranzakció_neve&gt;;</a:t>
            </a:r>
          </a:p>
          <a:p>
            <a:pPr lvl="2"/>
            <a:r>
              <a:rPr lang="hu-HU" dirty="0"/>
              <a:t>Ezzel lezártuk a </a:t>
            </a:r>
            <a:r>
              <a:rPr lang="hu-HU" dirty="0" err="1"/>
              <a:t>savepoint</a:t>
            </a:r>
            <a:r>
              <a:rPr lang="hu-HU" dirty="0"/>
              <a:t> óta eltelt utasításokat, így azok már nem visszavonhatóak.</a:t>
            </a:r>
          </a:p>
          <a:p>
            <a:pPr lvl="2"/>
            <a:endParaRPr lang="hu-HU" dirty="0"/>
          </a:p>
        </p:txBody>
      </p:sp>
      <p:sp>
        <p:nvSpPr>
          <p:cNvPr id="4" name="Dátum helye 3"/>
          <p:cNvSpPr>
            <a:spLocks noGrp="1"/>
          </p:cNvSpPr>
          <p:nvPr>
            <p:ph type="dt" sz="half" idx="10"/>
          </p:nvPr>
        </p:nvSpPr>
        <p:spPr/>
        <p:txBody>
          <a:bodyPr/>
          <a:lstStyle/>
          <a:p>
            <a:fld id="{D6EC7B49-7FCF-44EB-B579-43D38417C2F7}" type="datetime1">
              <a:rPr lang="hu-HU" smtClean="0"/>
              <a:t>2023. 01. 18.</a:t>
            </a:fld>
            <a:endParaRPr lang="hu-HU"/>
          </a:p>
        </p:txBody>
      </p:sp>
      <p:sp>
        <p:nvSpPr>
          <p:cNvPr id="6" name="Dia számának helye 5"/>
          <p:cNvSpPr>
            <a:spLocks noGrp="1"/>
          </p:cNvSpPr>
          <p:nvPr>
            <p:ph type="sldNum" sz="quarter" idx="12"/>
          </p:nvPr>
        </p:nvSpPr>
        <p:spPr/>
        <p:txBody>
          <a:bodyPr/>
          <a:lstStyle/>
          <a:p>
            <a:fld id="{39A938FA-6108-4A36-A74B-B1E67C707359}" type="slidenum">
              <a:rPr lang="hu-HU" smtClean="0"/>
              <a:t>240</a:t>
            </a:fld>
            <a:endParaRPr lang="hu-HU"/>
          </a:p>
        </p:txBody>
      </p:sp>
    </p:spTree>
    <p:extLst>
      <p:ext uri="{BB962C8B-B14F-4D97-AF65-F5344CB8AC3E}">
        <p14:creationId xmlns:p14="http://schemas.microsoft.com/office/powerpoint/2010/main" val="2780751133"/>
      </p:ext>
    </p:extLst>
  </p:cSld>
  <p:clrMapOvr>
    <a:masterClrMapping/>
  </p:clrMapOvr>
  <mc:AlternateContent xmlns:mc="http://schemas.openxmlformats.org/markup-compatibility/2006" xmlns:p14="http://schemas.microsoft.com/office/powerpoint/2010/main">
    <mc:Choice Requires="p14">
      <p:transition spd="slow" p14:dur="1250">
        <p14:switch dir="r"/>
      </p:transition>
    </mc:Choice>
    <mc:Fallback xmlns="">
      <p:transition spd="slow">
        <p:fade/>
      </p:transition>
    </mc:Fallback>
  </mc:AlternateContent>
  <p:timing>
    <p:tnLst>
      <p:par>
        <p:cTn id="1" dur="indefinite" restart="never" nodeType="tmRoot"/>
      </p:par>
    </p:tnLst>
  </p:timing>
</p:sld>
</file>

<file path=ppt/slides/slide2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dirty="0"/>
              <a:t>TCL IV.</a:t>
            </a:r>
          </a:p>
        </p:txBody>
      </p:sp>
      <p:sp>
        <p:nvSpPr>
          <p:cNvPr id="3" name="Tartalom helye 2"/>
          <p:cNvSpPr>
            <a:spLocks noGrp="1"/>
          </p:cNvSpPr>
          <p:nvPr>
            <p:ph idx="1"/>
          </p:nvPr>
        </p:nvSpPr>
        <p:spPr/>
        <p:txBody>
          <a:bodyPr>
            <a:normAutofit/>
          </a:bodyPr>
          <a:lstStyle/>
          <a:p>
            <a:r>
              <a:rPr lang="hu-HU" dirty="0"/>
              <a:t>A </a:t>
            </a:r>
            <a:r>
              <a:rPr lang="hu-HU" dirty="0">
                <a:solidFill>
                  <a:srgbClr val="0000FF"/>
                </a:solidFill>
              </a:rPr>
              <a:t>ROLLBACK TRANSACTION</a:t>
            </a:r>
            <a:r>
              <a:rPr lang="hu-HU" dirty="0"/>
              <a:t> (MSSQL) / </a:t>
            </a:r>
            <a:r>
              <a:rPr lang="hu-HU" dirty="0">
                <a:solidFill>
                  <a:srgbClr val="0000FF"/>
                </a:solidFill>
              </a:rPr>
              <a:t>ROLLBACK</a:t>
            </a:r>
            <a:r>
              <a:rPr lang="hu-HU" dirty="0"/>
              <a:t> (</a:t>
            </a:r>
            <a:r>
              <a:rPr lang="hu-HU" dirty="0" err="1"/>
              <a:t>MySQL</a:t>
            </a:r>
            <a:r>
              <a:rPr lang="hu-HU" dirty="0"/>
              <a:t>) parancs:</a:t>
            </a:r>
          </a:p>
          <a:p>
            <a:pPr lvl="1"/>
            <a:r>
              <a:rPr lang="hu-HU" dirty="0"/>
              <a:t>Segítségével vissza tudjuk pörgetni az utolsó </a:t>
            </a:r>
            <a:r>
              <a:rPr lang="hu-HU" dirty="0" err="1"/>
              <a:t>savepoint-ig</a:t>
            </a:r>
            <a:r>
              <a:rPr lang="hu-HU" dirty="0"/>
              <a:t> az összes utasítást, így lényegében az előzőekben kiadott parancsok semmisek.</a:t>
            </a:r>
          </a:p>
          <a:p>
            <a:pPr lvl="1"/>
            <a:r>
              <a:rPr lang="hu-HU" dirty="0"/>
              <a:t>Fontos, hogy az adott </a:t>
            </a:r>
            <a:r>
              <a:rPr lang="hu-HU" dirty="0" err="1"/>
              <a:t>savepoint</a:t>
            </a:r>
            <a:r>
              <a:rPr lang="hu-HU" dirty="0"/>
              <a:t> még ne legyen lezárva (</a:t>
            </a:r>
            <a:r>
              <a:rPr lang="hu-HU" dirty="0">
                <a:solidFill>
                  <a:srgbClr val="0000FF"/>
                </a:solidFill>
              </a:rPr>
              <a:t>COMMIT</a:t>
            </a:r>
            <a:r>
              <a:rPr lang="hu-HU" dirty="0"/>
              <a:t>), amit egy nem DML művelet, például DDL művelet, azonnal megtesz.</a:t>
            </a:r>
          </a:p>
          <a:p>
            <a:pPr lvl="1"/>
            <a:r>
              <a:rPr lang="hu-HU" dirty="0"/>
              <a:t>Használata:</a:t>
            </a:r>
          </a:p>
          <a:p>
            <a:pPr lvl="2"/>
            <a:r>
              <a:rPr lang="hu-HU" dirty="0"/>
              <a:t>MSSQL:</a:t>
            </a:r>
          </a:p>
          <a:p>
            <a:pPr lvl="3"/>
            <a:r>
              <a:rPr lang="hu-HU" dirty="0"/>
              <a:t> </a:t>
            </a:r>
            <a:r>
              <a:rPr lang="hu-HU" dirty="0">
                <a:solidFill>
                  <a:srgbClr val="0000FF"/>
                </a:solidFill>
              </a:rPr>
              <a:t>ROLLBACK TRANSACTION</a:t>
            </a:r>
            <a:r>
              <a:rPr lang="hu-HU" dirty="0"/>
              <a:t> &lt;</a:t>
            </a:r>
            <a:r>
              <a:rPr lang="hu-HU" dirty="0" err="1"/>
              <a:t>tranzakcio</a:t>
            </a:r>
            <a:r>
              <a:rPr lang="hu-HU" dirty="0"/>
              <a:t>_neve&gt;;</a:t>
            </a:r>
          </a:p>
          <a:p>
            <a:pPr lvl="2"/>
            <a:r>
              <a:rPr lang="hu-HU" dirty="0" err="1"/>
              <a:t>MySQL</a:t>
            </a:r>
            <a:r>
              <a:rPr lang="hu-HU" dirty="0"/>
              <a:t>:</a:t>
            </a:r>
          </a:p>
          <a:p>
            <a:pPr lvl="3"/>
            <a:r>
              <a:rPr lang="hu-HU" dirty="0"/>
              <a:t> </a:t>
            </a:r>
            <a:r>
              <a:rPr lang="hu-HU" dirty="0">
                <a:solidFill>
                  <a:srgbClr val="0000FF"/>
                </a:solidFill>
              </a:rPr>
              <a:t>ROLLBACK </a:t>
            </a:r>
            <a:r>
              <a:rPr lang="hu-HU" dirty="0"/>
              <a:t>&lt;</a:t>
            </a:r>
            <a:r>
              <a:rPr lang="hu-HU" dirty="0" err="1"/>
              <a:t>tranzakcio</a:t>
            </a:r>
            <a:r>
              <a:rPr lang="hu-HU" dirty="0"/>
              <a:t>_neve&gt;;</a:t>
            </a:r>
          </a:p>
        </p:txBody>
      </p:sp>
      <p:sp>
        <p:nvSpPr>
          <p:cNvPr id="4" name="Dátum helye 3"/>
          <p:cNvSpPr>
            <a:spLocks noGrp="1"/>
          </p:cNvSpPr>
          <p:nvPr>
            <p:ph type="dt" sz="half" idx="10"/>
          </p:nvPr>
        </p:nvSpPr>
        <p:spPr/>
        <p:txBody>
          <a:bodyPr/>
          <a:lstStyle/>
          <a:p>
            <a:fld id="{081A9F6F-E386-43D5-BC79-CB220394382E}" type="datetime1">
              <a:rPr lang="hu-HU" smtClean="0"/>
              <a:t>2023. 01. 18.</a:t>
            </a:fld>
            <a:endParaRPr lang="hu-HU"/>
          </a:p>
        </p:txBody>
      </p:sp>
      <p:sp>
        <p:nvSpPr>
          <p:cNvPr id="6" name="Dia számának helye 5"/>
          <p:cNvSpPr>
            <a:spLocks noGrp="1"/>
          </p:cNvSpPr>
          <p:nvPr>
            <p:ph type="sldNum" sz="quarter" idx="12"/>
          </p:nvPr>
        </p:nvSpPr>
        <p:spPr/>
        <p:txBody>
          <a:bodyPr/>
          <a:lstStyle/>
          <a:p>
            <a:fld id="{39A938FA-6108-4A36-A74B-B1E67C707359}" type="slidenum">
              <a:rPr lang="hu-HU" smtClean="0"/>
              <a:t>241</a:t>
            </a:fld>
            <a:endParaRPr lang="hu-HU"/>
          </a:p>
        </p:txBody>
      </p:sp>
    </p:spTree>
    <p:extLst>
      <p:ext uri="{BB962C8B-B14F-4D97-AF65-F5344CB8AC3E}">
        <p14:creationId xmlns:p14="http://schemas.microsoft.com/office/powerpoint/2010/main" val="3884694940"/>
      </p:ext>
    </p:extLst>
  </p:cSld>
  <p:clrMapOvr>
    <a:masterClrMapping/>
  </p:clrMapOvr>
  <mc:AlternateContent xmlns:mc="http://schemas.openxmlformats.org/markup-compatibility/2006" xmlns:p14="http://schemas.microsoft.com/office/powerpoint/2010/main">
    <mc:Choice Requires="p14">
      <p:transition spd="slow" p14:dur="1250">
        <p14:switch dir="r"/>
      </p:transition>
    </mc:Choice>
    <mc:Fallback xmlns="">
      <p:transition spd="slow">
        <p:fade/>
      </p:transition>
    </mc:Fallback>
  </mc:AlternateContent>
  <p:timing>
    <p:tnLst>
      <p:par>
        <p:cTn id="1" dur="indefinite" restart="never" nodeType="tmRoot"/>
      </p:par>
    </p:tnLst>
  </p:timing>
</p:sld>
</file>

<file path=ppt/slides/slide2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dirty="0"/>
              <a:t>TCL V.</a:t>
            </a:r>
          </a:p>
        </p:txBody>
      </p:sp>
      <p:sp>
        <p:nvSpPr>
          <p:cNvPr id="3" name="Tartalom helye 2"/>
          <p:cNvSpPr>
            <a:spLocks noGrp="1"/>
          </p:cNvSpPr>
          <p:nvPr>
            <p:ph idx="1"/>
          </p:nvPr>
        </p:nvSpPr>
        <p:spPr/>
        <p:txBody>
          <a:bodyPr/>
          <a:lstStyle/>
          <a:p>
            <a:r>
              <a:rPr lang="hu-HU" dirty="0"/>
              <a:t>Fontos azonban leszögezni, hogy habár a TCL segítségével jól tudjuk kontrollálni a DML parancsokat, amennyiben DDL parancsot adunk ki egy DML utasítássor után, akkor automatikus </a:t>
            </a:r>
            <a:r>
              <a:rPr lang="hu-HU" dirty="0">
                <a:solidFill>
                  <a:srgbClr val="0000FF"/>
                </a:solidFill>
              </a:rPr>
              <a:t>COMMIT</a:t>
            </a:r>
            <a:r>
              <a:rPr lang="hu-HU" dirty="0"/>
              <a:t> fut le, ami azt eredményezi, hogy a séma változatása esetén az az előtt lévő módosítások már nem visszavonhatók.</a:t>
            </a:r>
          </a:p>
        </p:txBody>
      </p:sp>
      <p:sp>
        <p:nvSpPr>
          <p:cNvPr id="4" name="Dátum helye 3"/>
          <p:cNvSpPr>
            <a:spLocks noGrp="1"/>
          </p:cNvSpPr>
          <p:nvPr>
            <p:ph type="dt" sz="half" idx="10"/>
          </p:nvPr>
        </p:nvSpPr>
        <p:spPr/>
        <p:txBody>
          <a:bodyPr/>
          <a:lstStyle/>
          <a:p>
            <a:fld id="{25DC3CA8-74DC-4B3E-84DE-9AF8BA6090F6}" type="datetime1">
              <a:rPr lang="hu-HU" smtClean="0"/>
              <a:t>2023. 01. 18.</a:t>
            </a:fld>
            <a:endParaRPr lang="hu-HU"/>
          </a:p>
        </p:txBody>
      </p:sp>
      <p:sp>
        <p:nvSpPr>
          <p:cNvPr id="6" name="Dia számának helye 5"/>
          <p:cNvSpPr>
            <a:spLocks noGrp="1"/>
          </p:cNvSpPr>
          <p:nvPr>
            <p:ph type="sldNum" sz="quarter" idx="12"/>
          </p:nvPr>
        </p:nvSpPr>
        <p:spPr/>
        <p:txBody>
          <a:bodyPr/>
          <a:lstStyle/>
          <a:p>
            <a:fld id="{39A938FA-6108-4A36-A74B-B1E67C707359}" type="slidenum">
              <a:rPr lang="hu-HU" smtClean="0"/>
              <a:t>242</a:t>
            </a:fld>
            <a:endParaRPr lang="hu-HU"/>
          </a:p>
        </p:txBody>
      </p:sp>
    </p:spTree>
    <p:extLst>
      <p:ext uri="{BB962C8B-B14F-4D97-AF65-F5344CB8AC3E}">
        <p14:creationId xmlns:p14="http://schemas.microsoft.com/office/powerpoint/2010/main" val="4041172636"/>
      </p:ext>
    </p:extLst>
  </p:cSld>
  <p:clrMapOvr>
    <a:masterClrMapping/>
  </p:clrMapOvr>
  <mc:AlternateContent xmlns:mc="http://schemas.openxmlformats.org/markup-compatibility/2006" xmlns:p14="http://schemas.microsoft.com/office/powerpoint/2010/main">
    <mc:Choice Requires="p14">
      <p:transition spd="slow" p14:dur="1250">
        <p14:switch dir="r"/>
      </p:transition>
    </mc:Choice>
    <mc:Fallback xmlns="">
      <p:transition spd="slow">
        <p:fade/>
      </p:transition>
    </mc:Fallback>
  </mc:AlternateContent>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Tartalom helye 5"/>
          <p:cNvPicPr>
            <a:picLocks noGrp="1" noChangeAspect="1"/>
          </p:cNvPicPr>
          <p:nvPr>
            <p:ph idx="1"/>
          </p:nvPr>
        </p:nvPicPr>
        <p:blipFill>
          <a:blip r:embed="rId2"/>
          <a:stretch>
            <a:fillRect/>
          </a:stretch>
        </p:blipFill>
        <p:spPr>
          <a:xfrm>
            <a:off x="1790700" y="969456"/>
            <a:ext cx="8858249" cy="4686842"/>
          </a:xfrm>
          <a:prstGeom prst="rect">
            <a:avLst/>
          </a:prstGeom>
        </p:spPr>
      </p:pic>
      <p:sp>
        <p:nvSpPr>
          <p:cNvPr id="4" name="Dátum helye 3"/>
          <p:cNvSpPr>
            <a:spLocks noGrp="1"/>
          </p:cNvSpPr>
          <p:nvPr>
            <p:ph type="dt" sz="half" idx="10"/>
          </p:nvPr>
        </p:nvSpPr>
        <p:spPr/>
        <p:txBody>
          <a:bodyPr/>
          <a:lstStyle/>
          <a:p>
            <a:fld id="{8038B707-463A-4694-A111-045EE4889DE1}" type="datetime1">
              <a:rPr lang="hu-HU" smtClean="0"/>
              <a:t>2023. 01. 18.</a:t>
            </a:fld>
            <a:endParaRPr lang="hu-HU"/>
          </a:p>
        </p:txBody>
      </p:sp>
      <p:sp>
        <p:nvSpPr>
          <p:cNvPr id="5" name="Dia számának helye 4"/>
          <p:cNvSpPr>
            <a:spLocks noGrp="1"/>
          </p:cNvSpPr>
          <p:nvPr>
            <p:ph type="sldNum" sz="quarter" idx="12"/>
          </p:nvPr>
        </p:nvSpPr>
        <p:spPr/>
        <p:txBody>
          <a:bodyPr/>
          <a:lstStyle/>
          <a:p>
            <a:fld id="{6A3D1E81-B98C-4CD5-9C26-982AA14D93A3}" type="slidenum">
              <a:rPr lang="hu-HU" smtClean="0"/>
              <a:t>25</a:t>
            </a:fld>
            <a:endParaRPr lang="hu-HU"/>
          </a:p>
        </p:txBody>
      </p:sp>
    </p:spTree>
    <p:extLst>
      <p:ext uri="{BB962C8B-B14F-4D97-AF65-F5344CB8AC3E}">
        <p14:creationId xmlns:p14="http://schemas.microsoft.com/office/powerpoint/2010/main" val="4206796977"/>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dirty="0"/>
              <a:t>Relációs adatbázisok VII.</a:t>
            </a:r>
          </a:p>
        </p:txBody>
      </p:sp>
      <p:sp>
        <p:nvSpPr>
          <p:cNvPr id="3" name="Tartalom helye 2"/>
          <p:cNvSpPr>
            <a:spLocks noGrp="1"/>
          </p:cNvSpPr>
          <p:nvPr>
            <p:ph idx="1"/>
          </p:nvPr>
        </p:nvSpPr>
        <p:spPr/>
        <p:txBody>
          <a:bodyPr>
            <a:normAutofit/>
          </a:bodyPr>
          <a:lstStyle/>
          <a:p>
            <a:r>
              <a:rPr lang="hu-HU" sz="3200" dirty="0"/>
              <a:t>További speciális lehetőségek:</a:t>
            </a:r>
          </a:p>
          <a:p>
            <a:pPr lvl="1"/>
            <a:r>
              <a:rPr lang="hu-HU" sz="2800" dirty="0"/>
              <a:t>Index:</a:t>
            </a:r>
          </a:p>
          <a:p>
            <a:pPr lvl="2"/>
            <a:r>
              <a:rPr lang="hu-HU" sz="2400" dirty="0"/>
              <a:t>Amikor egy attribútum indexelt, azt jelenti, hogy az adott attribútum lényegében előtárazott, azaz az adott attribútum értékéhez gyors hozzáférésünk lesz.</a:t>
            </a:r>
          </a:p>
          <a:p>
            <a:pPr lvl="2"/>
            <a:r>
              <a:rPr lang="hu-HU" sz="2400" dirty="0"/>
              <a:t>Valójában ezen attribútumok értékei a memóriába vannak cache-elve, így nem kell a háttértárakról felolvasni azokat.</a:t>
            </a:r>
          </a:p>
          <a:p>
            <a:pPr lvl="2"/>
            <a:r>
              <a:rPr lang="hu-HU" sz="2400" dirty="0"/>
              <a:t>Fontos, hogy index csak olyan attribútum lehet, aminek pontosan ismert a mérete, és minden kulcs egyben indexelt is.</a:t>
            </a:r>
          </a:p>
        </p:txBody>
      </p:sp>
      <p:sp>
        <p:nvSpPr>
          <p:cNvPr id="4" name="Dátum helye 3"/>
          <p:cNvSpPr>
            <a:spLocks noGrp="1"/>
          </p:cNvSpPr>
          <p:nvPr>
            <p:ph type="dt" sz="half" idx="10"/>
          </p:nvPr>
        </p:nvSpPr>
        <p:spPr/>
        <p:txBody>
          <a:bodyPr/>
          <a:lstStyle/>
          <a:p>
            <a:fld id="{BE369287-4402-40A4-9C59-654E4BEC6443}" type="datetime1">
              <a:rPr lang="hu-HU" smtClean="0"/>
              <a:t>2023. 01. 18.</a:t>
            </a:fld>
            <a:endParaRPr lang="hu-HU"/>
          </a:p>
        </p:txBody>
      </p:sp>
      <p:sp>
        <p:nvSpPr>
          <p:cNvPr id="6" name="Dia számának helye 5"/>
          <p:cNvSpPr>
            <a:spLocks noGrp="1"/>
          </p:cNvSpPr>
          <p:nvPr>
            <p:ph type="sldNum" sz="quarter" idx="12"/>
          </p:nvPr>
        </p:nvSpPr>
        <p:spPr/>
        <p:txBody>
          <a:bodyPr/>
          <a:lstStyle/>
          <a:p>
            <a:fld id="{39A938FA-6108-4A36-A74B-B1E67C707359}" type="slidenum">
              <a:rPr lang="hu-HU" smtClean="0"/>
              <a:t>26</a:t>
            </a:fld>
            <a:endParaRPr lang="hu-HU"/>
          </a:p>
        </p:txBody>
      </p:sp>
    </p:spTree>
    <p:extLst>
      <p:ext uri="{BB962C8B-B14F-4D97-AF65-F5344CB8AC3E}">
        <p14:creationId xmlns:p14="http://schemas.microsoft.com/office/powerpoint/2010/main" val="2288788947"/>
      </p:ext>
    </p:extLst>
  </p:cSld>
  <p:clrMapOvr>
    <a:masterClrMapping/>
  </p:clrMapOvr>
  <mc:AlternateContent xmlns:mc="http://schemas.openxmlformats.org/markup-compatibility/2006" xmlns:p14="http://schemas.microsoft.com/office/powerpoint/2010/main">
    <mc:Choice Requires="p14">
      <p:transition spd="slow" p14:dur="1250">
        <p14:switch dir="r"/>
      </p:transition>
    </mc:Choice>
    <mc:Fallback xmlns="">
      <p:transition spd="slow">
        <p:fade/>
      </p:transition>
    </mc:Fallback>
  </mc:AlternateContent>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dirty="0"/>
              <a:t>Relációs adatbázisok VIII.</a:t>
            </a:r>
          </a:p>
        </p:txBody>
      </p:sp>
      <p:sp>
        <p:nvSpPr>
          <p:cNvPr id="3" name="Tartalom helye 2"/>
          <p:cNvSpPr>
            <a:spLocks noGrp="1"/>
          </p:cNvSpPr>
          <p:nvPr>
            <p:ph idx="1"/>
          </p:nvPr>
        </p:nvSpPr>
        <p:spPr/>
        <p:txBody>
          <a:bodyPr>
            <a:normAutofit/>
          </a:bodyPr>
          <a:lstStyle/>
          <a:p>
            <a:r>
              <a:rPr lang="hu-HU" dirty="0"/>
              <a:t>Attribútumok függőségei:</a:t>
            </a:r>
          </a:p>
          <a:p>
            <a:pPr lvl="1"/>
            <a:r>
              <a:rPr lang="hu-HU" dirty="0"/>
              <a:t>Funkcionális függőség:</a:t>
            </a:r>
          </a:p>
          <a:p>
            <a:pPr lvl="2"/>
            <a:r>
              <a:rPr lang="hu-HU" dirty="0"/>
              <a:t>Ha az R reláció egyik attribútumának (Y) értelmezési tartománya függ egy másik attribútumának (X) értelmezési tartományától (X</a:t>
            </a:r>
            <a:r>
              <a:rPr lang="hu-HU" dirty="0">
                <a:sym typeface="Wingdings" panose="05000000000000000000" pitchFamily="2" charset="2"/>
              </a:rPr>
              <a:t>Y</a:t>
            </a:r>
            <a:r>
              <a:rPr lang="hu-HU" dirty="0"/>
              <a:t>), akkor Y funkcionálisan függ X-től, azaz X minden értéke meghatározza Y értékét.</a:t>
            </a:r>
          </a:p>
          <a:p>
            <a:pPr lvl="2"/>
            <a:r>
              <a:rPr lang="hu-HU" dirty="0"/>
              <a:t>Pl.: Személyigazolvány szám </a:t>
            </a:r>
            <a:r>
              <a:rPr lang="hu-HU" dirty="0">
                <a:sym typeface="Wingdings" panose="05000000000000000000" pitchFamily="2" charset="2"/>
              </a:rPr>
              <a:t> Név</a:t>
            </a:r>
          </a:p>
          <a:p>
            <a:pPr lvl="1"/>
            <a:r>
              <a:rPr lang="hu-HU" dirty="0"/>
              <a:t>Funkcionális teljes függőség:</a:t>
            </a:r>
          </a:p>
          <a:p>
            <a:pPr lvl="2"/>
            <a:r>
              <a:rPr lang="hu-HU" dirty="0"/>
              <a:t>Ha az R reláció egyik attribútumának (Y) értelmezési tartománya függ a reláció egy attribútum halmazától (</a:t>
            </a:r>
            <a:r>
              <a:rPr lang="hu-HU" dirty="0" err="1"/>
              <a:t>X</a:t>
            </a:r>
            <a:r>
              <a:rPr lang="hu-HU" baseline="-25000" dirty="0" err="1"/>
              <a:t>h</a:t>
            </a:r>
            <a:r>
              <a:rPr lang="hu-HU" dirty="0"/>
              <a:t>), akkor Y funkcionálisan függ </a:t>
            </a:r>
            <a:r>
              <a:rPr lang="hu-HU" dirty="0" err="1"/>
              <a:t>X</a:t>
            </a:r>
            <a:r>
              <a:rPr lang="hu-HU" baseline="-25000" dirty="0" err="1"/>
              <a:t>h</a:t>
            </a:r>
            <a:r>
              <a:rPr lang="hu-HU" baseline="-25000" dirty="0"/>
              <a:t> </a:t>
            </a:r>
            <a:r>
              <a:rPr lang="hu-HU" dirty="0"/>
              <a:t>–</a:t>
            </a:r>
            <a:r>
              <a:rPr lang="hu-HU" dirty="0" err="1"/>
              <a:t>tól</a:t>
            </a:r>
            <a:r>
              <a:rPr lang="hu-HU" dirty="0"/>
              <a:t>, de nem függ funkcionálisan </a:t>
            </a:r>
            <a:r>
              <a:rPr lang="hu-HU" dirty="0" err="1"/>
              <a:t>X</a:t>
            </a:r>
            <a:r>
              <a:rPr lang="hu-HU" baseline="-25000" dirty="0" err="1"/>
              <a:t>h</a:t>
            </a:r>
            <a:r>
              <a:rPr lang="hu-HU" baseline="-25000" dirty="0"/>
              <a:t> </a:t>
            </a:r>
            <a:r>
              <a:rPr lang="hu-HU" dirty="0"/>
              <a:t>–</a:t>
            </a:r>
            <a:r>
              <a:rPr lang="hu-HU" dirty="0" err="1"/>
              <a:t>nak</a:t>
            </a:r>
            <a:r>
              <a:rPr lang="hu-HU" dirty="0"/>
              <a:t> egyik részhalmazától sem.</a:t>
            </a:r>
          </a:p>
          <a:p>
            <a:pPr lvl="2"/>
            <a:r>
              <a:rPr lang="hu-HU" dirty="0"/>
              <a:t>Pl.: Név, Születési dátum </a:t>
            </a:r>
            <a:r>
              <a:rPr lang="hu-HU" dirty="0">
                <a:sym typeface="Wingdings" panose="05000000000000000000" pitchFamily="2" charset="2"/>
              </a:rPr>
              <a:t> Szemszín – azonban csak a Név, vagy csak a Születési dátum, nem határozza meg a Szemszínt.</a:t>
            </a:r>
            <a:endParaRPr lang="hu-HU" dirty="0"/>
          </a:p>
        </p:txBody>
      </p:sp>
      <p:sp>
        <p:nvSpPr>
          <p:cNvPr id="4" name="Dátum helye 3"/>
          <p:cNvSpPr>
            <a:spLocks noGrp="1"/>
          </p:cNvSpPr>
          <p:nvPr>
            <p:ph type="dt" sz="half" idx="10"/>
          </p:nvPr>
        </p:nvSpPr>
        <p:spPr/>
        <p:txBody>
          <a:bodyPr/>
          <a:lstStyle/>
          <a:p>
            <a:fld id="{746E6D43-853B-4F3B-AEF7-6D63F1A9B673}" type="datetime1">
              <a:rPr lang="hu-HU" smtClean="0"/>
              <a:t>2023. 01. 18.</a:t>
            </a:fld>
            <a:endParaRPr lang="hu-HU"/>
          </a:p>
        </p:txBody>
      </p:sp>
      <p:sp>
        <p:nvSpPr>
          <p:cNvPr id="6" name="Dia számának helye 5"/>
          <p:cNvSpPr>
            <a:spLocks noGrp="1"/>
          </p:cNvSpPr>
          <p:nvPr>
            <p:ph type="sldNum" sz="quarter" idx="12"/>
          </p:nvPr>
        </p:nvSpPr>
        <p:spPr/>
        <p:txBody>
          <a:bodyPr/>
          <a:lstStyle/>
          <a:p>
            <a:fld id="{39A938FA-6108-4A36-A74B-B1E67C707359}" type="slidenum">
              <a:rPr lang="hu-HU" smtClean="0"/>
              <a:t>27</a:t>
            </a:fld>
            <a:endParaRPr lang="hu-HU"/>
          </a:p>
        </p:txBody>
      </p:sp>
    </p:spTree>
    <p:extLst>
      <p:ext uri="{BB962C8B-B14F-4D97-AF65-F5344CB8AC3E}">
        <p14:creationId xmlns:p14="http://schemas.microsoft.com/office/powerpoint/2010/main" val="3972520516"/>
      </p:ext>
    </p:extLst>
  </p:cSld>
  <p:clrMapOvr>
    <a:masterClrMapping/>
  </p:clrMapOvr>
  <mc:AlternateContent xmlns:mc="http://schemas.openxmlformats.org/markup-compatibility/2006" xmlns:p14="http://schemas.microsoft.com/office/powerpoint/2010/main">
    <mc:Choice Requires="p14">
      <p:transition spd="slow" p14:dur="1250">
        <p14:switch dir="r"/>
      </p:transition>
    </mc:Choice>
    <mc:Fallback xmlns="">
      <p:transition spd="slow">
        <p:fade/>
      </p:transition>
    </mc:Fallback>
  </mc:AlternateContent>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dirty="0"/>
              <a:t>Relációs adatbázisok IX.</a:t>
            </a:r>
          </a:p>
        </p:txBody>
      </p:sp>
      <p:sp>
        <p:nvSpPr>
          <p:cNvPr id="3" name="Tartalom helye 2"/>
          <p:cNvSpPr>
            <a:spLocks noGrp="1"/>
          </p:cNvSpPr>
          <p:nvPr>
            <p:ph idx="1"/>
          </p:nvPr>
        </p:nvSpPr>
        <p:spPr/>
        <p:txBody>
          <a:bodyPr>
            <a:normAutofit/>
          </a:bodyPr>
          <a:lstStyle/>
          <a:p>
            <a:pPr lvl="1"/>
            <a:r>
              <a:rPr lang="hu-HU" sz="2800" dirty="0"/>
              <a:t>Tranzitív függőség:</a:t>
            </a:r>
          </a:p>
          <a:p>
            <a:pPr lvl="2"/>
            <a:r>
              <a:rPr lang="hu-HU" sz="2400" dirty="0"/>
              <a:t>Ha az R reláció egyik attribútumának (Z) értelmezési tartománya függ egy másik attribútumának (X) értelmezési tartományától (X</a:t>
            </a:r>
            <a:r>
              <a:rPr lang="hu-HU" sz="2400" dirty="0">
                <a:sym typeface="Wingdings" panose="05000000000000000000" pitchFamily="2" charset="2"/>
              </a:rPr>
              <a:t>Z</a:t>
            </a:r>
            <a:r>
              <a:rPr lang="hu-HU" sz="2400" dirty="0"/>
              <a:t>), mindemellett Z függ egy másik attribútum (Y) értelmezési tartományától is (Y</a:t>
            </a:r>
            <a:r>
              <a:rPr lang="hu-HU" sz="2400" dirty="0">
                <a:sym typeface="Wingdings" panose="05000000000000000000" pitchFamily="2" charset="2"/>
              </a:rPr>
              <a:t>Z</a:t>
            </a:r>
            <a:r>
              <a:rPr lang="hu-HU" sz="2400" dirty="0"/>
              <a:t>) és Y is függ X-től (X</a:t>
            </a:r>
            <a:r>
              <a:rPr lang="hu-HU" sz="2400" dirty="0">
                <a:sym typeface="Wingdings" panose="05000000000000000000" pitchFamily="2" charset="2"/>
              </a:rPr>
              <a:t>Y</a:t>
            </a:r>
            <a:r>
              <a:rPr lang="hu-HU" sz="2400" dirty="0"/>
              <a:t>), akkor Z tranzitíven függ X-től (X</a:t>
            </a:r>
            <a:r>
              <a:rPr lang="hu-HU" sz="2400" dirty="0">
                <a:sym typeface="Wingdings" panose="05000000000000000000" pitchFamily="2" charset="2"/>
              </a:rPr>
              <a:t>Z, ahol igaz, hogy XY és YZ</a:t>
            </a:r>
            <a:r>
              <a:rPr lang="hu-HU" sz="2400" dirty="0"/>
              <a:t>)</a:t>
            </a:r>
          </a:p>
          <a:p>
            <a:pPr lvl="2"/>
            <a:r>
              <a:rPr lang="hu-HU" sz="2400" dirty="0"/>
              <a:t>Pl.: Cím Azonosító </a:t>
            </a:r>
            <a:r>
              <a:rPr lang="hu-HU" sz="2400" dirty="0">
                <a:sym typeface="Wingdings" panose="05000000000000000000" pitchFamily="2" charset="2"/>
              </a:rPr>
              <a:t></a:t>
            </a:r>
            <a:r>
              <a:rPr lang="hu-HU" sz="2400" dirty="0"/>
              <a:t> Irányítószám </a:t>
            </a:r>
            <a:r>
              <a:rPr lang="hu-HU" sz="2400" dirty="0">
                <a:sym typeface="Wingdings" panose="05000000000000000000" pitchFamily="2" charset="2"/>
              </a:rPr>
              <a:t></a:t>
            </a:r>
            <a:r>
              <a:rPr lang="hu-HU" sz="2400" dirty="0"/>
              <a:t> Város, de a Cím Azonosító </a:t>
            </a:r>
            <a:r>
              <a:rPr lang="hu-HU" sz="2400" dirty="0">
                <a:sym typeface="Wingdings" panose="05000000000000000000" pitchFamily="2" charset="2"/>
              </a:rPr>
              <a:t> Város is igaz.</a:t>
            </a:r>
            <a:endParaRPr lang="hu-HU" sz="2400" dirty="0"/>
          </a:p>
        </p:txBody>
      </p:sp>
      <p:sp>
        <p:nvSpPr>
          <p:cNvPr id="4" name="Dátum helye 3"/>
          <p:cNvSpPr>
            <a:spLocks noGrp="1"/>
          </p:cNvSpPr>
          <p:nvPr>
            <p:ph type="dt" sz="half" idx="10"/>
          </p:nvPr>
        </p:nvSpPr>
        <p:spPr/>
        <p:txBody>
          <a:bodyPr/>
          <a:lstStyle/>
          <a:p>
            <a:fld id="{1CCFD5C4-1B9F-4D2D-81DA-CD8D3CE748D5}" type="datetime1">
              <a:rPr lang="hu-HU" smtClean="0"/>
              <a:t>2023. 01. 18.</a:t>
            </a:fld>
            <a:endParaRPr lang="hu-HU"/>
          </a:p>
        </p:txBody>
      </p:sp>
      <p:sp>
        <p:nvSpPr>
          <p:cNvPr id="6" name="Dia számának helye 5"/>
          <p:cNvSpPr>
            <a:spLocks noGrp="1"/>
          </p:cNvSpPr>
          <p:nvPr>
            <p:ph type="sldNum" sz="quarter" idx="12"/>
          </p:nvPr>
        </p:nvSpPr>
        <p:spPr/>
        <p:txBody>
          <a:bodyPr/>
          <a:lstStyle/>
          <a:p>
            <a:fld id="{39A938FA-6108-4A36-A74B-B1E67C707359}" type="slidenum">
              <a:rPr lang="hu-HU" smtClean="0"/>
              <a:t>28</a:t>
            </a:fld>
            <a:endParaRPr lang="hu-HU"/>
          </a:p>
        </p:txBody>
      </p:sp>
    </p:spTree>
    <p:extLst>
      <p:ext uri="{BB962C8B-B14F-4D97-AF65-F5344CB8AC3E}">
        <p14:creationId xmlns:p14="http://schemas.microsoft.com/office/powerpoint/2010/main" val="1548848709"/>
      </p:ext>
    </p:extLst>
  </p:cSld>
  <p:clrMapOvr>
    <a:masterClrMapping/>
  </p:clrMapOvr>
  <mc:AlternateContent xmlns:mc="http://schemas.openxmlformats.org/markup-compatibility/2006" xmlns:p14="http://schemas.microsoft.com/office/powerpoint/2010/main">
    <mc:Choice Requires="p14">
      <p:transition spd="slow" p14:dur="1250">
        <p14:switch dir="r"/>
      </p:transition>
    </mc:Choice>
    <mc:Fallback xmlns="">
      <p:transition spd="slow">
        <p:fade/>
      </p:transition>
    </mc:Fallback>
  </mc:AlternateContent>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dirty="0"/>
              <a:t>Relációs adatbázisok X.</a:t>
            </a:r>
          </a:p>
        </p:txBody>
      </p:sp>
      <p:sp>
        <p:nvSpPr>
          <p:cNvPr id="3" name="Tartalom helye 2"/>
          <p:cNvSpPr>
            <a:spLocks noGrp="1"/>
          </p:cNvSpPr>
          <p:nvPr>
            <p:ph idx="1"/>
          </p:nvPr>
        </p:nvSpPr>
        <p:spPr/>
        <p:txBody>
          <a:bodyPr>
            <a:normAutofit/>
          </a:bodyPr>
          <a:lstStyle/>
          <a:p>
            <a:r>
              <a:rPr lang="hu-HU" dirty="0"/>
              <a:t>Célunk, hogy a táblák egységesen olyan, a relációban elfogadott adatokat kezeljenek, hogy az könnyen, gyorsan feldolgozható legyen.</a:t>
            </a:r>
          </a:p>
          <a:p>
            <a:r>
              <a:rPr lang="hu-HU" dirty="0"/>
              <a:t>További célunk, hogy tábláinkon belül, funkcionális teljes függőséget érjünk el a kulcs és a többi attribútum között, és a tranzitív függőségeket a kulcsok között, illetve attribútumok között is kiküszöböljük.</a:t>
            </a:r>
          </a:p>
          <a:p>
            <a:r>
              <a:rPr lang="hu-HU" dirty="0"/>
              <a:t>Megoldás: </a:t>
            </a:r>
            <a:r>
              <a:rPr lang="hu-HU" u="sng" dirty="0"/>
              <a:t>Normalizálás</a:t>
            </a:r>
          </a:p>
          <a:p>
            <a:endParaRPr lang="hu-HU" dirty="0"/>
          </a:p>
        </p:txBody>
      </p:sp>
      <p:sp>
        <p:nvSpPr>
          <p:cNvPr id="4" name="Dátum helye 3"/>
          <p:cNvSpPr>
            <a:spLocks noGrp="1"/>
          </p:cNvSpPr>
          <p:nvPr>
            <p:ph type="dt" sz="half" idx="10"/>
          </p:nvPr>
        </p:nvSpPr>
        <p:spPr/>
        <p:txBody>
          <a:bodyPr/>
          <a:lstStyle/>
          <a:p>
            <a:fld id="{726E763F-620C-438A-A3B2-C0CE09DC1F3B}" type="datetime1">
              <a:rPr lang="hu-HU" smtClean="0"/>
              <a:t>2023. 01. 18.</a:t>
            </a:fld>
            <a:endParaRPr lang="hu-HU"/>
          </a:p>
        </p:txBody>
      </p:sp>
      <p:sp>
        <p:nvSpPr>
          <p:cNvPr id="6" name="Dia számának helye 5"/>
          <p:cNvSpPr>
            <a:spLocks noGrp="1"/>
          </p:cNvSpPr>
          <p:nvPr>
            <p:ph type="sldNum" sz="quarter" idx="12"/>
          </p:nvPr>
        </p:nvSpPr>
        <p:spPr/>
        <p:txBody>
          <a:bodyPr/>
          <a:lstStyle/>
          <a:p>
            <a:fld id="{39A938FA-6108-4A36-A74B-B1E67C707359}" type="slidenum">
              <a:rPr lang="hu-HU" smtClean="0"/>
              <a:t>29</a:t>
            </a:fld>
            <a:endParaRPr lang="hu-HU"/>
          </a:p>
        </p:txBody>
      </p:sp>
    </p:spTree>
    <p:extLst>
      <p:ext uri="{BB962C8B-B14F-4D97-AF65-F5344CB8AC3E}">
        <p14:creationId xmlns:p14="http://schemas.microsoft.com/office/powerpoint/2010/main" val="3857604027"/>
      </p:ext>
    </p:extLst>
  </p:cSld>
  <p:clrMapOvr>
    <a:masterClrMapping/>
  </p:clrMapOvr>
  <mc:AlternateContent xmlns:mc="http://schemas.openxmlformats.org/markup-compatibility/2006" xmlns:p14="http://schemas.microsoft.com/office/powerpoint/2010/main">
    <mc:Choice Requires="p14">
      <p:transition spd="slow" p14:dur="1250">
        <p14:switch dir="r"/>
      </p:transition>
    </mc:Choice>
    <mc:Fallback xmlns="">
      <p:transition spd="slow">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Kép 3"/>
          <p:cNvPicPr>
            <a:picLocks noChangeAspect="1"/>
          </p:cNvPicPr>
          <p:nvPr/>
        </p:nvPicPr>
        <p:blipFill rotWithShape="1">
          <a:blip r:embed="rId2">
            <a:extLst>
              <a:ext uri="{28A0092B-C50C-407E-A947-70E740481C1C}">
                <a14:useLocalDpi xmlns:a14="http://schemas.microsoft.com/office/drawing/2010/main" val="0"/>
              </a:ext>
            </a:extLst>
          </a:blip>
          <a:srcRect t="24145"/>
          <a:stretch/>
        </p:blipFill>
        <p:spPr>
          <a:xfrm>
            <a:off x="1992520" y="1921078"/>
            <a:ext cx="8206959" cy="3660988"/>
          </a:xfrm>
          <a:prstGeom prst="rect">
            <a:avLst/>
          </a:prstGeom>
        </p:spPr>
      </p:pic>
      <p:sp>
        <p:nvSpPr>
          <p:cNvPr id="7" name="Cím 6"/>
          <p:cNvSpPr>
            <a:spLocks noGrp="1"/>
          </p:cNvSpPr>
          <p:nvPr>
            <p:ph type="title"/>
          </p:nvPr>
        </p:nvSpPr>
        <p:spPr/>
        <p:txBody>
          <a:bodyPr/>
          <a:lstStyle/>
          <a:p>
            <a:r>
              <a:rPr lang="hu-HU" dirty="0" smtClean="0"/>
              <a:t>Tanuláshoz</a:t>
            </a:r>
            <a:endParaRPr lang="hu-HU" dirty="0"/>
          </a:p>
        </p:txBody>
      </p:sp>
      <p:sp>
        <p:nvSpPr>
          <p:cNvPr id="5" name="Dátum helye 4"/>
          <p:cNvSpPr>
            <a:spLocks noGrp="1"/>
          </p:cNvSpPr>
          <p:nvPr>
            <p:ph type="dt" sz="half" idx="10"/>
          </p:nvPr>
        </p:nvSpPr>
        <p:spPr/>
        <p:txBody>
          <a:bodyPr/>
          <a:lstStyle/>
          <a:p>
            <a:fld id="{83CA4147-015D-49E8-B6B6-3B1860AEC5D2}" type="datetime1">
              <a:rPr lang="hu-HU" smtClean="0"/>
              <a:t>2023. 01. 18.</a:t>
            </a:fld>
            <a:endParaRPr lang="hu-HU"/>
          </a:p>
        </p:txBody>
      </p:sp>
      <p:sp>
        <p:nvSpPr>
          <p:cNvPr id="6" name="Dia számának helye 5"/>
          <p:cNvSpPr>
            <a:spLocks noGrp="1"/>
          </p:cNvSpPr>
          <p:nvPr>
            <p:ph type="sldNum" sz="quarter" idx="12"/>
          </p:nvPr>
        </p:nvSpPr>
        <p:spPr/>
        <p:txBody>
          <a:bodyPr/>
          <a:lstStyle/>
          <a:p>
            <a:fld id="{6A3D1E81-B98C-4CD5-9C26-982AA14D93A3}" type="slidenum">
              <a:rPr lang="hu-HU" smtClean="0"/>
              <a:t>3</a:t>
            </a:fld>
            <a:endParaRPr lang="hu-HU"/>
          </a:p>
        </p:txBody>
      </p:sp>
    </p:spTree>
    <p:extLst>
      <p:ext uri="{BB962C8B-B14F-4D97-AF65-F5344CB8AC3E}">
        <p14:creationId xmlns:p14="http://schemas.microsoft.com/office/powerpoint/2010/main" val="384320849"/>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dirty="0"/>
              <a:t>Normalizálás</a:t>
            </a:r>
          </a:p>
        </p:txBody>
      </p:sp>
      <p:sp>
        <p:nvSpPr>
          <p:cNvPr id="3" name="Alcím 2"/>
          <p:cNvSpPr>
            <a:spLocks noGrp="1"/>
          </p:cNvSpPr>
          <p:nvPr>
            <p:ph type="body" idx="1"/>
          </p:nvPr>
        </p:nvSpPr>
        <p:spPr/>
        <p:txBody>
          <a:bodyPr/>
          <a:lstStyle/>
          <a:p>
            <a:r>
              <a:rPr lang="hu-HU" dirty="0"/>
              <a:t>Táblák normalizálása, optimalizálása, normálformák.</a:t>
            </a:r>
          </a:p>
        </p:txBody>
      </p:sp>
      <p:sp>
        <p:nvSpPr>
          <p:cNvPr id="5" name="Dátum helye 4"/>
          <p:cNvSpPr>
            <a:spLocks noGrp="1"/>
          </p:cNvSpPr>
          <p:nvPr>
            <p:ph type="dt" sz="half" idx="10"/>
          </p:nvPr>
        </p:nvSpPr>
        <p:spPr/>
        <p:txBody>
          <a:bodyPr/>
          <a:lstStyle/>
          <a:p>
            <a:fld id="{130FB1E4-362A-4E8B-BECA-980BD8D2A183}" type="datetime1">
              <a:rPr lang="hu-HU" smtClean="0"/>
              <a:t>2023. 01. 18.</a:t>
            </a:fld>
            <a:endParaRPr lang="hu-HU"/>
          </a:p>
        </p:txBody>
      </p:sp>
      <p:sp>
        <p:nvSpPr>
          <p:cNvPr id="6" name="Dia számának helye 5"/>
          <p:cNvSpPr>
            <a:spLocks noGrp="1"/>
          </p:cNvSpPr>
          <p:nvPr>
            <p:ph type="sldNum" sz="quarter" idx="12"/>
          </p:nvPr>
        </p:nvSpPr>
        <p:spPr/>
        <p:txBody>
          <a:bodyPr/>
          <a:lstStyle/>
          <a:p>
            <a:fld id="{39A938FA-6108-4A36-A74B-B1E67C707359}" type="slidenum">
              <a:rPr lang="hu-HU" smtClean="0"/>
              <a:t>30</a:t>
            </a:fld>
            <a:endParaRPr lang="hu-HU"/>
          </a:p>
        </p:txBody>
      </p:sp>
    </p:spTree>
    <p:extLst>
      <p:ext uri="{BB962C8B-B14F-4D97-AF65-F5344CB8AC3E}">
        <p14:creationId xmlns:p14="http://schemas.microsoft.com/office/powerpoint/2010/main" val="2119458169"/>
      </p:ext>
    </p:extLst>
  </p:cSld>
  <p:clrMapOvr>
    <a:masterClrMapping/>
  </p:clrMapOvr>
  <mc:AlternateContent xmlns:mc="http://schemas.openxmlformats.org/markup-compatibility/2006" xmlns:p14="http://schemas.microsoft.com/office/powerpoint/2010/main">
    <mc:Choice Requires="p14">
      <p:transition spd="slow" p14:dur="1250">
        <p14:switch dir="r"/>
      </p:transition>
    </mc:Choice>
    <mc:Fallback xmlns="">
      <p:transition spd="slow">
        <p:fade/>
      </p:transition>
    </mc:Fallback>
  </mc:AlternateContent>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dirty="0"/>
              <a:t>Normalizálás I.</a:t>
            </a:r>
          </a:p>
        </p:txBody>
      </p:sp>
      <p:sp>
        <p:nvSpPr>
          <p:cNvPr id="3" name="Tartalom helye 2"/>
          <p:cNvSpPr>
            <a:spLocks noGrp="1"/>
          </p:cNvSpPr>
          <p:nvPr>
            <p:ph idx="1"/>
          </p:nvPr>
        </p:nvSpPr>
        <p:spPr/>
        <p:txBody>
          <a:bodyPr>
            <a:normAutofit/>
          </a:bodyPr>
          <a:lstStyle/>
          <a:p>
            <a:r>
              <a:rPr lang="hu-HU" dirty="0"/>
              <a:t>Normálformák, melyekkel foglalkozni fogunk:</a:t>
            </a:r>
          </a:p>
          <a:p>
            <a:pPr lvl="1"/>
            <a:r>
              <a:rPr lang="hu-HU" dirty="0"/>
              <a:t>1. Normálforma (1NF)</a:t>
            </a:r>
          </a:p>
          <a:p>
            <a:pPr lvl="1"/>
            <a:r>
              <a:rPr lang="hu-HU" dirty="0"/>
              <a:t>2. Normálforma (2NF)</a:t>
            </a:r>
          </a:p>
          <a:p>
            <a:pPr lvl="1"/>
            <a:r>
              <a:rPr lang="hu-HU" dirty="0"/>
              <a:t>3. Normálforma (3NF)</a:t>
            </a:r>
          </a:p>
          <a:p>
            <a:pPr lvl="1"/>
            <a:r>
              <a:rPr lang="hu-HU" dirty="0" err="1"/>
              <a:t>Boyce-Codd</a:t>
            </a:r>
            <a:r>
              <a:rPr lang="hu-HU" dirty="0"/>
              <a:t> normálforma (BCNF)</a:t>
            </a:r>
          </a:p>
          <a:p>
            <a:r>
              <a:rPr lang="hu-HU" dirty="0"/>
              <a:t>Létezik 4., 5., stb. Normálforma is, azonban ezek felhasználása nagyon ritka, így mi ezekkel nem fogunk foglalkozni.</a:t>
            </a:r>
          </a:p>
        </p:txBody>
      </p:sp>
      <p:sp>
        <p:nvSpPr>
          <p:cNvPr id="4" name="Dátum helye 3"/>
          <p:cNvSpPr>
            <a:spLocks noGrp="1"/>
          </p:cNvSpPr>
          <p:nvPr>
            <p:ph type="dt" sz="half" idx="10"/>
          </p:nvPr>
        </p:nvSpPr>
        <p:spPr/>
        <p:txBody>
          <a:bodyPr/>
          <a:lstStyle/>
          <a:p>
            <a:fld id="{0A9FE53B-C006-4F48-95E3-AAED20FFEDC6}" type="datetime1">
              <a:rPr lang="hu-HU" smtClean="0"/>
              <a:t>2023. 01. 18.</a:t>
            </a:fld>
            <a:endParaRPr lang="hu-HU"/>
          </a:p>
        </p:txBody>
      </p:sp>
      <p:sp>
        <p:nvSpPr>
          <p:cNvPr id="6" name="Dia számának helye 5"/>
          <p:cNvSpPr>
            <a:spLocks noGrp="1"/>
          </p:cNvSpPr>
          <p:nvPr>
            <p:ph type="sldNum" sz="quarter" idx="12"/>
          </p:nvPr>
        </p:nvSpPr>
        <p:spPr/>
        <p:txBody>
          <a:bodyPr/>
          <a:lstStyle/>
          <a:p>
            <a:fld id="{39A938FA-6108-4A36-A74B-B1E67C707359}" type="slidenum">
              <a:rPr lang="hu-HU" smtClean="0"/>
              <a:t>31</a:t>
            </a:fld>
            <a:endParaRPr lang="hu-HU"/>
          </a:p>
        </p:txBody>
      </p:sp>
    </p:spTree>
    <p:extLst>
      <p:ext uri="{BB962C8B-B14F-4D97-AF65-F5344CB8AC3E}">
        <p14:creationId xmlns:p14="http://schemas.microsoft.com/office/powerpoint/2010/main" val="2497635709"/>
      </p:ext>
    </p:extLst>
  </p:cSld>
  <p:clrMapOvr>
    <a:masterClrMapping/>
  </p:clrMapOvr>
  <mc:AlternateContent xmlns:mc="http://schemas.openxmlformats.org/markup-compatibility/2006" xmlns:p14="http://schemas.microsoft.com/office/powerpoint/2010/main">
    <mc:Choice Requires="p14">
      <p:transition spd="slow" p14:dur="1250">
        <p14:switch dir="r"/>
      </p:transition>
    </mc:Choice>
    <mc:Fallback xmlns="">
      <p:transition spd="slow">
        <p:fade/>
      </p:transition>
    </mc:Fallback>
  </mc:AlternateContent>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dirty="0"/>
              <a:t>Normalizálás II.</a:t>
            </a:r>
          </a:p>
        </p:txBody>
      </p:sp>
      <p:sp>
        <p:nvSpPr>
          <p:cNvPr id="3" name="Tartalom helye 2"/>
          <p:cNvSpPr>
            <a:spLocks noGrp="1"/>
          </p:cNvSpPr>
          <p:nvPr>
            <p:ph idx="1"/>
          </p:nvPr>
        </p:nvSpPr>
        <p:spPr/>
        <p:txBody>
          <a:bodyPr>
            <a:normAutofit/>
          </a:bodyPr>
          <a:lstStyle/>
          <a:p>
            <a:r>
              <a:rPr lang="hu-HU" dirty="0"/>
              <a:t>1. Normálforma:</a:t>
            </a:r>
          </a:p>
          <a:p>
            <a:pPr lvl="1"/>
            <a:r>
              <a:rPr lang="hu-HU" sz="2400" dirty="0"/>
              <a:t>Egy reláció 1. normálformában van, ha minden egyes attribútuma atomi információt jelöl (tovább nem bonthatót), azaz minden rekordban elemi információk vannak tárolva.</a:t>
            </a:r>
          </a:p>
          <a:p>
            <a:pPr lvl="1"/>
            <a:r>
              <a:rPr lang="hu-HU" sz="2400" dirty="0"/>
              <a:t>Példa:</a:t>
            </a:r>
          </a:p>
          <a:p>
            <a:pPr lvl="2"/>
            <a:r>
              <a:rPr lang="hu-HU" dirty="0"/>
              <a:t>Alap:</a:t>
            </a:r>
          </a:p>
          <a:p>
            <a:pPr lvl="2"/>
            <a:endParaRPr lang="hu-HU" dirty="0"/>
          </a:p>
          <a:p>
            <a:pPr lvl="2"/>
            <a:endParaRPr lang="hu-HU" dirty="0"/>
          </a:p>
          <a:p>
            <a:pPr lvl="2"/>
            <a:r>
              <a:rPr lang="hu-HU" dirty="0"/>
              <a:t>1NF: </a:t>
            </a:r>
          </a:p>
        </p:txBody>
      </p:sp>
      <p:sp>
        <p:nvSpPr>
          <p:cNvPr id="4" name="Dátum helye 3"/>
          <p:cNvSpPr>
            <a:spLocks noGrp="1"/>
          </p:cNvSpPr>
          <p:nvPr>
            <p:ph type="dt" sz="half" idx="10"/>
          </p:nvPr>
        </p:nvSpPr>
        <p:spPr/>
        <p:txBody>
          <a:bodyPr/>
          <a:lstStyle/>
          <a:p>
            <a:fld id="{6C06FA77-67E2-4532-9EFC-EB6DEC7148A8}" type="datetime1">
              <a:rPr lang="hu-HU" smtClean="0"/>
              <a:t>2023. 01. 18.</a:t>
            </a:fld>
            <a:endParaRPr lang="hu-HU"/>
          </a:p>
        </p:txBody>
      </p:sp>
      <p:sp>
        <p:nvSpPr>
          <p:cNvPr id="6" name="Dia számának helye 5"/>
          <p:cNvSpPr>
            <a:spLocks noGrp="1"/>
          </p:cNvSpPr>
          <p:nvPr>
            <p:ph type="sldNum" sz="quarter" idx="12"/>
          </p:nvPr>
        </p:nvSpPr>
        <p:spPr/>
        <p:txBody>
          <a:bodyPr/>
          <a:lstStyle/>
          <a:p>
            <a:fld id="{39A938FA-6108-4A36-A74B-B1E67C707359}" type="slidenum">
              <a:rPr lang="hu-HU" smtClean="0"/>
              <a:t>32</a:t>
            </a:fld>
            <a:endParaRPr lang="hu-HU"/>
          </a:p>
        </p:txBody>
      </p:sp>
      <p:graphicFrame>
        <p:nvGraphicFramePr>
          <p:cNvPr id="7" name="Táblázat 6"/>
          <p:cNvGraphicFramePr>
            <a:graphicFrameLocks noGrp="1"/>
          </p:cNvGraphicFramePr>
          <p:nvPr>
            <p:extLst/>
          </p:nvPr>
        </p:nvGraphicFramePr>
        <p:xfrm>
          <a:off x="2759565" y="3873315"/>
          <a:ext cx="6064337" cy="741680"/>
        </p:xfrm>
        <a:graphic>
          <a:graphicData uri="http://schemas.openxmlformats.org/drawingml/2006/table">
            <a:tbl>
              <a:tblPr firstRow="1" bandRow="1">
                <a:tableStyleId>{5C22544A-7EE6-4342-B048-85BDC9FD1C3A}</a:tableStyleId>
              </a:tblPr>
              <a:tblGrid>
                <a:gridCol w="1172083">
                  <a:extLst>
                    <a:ext uri="{9D8B030D-6E8A-4147-A177-3AD203B41FA5}">
                      <a16:colId xmlns:a16="http://schemas.microsoft.com/office/drawing/2014/main" val="20000"/>
                    </a:ext>
                  </a:extLst>
                </a:gridCol>
                <a:gridCol w="1293368">
                  <a:extLst>
                    <a:ext uri="{9D8B030D-6E8A-4147-A177-3AD203B41FA5}">
                      <a16:colId xmlns:a16="http://schemas.microsoft.com/office/drawing/2014/main" val="20001"/>
                    </a:ext>
                  </a:extLst>
                </a:gridCol>
                <a:gridCol w="3598886">
                  <a:extLst>
                    <a:ext uri="{9D8B030D-6E8A-4147-A177-3AD203B41FA5}">
                      <a16:colId xmlns:a16="http://schemas.microsoft.com/office/drawing/2014/main" val="20002"/>
                    </a:ext>
                  </a:extLst>
                </a:gridCol>
              </a:tblGrid>
              <a:tr h="370840">
                <a:tc>
                  <a:txBody>
                    <a:bodyPr/>
                    <a:lstStyle/>
                    <a:p>
                      <a:pPr algn="ctr"/>
                      <a:r>
                        <a:rPr lang="hu-HU" u="sng" dirty="0" err="1"/>
                        <a:t>SzemSzám</a:t>
                      </a:r>
                      <a:endParaRPr lang="hu-HU" u="sng" dirty="0"/>
                    </a:p>
                  </a:txBody>
                  <a:tcPr/>
                </a:tc>
                <a:tc>
                  <a:txBody>
                    <a:bodyPr/>
                    <a:lstStyle/>
                    <a:p>
                      <a:pPr algn="ctr"/>
                      <a:r>
                        <a:rPr lang="hu-HU" dirty="0"/>
                        <a:t>Név</a:t>
                      </a:r>
                    </a:p>
                  </a:txBody>
                  <a:tcPr/>
                </a:tc>
                <a:tc>
                  <a:txBody>
                    <a:bodyPr/>
                    <a:lstStyle/>
                    <a:p>
                      <a:pPr algn="ctr"/>
                      <a:r>
                        <a:rPr lang="hu-HU" dirty="0"/>
                        <a:t>Lakcím</a:t>
                      </a:r>
                    </a:p>
                  </a:txBody>
                  <a:tcPr/>
                </a:tc>
                <a:extLst>
                  <a:ext uri="{0D108BD9-81ED-4DB2-BD59-A6C34878D82A}">
                    <a16:rowId xmlns:a16="http://schemas.microsoft.com/office/drawing/2014/main" val="10000"/>
                  </a:ext>
                </a:extLst>
              </a:tr>
              <a:tr h="370840">
                <a:tc>
                  <a:txBody>
                    <a:bodyPr/>
                    <a:lstStyle/>
                    <a:p>
                      <a:pPr algn="ctr"/>
                      <a:r>
                        <a:rPr lang="hu-HU" dirty="0"/>
                        <a:t>123456AS</a:t>
                      </a:r>
                    </a:p>
                  </a:txBody>
                  <a:tcPr/>
                </a:tc>
                <a:tc>
                  <a:txBody>
                    <a:bodyPr/>
                    <a:lstStyle/>
                    <a:p>
                      <a:pPr algn="ctr"/>
                      <a:r>
                        <a:rPr lang="hu-HU" dirty="0"/>
                        <a:t>Gipsz Jakab</a:t>
                      </a:r>
                    </a:p>
                  </a:txBody>
                  <a:tcPr/>
                </a:tc>
                <a:tc>
                  <a:txBody>
                    <a:bodyPr/>
                    <a:lstStyle/>
                    <a:p>
                      <a:pPr algn="ctr"/>
                      <a:r>
                        <a:rPr lang="hu-HU" dirty="0"/>
                        <a:t>1139 Budapest </a:t>
                      </a:r>
                      <a:r>
                        <a:rPr lang="hu-HU" dirty="0" err="1"/>
                        <a:t>Frangepán</a:t>
                      </a:r>
                      <a:r>
                        <a:rPr lang="hu-HU" dirty="0"/>
                        <a:t> utca 3.</a:t>
                      </a:r>
                    </a:p>
                  </a:txBody>
                  <a:tcPr/>
                </a:tc>
                <a:extLst>
                  <a:ext uri="{0D108BD9-81ED-4DB2-BD59-A6C34878D82A}">
                    <a16:rowId xmlns:a16="http://schemas.microsoft.com/office/drawing/2014/main" val="10001"/>
                  </a:ext>
                </a:extLst>
              </a:tr>
            </a:tbl>
          </a:graphicData>
        </a:graphic>
      </p:graphicFrame>
      <p:graphicFrame>
        <p:nvGraphicFramePr>
          <p:cNvPr id="9" name="Táblázat 8"/>
          <p:cNvGraphicFramePr>
            <a:graphicFrameLocks noGrp="1"/>
          </p:cNvGraphicFramePr>
          <p:nvPr>
            <p:extLst/>
          </p:nvPr>
        </p:nvGraphicFramePr>
        <p:xfrm>
          <a:off x="2759565" y="5295501"/>
          <a:ext cx="9144888" cy="741680"/>
        </p:xfrm>
        <a:graphic>
          <a:graphicData uri="http://schemas.openxmlformats.org/drawingml/2006/table">
            <a:tbl>
              <a:tblPr firstRow="1" bandRow="1">
                <a:tableStyleId>{5C22544A-7EE6-4342-B048-85BDC9FD1C3A}</a:tableStyleId>
              </a:tblPr>
              <a:tblGrid>
                <a:gridCol w="1761469">
                  <a:extLst>
                    <a:ext uri="{9D8B030D-6E8A-4147-A177-3AD203B41FA5}">
                      <a16:colId xmlns:a16="http://schemas.microsoft.com/office/drawing/2014/main" val="20000"/>
                    </a:ext>
                  </a:extLst>
                </a:gridCol>
                <a:gridCol w="1327675">
                  <a:extLst>
                    <a:ext uri="{9D8B030D-6E8A-4147-A177-3AD203B41FA5}">
                      <a16:colId xmlns:a16="http://schemas.microsoft.com/office/drawing/2014/main" val="20001"/>
                    </a:ext>
                  </a:extLst>
                </a:gridCol>
                <a:gridCol w="1621766">
                  <a:extLst>
                    <a:ext uri="{9D8B030D-6E8A-4147-A177-3AD203B41FA5}">
                      <a16:colId xmlns:a16="http://schemas.microsoft.com/office/drawing/2014/main" val="548796166"/>
                    </a:ext>
                  </a:extLst>
                </a:gridCol>
                <a:gridCol w="862642">
                  <a:extLst>
                    <a:ext uri="{9D8B030D-6E8A-4147-A177-3AD203B41FA5}">
                      <a16:colId xmlns:a16="http://schemas.microsoft.com/office/drawing/2014/main" val="20002"/>
                    </a:ext>
                  </a:extLst>
                </a:gridCol>
                <a:gridCol w="1414732">
                  <a:extLst>
                    <a:ext uri="{9D8B030D-6E8A-4147-A177-3AD203B41FA5}">
                      <a16:colId xmlns:a16="http://schemas.microsoft.com/office/drawing/2014/main" val="20003"/>
                    </a:ext>
                  </a:extLst>
                </a:gridCol>
                <a:gridCol w="1380226">
                  <a:extLst>
                    <a:ext uri="{9D8B030D-6E8A-4147-A177-3AD203B41FA5}">
                      <a16:colId xmlns:a16="http://schemas.microsoft.com/office/drawing/2014/main" val="20004"/>
                    </a:ext>
                  </a:extLst>
                </a:gridCol>
                <a:gridCol w="776378">
                  <a:extLst>
                    <a:ext uri="{9D8B030D-6E8A-4147-A177-3AD203B41FA5}">
                      <a16:colId xmlns:a16="http://schemas.microsoft.com/office/drawing/2014/main" val="20005"/>
                    </a:ext>
                  </a:extLst>
                </a:gridCol>
              </a:tblGrid>
              <a:tr h="370840">
                <a:tc>
                  <a:txBody>
                    <a:bodyPr/>
                    <a:lstStyle/>
                    <a:p>
                      <a:pPr algn="ctr"/>
                      <a:r>
                        <a:rPr lang="hu-HU" u="sng" dirty="0" err="1"/>
                        <a:t>SzemSzám</a:t>
                      </a:r>
                      <a:endParaRPr lang="hu-HU" u="sng" dirty="0"/>
                    </a:p>
                  </a:txBody>
                  <a:tcPr/>
                </a:tc>
                <a:tc>
                  <a:txBody>
                    <a:bodyPr/>
                    <a:lstStyle/>
                    <a:p>
                      <a:pPr algn="ctr"/>
                      <a:r>
                        <a:rPr lang="hu-HU" dirty="0"/>
                        <a:t>Vezetéknév</a:t>
                      </a:r>
                    </a:p>
                  </a:txBody>
                  <a:tcPr/>
                </a:tc>
                <a:tc>
                  <a:txBody>
                    <a:bodyPr/>
                    <a:lstStyle/>
                    <a:p>
                      <a:pPr algn="ctr"/>
                      <a:r>
                        <a:rPr lang="hu-HU" dirty="0"/>
                        <a:t>Keresztnév</a:t>
                      </a:r>
                    </a:p>
                  </a:txBody>
                  <a:tcPr/>
                </a:tc>
                <a:tc>
                  <a:txBody>
                    <a:bodyPr/>
                    <a:lstStyle/>
                    <a:p>
                      <a:pPr algn="ctr"/>
                      <a:r>
                        <a:rPr lang="hu-HU" dirty="0"/>
                        <a:t>IRSZ</a:t>
                      </a:r>
                    </a:p>
                  </a:txBody>
                  <a:tcPr/>
                </a:tc>
                <a:tc>
                  <a:txBody>
                    <a:bodyPr/>
                    <a:lstStyle/>
                    <a:p>
                      <a:pPr algn="ctr"/>
                      <a:r>
                        <a:rPr lang="hu-HU" dirty="0"/>
                        <a:t>Város</a:t>
                      </a:r>
                    </a:p>
                  </a:txBody>
                  <a:tcPr/>
                </a:tc>
                <a:tc>
                  <a:txBody>
                    <a:bodyPr/>
                    <a:lstStyle/>
                    <a:p>
                      <a:pPr algn="ctr"/>
                      <a:r>
                        <a:rPr lang="hu-HU" dirty="0"/>
                        <a:t>Utca</a:t>
                      </a:r>
                    </a:p>
                  </a:txBody>
                  <a:tcPr/>
                </a:tc>
                <a:tc>
                  <a:txBody>
                    <a:bodyPr/>
                    <a:lstStyle/>
                    <a:p>
                      <a:pPr algn="ctr"/>
                      <a:r>
                        <a:rPr lang="hu-HU" dirty="0"/>
                        <a:t>HSZ</a:t>
                      </a:r>
                    </a:p>
                  </a:txBody>
                  <a:tcPr/>
                </a:tc>
                <a:extLst>
                  <a:ext uri="{0D108BD9-81ED-4DB2-BD59-A6C34878D82A}">
                    <a16:rowId xmlns:a16="http://schemas.microsoft.com/office/drawing/2014/main" val="10000"/>
                  </a:ext>
                </a:extLst>
              </a:tr>
              <a:tr h="370840">
                <a:tc>
                  <a:txBody>
                    <a:bodyPr/>
                    <a:lstStyle/>
                    <a:p>
                      <a:pPr algn="ctr"/>
                      <a:r>
                        <a:rPr lang="hu-HU" dirty="0"/>
                        <a:t>123456AS</a:t>
                      </a:r>
                    </a:p>
                  </a:txBody>
                  <a:tcPr/>
                </a:tc>
                <a:tc>
                  <a:txBody>
                    <a:bodyPr/>
                    <a:lstStyle/>
                    <a:p>
                      <a:pPr algn="ctr"/>
                      <a:r>
                        <a:rPr lang="hu-HU" dirty="0"/>
                        <a:t>Gipsz</a:t>
                      </a:r>
                    </a:p>
                  </a:txBody>
                  <a:tcPr/>
                </a:tc>
                <a:tc>
                  <a:txBody>
                    <a:bodyPr/>
                    <a:lstStyle/>
                    <a:p>
                      <a:pPr algn="ctr"/>
                      <a:r>
                        <a:rPr lang="hu-HU" dirty="0"/>
                        <a:t>Jakab</a:t>
                      </a:r>
                    </a:p>
                  </a:txBody>
                  <a:tcPr/>
                </a:tc>
                <a:tc>
                  <a:txBody>
                    <a:bodyPr/>
                    <a:lstStyle/>
                    <a:p>
                      <a:pPr algn="ctr"/>
                      <a:r>
                        <a:rPr lang="hu-HU" dirty="0"/>
                        <a:t>1139</a:t>
                      </a:r>
                    </a:p>
                  </a:txBody>
                  <a:tcPr/>
                </a:tc>
                <a:tc>
                  <a:txBody>
                    <a:bodyPr/>
                    <a:lstStyle/>
                    <a:p>
                      <a:pPr algn="ctr"/>
                      <a:r>
                        <a:rPr lang="hu-HU" dirty="0"/>
                        <a:t>Budapest</a:t>
                      </a:r>
                    </a:p>
                  </a:txBody>
                  <a:tcPr/>
                </a:tc>
                <a:tc>
                  <a:txBody>
                    <a:bodyPr/>
                    <a:lstStyle/>
                    <a:p>
                      <a:pPr algn="ctr"/>
                      <a:r>
                        <a:rPr lang="hu-HU" dirty="0" err="1"/>
                        <a:t>Frangepán</a:t>
                      </a:r>
                      <a:endParaRPr lang="hu-HU" dirty="0"/>
                    </a:p>
                  </a:txBody>
                  <a:tcPr/>
                </a:tc>
                <a:tc>
                  <a:txBody>
                    <a:bodyPr/>
                    <a:lstStyle/>
                    <a:p>
                      <a:pPr algn="ctr"/>
                      <a:r>
                        <a:rPr lang="hu-HU" dirty="0"/>
                        <a:t>3</a:t>
                      </a:r>
                    </a:p>
                  </a:txBody>
                  <a:tcP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2228142391"/>
      </p:ext>
    </p:extLst>
  </p:cSld>
  <p:clrMapOvr>
    <a:masterClrMapping/>
  </p:clrMapOvr>
  <mc:AlternateContent xmlns:mc="http://schemas.openxmlformats.org/markup-compatibility/2006" xmlns:p14="http://schemas.microsoft.com/office/powerpoint/2010/main">
    <mc:Choice Requires="p14">
      <p:transition spd="slow" p14:dur="1250">
        <p14:switch dir="r"/>
      </p:transition>
    </mc:Choice>
    <mc:Fallback xmlns="">
      <p:transition spd="slow">
        <p:fade/>
      </p:transition>
    </mc:Fallback>
  </mc:AlternateContent>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dirty="0"/>
              <a:t>Normalizálás III.</a:t>
            </a:r>
          </a:p>
        </p:txBody>
      </p:sp>
      <p:sp>
        <p:nvSpPr>
          <p:cNvPr id="3" name="Tartalom helye 2"/>
          <p:cNvSpPr>
            <a:spLocks noGrp="1"/>
          </p:cNvSpPr>
          <p:nvPr>
            <p:ph idx="1"/>
          </p:nvPr>
        </p:nvSpPr>
        <p:spPr/>
        <p:txBody>
          <a:bodyPr/>
          <a:lstStyle/>
          <a:p>
            <a:r>
              <a:rPr lang="hu-HU" dirty="0"/>
              <a:t>Amennyiben több érték is tartozik hozzá, külön relációba kell kiszervezni az adatokat:</a:t>
            </a:r>
          </a:p>
          <a:p>
            <a:r>
              <a:rPr lang="hu-HU" dirty="0"/>
              <a:t>Példa:</a:t>
            </a:r>
          </a:p>
          <a:p>
            <a:pPr lvl="1"/>
            <a:r>
              <a:rPr lang="hu-HU" dirty="0"/>
              <a:t>Személyek:</a:t>
            </a:r>
          </a:p>
          <a:p>
            <a:pPr lvl="1"/>
            <a:endParaRPr lang="hu-HU" dirty="0"/>
          </a:p>
          <a:p>
            <a:pPr lvl="1"/>
            <a:r>
              <a:rPr lang="hu-HU" dirty="0"/>
              <a:t>Lakcímek:</a:t>
            </a:r>
          </a:p>
        </p:txBody>
      </p:sp>
      <p:sp>
        <p:nvSpPr>
          <p:cNvPr id="4" name="Dátum helye 3"/>
          <p:cNvSpPr>
            <a:spLocks noGrp="1"/>
          </p:cNvSpPr>
          <p:nvPr>
            <p:ph type="dt" sz="half" idx="10"/>
          </p:nvPr>
        </p:nvSpPr>
        <p:spPr/>
        <p:txBody>
          <a:bodyPr/>
          <a:lstStyle/>
          <a:p>
            <a:fld id="{D9995977-19EC-486E-AC7D-07F85F70D6D3}" type="datetime1">
              <a:rPr lang="hu-HU" smtClean="0"/>
              <a:t>2023. 01. 18.</a:t>
            </a:fld>
            <a:endParaRPr lang="hu-HU"/>
          </a:p>
        </p:txBody>
      </p:sp>
      <p:sp>
        <p:nvSpPr>
          <p:cNvPr id="7" name="Dia számának helye 6"/>
          <p:cNvSpPr>
            <a:spLocks noGrp="1"/>
          </p:cNvSpPr>
          <p:nvPr>
            <p:ph type="sldNum" sz="quarter" idx="12"/>
          </p:nvPr>
        </p:nvSpPr>
        <p:spPr/>
        <p:txBody>
          <a:bodyPr/>
          <a:lstStyle/>
          <a:p>
            <a:fld id="{39A938FA-6108-4A36-A74B-B1E67C707359}" type="slidenum">
              <a:rPr lang="hu-HU" smtClean="0"/>
              <a:t>33</a:t>
            </a:fld>
            <a:endParaRPr lang="hu-HU"/>
          </a:p>
        </p:txBody>
      </p:sp>
      <p:graphicFrame>
        <p:nvGraphicFramePr>
          <p:cNvPr id="6" name="Táblázat 5"/>
          <p:cNvGraphicFramePr>
            <a:graphicFrameLocks noGrp="1"/>
          </p:cNvGraphicFramePr>
          <p:nvPr>
            <p:extLst/>
          </p:nvPr>
        </p:nvGraphicFramePr>
        <p:xfrm>
          <a:off x="3535804" y="3570613"/>
          <a:ext cx="2465451" cy="741680"/>
        </p:xfrm>
        <a:graphic>
          <a:graphicData uri="http://schemas.openxmlformats.org/drawingml/2006/table">
            <a:tbl>
              <a:tblPr firstRow="1" bandRow="1">
                <a:tableStyleId>{5C22544A-7EE6-4342-B048-85BDC9FD1C3A}</a:tableStyleId>
              </a:tblPr>
              <a:tblGrid>
                <a:gridCol w="1172083">
                  <a:extLst>
                    <a:ext uri="{9D8B030D-6E8A-4147-A177-3AD203B41FA5}">
                      <a16:colId xmlns:a16="http://schemas.microsoft.com/office/drawing/2014/main" val="20000"/>
                    </a:ext>
                  </a:extLst>
                </a:gridCol>
                <a:gridCol w="1293368">
                  <a:extLst>
                    <a:ext uri="{9D8B030D-6E8A-4147-A177-3AD203B41FA5}">
                      <a16:colId xmlns:a16="http://schemas.microsoft.com/office/drawing/2014/main" val="20001"/>
                    </a:ext>
                  </a:extLst>
                </a:gridCol>
              </a:tblGrid>
              <a:tr h="370840">
                <a:tc>
                  <a:txBody>
                    <a:bodyPr/>
                    <a:lstStyle/>
                    <a:p>
                      <a:pPr algn="ctr"/>
                      <a:r>
                        <a:rPr lang="hu-HU" u="sng" dirty="0" err="1"/>
                        <a:t>SzemSzám</a:t>
                      </a:r>
                      <a:endParaRPr lang="hu-HU" u="sng" dirty="0"/>
                    </a:p>
                  </a:txBody>
                  <a:tcPr/>
                </a:tc>
                <a:tc>
                  <a:txBody>
                    <a:bodyPr/>
                    <a:lstStyle/>
                    <a:p>
                      <a:pPr algn="ctr"/>
                      <a:r>
                        <a:rPr lang="hu-HU" dirty="0"/>
                        <a:t>Név</a:t>
                      </a:r>
                    </a:p>
                  </a:txBody>
                  <a:tcPr/>
                </a:tc>
                <a:extLst>
                  <a:ext uri="{0D108BD9-81ED-4DB2-BD59-A6C34878D82A}">
                    <a16:rowId xmlns:a16="http://schemas.microsoft.com/office/drawing/2014/main" val="10000"/>
                  </a:ext>
                </a:extLst>
              </a:tr>
              <a:tr h="370840">
                <a:tc>
                  <a:txBody>
                    <a:bodyPr/>
                    <a:lstStyle/>
                    <a:p>
                      <a:pPr algn="ctr"/>
                      <a:r>
                        <a:rPr lang="hu-HU" dirty="0"/>
                        <a:t>123456AS</a:t>
                      </a:r>
                    </a:p>
                  </a:txBody>
                  <a:tcPr/>
                </a:tc>
                <a:tc>
                  <a:txBody>
                    <a:bodyPr/>
                    <a:lstStyle/>
                    <a:p>
                      <a:pPr algn="ctr"/>
                      <a:r>
                        <a:rPr lang="hu-HU" dirty="0"/>
                        <a:t>Gipsz Jakab</a:t>
                      </a:r>
                    </a:p>
                  </a:txBody>
                  <a:tcPr/>
                </a:tc>
                <a:extLst>
                  <a:ext uri="{0D108BD9-81ED-4DB2-BD59-A6C34878D82A}">
                    <a16:rowId xmlns:a16="http://schemas.microsoft.com/office/drawing/2014/main" val="10001"/>
                  </a:ext>
                </a:extLst>
              </a:tr>
            </a:tbl>
          </a:graphicData>
        </a:graphic>
      </p:graphicFrame>
      <p:graphicFrame>
        <p:nvGraphicFramePr>
          <p:cNvPr id="8" name="Táblázat 7"/>
          <p:cNvGraphicFramePr>
            <a:graphicFrameLocks noGrp="1"/>
          </p:cNvGraphicFramePr>
          <p:nvPr>
            <p:extLst/>
          </p:nvPr>
        </p:nvGraphicFramePr>
        <p:xfrm>
          <a:off x="3535804" y="4929502"/>
          <a:ext cx="6207194" cy="1112520"/>
        </p:xfrm>
        <a:graphic>
          <a:graphicData uri="http://schemas.openxmlformats.org/drawingml/2006/table">
            <a:tbl>
              <a:tblPr firstRow="1" bandRow="1">
                <a:tableStyleId>{5C22544A-7EE6-4342-B048-85BDC9FD1C3A}</a:tableStyleId>
              </a:tblPr>
              <a:tblGrid>
                <a:gridCol w="1219932">
                  <a:extLst>
                    <a:ext uri="{9D8B030D-6E8A-4147-A177-3AD203B41FA5}">
                      <a16:colId xmlns:a16="http://schemas.microsoft.com/office/drawing/2014/main" val="20000"/>
                    </a:ext>
                  </a:extLst>
                </a:gridCol>
                <a:gridCol w="1219932">
                  <a:extLst>
                    <a:ext uri="{9D8B030D-6E8A-4147-A177-3AD203B41FA5}">
                      <a16:colId xmlns:a16="http://schemas.microsoft.com/office/drawing/2014/main" val="20001"/>
                    </a:ext>
                  </a:extLst>
                </a:gridCol>
                <a:gridCol w="727347">
                  <a:extLst>
                    <a:ext uri="{9D8B030D-6E8A-4147-A177-3AD203B41FA5}">
                      <a16:colId xmlns:a16="http://schemas.microsoft.com/office/drawing/2014/main" val="20002"/>
                    </a:ext>
                  </a:extLst>
                </a:gridCol>
                <a:gridCol w="1152650">
                  <a:extLst>
                    <a:ext uri="{9D8B030D-6E8A-4147-A177-3AD203B41FA5}">
                      <a16:colId xmlns:a16="http://schemas.microsoft.com/office/drawing/2014/main" val="20003"/>
                    </a:ext>
                  </a:extLst>
                </a:gridCol>
                <a:gridCol w="1265733">
                  <a:extLst>
                    <a:ext uri="{9D8B030D-6E8A-4147-A177-3AD203B41FA5}">
                      <a16:colId xmlns:a16="http://schemas.microsoft.com/office/drawing/2014/main" val="20004"/>
                    </a:ext>
                  </a:extLst>
                </a:gridCol>
                <a:gridCol w="621600">
                  <a:extLst>
                    <a:ext uri="{9D8B030D-6E8A-4147-A177-3AD203B41FA5}">
                      <a16:colId xmlns:a16="http://schemas.microsoft.com/office/drawing/2014/main" val="20005"/>
                    </a:ext>
                  </a:extLst>
                </a:gridCol>
              </a:tblGrid>
              <a:tr h="370840">
                <a:tc>
                  <a:txBody>
                    <a:bodyPr/>
                    <a:lstStyle/>
                    <a:p>
                      <a:pPr algn="ctr"/>
                      <a:r>
                        <a:rPr lang="hu-HU" u="sng" dirty="0" err="1"/>
                        <a:t>SzemSzám</a:t>
                      </a:r>
                      <a:endParaRPr lang="hu-HU" u="sng" dirty="0"/>
                    </a:p>
                  </a:txBody>
                  <a:tcPr/>
                </a:tc>
                <a:tc>
                  <a:txBody>
                    <a:bodyPr/>
                    <a:lstStyle/>
                    <a:p>
                      <a:pPr algn="ctr"/>
                      <a:r>
                        <a:rPr lang="hu-HU" u="sng" dirty="0" err="1"/>
                        <a:t>LakAzon</a:t>
                      </a:r>
                      <a:endParaRPr lang="hu-HU" u="sng" dirty="0"/>
                    </a:p>
                  </a:txBody>
                  <a:tcPr/>
                </a:tc>
                <a:tc>
                  <a:txBody>
                    <a:bodyPr/>
                    <a:lstStyle/>
                    <a:p>
                      <a:pPr algn="ctr"/>
                      <a:r>
                        <a:rPr lang="hu-HU" dirty="0"/>
                        <a:t>IRSZ</a:t>
                      </a:r>
                    </a:p>
                  </a:txBody>
                  <a:tcPr/>
                </a:tc>
                <a:tc>
                  <a:txBody>
                    <a:bodyPr/>
                    <a:lstStyle/>
                    <a:p>
                      <a:pPr algn="ctr"/>
                      <a:r>
                        <a:rPr lang="hu-HU" dirty="0"/>
                        <a:t>Város</a:t>
                      </a:r>
                    </a:p>
                  </a:txBody>
                  <a:tcPr/>
                </a:tc>
                <a:tc>
                  <a:txBody>
                    <a:bodyPr/>
                    <a:lstStyle/>
                    <a:p>
                      <a:pPr algn="ctr"/>
                      <a:r>
                        <a:rPr lang="hu-HU" dirty="0"/>
                        <a:t>Utca</a:t>
                      </a:r>
                    </a:p>
                  </a:txBody>
                  <a:tcPr/>
                </a:tc>
                <a:tc>
                  <a:txBody>
                    <a:bodyPr/>
                    <a:lstStyle/>
                    <a:p>
                      <a:pPr algn="ctr"/>
                      <a:r>
                        <a:rPr lang="hu-HU" dirty="0"/>
                        <a:t>HSZ</a:t>
                      </a:r>
                    </a:p>
                  </a:txBody>
                  <a:tcPr/>
                </a:tc>
                <a:extLst>
                  <a:ext uri="{0D108BD9-81ED-4DB2-BD59-A6C34878D82A}">
                    <a16:rowId xmlns:a16="http://schemas.microsoft.com/office/drawing/2014/main" val="10000"/>
                  </a:ext>
                </a:extLst>
              </a:tr>
              <a:tr h="370840">
                <a:tc>
                  <a:txBody>
                    <a:bodyPr/>
                    <a:lstStyle/>
                    <a:p>
                      <a:pPr algn="ctr"/>
                      <a:r>
                        <a:rPr lang="hu-HU" dirty="0"/>
                        <a:t>123456AS</a:t>
                      </a:r>
                    </a:p>
                  </a:txBody>
                  <a:tcPr/>
                </a:tc>
                <a:tc>
                  <a:txBody>
                    <a:bodyPr/>
                    <a:lstStyle/>
                    <a:p>
                      <a:pPr algn="ctr"/>
                      <a:r>
                        <a:rPr lang="hu-HU" dirty="0"/>
                        <a:t>1</a:t>
                      </a:r>
                    </a:p>
                  </a:txBody>
                  <a:tcPr/>
                </a:tc>
                <a:tc>
                  <a:txBody>
                    <a:bodyPr/>
                    <a:lstStyle/>
                    <a:p>
                      <a:pPr algn="ctr"/>
                      <a:r>
                        <a:rPr lang="hu-HU" dirty="0"/>
                        <a:t>1139</a:t>
                      </a:r>
                    </a:p>
                  </a:txBody>
                  <a:tcPr/>
                </a:tc>
                <a:tc>
                  <a:txBody>
                    <a:bodyPr/>
                    <a:lstStyle/>
                    <a:p>
                      <a:pPr algn="ctr"/>
                      <a:r>
                        <a:rPr lang="hu-HU" dirty="0"/>
                        <a:t>Budapest</a:t>
                      </a:r>
                    </a:p>
                  </a:txBody>
                  <a:tcPr/>
                </a:tc>
                <a:tc>
                  <a:txBody>
                    <a:bodyPr/>
                    <a:lstStyle/>
                    <a:p>
                      <a:pPr algn="ctr"/>
                      <a:r>
                        <a:rPr lang="hu-HU" dirty="0" err="1"/>
                        <a:t>Frangepán</a:t>
                      </a:r>
                      <a:endParaRPr lang="hu-HU" dirty="0"/>
                    </a:p>
                  </a:txBody>
                  <a:tcPr/>
                </a:tc>
                <a:tc>
                  <a:txBody>
                    <a:bodyPr/>
                    <a:lstStyle/>
                    <a:p>
                      <a:pPr algn="ctr"/>
                      <a:r>
                        <a:rPr lang="hu-HU" dirty="0"/>
                        <a:t>3</a:t>
                      </a:r>
                    </a:p>
                  </a:txBody>
                  <a:tcPr/>
                </a:tc>
                <a:extLst>
                  <a:ext uri="{0D108BD9-81ED-4DB2-BD59-A6C34878D82A}">
                    <a16:rowId xmlns:a16="http://schemas.microsoft.com/office/drawing/2014/main" val="10001"/>
                  </a:ext>
                </a:extLst>
              </a:tr>
              <a:tr h="370840">
                <a:tc>
                  <a:txBody>
                    <a:bodyPr/>
                    <a:lstStyle/>
                    <a:p>
                      <a:pPr algn="ctr"/>
                      <a:r>
                        <a:rPr lang="hu-HU" dirty="0"/>
                        <a:t>123456AS</a:t>
                      </a:r>
                    </a:p>
                  </a:txBody>
                  <a:tcPr/>
                </a:tc>
                <a:tc>
                  <a:txBody>
                    <a:bodyPr/>
                    <a:lstStyle/>
                    <a:p>
                      <a:pPr algn="ctr"/>
                      <a:r>
                        <a:rPr lang="hu-HU" dirty="0"/>
                        <a:t>2</a:t>
                      </a:r>
                    </a:p>
                  </a:txBody>
                  <a:tcPr/>
                </a:tc>
                <a:tc>
                  <a:txBody>
                    <a:bodyPr/>
                    <a:lstStyle/>
                    <a:p>
                      <a:pPr algn="ctr"/>
                      <a:r>
                        <a:rPr lang="hu-HU" dirty="0"/>
                        <a:t>1137</a:t>
                      </a:r>
                    </a:p>
                  </a:txBody>
                  <a:tcPr/>
                </a:tc>
                <a:tc>
                  <a:txBody>
                    <a:bodyPr/>
                    <a:lstStyle/>
                    <a:p>
                      <a:pPr algn="ctr"/>
                      <a:r>
                        <a:rPr lang="hu-HU" dirty="0"/>
                        <a:t>Budapest</a:t>
                      </a:r>
                    </a:p>
                  </a:txBody>
                  <a:tcPr/>
                </a:tc>
                <a:tc>
                  <a:txBody>
                    <a:bodyPr/>
                    <a:lstStyle/>
                    <a:p>
                      <a:pPr algn="ctr"/>
                      <a:r>
                        <a:rPr lang="hu-HU" dirty="0"/>
                        <a:t>Váci út</a:t>
                      </a:r>
                    </a:p>
                  </a:txBody>
                  <a:tcPr/>
                </a:tc>
                <a:tc>
                  <a:txBody>
                    <a:bodyPr/>
                    <a:lstStyle/>
                    <a:p>
                      <a:pPr algn="ctr"/>
                      <a:r>
                        <a:rPr lang="hu-HU" dirty="0"/>
                        <a:t>3</a:t>
                      </a:r>
                    </a:p>
                  </a:txBody>
                  <a:tcPr/>
                </a:tc>
                <a:extLst>
                  <a:ext uri="{0D108BD9-81ED-4DB2-BD59-A6C34878D82A}">
                    <a16:rowId xmlns:a16="http://schemas.microsoft.com/office/drawing/2014/main" val="10002"/>
                  </a:ext>
                </a:extLst>
              </a:tr>
            </a:tbl>
          </a:graphicData>
        </a:graphic>
      </p:graphicFrame>
    </p:spTree>
    <p:extLst>
      <p:ext uri="{BB962C8B-B14F-4D97-AF65-F5344CB8AC3E}">
        <p14:creationId xmlns:p14="http://schemas.microsoft.com/office/powerpoint/2010/main" val="574335857"/>
      </p:ext>
    </p:extLst>
  </p:cSld>
  <p:clrMapOvr>
    <a:masterClrMapping/>
  </p:clrMapOvr>
  <mc:AlternateContent xmlns:mc="http://schemas.openxmlformats.org/markup-compatibility/2006" xmlns:p14="http://schemas.microsoft.com/office/powerpoint/2010/main">
    <mc:Choice Requires="p14">
      <p:transition spd="slow" p14:dur="1250">
        <p14:switch dir="r"/>
      </p:transition>
    </mc:Choice>
    <mc:Fallback xmlns="">
      <p:transition spd="slow">
        <p:fade/>
      </p:transition>
    </mc:Fallback>
  </mc:AlternateContent>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dirty="0"/>
              <a:t>Feladat I.</a:t>
            </a:r>
          </a:p>
        </p:txBody>
      </p:sp>
      <p:sp>
        <p:nvSpPr>
          <p:cNvPr id="3" name="Tartalom helye 2"/>
          <p:cNvSpPr>
            <a:spLocks noGrp="1"/>
          </p:cNvSpPr>
          <p:nvPr>
            <p:ph idx="1"/>
          </p:nvPr>
        </p:nvSpPr>
        <p:spPr/>
        <p:txBody>
          <a:bodyPr/>
          <a:lstStyle/>
          <a:p>
            <a:r>
              <a:rPr lang="hu-HU" dirty="0"/>
              <a:t>Tervezzünk adatbázist, melyben Személyeket (személyigazolvány szám, név, születési dátum, cím), illetve azokhoz tartozó Járműveket (rendszám, márka, szín) tudunk tárolni.</a:t>
            </a:r>
          </a:p>
          <a:p>
            <a:r>
              <a:rPr lang="hu-HU" dirty="0"/>
              <a:t>A kapcsolat a két reláció között: 1:N</a:t>
            </a:r>
          </a:p>
          <a:p>
            <a:r>
              <a:rPr lang="hu-HU" dirty="0"/>
              <a:t>Hozzuk létre a relációkat úgy, hogy azok teljesítsék az 1. normálformát.</a:t>
            </a:r>
          </a:p>
        </p:txBody>
      </p:sp>
      <p:sp>
        <p:nvSpPr>
          <p:cNvPr id="4" name="Dátum helye 3"/>
          <p:cNvSpPr>
            <a:spLocks noGrp="1"/>
          </p:cNvSpPr>
          <p:nvPr>
            <p:ph type="dt" sz="half" idx="10"/>
          </p:nvPr>
        </p:nvSpPr>
        <p:spPr/>
        <p:txBody>
          <a:bodyPr/>
          <a:lstStyle/>
          <a:p>
            <a:fld id="{243FDF25-60D8-4DF6-9D0E-881CC32BBAF0}" type="datetime1">
              <a:rPr lang="hu-HU" smtClean="0"/>
              <a:t>2023. 01. 18.</a:t>
            </a:fld>
            <a:endParaRPr lang="hu-HU"/>
          </a:p>
        </p:txBody>
      </p:sp>
      <p:sp>
        <p:nvSpPr>
          <p:cNvPr id="6" name="Dia számának helye 5"/>
          <p:cNvSpPr>
            <a:spLocks noGrp="1"/>
          </p:cNvSpPr>
          <p:nvPr>
            <p:ph type="sldNum" sz="quarter" idx="12"/>
          </p:nvPr>
        </p:nvSpPr>
        <p:spPr/>
        <p:txBody>
          <a:bodyPr/>
          <a:lstStyle/>
          <a:p>
            <a:fld id="{39A938FA-6108-4A36-A74B-B1E67C707359}" type="slidenum">
              <a:rPr lang="hu-HU" smtClean="0"/>
              <a:t>34</a:t>
            </a:fld>
            <a:endParaRPr lang="hu-HU"/>
          </a:p>
        </p:txBody>
      </p:sp>
    </p:spTree>
    <p:extLst>
      <p:ext uri="{BB962C8B-B14F-4D97-AF65-F5344CB8AC3E}">
        <p14:creationId xmlns:p14="http://schemas.microsoft.com/office/powerpoint/2010/main" val="2581196251"/>
      </p:ext>
    </p:extLst>
  </p:cSld>
  <p:clrMapOvr>
    <a:masterClrMapping/>
  </p:clrMapOvr>
  <mc:AlternateContent xmlns:mc="http://schemas.openxmlformats.org/markup-compatibility/2006" xmlns:p14="http://schemas.microsoft.com/office/powerpoint/2010/main">
    <mc:Choice Requires="p14">
      <p:transition spd="slow" p14:dur="1250">
        <p14:switch dir="r"/>
      </p:transition>
    </mc:Choice>
    <mc:Fallback xmlns="">
      <p:transition spd="slow">
        <p:fade/>
      </p:transition>
    </mc:Fallback>
  </mc:AlternateContent>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dirty="0"/>
              <a:t>Normalizálás IV.</a:t>
            </a:r>
          </a:p>
        </p:txBody>
      </p:sp>
      <p:sp>
        <p:nvSpPr>
          <p:cNvPr id="3" name="Tartalom helye 2"/>
          <p:cNvSpPr>
            <a:spLocks noGrp="1"/>
          </p:cNvSpPr>
          <p:nvPr>
            <p:ph idx="1"/>
          </p:nvPr>
        </p:nvSpPr>
        <p:spPr/>
        <p:txBody>
          <a:bodyPr/>
          <a:lstStyle/>
          <a:p>
            <a:r>
              <a:rPr lang="hu-HU" dirty="0"/>
              <a:t>2. Normálforma:</a:t>
            </a:r>
          </a:p>
          <a:p>
            <a:pPr lvl="1"/>
            <a:r>
              <a:rPr lang="hu-HU" sz="2400" dirty="0"/>
              <a:t>Egy reláció 2. normálformában van, ha a reláció 1. normálformában van és minden másodlagos attribútumra teljesül, hogy funkcionálisan teljesen függ az elsődleges attribútumoktól.</a:t>
            </a:r>
          </a:p>
          <a:p>
            <a:pPr lvl="1"/>
            <a:r>
              <a:rPr lang="hu-HU" sz="2400" dirty="0"/>
              <a:t>Példa:</a:t>
            </a:r>
          </a:p>
          <a:p>
            <a:pPr lvl="1"/>
            <a:endParaRPr lang="hu-HU" dirty="0"/>
          </a:p>
          <a:p>
            <a:pPr lvl="1"/>
            <a:r>
              <a:rPr lang="hu-HU" sz="2400" dirty="0"/>
              <a:t>2NF:</a:t>
            </a:r>
          </a:p>
        </p:txBody>
      </p:sp>
      <p:sp>
        <p:nvSpPr>
          <p:cNvPr id="4" name="Dátum helye 3"/>
          <p:cNvSpPr>
            <a:spLocks noGrp="1"/>
          </p:cNvSpPr>
          <p:nvPr>
            <p:ph type="dt" sz="half" idx="10"/>
          </p:nvPr>
        </p:nvSpPr>
        <p:spPr/>
        <p:txBody>
          <a:bodyPr/>
          <a:lstStyle/>
          <a:p>
            <a:fld id="{246F0961-ACEF-451A-AF1B-7AAF915F6E33}" type="datetime1">
              <a:rPr lang="hu-HU" smtClean="0"/>
              <a:t>2023. 01. 18.</a:t>
            </a:fld>
            <a:endParaRPr lang="hu-HU"/>
          </a:p>
        </p:txBody>
      </p:sp>
      <p:sp>
        <p:nvSpPr>
          <p:cNvPr id="9" name="Dia számának helye 8"/>
          <p:cNvSpPr>
            <a:spLocks noGrp="1"/>
          </p:cNvSpPr>
          <p:nvPr>
            <p:ph type="sldNum" sz="quarter" idx="12"/>
          </p:nvPr>
        </p:nvSpPr>
        <p:spPr/>
        <p:txBody>
          <a:bodyPr/>
          <a:lstStyle/>
          <a:p>
            <a:fld id="{39A938FA-6108-4A36-A74B-B1E67C707359}" type="slidenum">
              <a:rPr lang="hu-HU" smtClean="0"/>
              <a:t>35</a:t>
            </a:fld>
            <a:endParaRPr lang="hu-HU"/>
          </a:p>
        </p:txBody>
      </p:sp>
      <p:graphicFrame>
        <p:nvGraphicFramePr>
          <p:cNvPr id="6" name="Táblázat 5"/>
          <p:cNvGraphicFramePr>
            <a:graphicFrameLocks noGrp="1"/>
          </p:cNvGraphicFramePr>
          <p:nvPr>
            <p:extLst/>
          </p:nvPr>
        </p:nvGraphicFramePr>
        <p:xfrm>
          <a:off x="3681377" y="3445010"/>
          <a:ext cx="5455983" cy="736600"/>
        </p:xfrm>
        <a:graphic>
          <a:graphicData uri="http://schemas.openxmlformats.org/drawingml/2006/table">
            <a:tbl>
              <a:tblPr firstRow="1" bandRow="1">
                <a:tableStyleId>{5C22544A-7EE6-4342-B048-85BDC9FD1C3A}</a:tableStyleId>
              </a:tblPr>
              <a:tblGrid>
                <a:gridCol w="1733740">
                  <a:extLst>
                    <a:ext uri="{9D8B030D-6E8A-4147-A177-3AD203B41FA5}">
                      <a16:colId xmlns:a16="http://schemas.microsoft.com/office/drawing/2014/main" val="20000"/>
                    </a:ext>
                  </a:extLst>
                </a:gridCol>
                <a:gridCol w="1120712">
                  <a:extLst>
                    <a:ext uri="{9D8B030D-6E8A-4147-A177-3AD203B41FA5}">
                      <a16:colId xmlns:a16="http://schemas.microsoft.com/office/drawing/2014/main" val="20001"/>
                    </a:ext>
                  </a:extLst>
                </a:gridCol>
                <a:gridCol w="1073086">
                  <a:extLst>
                    <a:ext uri="{9D8B030D-6E8A-4147-A177-3AD203B41FA5}">
                      <a16:colId xmlns:a16="http://schemas.microsoft.com/office/drawing/2014/main" val="20002"/>
                    </a:ext>
                  </a:extLst>
                </a:gridCol>
                <a:gridCol w="1528445">
                  <a:extLst>
                    <a:ext uri="{9D8B030D-6E8A-4147-A177-3AD203B41FA5}">
                      <a16:colId xmlns:a16="http://schemas.microsoft.com/office/drawing/2014/main" val="20003"/>
                    </a:ext>
                  </a:extLst>
                </a:gridCol>
              </a:tblGrid>
              <a:tr h="0">
                <a:tc>
                  <a:txBody>
                    <a:bodyPr/>
                    <a:lstStyle/>
                    <a:p>
                      <a:pPr algn="ctr"/>
                      <a:r>
                        <a:rPr lang="hu-HU" u="sng" dirty="0"/>
                        <a:t>Születési dátum</a:t>
                      </a:r>
                    </a:p>
                  </a:txBody>
                  <a:tcPr/>
                </a:tc>
                <a:tc>
                  <a:txBody>
                    <a:bodyPr/>
                    <a:lstStyle/>
                    <a:p>
                      <a:pPr algn="ctr"/>
                      <a:r>
                        <a:rPr lang="hu-HU" u="sng" dirty="0" err="1"/>
                        <a:t>VezetékN</a:t>
                      </a:r>
                      <a:endParaRPr lang="hu-HU" u="sng" dirty="0"/>
                    </a:p>
                  </a:txBody>
                  <a:tcPr/>
                </a:tc>
                <a:tc>
                  <a:txBody>
                    <a:bodyPr/>
                    <a:lstStyle/>
                    <a:p>
                      <a:pPr algn="ctr"/>
                      <a:r>
                        <a:rPr lang="hu-HU" u="sng" dirty="0" err="1"/>
                        <a:t>KeresztN</a:t>
                      </a:r>
                      <a:endParaRPr lang="hu-HU" u="sng" dirty="0"/>
                    </a:p>
                  </a:txBody>
                  <a:tcPr/>
                </a:tc>
                <a:tc>
                  <a:txBody>
                    <a:bodyPr/>
                    <a:lstStyle/>
                    <a:p>
                      <a:pPr algn="ctr"/>
                      <a:r>
                        <a:rPr lang="hu-HU" dirty="0"/>
                        <a:t>Névnap</a:t>
                      </a:r>
                    </a:p>
                  </a:txBody>
                  <a:tcPr/>
                </a:tc>
                <a:extLst>
                  <a:ext uri="{0D108BD9-81ED-4DB2-BD59-A6C34878D82A}">
                    <a16:rowId xmlns:a16="http://schemas.microsoft.com/office/drawing/2014/main" val="10000"/>
                  </a:ext>
                </a:extLst>
              </a:tr>
              <a:tr h="370840">
                <a:tc>
                  <a:txBody>
                    <a:bodyPr/>
                    <a:lstStyle/>
                    <a:p>
                      <a:pPr algn="ctr"/>
                      <a:r>
                        <a:rPr lang="hu-HU" dirty="0"/>
                        <a:t>1985.01.01.</a:t>
                      </a:r>
                    </a:p>
                  </a:txBody>
                  <a:tcPr/>
                </a:tc>
                <a:tc>
                  <a:txBody>
                    <a:bodyPr/>
                    <a:lstStyle/>
                    <a:p>
                      <a:pPr algn="ctr"/>
                      <a:r>
                        <a:rPr lang="hu-HU" dirty="0"/>
                        <a:t>Gipsz</a:t>
                      </a:r>
                    </a:p>
                  </a:txBody>
                  <a:tcPr/>
                </a:tc>
                <a:tc>
                  <a:txBody>
                    <a:bodyPr/>
                    <a:lstStyle/>
                    <a:p>
                      <a:pPr algn="ctr"/>
                      <a:r>
                        <a:rPr lang="hu-HU" dirty="0"/>
                        <a:t>Jakab</a:t>
                      </a:r>
                    </a:p>
                  </a:txBody>
                  <a:tcPr/>
                </a:tc>
                <a:tc>
                  <a:txBody>
                    <a:bodyPr/>
                    <a:lstStyle/>
                    <a:p>
                      <a:pPr algn="ctr"/>
                      <a:r>
                        <a:rPr lang="hu-HU" dirty="0"/>
                        <a:t>05.01.</a:t>
                      </a:r>
                    </a:p>
                  </a:txBody>
                  <a:tcPr/>
                </a:tc>
                <a:extLst>
                  <a:ext uri="{0D108BD9-81ED-4DB2-BD59-A6C34878D82A}">
                    <a16:rowId xmlns:a16="http://schemas.microsoft.com/office/drawing/2014/main" val="10001"/>
                  </a:ext>
                </a:extLst>
              </a:tr>
            </a:tbl>
          </a:graphicData>
        </a:graphic>
      </p:graphicFrame>
      <p:graphicFrame>
        <p:nvGraphicFramePr>
          <p:cNvPr id="7" name="Táblázat 6"/>
          <p:cNvGraphicFramePr>
            <a:graphicFrameLocks noGrp="1"/>
          </p:cNvGraphicFramePr>
          <p:nvPr>
            <p:extLst/>
          </p:nvPr>
        </p:nvGraphicFramePr>
        <p:xfrm>
          <a:off x="3681377" y="4499070"/>
          <a:ext cx="3927538" cy="736600"/>
        </p:xfrm>
        <a:graphic>
          <a:graphicData uri="http://schemas.openxmlformats.org/drawingml/2006/table">
            <a:tbl>
              <a:tblPr firstRow="1" bandRow="1">
                <a:tableStyleId>{5C22544A-7EE6-4342-B048-85BDC9FD1C3A}</a:tableStyleId>
              </a:tblPr>
              <a:tblGrid>
                <a:gridCol w="1733740">
                  <a:extLst>
                    <a:ext uri="{9D8B030D-6E8A-4147-A177-3AD203B41FA5}">
                      <a16:colId xmlns:a16="http://schemas.microsoft.com/office/drawing/2014/main" val="20000"/>
                    </a:ext>
                  </a:extLst>
                </a:gridCol>
                <a:gridCol w="1120712">
                  <a:extLst>
                    <a:ext uri="{9D8B030D-6E8A-4147-A177-3AD203B41FA5}">
                      <a16:colId xmlns:a16="http://schemas.microsoft.com/office/drawing/2014/main" val="20001"/>
                    </a:ext>
                  </a:extLst>
                </a:gridCol>
                <a:gridCol w="1073086">
                  <a:extLst>
                    <a:ext uri="{9D8B030D-6E8A-4147-A177-3AD203B41FA5}">
                      <a16:colId xmlns:a16="http://schemas.microsoft.com/office/drawing/2014/main" val="20002"/>
                    </a:ext>
                  </a:extLst>
                </a:gridCol>
              </a:tblGrid>
              <a:tr h="0">
                <a:tc>
                  <a:txBody>
                    <a:bodyPr/>
                    <a:lstStyle/>
                    <a:p>
                      <a:pPr algn="ctr"/>
                      <a:r>
                        <a:rPr lang="hu-HU" u="sng" dirty="0"/>
                        <a:t>Születési dátum</a:t>
                      </a:r>
                    </a:p>
                  </a:txBody>
                  <a:tcPr/>
                </a:tc>
                <a:tc>
                  <a:txBody>
                    <a:bodyPr/>
                    <a:lstStyle/>
                    <a:p>
                      <a:pPr algn="ctr"/>
                      <a:r>
                        <a:rPr lang="hu-HU" u="sng" dirty="0" err="1"/>
                        <a:t>VezetékN</a:t>
                      </a:r>
                      <a:endParaRPr lang="hu-HU" u="sng" dirty="0"/>
                    </a:p>
                  </a:txBody>
                  <a:tcPr/>
                </a:tc>
                <a:tc>
                  <a:txBody>
                    <a:bodyPr/>
                    <a:lstStyle/>
                    <a:p>
                      <a:pPr algn="ctr"/>
                      <a:r>
                        <a:rPr lang="hu-HU" u="sng" dirty="0" err="1"/>
                        <a:t>KeresztN</a:t>
                      </a:r>
                      <a:endParaRPr lang="hu-HU" u="sng" dirty="0"/>
                    </a:p>
                  </a:txBody>
                  <a:tcPr/>
                </a:tc>
                <a:extLst>
                  <a:ext uri="{0D108BD9-81ED-4DB2-BD59-A6C34878D82A}">
                    <a16:rowId xmlns:a16="http://schemas.microsoft.com/office/drawing/2014/main" val="10000"/>
                  </a:ext>
                </a:extLst>
              </a:tr>
              <a:tr h="370840">
                <a:tc>
                  <a:txBody>
                    <a:bodyPr/>
                    <a:lstStyle/>
                    <a:p>
                      <a:pPr algn="ctr"/>
                      <a:r>
                        <a:rPr lang="hu-HU" dirty="0"/>
                        <a:t>1985.01.01.</a:t>
                      </a:r>
                    </a:p>
                  </a:txBody>
                  <a:tcPr/>
                </a:tc>
                <a:tc>
                  <a:txBody>
                    <a:bodyPr/>
                    <a:lstStyle/>
                    <a:p>
                      <a:pPr algn="ctr"/>
                      <a:r>
                        <a:rPr lang="hu-HU" dirty="0"/>
                        <a:t>Gipsz</a:t>
                      </a:r>
                    </a:p>
                  </a:txBody>
                  <a:tcPr/>
                </a:tc>
                <a:tc>
                  <a:txBody>
                    <a:bodyPr/>
                    <a:lstStyle/>
                    <a:p>
                      <a:pPr algn="ctr"/>
                      <a:r>
                        <a:rPr lang="hu-HU" dirty="0"/>
                        <a:t>Jakab</a:t>
                      </a:r>
                    </a:p>
                  </a:txBody>
                  <a:tcPr/>
                </a:tc>
                <a:extLst>
                  <a:ext uri="{0D108BD9-81ED-4DB2-BD59-A6C34878D82A}">
                    <a16:rowId xmlns:a16="http://schemas.microsoft.com/office/drawing/2014/main" val="10001"/>
                  </a:ext>
                </a:extLst>
              </a:tr>
            </a:tbl>
          </a:graphicData>
        </a:graphic>
      </p:graphicFrame>
      <p:graphicFrame>
        <p:nvGraphicFramePr>
          <p:cNvPr id="8" name="Táblázat 7"/>
          <p:cNvGraphicFramePr>
            <a:graphicFrameLocks noGrp="1"/>
          </p:cNvGraphicFramePr>
          <p:nvPr>
            <p:extLst/>
          </p:nvPr>
        </p:nvGraphicFramePr>
        <p:xfrm>
          <a:off x="3681377" y="5350143"/>
          <a:ext cx="2854452" cy="736600"/>
        </p:xfrm>
        <a:graphic>
          <a:graphicData uri="http://schemas.openxmlformats.org/drawingml/2006/table">
            <a:tbl>
              <a:tblPr firstRow="1" bandRow="1">
                <a:tableStyleId>{5C22544A-7EE6-4342-B048-85BDC9FD1C3A}</a:tableStyleId>
              </a:tblPr>
              <a:tblGrid>
                <a:gridCol w="1733740">
                  <a:extLst>
                    <a:ext uri="{9D8B030D-6E8A-4147-A177-3AD203B41FA5}">
                      <a16:colId xmlns:a16="http://schemas.microsoft.com/office/drawing/2014/main" val="20000"/>
                    </a:ext>
                  </a:extLst>
                </a:gridCol>
                <a:gridCol w="1120712">
                  <a:extLst>
                    <a:ext uri="{9D8B030D-6E8A-4147-A177-3AD203B41FA5}">
                      <a16:colId xmlns:a16="http://schemas.microsoft.com/office/drawing/2014/main" val="20001"/>
                    </a:ext>
                  </a:extLst>
                </a:gridCol>
              </a:tblGrid>
              <a:tr h="0">
                <a:tc>
                  <a:txBody>
                    <a:bodyPr/>
                    <a:lstStyle/>
                    <a:p>
                      <a:pPr algn="ctr"/>
                      <a:r>
                        <a:rPr lang="hu-HU" u="sng" dirty="0" err="1"/>
                        <a:t>KeresztN</a:t>
                      </a:r>
                      <a:endParaRPr lang="hu-HU" u="sng" dirty="0"/>
                    </a:p>
                  </a:txBody>
                  <a:tcPr/>
                </a:tc>
                <a:tc>
                  <a:txBody>
                    <a:bodyPr/>
                    <a:lstStyle/>
                    <a:p>
                      <a:pPr algn="ctr"/>
                      <a:r>
                        <a:rPr lang="hu-HU" dirty="0"/>
                        <a:t>Névnap</a:t>
                      </a:r>
                      <a:endParaRPr lang="hu-HU" u="sng" dirty="0"/>
                    </a:p>
                  </a:txBody>
                  <a:tcPr/>
                </a:tc>
                <a:extLst>
                  <a:ext uri="{0D108BD9-81ED-4DB2-BD59-A6C34878D82A}">
                    <a16:rowId xmlns:a16="http://schemas.microsoft.com/office/drawing/2014/main" val="10000"/>
                  </a:ext>
                </a:extLst>
              </a:tr>
              <a:tr h="370840">
                <a:tc>
                  <a:txBody>
                    <a:bodyPr/>
                    <a:lstStyle/>
                    <a:p>
                      <a:pPr algn="ctr"/>
                      <a:r>
                        <a:rPr lang="hu-HU"/>
                        <a:t>Jakab</a:t>
                      </a:r>
                      <a:endParaRPr lang="hu-HU" dirty="0"/>
                    </a:p>
                  </a:txBody>
                  <a:tcPr/>
                </a:tc>
                <a:tc>
                  <a:txBody>
                    <a:bodyPr/>
                    <a:lstStyle/>
                    <a:p>
                      <a:pPr algn="ctr"/>
                      <a:r>
                        <a:rPr lang="hu-HU" dirty="0"/>
                        <a:t>05.01.</a:t>
                      </a:r>
                    </a:p>
                  </a:txBody>
                  <a:tcP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293889108"/>
      </p:ext>
    </p:extLst>
  </p:cSld>
  <p:clrMapOvr>
    <a:masterClrMapping/>
  </p:clrMapOvr>
  <mc:AlternateContent xmlns:mc="http://schemas.openxmlformats.org/markup-compatibility/2006" xmlns:p14="http://schemas.microsoft.com/office/powerpoint/2010/main">
    <mc:Choice Requires="p14">
      <p:transition spd="slow" p14:dur="1250">
        <p14:switch dir="r"/>
      </p:transition>
    </mc:Choice>
    <mc:Fallback xmlns="">
      <p:transition spd="slow">
        <p:fade/>
      </p:transition>
    </mc:Fallback>
  </mc:AlternateContent>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dirty="0"/>
              <a:t>Normalizálás V.</a:t>
            </a:r>
          </a:p>
        </p:txBody>
      </p:sp>
      <p:sp>
        <p:nvSpPr>
          <p:cNvPr id="3" name="Tartalom helye 2"/>
          <p:cNvSpPr>
            <a:spLocks noGrp="1"/>
          </p:cNvSpPr>
          <p:nvPr>
            <p:ph idx="1"/>
          </p:nvPr>
        </p:nvSpPr>
        <p:spPr/>
        <p:txBody>
          <a:bodyPr>
            <a:normAutofit/>
          </a:bodyPr>
          <a:lstStyle/>
          <a:p>
            <a:r>
              <a:rPr lang="hu-HU" dirty="0"/>
              <a:t>3. Normálforma:</a:t>
            </a:r>
          </a:p>
          <a:p>
            <a:pPr lvl="1"/>
            <a:r>
              <a:rPr lang="hu-HU" sz="2400" dirty="0"/>
              <a:t>Egy reláció 3. normálformában van, ha 2. normálformában van és teljesül, hogy a másodlagos attribútumok között nincs függőség, tehát a relációban nincs tranzitív függőség.</a:t>
            </a:r>
          </a:p>
          <a:p>
            <a:pPr lvl="1"/>
            <a:r>
              <a:rPr lang="hu-HU" sz="2400" dirty="0"/>
              <a:t>Példa:</a:t>
            </a:r>
          </a:p>
          <a:p>
            <a:pPr lvl="1"/>
            <a:endParaRPr lang="hu-HU" sz="2400" dirty="0"/>
          </a:p>
          <a:p>
            <a:pPr lvl="1"/>
            <a:r>
              <a:rPr lang="hu-HU" sz="2400" dirty="0"/>
              <a:t>Megoldás:</a:t>
            </a:r>
          </a:p>
          <a:p>
            <a:pPr lvl="1"/>
            <a:endParaRPr lang="hu-HU" dirty="0"/>
          </a:p>
          <a:p>
            <a:pPr lvl="1"/>
            <a:endParaRPr lang="hu-HU" dirty="0"/>
          </a:p>
        </p:txBody>
      </p:sp>
      <p:sp>
        <p:nvSpPr>
          <p:cNvPr id="4" name="Dátum helye 3"/>
          <p:cNvSpPr>
            <a:spLocks noGrp="1"/>
          </p:cNvSpPr>
          <p:nvPr>
            <p:ph type="dt" sz="half" idx="10"/>
          </p:nvPr>
        </p:nvSpPr>
        <p:spPr/>
        <p:txBody>
          <a:bodyPr/>
          <a:lstStyle/>
          <a:p>
            <a:fld id="{50AD9508-877C-4B4F-99E7-840E147E33B3}" type="datetime1">
              <a:rPr lang="hu-HU" smtClean="0"/>
              <a:t>2023. 01. 18.</a:t>
            </a:fld>
            <a:endParaRPr lang="hu-HU"/>
          </a:p>
        </p:txBody>
      </p:sp>
      <p:sp>
        <p:nvSpPr>
          <p:cNvPr id="9" name="Dia számának helye 8"/>
          <p:cNvSpPr>
            <a:spLocks noGrp="1"/>
          </p:cNvSpPr>
          <p:nvPr>
            <p:ph type="sldNum" sz="quarter" idx="12"/>
          </p:nvPr>
        </p:nvSpPr>
        <p:spPr/>
        <p:txBody>
          <a:bodyPr/>
          <a:lstStyle/>
          <a:p>
            <a:fld id="{39A938FA-6108-4A36-A74B-B1E67C707359}" type="slidenum">
              <a:rPr lang="hu-HU" smtClean="0"/>
              <a:t>36</a:t>
            </a:fld>
            <a:endParaRPr lang="hu-HU"/>
          </a:p>
        </p:txBody>
      </p:sp>
      <p:graphicFrame>
        <p:nvGraphicFramePr>
          <p:cNvPr id="6" name="Táblázat 5"/>
          <p:cNvGraphicFramePr>
            <a:graphicFrameLocks noGrp="1"/>
          </p:cNvGraphicFramePr>
          <p:nvPr>
            <p:extLst/>
          </p:nvPr>
        </p:nvGraphicFramePr>
        <p:xfrm>
          <a:off x="4341237" y="3468347"/>
          <a:ext cx="5322389" cy="736600"/>
        </p:xfrm>
        <a:graphic>
          <a:graphicData uri="http://schemas.openxmlformats.org/drawingml/2006/table">
            <a:tbl>
              <a:tblPr firstRow="1" bandRow="1">
                <a:tableStyleId>{5C22544A-7EE6-4342-B048-85BDC9FD1C3A}</a:tableStyleId>
              </a:tblPr>
              <a:tblGrid>
                <a:gridCol w="1733740">
                  <a:extLst>
                    <a:ext uri="{9D8B030D-6E8A-4147-A177-3AD203B41FA5}">
                      <a16:colId xmlns:a16="http://schemas.microsoft.com/office/drawing/2014/main" val="20000"/>
                    </a:ext>
                  </a:extLst>
                </a:gridCol>
                <a:gridCol w="1293368">
                  <a:extLst>
                    <a:ext uri="{9D8B030D-6E8A-4147-A177-3AD203B41FA5}">
                      <a16:colId xmlns:a16="http://schemas.microsoft.com/office/drawing/2014/main" val="20001"/>
                    </a:ext>
                  </a:extLst>
                </a:gridCol>
                <a:gridCol w="1107440">
                  <a:extLst>
                    <a:ext uri="{9D8B030D-6E8A-4147-A177-3AD203B41FA5}">
                      <a16:colId xmlns:a16="http://schemas.microsoft.com/office/drawing/2014/main" val="20002"/>
                    </a:ext>
                  </a:extLst>
                </a:gridCol>
                <a:gridCol w="1187841">
                  <a:extLst>
                    <a:ext uri="{9D8B030D-6E8A-4147-A177-3AD203B41FA5}">
                      <a16:colId xmlns:a16="http://schemas.microsoft.com/office/drawing/2014/main" val="20003"/>
                    </a:ext>
                  </a:extLst>
                </a:gridCol>
              </a:tblGrid>
              <a:tr h="0">
                <a:tc>
                  <a:txBody>
                    <a:bodyPr/>
                    <a:lstStyle/>
                    <a:p>
                      <a:pPr algn="ctr"/>
                      <a:r>
                        <a:rPr lang="hu-HU" u="sng" dirty="0"/>
                        <a:t>Személyig.</a:t>
                      </a:r>
                      <a:r>
                        <a:rPr lang="hu-HU" u="sng" baseline="0" dirty="0"/>
                        <a:t> szám</a:t>
                      </a:r>
                      <a:endParaRPr lang="hu-HU" u="sng" dirty="0"/>
                    </a:p>
                  </a:txBody>
                  <a:tcPr/>
                </a:tc>
                <a:tc>
                  <a:txBody>
                    <a:bodyPr/>
                    <a:lstStyle/>
                    <a:p>
                      <a:pPr algn="ctr"/>
                      <a:r>
                        <a:rPr lang="hu-HU" u="none" dirty="0"/>
                        <a:t>Név</a:t>
                      </a:r>
                    </a:p>
                  </a:txBody>
                  <a:tcPr/>
                </a:tc>
                <a:tc>
                  <a:txBody>
                    <a:bodyPr/>
                    <a:lstStyle/>
                    <a:p>
                      <a:pPr algn="ctr"/>
                      <a:r>
                        <a:rPr lang="hu-HU" u="none" dirty="0"/>
                        <a:t>Város</a:t>
                      </a:r>
                    </a:p>
                  </a:txBody>
                  <a:tcPr/>
                </a:tc>
                <a:tc>
                  <a:txBody>
                    <a:bodyPr/>
                    <a:lstStyle/>
                    <a:p>
                      <a:pPr algn="ctr"/>
                      <a:r>
                        <a:rPr lang="hu-HU" dirty="0"/>
                        <a:t>IRSZ.</a:t>
                      </a:r>
                    </a:p>
                  </a:txBody>
                  <a:tcPr/>
                </a:tc>
                <a:extLst>
                  <a:ext uri="{0D108BD9-81ED-4DB2-BD59-A6C34878D82A}">
                    <a16:rowId xmlns:a16="http://schemas.microsoft.com/office/drawing/2014/main" val="10000"/>
                  </a:ext>
                </a:extLst>
              </a:tr>
              <a:tr h="370840">
                <a:tc>
                  <a:txBody>
                    <a:bodyPr/>
                    <a:lstStyle/>
                    <a:p>
                      <a:pPr algn="ctr"/>
                      <a:r>
                        <a:rPr lang="hu-HU" dirty="0"/>
                        <a:t>123456RT</a:t>
                      </a:r>
                    </a:p>
                  </a:txBody>
                  <a:tcPr/>
                </a:tc>
                <a:tc>
                  <a:txBody>
                    <a:bodyPr/>
                    <a:lstStyle/>
                    <a:p>
                      <a:pPr algn="ctr"/>
                      <a:r>
                        <a:rPr lang="hu-HU" dirty="0"/>
                        <a:t>Gipsz Jakab</a:t>
                      </a:r>
                    </a:p>
                  </a:txBody>
                  <a:tcPr/>
                </a:tc>
                <a:tc>
                  <a:txBody>
                    <a:bodyPr/>
                    <a:lstStyle/>
                    <a:p>
                      <a:pPr algn="ctr"/>
                      <a:r>
                        <a:rPr lang="hu-HU" dirty="0"/>
                        <a:t>Budapest</a:t>
                      </a:r>
                    </a:p>
                  </a:txBody>
                  <a:tcPr/>
                </a:tc>
                <a:tc>
                  <a:txBody>
                    <a:bodyPr/>
                    <a:lstStyle/>
                    <a:p>
                      <a:pPr algn="ctr"/>
                      <a:r>
                        <a:rPr lang="hu-HU" dirty="0"/>
                        <a:t>1139</a:t>
                      </a:r>
                    </a:p>
                  </a:txBody>
                  <a:tcPr/>
                </a:tc>
                <a:extLst>
                  <a:ext uri="{0D108BD9-81ED-4DB2-BD59-A6C34878D82A}">
                    <a16:rowId xmlns:a16="http://schemas.microsoft.com/office/drawing/2014/main" val="10001"/>
                  </a:ext>
                </a:extLst>
              </a:tr>
            </a:tbl>
          </a:graphicData>
        </a:graphic>
      </p:graphicFrame>
      <p:graphicFrame>
        <p:nvGraphicFramePr>
          <p:cNvPr id="7" name="Táblázat 6"/>
          <p:cNvGraphicFramePr>
            <a:graphicFrameLocks noGrp="1"/>
          </p:cNvGraphicFramePr>
          <p:nvPr>
            <p:extLst/>
          </p:nvPr>
        </p:nvGraphicFramePr>
        <p:xfrm>
          <a:off x="4341237" y="4381929"/>
          <a:ext cx="4214949" cy="736600"/>
        </p:xfrm>
        <a:graphic>
          <a:graphicData uri="http://schemas.openxmlformats.org/drawingml/2006/table">
            <a:tbl>
              <a:tblPr firstRow="1" bandRow="1">
                <a:tableStyleId>{5C22544A-7EE6-4342-B048-85BDC9FD1C3A}</a:tableStyleId>
              </a:tblPr>
              <a:tblGrid>
                <a:gridCol w="1733740">
                  <a:extLst>
                    <a:ext uri="{9D8B030D-6E8A-4147-A177-3AD203B41FA5}">
                      <a16:colId xmlns:a16="http://schemas.microsoft.com/office/drawing/2014/main" val="20000"/>
                    </a:ext>
                  </a:extLst>
                </a:gridCol>
                <a:gridCol w="1293368">
                  <a:extLst>
                    <a:ext uri="{9D8B030D-6E8A-4147-A177-3AD203B41FA5}">
                      <a16:colId xmlns:a16="http://schemas.microsoft.com/office/drawing/2014/main" val="20001"/>
                    </a:ext>
                  </a:extLst>
                </a:gridCol>
                <a:gridCol w="1187841">
                  <a:extLst>
                    <a:ext uri="{9D8B030D-6E8A-4147-A177-3AD203B41FA5}">
                      <a16:colId xmlns:a16="http://schemas.microsoft.com/office/drawing/2014/main" val="20002"/>
                    </a:ext>
                  </a:extLst>
                </a:gridCol>
              </a:tblGrid>
              <a:tr h="0">
                <a:tc>
                  <a:txBody>
                    <a:bodyPr/>
                    <a:lstStyle/>
                    <a:p>
                      <a:pPr algn="ctr"/>
                      <a:r>
                        <a:rPr lang="hu-HU" u="sng" dirty="0"/>
                        <a:t>Személyig.</a:t>
                      </a:r>
                      <a:r>
                        <a:rPr lang="hu-HU" u="sng" baseline="0" dirty="0"/>
                        <a:t> szám</a:t>
                      </a:r>
                      <a:endParaRPr lang="hu-HU" u="sng" dirty="0"/>
                    </a:p>
                  </a:txBody>
                  <a:tcPr/>
                </a:tc>
                <a:tc>
                  <a:txBody>
                    <a:bodyPr/>
                    <a:lstStyle/>
                    <a:p>
                      <a:pPr algn="ctr"/>
                      <a:r>
                        <a:rPr lang="hu-HU" u="none" dirty="0"/>
                        <a:t>Név</a:t>
                      </a:r>
                    </a:p>
                  </a:txBody>
                  <a:tcPr/>
                </a:tc>
                <a:tc>
                  <a:txBody>
                    <a:bodyPr/>
                    <a:lstStyle/>
                    <a:p>
                      <a:pPr algn="ctr"/>
                      <a:r>
                        <a:rPr lang="hu-HU" dirty="0"/>
                        <a:t>IRSZ.</a:t>
                      </a:r>
                    </a:p>
                  </a:txBody>
                  <a:tcPr/>
                </a:tc>
                <a:extLst>
                  <a:ext uri="{0D108BD9-81ED-4DB2-BD59-A6C34878D82A}">
                    <a16:rowId xmlns:a16="http://schemas.microsoft.com/office/drawing/2014/main" val="10000"/>
                  </a:ext>
                </a:extLst>
              </a:tr>
              <a:tr h="370840">
                <a:tc>
                  <a:txBody>
                    <a:bodyPr/>
                    <a:lstStyle/>
                    <a:p>
                      <a:pPr algn="ctr"/>
                      <a:r>
                        <a:rPr lang="hu-HU" dirty="0"/>
                        <a:t>123456RT</a:t>
                      </a:r>
                    </a:p>
                  </a:txBody>
                  <a:tcPr/>
                </a:tc>
                <a:tc>
                  <a:txBody>
                    <a:bodyPr/>
                    <a:lstStyle/>
                    <a:p>
                      <a:pPr algn="ctr"/>
                      <a:r>
                        <a:rPr lang="hu-HU" dirty="0"/>
                        <a:t>Gipsz Jakab</a:t>
                      </a:r>
                    </a:p>
                  </a:txBody>
                  <a:tcPr/>
                </a:tc>
                <a:tc>
                  <a:txBody>
                    <a:bodyPr/>
                    <a:lstStyle/>
                    <a:p>
                      <a:pPr algn="ctr"/>
                      <a:r>
                        <a:rPr lang="hu-HU" dirty="0"/>
                        <a:t>1139</a:t>
                      </a:r>
                    </a:p>
                  </a:txBody>
                  <a:tcPr/>
                </a:tc>
                <a:extLst>
                  <a:ext uri="{0D108BD9-81ED-4DB2-BD59-A6C34878D82A}">
                    <a16:rowId xmlns:a16="http://schemas.microsoft.com/office/drawing/2014/main" val="10001"/>
                  </a:ext>
                </a:extLst>
              </a:tr>
            </a:tbl>
          </a:graphicData>
        </a:graphic>
      </p:graphicFrame>
      <p:graphicFrame>
        <p:nvGraphicFramePr>
          <p:cNvPr id="8" name="Táblázat 7"/>
          <p:cNvGraphicFramePr>
            <a:graphicFrameLocks noGrp="1"/>
          </p:cNvGraphicFramePr>
          <p:nvPr>
            <p:extLst/>
          </p:nvPr>
        </p:nvGraphicFramePr>
        <p:xfrm>
          <a:off x="4341237" y="5295511"/>
          <a:ext cx="2295281" cy="736600"/>
        </p:xfrm>
        <a:graphic>
          <a:graphicData uri="http://schemas.openxmlformats.org/drawingml/2006/table">
            <a:tbl>
              <a:tblPr firstRow="1" bandRow="1">
                <a:tableStyleId>{5C22544A-7EE6-4342-B048-85BDC9FD1C3A}</a:tableStyleId>
              </a:tblPr>
              <a:tblGrid>
                <a:gridCol w="1107440">
                  <a:extLst>
                    <a:ext uri="{9D8B030D-6E8A-4147-A177-3AD203B41FA5}">
                      <a16:colId xmlns:a16="http://schemas.microsoft.com/office/drawing/2014/main" val="20000"/>
                    </a:ext>
                  </a:extLst>
                </a:gridCol>
                <a:gridCol w="1187841">
                  <a:extLst>
                    <a:ext uri="{9D8B030D-6E8A-4147-A177-3AD203B41FA5}">
                      <a16:colId xmlns:a16="http://schemas.microsoft.com/office/drawing/2014/main" val="20001"/>
                    </a:ext>
                  </a:extLst>
                </a:gridCol>
              </a:tblGrid>
              <a:tr h="0">
                <a:tc>
                  <a:txBody>
                    <a:bodyPr/>
                    <a:lstStyle/>
                    <a:p>
                      <a:pPr algn="ctr"/>
                      <a:r>
                        <a:rPr lang="hu-HU" u="sng" dirty="0"/>
                        <a:t>IRSZ.</a:t>
                      </a:r>
                    </a:p>
                  </a:txBody>
                  <a:tcPr/>
                </a:tc>
                <a:tc>
                  <a:txBody>
                    <a:bodyPr/>
                    <a:lstStyle/>
                    <a:p>
                      <a:pPr algn="ctr"/>
                      <a:r>
                        <a:rPr lang="hu-HU" u="none" dirty="0"/>
                        <a:t>Város</a:t>
                      </a:r>
                    </a:p>
                  </a:txBody>
                  <a:tcPr/>
                </a:tc>
                <a:extLst>
                  <a:ext uri="{0D108BD9-81ED-4DB2-BD59-A6C34878D82A}">
                    <a16:rowId xmlns:a16="http://schemas.microsoft.com/office/drawing/2014/main" val="10000"/>
                  </a:ext>
                </a:extLst>
              </a:tr>
              <a:tr h="370840">
                <a:tc>
                  <a:txBody>
                    <a:bodyPr/>
                    <a:lstStyle/>
                    <a:p>
                      <a:pPr algn="ctr"/>
                      <a:r>
                        <a:rPr lang="hu-HU" dirty="0"/>
                        <a:t>1139</a:t>
                      </a:r>
                    </a:p>
                  </a:txBody>
                  <a:tcPr/>
                </a:tc>
                <a:tc>
                  <a:txBody>
                    <a:bodyPr/>
                    <a:lstStyle/>
                    <a:p>
                      <a:pPr algn="ctr"/>
                      <a:r>
                        <a:rPr lang="hu-HU" dirty="0"/>
                        <a:t>Budapest</a:t>
                      </a:r>
                    </a:p>
                  </a:txBody>
                  <a:tcP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1523057120"/>
      </p:ext>
    </p:extLst>
  </p:cSld>
  <p:clrMapOvr>
    <a:masterClrMapping/>
  </p:clrMapOvr>
  <mc:AlternateContent xmlns:mc="http://schemas.openxmlformats.org/markup-compatibility/2006" xmlns:p14="http://schemas.microsoft.com/office/powerpoint/2010/main">
    <mc:Choice Requires="p14">
      <p:transition spd="slow" p14:dur="1250">
        <p14:switch dir="r"/>
      </p:transition>
    </mc:Choice>
    <mc:Fallback xmlns="">
      <p:transition spd="slow">
        <p:fade/>
      </p:transition>
    </mc:Fallback>
  </mc:AlternateContent>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dirty="0"/>
              <a:t>Normalizálás VI.</a:t>
            </a:r>
          </a:p>
        </p:txBody>
      </p:sp>
      <p:sp>
        <p:nvSpPr>
          <p:cNvPr id="3" name="Tartalom helye 2"/>
          <p:cNvSpPr>
            <a:spLocks noGrp="1"/>
          </p:cNvSpPr>
          <p:nvPr>
            <p:ph idx="1"/>
          </p:nvPr>
        </p:nvSpPr>
        <p:spPr/>
        <p:txBody>
          <a:bodyPr>
            <a:normAutofit/>
          </a:bodyPr>
          <a:lstStyle/>
          <a:p>
            <a:r>
              <a:rPr lang="hu-HU" dirty="0" err="1"/>
              <a:t>Boyce-Codd</a:t>
            </a:r>
            <a:r>
              <a:rPr lang="hu-HU" dirty="0"/>
              <a:t> normálforma (BCNF)</a:t>
            </a:r>
          </a:p>
          <a:p>
            <a:pPr lvl="1"/>
            <a:r>
              <a:rPr lang="hu-HU" dirty="0"/>
              <a:t>A reláció </a:t>
            </a:r>
            <a:r>
              <a:rPr lang="hu-HU" dirty="0" err="1"/>
              <a:t>Boyce-Codd</a:t>
            </a:r>
            <a:r>
              <a:rPr lang="hu-HU" dirty="0"/>
              <a:t> normálformában van, ha teljesül, hogy 3. normálformában van, és teljesül, hogy minden funkcionális függésnél (A</a:t>
            </a:r>
            <a:r>
              <a:rPr lang="hu-HU" dirty="0">
                <a:sym typeface="Wingdings" panose="05000000000000000000" pitchFamily="2" charset="2"/>
              </a:rPr>
              <a:t>B</a:t>
            </a:r>
            <a:r>
              <a:rPr lang="hu-HU" dirty="0"/>
              <a:t>), A szuperkulcs.</a:t>
            </a:r>
          </a:p>
          <a:p>
            <a:pPr lvl="1"/>
            <a:r>
              <a:rPr lang="hu-HU" dirty="0"/>
              <a:t>A BCNF a 3. normálforma egy szigorúbb verziója, ahol nem csak azt kötjük ki, hogy nem lehet tranzitív függőség, de azt is, hogy függőség csak kulcstól lehet.</a:t>
            </a:r>
          </a:p>
          <a:p>
            <a:pPr lvl="1"/>
            <a:r>
              <a:rPr lang="hu-HU" dirty="0"/>
              <a:t>Általánosan elmondható, hogy 3. normálforma helyett, eleve a </a:t>
            </a:r>
            <a:r>
              <a:rPr lang="hu-HU" dirty="0" err="1"/>
              <a:t>BCNF-ra</a:t>
            </a:r>
            <a:r>
              <a:rPr lang="hu-HU" dirty="0"/>
              <a:t> hozva a táblát szokás alkalmazni.</a:t>
            </a:r>
          </a:p>
        </p:txBody>
      </p:sp>
      <p:sp>
        <p:nvSpPr>
          <p:cNvPr id="4" name="Dátum helye 3"/>
          <p:cNvSpPr>
            <a:spLocks noGrp="1"/>
          </p:cNvSpPr>
          <p:nvPr>
            <p:ph type="dt" sz="half" idx="10"/>
          </p:nvPr>
        </p:nvSpPr>
        <p:spPr/>
        <p:txBody>
          <a:bodyPr/>
          <a:lstStyle/>
          <a:p>
            <a:fld id="{A59CDD74-6EFB-4FA4-8B7C-1C0ECF57B81D}" type="datetime1">
              <a:rPr lang="hu-HU" smtClean="0"/>
              <a:t>2023. 01. 18.</a:t>
            </a:fld>
            <a:endParaRPr lang="hu-HU"/>
          </a:p>
        </p:txBody>
      </p:sp>
      <p:sp>
        <p:nvSpPr>
          <p:cNvPr id="6" name="Dia számának helye 5"/>
          <p:cNvSpPr>
            <a:spLocks noGrp="1"/>
          </p:cNvSpPr>
          <p:nvPr>
            <p:ph type="sldNum" sz="quarter" idx="12"/>
          </p:nvPr>
        </p:nvSpPr>
        <p:spPr/>
        <p:txBody>
          <a:bodyPr/>
          <a:lstStyle/>
          <a:p>
            <a:fld id="{39A938FA-6108-4A36-A74B-B1E67C707359}" type="slidenum">
              <a:rPr lang="hu-HU" smtClean="0"/>
              <a:t>37</a:t>
            </a:fld>
            <a:endParaRPr lang="hu-HU"/>
          </a:p>
        </p:txBody>
      </p:sp>
    </p:spTree>
    <p:extLst>
      <p:ext uri="{BB962C8B-B14F-4D97-AF65-F5344CB8AC3E}">
        <p14:creationId xmlns:p14="http://schemas.microsoft.com/office/powerpoint/2010/main" val="252585445"/>
      </p:ext>
    </p:extLst>
  </p:cSld>
  <p:clrMapOvr>
    <a:masterClrMapping/>
  </p:clrMapOvr>
  <mc:AlternateContent xmlns:mc="http://schemas.openxmlformats.org/markup-compatibility/2006" xmlns:p14="http://schemas.microsoft.com/office/powerpoint/2010/main">
    <mc:Choice Requires="p14">
      <p:transition spd="slow" p14:dur="1250">
        <p14:switch dir="r"/>
      </p:transition>
    </mc:Choice>
    <mc:Fallback xmlns="">
      <p:transition spd="slow">
        <p:fade/>
      </p:transition>
    </mc:Fallback>
  </mc:AlternateContent>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dirty="0"/>
              <a:t>Normalizálás összefoglalása</a:t>
            </a:r>
          </a:p>
        </p:txBody>
      </p:sp>
      <p:sp>
        <p:nvSpPr>
          <p:cNvPr id="3" name="Tartalom helye 2"/>
          <p:cNvSpPr>
            <a:spLocks noGrp="1"/>
          </p:cNvSpPr>
          <p:nvPr>
            <p:ph idx="1"/>
          </p:nvPr>
        </p:nvSpPr>
        <p:spPr/>
        <p:txBody>
          <a:bodyPr>
            <a:normAutofit/>
          </a:bodyPr>
          <a:lstStyle/>
          <a:p>
            <a:r>
              <a:rPr lang="hu-HU" dirty="0"/>
              <a:t>Mint az látható a különböző normálformák csökkentik a tárolásból adódó adat redundanciát, javítják a feldolgozást, és a felhasználói rendszerekben a felhasználók számára logikusan bontja az adatokat részre.</a:t>
            </a:r>
          </a:p>
          <a:p>
            <a:r>
              <a:rPr lang="hu-HU" dirty="0"/>
              <a:t>Azonban az általánosságban elmondható, hogy azokban az adatbázisokban, melyeket nem felhasználók számára terveznek ezen normálformák közül az 1.NF és 2.NF szokott bevezetésre kerülni.</a:t>
            </a:r>
          </a:p>
        </p:txBody>
      </p:sp>
      <p:sp>
        <p:nvSpPr>
          <p:cNvPr id="4" name="Dátum helye 3"/>
          <p:cNvSpPr>
            <a:spLocks noGrp="1"/>
          </p:cNvSpPr>
          <p:nvPr>
            <p:ph type="dt" sz="half" idx="10"/>
          </p:nvPr>
        </p:nvSpPr>
        <p:spPr/>
        <p:txBody>
          <a:bodyPr/>
          <a:lstStyle/>
          <a:p>
            <a:fld id="{F64F4256-691A-4C0B-AFB1-9493A999E151}" type="datetime1">
              <a:rPr lang="hu-HU" smtClean="0"/>
              <a:t>2023. 01. 18.</a:t>
            </a:fld>
            <a:endParaRPr lang="hu-HU"/>
          </a:p>
        </p:txBody>
      </p:sp>
      <p:sp>
        <p:nvSpPr>
          <p:cNvPr id="6" name="Dia számának helye 5"/>
          <p:cNvSpPr>
            <a:spLocks noGrp="1"/>
          </p:cNvSpPr>
          <p:nvPr>
            <p:ph type="sldNum" sz="quarter" idx="12"/>
          </p:nvPr>
        </p:nvSpPr>
        <p:spPr/>
        <p:txBody>
          <a:bodyPr/>
          <a:lstStyle/>
          <a:p>
            <a:fld id="{39A938FA-6108-4A36-A74B-B1E67C707359}" type="slidenum">
              <a:rPr lang="hu-HU" smtClean="0"/>
              <a:t>38</a:t>
            </a:fld>
            <a:endParaRPr lang="hu-HU"/>
          </a:p>
        </p:txBody>
      </p:sp>
    </p:spTree>
    <p:extLst>
      <p:ext uri="{BB962C8B-B14F-4D97-AF65-F5344CB8AC3E}">
        <p14:creationId xmlns:p14="http://schemas.microsoft.com/office/powerpoint/2010/main" val="2107240261"/>
      </p:ext>
    </p:extLst>
  </p:cSld>
  <p:clrMapOvr>
    <a:masterClrMapping/>
  </p:clrMapOvr>
  <mc:AlternateContent xmlns:mc="http://schemas.openxmlformats.org/markup-compatibility/2006" xmlns:p14="http://schemas.microsoft.com/office/powerpoint/2010/main">
    <mc:Choice Requires="p14">
      <p:transition spd="slow" p14:dur="1250">
        <p14:switch dir="r"/>
      </p:transition>
    </mc:Choice>
    <mc:Fallback xmlns="">
      <p:transition spd="slow">
        <p:fade/>
      </p:transition>
    </mc:Fallback>
  </mc:AlternateContent>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dirty="0" err="1"/>
              <a:t>Egyed-Kapcsolat</a:t>
            </a:r>
            <a:r>
              <a:rPr lang="hu-HU" dirty="0"/>
              <a:t> modell</a:t>
            </a:r>
          </a:p>
        </p:txBody>
      </p:sp>
      <p:sp>
        <p:nvSpPr>
          <p:cNvPr id="3" name="Alcím 2"/>
          <p:cNvSpPr>
            <a:spLocks noGrp="1"/>
          </p:cNvSpPr>
          <p:nvPr>
            <p:ph type="body" idx="1"/>
          </p:nvPr>
        </p:nvSpPr>
        <p:spPr/>
        <p:txBody>
          <a:bodyPr/>
          <a:lstStyle/>
          <a:p>
            <a:r>
              <a:rPr lang="hu-HU" dirty="0"/>
              <a:t>EK modell elemei, használata</a:t>
            </a:r>
          </a:p>
        </p:txBody>
      </p:sp>
      <p:sp>
        <p:nvSpPr>
          <p:cNvPr id="5" name="Dátum helye 4"/>
          <p:cNvSpPr>
            <a:spLocks noGrp="1"/>
          </p:cNvSpPr>
          <p:nvPr>
            <p:ph type="dt" sz="half" idx="10"/>
          </p:nvPr>
        </p:nvSpPr>
        <p:spPr/>
        <p:txBody>
          <a:bodyPr/>
          <a:lstStyle/>
          <a:p>
            <a:fld id="{3FA64428-3AAA-4FC0-A1D4-DC38EEA78F9D}" type="datetime1">
              <a:rPr lang="hu-HU" smtClean="0"/>
              <a:t>2023. 01. 18.</a:t>
            </a:fld>
            <a:endParaRPr lang="hu-HU"/>
          </a:p>
        </p:txBody>
      </p:sp>
      <p:sp>
        <p:nvSpPr>
          <p:cNvPr id="6" name="Dia számának helye 5"/>
          <p:cNvSpPr>
            <a:spLocks noGrp="1"/>
          </p:cNvSpPr>
          <p:nvPr>
            <p:ph type="sldNum" sz="quarter" idx="12"/>
          </p:nvPr>
        </p:nvSpPr>
        <p:spPr/>
        <p:txBody>
          <a:bodyPr/>
          <a:lstStyle/>
          <a:p>
            <a:fld id="{39A938FA-6108-4A36-A74B-B1E67C707359}" type="slidenum">
              <a:rPr lang="hu-HU" smtClean="0"/>
              <a:t>39</a:t>
            </a:fld>
            <a:endParaRPr lang="hu-HU"/>
          </a:p>
        </p:txBody>
      </p:sp>
    </p:spTree>
    <p:extLst>
      <p:ext uri="{BB962C8B-B14F-4D97-AF65-F5344CB8AC3E}">
        <p14:creationId xmlns:p14="http://schemas.microsoft.com/office/powerpoint/2010/main" val="1951205865"/>
      </p:ext>
    </p:extLst>
  </p:cSld>
  <p:clrMapOvr>
    <a:masterClrMapping/>
  </p:clrMapOvr>
  <mc:AlternateContent xmlns:mc="http://schemas.openxmlformats.org/markup-compatibility/2006" xmlns:p14="http://schemas.microsoft.com/office/powerpoint/2010/main">
    <mc:Choice Requires="p14">
      <p:transition spd="slow" p14:dur="1250">
        <p14:switch dir="r"/>
      </p:transition>
    </mc:Choice>
    <mc:Fallback xmlns="">
      <p:transition spd="slow">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artalom helye 2"/>
          <p:cNvSpPr>
            <a:spLocks noGrp="1"/>
          </p:cNvSpPr>
          <p:nvPr>
            <p:ph idx="1"/>
          </p:nvPr>
        </p:nvSpPr>
        <p:spPr/>
        <p:txBody>
          <a:bodyPr/>
          <a:lstStyle/>
          <a:p>
            <a:pPr marL="0" indent="0">
              <a:lnSpc>
                <a:spcPct val="100000"/>
              </a:lnSpc>
              <a:spcBef>
                <a:spcPts val="0"/>
              </a:spcBef>
              <a:buNone/>
            </a:pPr>
            <a:r>
              <a:rPr lang="hu-HU" i="1" dirty="0" smtClean="0"/>
              <a:t>A számítógépből nyert információ csak annyira hasznavehető, mint amit betápláltak. Ha a bevitt adat szemét, azzal a gép nem tud csodát művelni, hogy a feldolgozás során valami más legyen belőle: a kimeneten is szemét jelenik meg. Másfelől a pontos, megbízható bemeneti adatokból értékes információ nyerhető.</a:t>
            </a:r>
          </a:p>
          <a:p>
            <a:pPr marL="0" indent="0" algn="r">
              <a:lnSpc>
                <a:spcPct val="100000"/>
              </a:lnSpc>
              <a:spcBef>
                <a:spcPts val="0"/>
              </a:spcBef>
              <a:buNone/>
            </a:pPr>
            <a:r>
              <a:rPr lang="hu-HU" i="1" dirty="0" err="1" smtClean="0"/>
              <a:t>Lester</a:t>
            </a:r>
            <a:r>
              <a:rPr lang="hu-HU" i="1" dirty="0" smtClean="0"/>
              <a:t> </a:t>
            </a:r>
            <a:r>
              <a:rPr lang="hu-HU" i="1" dirty="0" err="1" smtClean="0"/>
              <a:t>Sumrall</a:t>
            </a:r>
            <a:endParaRPr lang="hu-HU" i="1" dirty="0" smtClean="0"/>
          </a:p>
          <a:p>
            <a:pPr marL="182563" indent="-182563">
              <a:lnSpc>
                <a:spcPct val="100000"/>
              </a:lnSpc>
              <a:spcBef>
                <a:spcPts val="600"/>
              </a:spcBef>
              <a:buNone/>
            </a:pPr>
            <a:r>
              <a:rPr lang="hu-HU" dirty="0" smtClean="0"/>
              <a:t>Az információ az élet kialakulásának és fönnmaradásának - egyik - feltétele.</a:t>
            </a:r>
          </a:p>
          <a:p>
            <a:pPr marL="0" indent="0">
              <a:buNone/>
            </a:pPr>
            <a:r>
              <a:rPr lang="hu-HU" dirty="0" smtClean="0"/>
              <a:t>Nincs élet információ nélkül.</a:t>
            </a:r>
          </a:p>
        </p:txBody>
      </p:sp>
      <p:sp>
        <p:nvSpPr>
          <p:cNvPr id="4" name="Dátum helye 3"/>
          <p:cNvSpPr>
            <a:spLocks noGrp="1"/>
          </p:cNvSpPr>
          <p:nvPr>
            <p:ph type="dt" sz="half" idx="10"/>
          </p:nvPr>
        </p:nvSpPr>
        <p:spPr/>
        <p:txBody>
          <a:bodyPr/>
          <a:lstStyle/>
          <a:p>
            <a:fld id="{8038B707-463A-4694-A111-045EE4889DE1}" type="datetime1">
              <a:rPr lang="hu-HU" smtClean="0"/>
              <a:t>2023. 01. 18.</a:t>
            </a:fld>
            <a:endParaRPr lang="hu-HU"/>
          </a:p>
        </p:txBody>
      </p:sp>
      <p:sp>
        <p:nvSpPr>
          <p:cNvPr id="5" name="Dia számának helye 4"/>
          <p:cNvSpPr>
            <a:spLocks noGrp="1"/>
          </p:cNvSpPr>
          <p:nvPr>
            <p:ph type="sldNum" sz="quarter" idx="12"/>
          </p:nvPr>
        </p:nvSpPr>
        <p:spPr/>
        <p:txBody>
          <a:bodyPr/>
          <a:lstStyle/>
          <a:p>
            <a:fld id="{6A3D1E81-B98C-4CD5-9C26-982AA14D93A3}" type="slidenum">
              <a:rPr lang="hu-HU" smtClean="0"/>
              <a:t>4</a:t>
            </a:fld>
            <a:endParaRPr lang="hu-HU"/>
          </a:p>
        </p:txBody>
      </p:sp>
    </p:spTree>
    <p:extLst>
      <p:ext uri="{BB962C8B-B14F-4D97-AF65-F5344CB8AC3E}">
        <p14:creationId xmlns:p14="http://schemas.microsoft.com/office/powerpoint/2010/main" val="2005369939"/>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dirty="0" err="1"/>
              <a:t>Egyed-Kapcsolat</a:t>
            </a:r>
            <a:r>
              <a:rPr lang="hu-HU" dirty="0"/>
              <a:t> modell I.</a:t>
            </a:r>
          </a:p>
        </p:txBody>
      </p:sp>
      <p:sp>
        <p:nvSpPr>
          <p:cNvPr id="3" name="Tartalom helye 2"/>
          <p:cNvSpPr>
            <a:spLocks noGrp="1"/>
          </p:cNvSpPr>
          <p:nvPr>
            <p:ph idx="1"/>
          </p:nvPr>
        </p:nvSpPr>
        <p:spPr/>
        <p:txBody>
          <a:bodyPr>
            <a:normAutofit/>
          </a:bodyPr>
          <a:lstStyle/>
          <a:p>
            <a:r>
              <a:rPr lang="hu-HU" dirty="0"/>
              <a:t>Az reláció alapú szemlélet megjelenésével, az adatok feltöltésén túl, az azok közötti kapcsolatok definiálása válik még fontossá, így jelenik meg az egyed-kapcsolat (</a:t>
            </a:r>
            <a:r>
              <a:rPr lang="hu-HU" dirty="0" err="1"/>
              <a:t>entity-relationship</a:t>
            </a:r>
            <a:r>
              <a:rPr lang="hu-HU" dirty="0"/>
              <a:t>) modell, azaz az EK modell (ER modell).</a:t>
            </a:r>
          </a:p>
          <a:p>
            <a:r>
              <a:rPr lang="hu-HU" dirty="0"/>
              <a:t>Az EK modell elsősorban az adatbázis-tervezésében kap fontos szerepet, mivel segítségével definiálhatjuk az egyes </a:t>
            </a:r>
            <a:r>
              <a:rPr lang="hu-HU" u="sng" dirty="0"/>
              <a:t>egyedhalmazokat</a:t>
            </a:r>
            <a:r>
              <a:rPr lang="hu-HU" dirty="0"/>
              <a:t> és az azok közötti </a:t>
            </a:r>
            <a:r>
              <a:rPr lang="hu-HU" u="sng" dirty="0"/>
              <a:t>kapcsolatokat</a:t>
            </a:r>
            <a:r>
              <a:rPr lang="hu-HU" dirty="0"/>
              <a:t>.</a:t>
            </a:r>
          </a:p>
        </p:txBody>
      </p:sp>
      <p:sp>
        <p:nvSpPr>
          <p:cNvPr id="4" name="Dátum helye 3"/>
          <p:cNvSpPr>
            <a:spLocks noGrp="1"/>
          </p:cNvSpPr>
          <p:nvPr>
            <p:ph type="dt" sz="half" idx="10"/>
          </p:nvPr>
        </p:nvSpPr>
        <p:spPr/>
        <p:txBody>
          <a:bodyPr/>
          <a:lstStyle/>
          <a:p>
            <a:fld id="{F6EAABCB-BA48-4EDF-9AB9-359BB927C099}" type="datetime1">
              <a:rPr lang="hu-HU" smtClean="0"/>
              <a:t>2023. 01. 18.</a:t>
            </a:fld>
            <a:endParaRPr lang="hu-HU"/>
          </a:p>
        </p:txBody>
      </p:sp>
      <p:sp>
        <p:nvSpPr>
          <p:cNvPr id="6" name="Dia számának helye 5"/>
          <p:cNvSpPr>
            <a:spLocks noGrp="1"/>
          </p:cNvSpPr>
          <p:nvPr>
            <p:ph type="sldNum" sz="quarter" idx="12"/>
          </p:nvPr>
        </p:nvSpPr>
        <p:spPr/>
        <p:txBody>
          <a:bodyPr/>
          <a:lstStyle/>
          <a:p>
            <a:fld id="{39A938FA-6108-4A36-A74B-B1E67C707359}" type="slidenum">
              <a:rPr lang="hu-HU" smtClean="0"/>
              <a:t>40</a:t>
            </a:fld>
            <a:endParaRPr lang="hu-HU"/>
          </a:p>
        </p:txBody>
      </p:sp>
    </p:spTree>
    <p:extLst>
      <p:ext uri="{BB962C8B-B14F-4D97-AF65-F5344CB8AC3E}">
        <p14:creationId xmlns:p14="http://schemas.microsoft.com/office/powerpoint/2010/main" val="1095036400"/>
      </p:ext>
    </p:extLst>
  </p:cSld>
  <p:clrMapOvr>
    <a:masterClrMapping/>
  </p:clrMapOvr>
  <mc:AlternateContent xmlns:mc="http://schemas.openxmlformats.org/markup-compatibility/2006" xmlns:p14="http://schemas.microsoft.com/office/powerpoint/2010/main">
    <mc:Choice Requires="p14">
      <p:transition spd="slow" p14:dur="1250">
        <p14:switch dir="r"/>
      </p:transition>
    </mc:Choice>
    <mc:Fallback xmlns="">
      <p:transition spd="slow">
        <p:fade/>
      </p:transition>
    </mc:Fallback>
  </mc:AlternateContent>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dirty="0" err="1"/>
              <a:t>Egyed-Kapcsolat</a:t>
            </a:r>
            <a:r>
              <a:rPr lang="hu-HU" dirty="0"/>
              <a:t> modell II.</a:t>
            </a:r>
          </a:p>
        </p:txBody>
      </p:sp>
      <p:sp>
        <p:nvSpPr>
          <p:cNvPr id="5" name="Szöveg helye 4"/>
          <p:cNvSpPr>
            <a:spLocks noGrp="1"/>
          </p:cNvSpPr>
          <p:nvPr>
            <p:ph type="body" idx="1"/>
          </p:nvPr>
        </p:nvSpPr>
        <p:spPr/>
        <p:txBody>
          <a:bodyPr>
            <a:normAutofit/>
          </a:bodyPr>
          <a:lstStyle/>
          <a:p>
            <a:r>
              <a:rPr lang="hu-HU" dirty="0"/>
              <a:t>Általános (EK stílus)</a:t>
            </a:r>
          </a:p>
        </p:txBody>
      </p:sp>
      <p:pic>
        <p:nvPicPr>
          <p:cNvPr id="11" name="Tartalom helye 10">
            <a:extLst>
              <a:ext uri="{FF2B5EF4-FFF2-40B4-BE49-F238E27FC236}">
                <a16:creationId xmlns:a16="http://schemas.microsoft.com/office/drawing/2014/main" id="{8922ACC3-C3DA-4705-A68F-63C171B85D00}"/>
              </a:ext>
            </a:extLst>
          </p:cNvPr>
          <p:cNvPicPr>
            <a:picLocks noGrp="1" noChangeAspect="1"/>
          </p:cNvPicPr>
          <p:nvPr>
            <p:ph sz="half" idx="2"/>
          </p:nvPr>
        </p:nvPicPr>
        <p:blipFill>
          <a:blip r:embed="rId2">
            <a:clrChange>
              <a:clrFrom>
                <a:srgbClr val="FFFFFF"/>
              </a:clrFrom>
              <a:clrTo>
                <a:srgbClr val="FFFFFF">
                  <a:alpha val="0"/>
                </a:srgbClr>
              </a:clrTo>
            </a:clrChange>
          </a:blip>
          <a:stretch>
            <a:fillRect/>
          </a:stretch>
        </p:blipFill>
        <p:spPr>
          <a:xfrm>
            <a:off x="1204781" y="2505075"/>
            <a:ext cx="3676913" cy="3781425"/>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sp>
        <p:nvSpPr>
          <p:cNvPr id="7" name="Szöveg helye 6">
            <a:extLst>
              <a:ext uri="{FF2B5EF4-FFF2-40B4-BE49-F238E27FC236}">
                <a16:creationId xmlns:a16="http://schemas.microsoft.com/office/drawing/2014/main" id="{EC935879-65C6-4C85-A151-18612845777B}"/>
              </a:ext>
            </a:extLst>
          </p:cNvPr>
          <p:cNvSpPr>
            <a:spLocks noGrp="1"/>
          </p:cNvSpPr>
          <p:nvPr>
            <p:ph type="body" sz="quarter" idx="3"/>
          </p:nvPr>
        </p:nvSpPr>
        <p:spPr/>
        <p:txBody>
          <a:bodyPr/>
          <a:lstStyle/>
          <a:p>
            <a:r>
              <a:rPr lang="hu-HU" dirty="0"/>
              <a:t>UML stílusú</a:t>
            </a:r>
          </a:p>
        </p:txBody>
      </p:sp>
      <p:pic>
        <p:nvPicPr>
          <p:cNvPr id="10" name="Tartalom helye 9">
            <a:extLst>
              <a:ext uri="{FF2B5EF4-FFF2-40B4-BE49-F238E27FC236}">
                <a16:creationId xmlns:a16="http://schemas.microsoft.com/office/drawing/2014/main" id="{A0FE1E6B-E474-4D53-A3BB-9130652C4B57}"/>
              </a:ext>
            </a:extLst>
          </p:cNvPr>
          <p:cNvPicPr>
            <a:picLocks noGrp="1" noChangeAspect="1"/>
          </p:cNvPicPr>
          <p:nvPr>
            <p:ph sz="quarter" idx="4"/>
          </p:nvPr>
        </p:nvPicPr>
        <p:blipFill>
          <a:blip r:embed="rId3">
            <a:clrChange>
              <a:clrFrom>
                <a:srgbClr val="FFFFFF"/>
              </a:clrFrom>
              <a:clrTo>
                <a:srgbClr val="FFFFFF">
                  <a:alpha val="0"/>
                </a:srgbClr>
              </a:clrTo>
            </a:clrChange>
          </a:blip>
          <a:stretch>
            <a:fillRect/>
          </a:stretch>
        </p:blipFill>
        <p:spPr>
          <a:xfrm>
            <a:off x="6406356" y="3290094"/>
            <a:ext cx="4714875" cy="2114550"/>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sp>
        <p:nvSpPr>
          <p:cNvPr id="3" name="Dátum helye 2"/>
          <p:cNvSpPr>
            <a:spLocks noGrp="1"/>
          </p:cNvSpPr>
          <p:nvPr>
            <p:ph type="dt" sz="half" idx="10"/>
          </p:nvPr>
        </p:nvSpPr>
        <p:spPr/>
        <p:txBody>
          <a:bodyPr/>
          <a:lstStyle/>
          <a:p>
            <a:fld id="{6D146DFC-7774-4A56-8134-CCFFF5B72865}" type="datetime1">
              <a:rPr lang="hu-HU" smtClean="0"/>
              <a:t>2023. 01. 18.</a:t>
            </a:fld>
            <a:endParaRPr lang="hu-HU"/>
          </a:p>
        </p:txBody>
      </p:sp>
      <p:sp>
        <p:nvSpPr>
          <p:cNvPr id="6" name="Dia számának helye 5"/>
          <p:cNvSpPr>
            <a:spLocks noGrp="1"/>
          </p:cNvSpPr>
          <p:nvPr>
            <p:ph type="sldNum" sz="quarter" idx="12"/>
          </p:nvPr>
        </p:nvSpPr>
        <p:spPr/>
        <p:txBody>
          <a:bodyPr/>
          <a:lstStyle/>
          <a:p>
            <a:fld id="{39A938FA-6108-4A36-A74B-B1E67C707359}" type="slidenum">
              <a:rPr lang="hu-HU" smtClean="0"/>
              <a:t>41</a:t>
            </a:fld>
            <a:endParaRPr lang="hu-HU"/>
          </a:p>
        </p:txBody>
      </p:sp>
    </p:spTree>
    <p:extLst>
      <p:ext uri="{BB962C8B-B14F-4D97-AF65-F5344CB8AC3E}">
        <p14:creationId xmlns:p14="http://schemas.microsoft.com/office/powerpoint/2010/main" val="2546805692"/>
      </p:ext>
    </p:extLst>
  </p:cSld>
  <p:clrMapOvr>
    <a:masterClrMapping/>
  </p:clrMapOvr>
  <mc:AlternateContent xmlns:mc="http://schemas.openxmlformats.org/markup-compatibility/2006" xmlns:p14="http://schemas.microsoft.com/office/powerpoint/2010/main">
    <mc:Choice Requires="p14">
      <p:transition spd="slow" p14:dur="1250">
        <p14:switch dir="r"/>
      </p:transition>
    </mc:Choice>
    <mc:Fallback xmlns="">
      <p:transition spd="slow">
        <p:fade/>
      </p:transition>
    </mc:Fallback>
  </mc:AlternateContent>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dirty="0" err="1"/>
              <a:t>Egyed-Kapcsolat</a:t>
            </a:r>
            <a:r>
              <a:rPr lang="hu-HU" dirty="0"/>
              <a:t> modell III.</a:t>
            </a:r>
          </a:p>
        </p:txBody>
      </p:sp>
      <p:sp>
        <p:nvSpPr>
          <p:cNvPr id="3" name="Tartalom helye 2"/>
          <p:cNvSpPr>
            <a:spLocks noGrp="1"/>
          </p:cNvSpPr>
          <p:nvPr>
            <p:ph idx="1"/>
          </p:nvPr>
        </p:nvSpPr>
        <p:spPr/>
        <p:txBody>
          <a:bodyPr/>
          <a:lstStyle/>
          <a:p>
            <a:r>
              <a:rPr lang="hu-HU" dirty="0"/>
              <a:t>Nagyon fontos, hogy két egyedhalmaz csakis a kapcsolóelem segítségével köthető össze, mivel az definiálja, hogy a két egyedhalmaz között pontosan mi hozza létre a kapcsolatot.</a:t>
            </a:r>
          </a:p>
          <a:p>
            <a:r>
              <a:rPr lang="hu-HU" dirty="0"/>
              <a:t>Kapcsolatok típusai:</a:t>
            </a:r>
          </a:p>
          <a:p>
            <a:endParaRPr lang="hu-HU" dirty="0"/>
          </a:p>
        </p:txBody>
      </p:sp>
      <p:sp>
        <p:nvSpPr>
          <p:cNvPr id="4" name="Dátum helye 3"/>
          <p:cNvSpPr>
            <a:spLocks noGrp="1"/>
          </p:cNvSpPr>
          <p:nvPr>
            <p:ph type="dt" sz="half" idx="10"/>
          </p:nvPr>
        </p:nvSpPr>
        <p:spPr/>
        <p:txBody>
          <a:bodyPr/>
          <a:lstStyle/>
          <a:p>
            <a:fld id="{6478BECB-7D5B-4CEB-B205-6EA04B93B0FB}" type="datetime1">
              <a:rPr lang="hu-HU" smtClean="0"/>
              <a:t>2023. 01. 18.</a:t>
            </a:fld>
            <a:endParaRPr lang="hu-HU"/>
          </a:p>
        </p:txBody>
      </p:sp>
      <p:sp>
        <p:nvSpPr>
          <p:cNvPr id="12" name="Dia számának helye 11"/>
          <p:cNvSpPr>
            <a:spLocks noGrp="1"/>
          </p:cNvSpPr>
          <p:nvPr>
            <p:ph type="sldNum" sz="quarter" idx="12"/>
          </p:nvPr>
        </p:nvSpPr>
        <p:spPr/>
        <p:txBody>
          <a:bodyPr/>
          <a:lstStyle/>
          <a:p>
            <a:fld id="{39A938FA-6108-4A36-A74B-B1E67C707359}" type="slidenum">
              <a:rPr lang="hu-HU" smtClean="0"/>
              <a:t>42</a:t>
            </a:fld>
            <a:endParaRPr lang="hu-HU"/>
          </a:p>
        </p:txBody>
      </p:sp>
      <p:pic>
        <p:nvPicPr>
          <p:cNvPr id="6" name="Kép 5"/>
          <p:cNvPicPr>
            <a:picLocks noChangeAspect="1"/>
          </p:cNvPicPr>
          <p:nvPr/>
        </p:nvPicPr>
        <p:blipFill>
          <a:blip r:embed="rId2">
            <a:clrChange>
              <a:clrFrom>
                <a:srgbClr val="FFFFFF"/>
              </a:clrFrom>
              <a:clrTo>
                <a:srgbClr val="FFFFFF">
                  <a:alpha val="0"/>
                </a:srgbClr>
              </a:clrTo>
            </a:clrChange>
          </a:blip>
          <a:stretch>
            <a:fillRect/>
          </a:stretch>
        </p:blipFill>
        <p:spPr>
          <a:xfrm>
            <a:off x="9375842" y="4364189"/>
            <a:ext cx="1228725" cy="1790700"/>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pic>
        <p:nvPicPr>
          <p:cNvPr id="7" name="Kép 6"/>
          <p:cNvPicPr>
            <a:picLocks noChangeAspect="1"/>
          </p:cNvPicPr>
          <p:nvPr/>
        </p:nvPicPr>
        <p:blipFill>
          <a:blip r:embed="rId3">
            <a:clrChange>
              <a:clrFrom>
                <a:srgbClr val="FFFFFF"/>
              </a:clrFrom>
              <a:clrTo>
                <a:srgbClr val="FFFFFF">
                  <a:alpha val="0"/>
                </a:srgbClr>
              </a:clrTo>
            </a:clrChange>
          </a:blip>
          <a:stretch>
            <a:fillRect/>
          </a:stretch>
        </p:blipFill>
        <p:spPr>
          <a:xfrm>
            <a:off x="6661799" y="4380415"/>
            <a:ext cx="1181100" cy="1895475"/>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pic>
        <p:nvPicPr>
          <p:cNvPr id="8" name="Kép 7"/>
          <p:cNvPicPr>
            <a:picLocks noChangeAspect="1"/>
          </p:cNvPicPr>
          <p:nvPr/>
        </p:nvPicPr>
        <p:blipFill>
          <a:blip r:embed="rId4">
            <a:clrChange>
              <a:clrFrom>
                <a:srgbClr val="FFFFFF"/>
              </a:clrFrom>
              <a:clrTo>
                <a:srgbClr val="FFFFFF">
                  <a:alpha val="0"/>
                </a:srgbClr>
              </a:clrTo>
            </a:clrChange>
          </a:blip>
          <a:stretch>
            <a:fillRect/>
          </a:stretch>
        </p:blipFill>
        <p:spPr>
          <a:xfrm>
            <a:off x="3998127" y="4261921"/>
            <a:ext cx="1219200" cy="2019300"/>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sp>
        <p:nvSpPr>
          <p:cNvPr id="9" name="Szövegdoboz 8"/>
          <p:cNvSpPr txBox="1"/>
          <p:nvPr/>
        </p:nvSpPr>
        <p:spPr>
          <a:xfrm>
            <a:off x="2571053" y="5007103"/>
            <a:ext cx="1505576" cy="408623"/>
          </a:xfrm>
          <a:prstGeom prst="roundRect">
            <a:avLst/>
          </a:prstGeom>
        </p:spPr>
        <p:style>
          <a:lnRef idx="2">
            <a:schemeClr val="accent1"/>
          </a:lnRef>
          <a:fillRef idx="1">
            <a:schemeClr val="lt1"/>
          </a:fillRef>
          <a:effectRef idx="0">
            <a:schemeClr val="accent1"/>
          </a:effectRef>
          <a:fontRef idx="minor">
            <a:schemeClr val="dk1"/>
          </a:fontRef>
        </p:style>
        <p:txBody>
          <a:bodyPr vert="horz" wrap="none" lIns="91440" tIns="45720" rIns="91440" bIns="45720" rtlCol="0" anchor="ctr">
            <a:spAutoFit/>
          </a:bodyPr>
          <a:lstStyle/>
          <a:p>
            <a:r>
              <a:rPr lang="hu-HU" dirty="0"/>
              <a:t>1:</a:t>
            </a:r>
            <a:r>
              <a:rPr lang="hu-HU" dirty="0" err="1"/>
              <a:t>1</a:t>
            </a:r>
            <a:r>
              <a:rPr lang="hu-HU" dirty="0"/>
              <a:t> kapcsolat:</a:t>
            </a:r>
          </a:p>
        </p:txBody>
      </p:sp>
      <p:sp>
        <p:nvSpPr>
          <p:cNvPr id="10" name="Szövegdoboz 9"/>
          <p:cNvSpPr txBox="1"/>
          <p:nvPr/>
        </p:nvSpPr>
        <p:spPr>
          <a:xfrm>
            <a:off x="5156802" y="5007103"/>
            <a:ext cx="1538256" cy="408623"/>
          </a:xfrm>
          <a:prstGeom prst="roundRect">
            <a:avLst/>
          </a:prstGeom>
        </p:spPr>
        <p:style>
          <a:lnRef idx="2">
            <a:schemeClr val="accent1"/>
          </a:lnRef>
          <a:fillRef idx="1">
            <a:schemeClr val="lt1"/>
          </a:fillRef>
          <a:effectRef idx="0">
            <a:schemeClr val="accent1"/>
          </a:effectRef>
          <a:fontRef idx="minor">
            <a:schemeClr val="dk1"/>
          </a:fontRef>
        </p:style>
        <p:txBody>
          <a:bodyPr vert="horz" wrap="none" lIns="91440" tIns="45720" rIns="91440" bIns="45720" rtlCol="0" anchor="ctr">
            <a:spAutoFit/>
          </a:bodyPr>
          <a:lstStyle/>
          <a:p>
            <a:r>
              <a:rPr lang="hu-HU" dirty="0"/>
              <a:t>1:N kapcsolat:</a:t>
            </a:r>
          </a:p>
        </p:txBody>
      </p:sp>
      <p:sp>
        <p:nvSpPr>
          <p:cNvPr id="11" name="Szövegdoboz 10"/>
          <p:cNvSpPr txBox="1"/>
          <p:nvPr/>
        </p:nvSpPr>
        <p:spPr>
          <a:xfrm>
            <a:off x="7830866" y="5007103"/>
            <a:ext cx="1619957" cy="408623"/>
          </a:xfrm>
          <a:prstGeom prst="roundRect">
            <a:avLst/>
          </a:prstGeom>
        </p:spPr>
        <p:style>
          <a:lnRef idx="2">
            <a:schemeClr val="accent1"/>
          </a:lnRef>
          <a:fillRef idx="1">
            <a:schemeClr val="lt1"/>
          </a:fillRef>
          <a:effectRef idx="0">
            <a:schemeClr val="accent1"/>
          </a:effectRef>
          <a:fontRef idx="minor">
            <a:schemeClr val="dk1"/>
          </a:fontRef>
        </p:style>
        <p:txBody>
          <a:bodyPr vert="horz" wrap="none" lIns="91440" tIns="45720" rIns="91440" bIns="45720" rtlCol="0" anchor="ctr">
            <a:spAutoFit/>
          </a:bodyPr>
          <a:lstStyle/>
          <a:p>
            <a:r>
              <a:rPr lang="hu-HU" dirty="0"/>
              <a:t>N:M kapcsolat:</a:t>
            </a:r>
          </a:p>
        </p:txBody>
      </p:sp>
    </p:spTree>
    <p:extLst>
      <p:ext uri="{BB962C8B-B14F-4D97-AF65-F5344CB8AC3E}">
        <p14:creationId xmlns:p14="http://schemas.microsoft.com/office/powerpoint/2010/main" val="2666803785"/>
      </p:ext>
    </p:extLst>
  </p:cSld>
  <p:clrMapOvr>
    <a:masterClrMapping/>
  </p:clrMapOvr>
  <mc:AlternateContent xmlns:mc="http://schemas.openxmlformats.org/markup-compatibility/2006" xmlns:p14="http://schemas.microsoft.com/office/powerpoint/2010/main">
    <mc:Choice Requires="p14">
      <p:transition spd="slow" p14:dur="1250">
        <p14:switch dir="r"/>
      </p:transition>
    </mc:Choice>
    <mc:Fallback xmlns="">
      <p:transition spd="slow">
        <p:fade/>
      </p:transition>
    </mc:Fallback>
  </mc:AlternateContent>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dirty="0" err="1"/>
              <a:t>Egyed-Kapcsolat</a:t>
            </a:r>
            <a:r>
              <a:rPr lang="hu-HU" dirty="0"/>
              <a:t> modell III.</a:t>
            </a:r>
          </a:p>
        </p:txBody>
      </p:sp>
      <p:sp>
        <p:nvSpPr>
          <p:cNvPr id="3" name="Tartalom helye 2"/>
          <p:cNvSpPr>
            <a:spLocks noGrp="1"/>
          </p:cNvSpPr>
          <p:nvPr>
            <p:ph idx="1"/>
          </p:nvPr>
        </p:nvSpPr>
        <p:spPr/>
        <p:txBody>
          <a:bodyPr>
            <a:normAutofit/>
          </a:bodyPr>
          <a:lstStyle/>
          <a:p>
            <a:r>
              <a:rPr lang="hu-HU" dirty="0"/>
              <a:t>Egymásból származó egyedhalmazok (alosztályok):</a:t>
            </a:r>
          </a:p>
          <a:p>
            <a:pPr lvl="1"/>
            <a:r>
              <a:rPr lang="hu-HU" dirty="0"/>
              <a:t>Csak úgy mint az </a:t>
            </a:r>
            <a:r>
              <a:rPr lang="hu-HU" dirty="0" err="1"/>
              <a:t>OOP-ban</a:t>
            </a:r>
            <a:r>
              <a:rPr lang="hu-HU" dirty="0"/>
              <a:t>, itt is arra törekedhetünk arra, hogy bizonyos egymásból „származó” egyedtípusokat származtatjuk az ősből, ezzel időt spórolva.</a:t>
            </a:r>
          </a:p>
          <a:p>
            <a:pPr lvl="1"/>
            <a:r>
              <a:rPr lang="hu-HU" dirty="0"/>
              <a:t>Ezen felül ezzel a módszerrel elérhető, hogy azok az adatok, melyek összetartoznak itt is együtt kezelhetők. („Polimorfizmus”)</a:t>
            </a:r>
          </a:p>
          <a:p>
            <a:pPr lvl="1"/>
            <a:r>
              <a:rPr lang="hu-HU" dirty="0"/>
              <a:t>Jelölése EK diagramban az „is a” kapcsolattal lehetséges.</a:t>
            </a:r>
          </a:p>
        </p:txBody>
      </p:sp>
      <p:sp>
        <p:nvSpPr>
          <p:cNvPr id="4" name="Dátum helye 3"/>
          <p:cNvSpPr>
            <a:spLocks noGrp="1"/>
          </p:cNvSpPr>
          <p:nvPr>
            <p:ph type="dt" sz="half" idx="10"/>
          </p:nvPr>
        </p:nvSpPr>
        <p:spPr/>
        <p:txBody>
          <a:bodyPr/>
          <a:lstStyle/>
          <a:p>
            <a:fld id="{DA8BBAA3-2075-4403-A3A4-70A2152D7B10}" type="datetime1">
              <a:rPr lang="hu-HU" smtClean="0"/>
              <a:t>2023. 01. 18.</a:t>
            </a:fld>
            <a:endParaRPr lang="hu-HU"/>
          </a:p>
        </p:txBody>
      </p:sp>
      <p:sp>
        <p:nvSpPr>
          <p:cNvPr id="6" name="Dia számának helye 5"/>
          <p:cNvSpPr>
            <a:spLocks noGrp="1"/>
          </p:cNvSpPr>
          <p:nvPr>
            <p:ph type="sldNum" sz="quarter" idx="12"/>
          </p:nvPr>
        </p:nvSpPr>
        <p:spPr/>
        <p:txBody>
          <a:bodyPr/>
          <a:lstStyle/>
          <a:p>
            <a:fld id="{39A938FA-6108-4A36-A74B-B1E67C707359}" type="slidenum">
              <a:rPr lang="hu-HU" smtClean="0"/>
              <a:t>43</a:t>
            </a:fld>
            <a:endParaRPr lang="hu-HU"/>
          </a:p>
        </p:txBody>
      </p:sp>
    </p:spTree>
    <p:extLst>
      <p:ext uri="{BB962C8B-B14F-4D97-AF65-F5344CB8AC3E}">
        <p14:creationId xmlns:p14="http://schemas.microsoft.com/office/powerpoint/2010/main" val="3448235433"/>
      </p:ext>
    </p:extLst>
  </p:cSld>
  <p:clrMapOvr>
    <a:masterClrMapping/>
  </p:clrMapOvr>
  <mc:AlternateContent xmlns:mc="http://schemas.openxmlformats.org/markup-compatibility/2006" xmlns:p14="http://schemas.microsoft.com/office/powerpoint/2010/main">
    <mc:Choice Requires="p14">
      <p:transition spd="slow" p14:dur="1250">
        <p14:switch dir="r"/>
      </p:transition>
    </mc:Choice>
    <mc:Fallback xmlns="">
      <p:transition spd="slow">
        <p:fade/>
      </p:transition>
    </mc:Fallback>
  </mc:AlternateContent>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dirty="0"/>
              <a:t>SQL</a:t>
            </a:r>
          </a:p>
        </p:txBody>
      </p:sp>
      <p:sp>
        <p:nvSpPr>
          <p:cNvPr id="3" name="Alcím 2"/>
          <p:cNvSpPr>
            <a:spLocks noGrp="1"/>
          </p:cNvSpPr>
          <p:nvPr>
            <p:ph type="body" idx="1"/>
          </p:nvPr>
        </p:nvSpPr>
        <p:spPr/>
        <p:txBody>
          <a:bodyPr/>
          <a:lstStyle/>
          <a:p>
            <a:r>
              <a:rPr lang="hu-HU" dirty="0"/>
              <a:t>Az SQL nyelv alapjai, használata</a:t>
            </a:r>
          </a:p>
        </p:txBody>
      </p:sp>
      <p:sp>
        <p:nvSpPr>
          <p:cNvPr id="5" name="Dátum helye 4"/>
          <p:cNvSpPr>
            <a:spLocks noGrp="1"/>
          </p:cNvSpPr>
          <p:nvPr>
            <p:ph type="dt" sz="half" idx="10"/>
          </p:nvPr>
        </p:nvSpPr>
        <p:spPr/>
        <p:txBody>
          <a:bodyPr/>
          <a:lstStyle/>
          <a:p>
            <a:fld id="{732C1F0C-D5BD-4BA7-AAC0-3C48D1AE1027}" type="datetime1">
              <a:rPr lang="hu-HU" smtClean="0"/>
              <a:t>2023. 01. 18.</a:t>
            </a:fld>
            <a:endParaRPr lang="hu-HU"/>
          </a:p>
        </p:txBody>
      </p:sp>
      <p:sp>
        <p:nvSpPr>
          <p:cNvPr id="6" name="Dia számának helye 5"/>
          <p:cNvSpPr>
            <a:spLocks noGrp="1"/>
          </p:cNvSpPr>
          <p:nvPr>
            <p:ph type="sldNum" sz="quarter" idx="12"/>
          </p:nvPr>
        </p:nvSpPr>
        <p:spPr/>
        <p:txBody>
          <a:bodyPr/>
          <a:lstStyle/>
          <a:p>
            <a:fld id="{39A938FA-6108-4A36-A74B-B1E67C707359}" type="slidenum">
              <a:rPr lang="hu-HU" smtClean="0"/>
              <a:t>44</a:t>
            </a:fld>
            <a:endParaRPr lang="hu-HU"/>
          </a:p>
        </p:txBody>
      </p:sp>
    </p:spTree>
    <p:extLst>
      <p:ext uri="{BB962C8B-B14F-4D97-AF65-F5344CB8AC3E}">
        <p14:creationId xmlns:p14="http://schemas.microsoft.com/office/powerpoint/2010/main" val="3997348239"/>
      </p:ext>
    </p:extLst>
  </p:cSld>
  <p:clrMapOvr>
    <a:masterClrMapping/>
  </p:clrMapOvr>
  <mc:AlternateContent xmlns:mc="http://schemas.openxmlformats.org/markup-compatibility/2006" xmlns:p14="http://schemas.microsoft.com/office/powerpoint/2010/main">
    <mc:Choice Requires="p14">
      <p:transition spd="slow" p14:dur="1250">
        <p14:switch dir="r"/>
      </p:transition>
    </mc:Choice>
    <mc:Fallback xmlns="">
      <p:transition spd="slow">
        <p:fade/>
      </p:transition>
    </mc:Fallback>
  </mc:AlternateContent>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dirty="0"/>
              <a:t>SQL I.</a:t>
            </a:r>
          </a:p>
        </p:txBody>
      </p:sp>
      <p:sp>
        <p:nvSpPr>
          <p:cNvPr id="3" name="Tartalom helye 2"/>
          <p:cNvSpPr>
            <a:spLocks noGrp="1"/>
          </p:cNvSpPr>
          <p:nvPr>
            <p:ph idx="1"/>
          </p:nvPr>
        </p:nvSpPr>
        <p:spPr/>
        <p:txBody>
          <a:bodyPr>
            <a:normAutofit/>
          </a:bodyPr>
          <a:lstStyle/>
          <a:p>
            <a:r>
              <a:rPr lang="hu-HU" dirty="0"/>
              <a:t>Az SQL nyelv (</a:t>
            </a:r>
            <a:r>
              <a:rPr lang="hu-HU" dirty="0" err="1">
                <a:solidFill>
                  <a:srgbClr val="FF0000"/>
                </a:solidFill>
              </a:rPr>
              <a:t>S</a:t>
            </a:r>
            <a:r>
              <a:rPr lang="hu-HU" dirty="0" err="1"/>
              <a:t>tructured</a:t>
            </a:r>
            <a:r>
              <a:rPr lang="hu-HU" dirty="0"/>
              <a:t> </a:t>
            </a:r>
            <a:r>
              <a:rPr lang="hu-HU" dirty="0" err="1">
                <a:solidFill>
                  <a:srgbClr val="FF0000"/>
                </a:solidFill>
              </a:rPr>
              <a:t>Q</a:t>
            </a:r>
            <a:r>
              <a:rPr lang="hu-HU" dirty="0" err="1"/>
              <a:t>uery</a:t>
            </a:r>
            <a:r>
              <a:rPr lang="hu-HU" dirty="0"/>
              <a:t> </a:t>
            </a:r>
            <a:r>
              <a:rPr lang="hu-HU" dirty="0" err="1">
                <a:solidFill>
                  <a:srgbClr val="FF0000"/>
                </a:solidFill>
              </a:rPr>
              <a:t>L</a:t>
            </a:r>
            <a:r>
              <a:rPr lang="hu-HU" dirty="0" err="1"/>
              <a:t>anguage</a:t>
            </a:r>
            <a:r>
              <a:rPr lang="hu-HU" dirty="0"/>
              <a:t>) olyan szabványos lekérdezőnyelv, </a:t>
            </a:r>
            <a:r>
              <a:rPr lang="hu-HU"/>
              <a:t>mely a </a:t>
            </a:r>
            <a:r>
              <a:rPr lang="hu-HU" dirty="0"/>
              <a:t>relációs adatbázis szemléletű információs rendszerek kezelésében, felhasználásában használatos speciális, alapvetően deklaratív és procedurális nyelv.</a:t>
            </a:r>
          </a:p>
          <a:p>
            <a:r>
              <a:rPr lang="hu-HU" dirty="0"/>
              <a:t>Mára már </a:t>
            </a:r>
            <a:r>
              <a:rPr lang="hu-HU" dirty="0" err="1"/>
              <a:t>Objektum-Orientált</a:t>
            </a:r>
            <a:r>
              <a:rPr lang="hu-HU" dirty="0"/>
              <a:t> változata használatos a modern adatbázis kezelő rendszerekben.</a:t>
            </a:r>
          </a:p>
          <a:p>
            <a:r>
              <a:rPr lang="hu-HU" dirty="0"/>
              <a:t>Az SQL egy általános lekérdező nyelv, de különböző adatbázis rendszerekben vannak különbségek.</a:t>
            </a:r>
          </a:p>
        </p:txBody>
      </p:sp>
      <p:sp>
        <p:nvSpPr>
          <p:cNvPr id="4" name="Dátum helye 3"/>
          <p:cNvSpPr>
            <a:spLocks noGrp="1"/>
          </p:cNvSpPr>
          <p:nvPr>
            <p:ph type="dt" sz="half" idx="10"/>
          </p:nvPr>
        </p:nvSpPr>
        <p:spPr/>
        <p:txBody>
          <a:bodyPr/>
          <a:lstStyle/>
          <a:p>
            <a:fld id="{BD44FDC8-D0CB-4EBF-A4BC-0FEC832ABECD}" type="datetime1">
              <a:rPr lang="hu-HU" smtClean="0"/>
              <a:t>2023. 01. 18.</a:t>
            </a:fld>
            <a:endParaRPr lang="hu-HU"/>
          </a:p>
        </p:txBody>
      </p:sp>
      <p:sp>
        <p:nvSpPr>
          <p:cNvPr id="6" name="Dia számának helye 5"/>
          <p:cNvSpPr>
            <a:spLocks noGrp="1"/>
          </p:cNvSpPr>
          <p:nvPr>
            <p:ph type="sldNum" sz="quarter" idx="12"/>
          </p:nvPr>
        </p:nvSpPr>
        <p:spPr/>
        <p:txBody>
          <a:bodyPr/>
          <a:lstStyle/>
          <a:p>
            <a:fld id="{39A938FA-6108-4A36-A74B-B1E67C707359}" type="slidenum">
              <a:rPr lang="hu-HU" smtClean="0"/>
              <a:t>45</a:t>
            </a:fld>
            <a:endParaRPr lang="hu-HU"/>
          </a:p>
        </p:txBody>
      </p:sp>
    </p:spTree>
    <p:extLst>
      <p:ext uri="{BB962C8B-B14F-4D97-AF65-F5344CB8AC3E}">
        <p14:creationId xmlns:p14="http://schemas.microsoft.com/office/powerpoint/2010/main" val="564641646"/>
      </p:ext>
    </p:extLst>
  </p:cSld>
  <p:clrMapOvr>
    <a:masterClrMapping/>
  </p:clrMapOvr>
  <mc:AlternateContent xmlns:mc="http://schemas.openxmlformats.org/markup-compatibility/2006" xmlns:p14="http://schemas.microsoft.com/office/powerpoint/2010/main">
    <mc:Choice Requires="p14">
      <p:transition spd="slow" p14:dur="1250">
        <p14:switch dir="r"/>
      </p:transition>
    </mc:Choice>
    <mc:Fallback xmlns="">
      <p:transition spd="slow">
        <p:fade/>
      </p:transition>
    </mc:Fallback>
  </mc:AlternateContent>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dirty="0"/>
              <a:t>SQL II.</a:t>
            </a:r>
          </a:p>
        </p:txBody>
      </p:sp>
      <p:sp>
        <p:nvSpPr>
          <p:cNvPr id="3" name="Tartalom helye 2"/>
          <p:cNvSpPr>
            <a:spLocks noGrp="1"/>
          </p:cNvSpPr>
          <p:nvPr>
            <p:ph idx="1"/>
          </p:nvPr>
        </p:nvSpPr>
        <p:spPr/>
        <p:txBody>
          <a:bodyPr>
            <a:noAutofit/>
          </a:bodyPr>
          <a:lstStyle/>
          <a:p>
            <a:r>
              <a:rPr lang="hu-HU" sz="3200" dirty="0"/>
              <a:t>Az SQL nyelv felépítését tekintve 3+1 részre bontható:</a:t>
            </a:r>
          </a:p>
          <a:p>
            <a:pPr lvl="1"/>
            <a:r>
              <a:rPr lang="hu-HU" sz="2800" dirty="0"/>
              <a:t> </a:t>
            </a:r>
            <a:r>
              <a:rPr lang="hu-HU" sz="2800" dirty="0">
                <a:solidFill>
                  <a:srgbClr val="FF0000"/>
                </a:solidFill>
              </a:rPr>
              <a:t>D</a:t>
            </a:r>
            <a:r>
              <a:rPr lang="hu-HU" sz="2800" dirty="0"/>
              <a:t>ata </a:t>
            </a:r>
            <a:r>
              <a:rPr lang="hu-HU" sz="2800" dirty="0" err="1">
                <a:solidFill>
                  <a:srgbClr val="FF0000"/>
                </a:solidFill>
              </a:rPr>
              <a:t>D</a:t>
            </a:r>
            <a:r>
              <a:rPr lang="hu-HU" sz="2800" dirty="0" err="1"/>
              <a:t>efinition</a:t>
            </a:r>
            <a:r>
              <a:rPr lang="hu-HU" sz="2800" dirty="0"/>
              <a:t> </a:t>
            </a:r>
            <a:r>
              <a:rPr lang="hu-HU" sz="2800" dirty="0" err="1">
                <a:solidFill>
                  <a:srgbClr val="FF0000"/>
                </a:solidFill>
              </a:rPr>
              <a:t>L</a:t>
            </a:r>
            <a:r>
              <a:rPr lang="hu-HU" sz="2800" dirty="0" err="1"/>
              <a:t>anguage</a:t>
            </a:r>
            <a:r>
              <a:rPr lang="hu-HU" sz="2800" dirty="0"/>
              <a:t> (DDL)</a:t>
            </a:r>
          </a:p>
          <a:p>
            <a:pPr lvl="2"/>
            <a:r>
              <a:rPr lang="hu-HU" sz="2400" dirty="0"/>
              <a:t>Az adatbázis sémájának létrehozásához használatos parancsok.</a:t>
            </a:r>
          </a:p>
          <a:p>
            <a:pPr lvl="1"/>
            <a:r>
              <a:rPr lang="hu-HU" sz="2800" dirty="0"/>
              <a:t> </a:t>
            </a:r>
            <a:r>
              <a:rPr lang="hu-HU" sz="2800" dirty="0">
                <a:solidFill>
                  <a:srgbClr val="FF0000"/>
                </a:solidFill>
              </a:rPr>
              <a:t>D</a:t>
            </a:r>
            <a:r>
              <a:rPr lang="hu-HU" sz="2800" dirty="0"/>
              <a:t>ata </a:t>
            </a:r>
            <a:r>
              <a:rPr lang="hu-HU" sz="2800" dirty="0" err="1">
                <a:solidFill>
                  <a:srgbClr val="FF0000"/>
                </a:solidFill>
              </a:rPr>
              <a:t>M</a:t>
            </a:r>
            <a:r>
              <a:rPr lang="hu-HU" sz="2800" dirty="0" err="1"/>
              <a:t>anipulation</a:t>
            </a:r>
            <a:r>
              <a:rPr lang="hu-HU" sz="2800" dirty="0"/>
              <a:t> </a:t>
            </a:r>
            <a:r>
              <a:rPr lang="hu-HU" sz="2800" dirty="0" err="1">
                <a:solidFill>
                  <a:srgbClr val="FF0000"/>
                </a:solidFill>
              </a:rPr>
              <a:t>L</a:t>
            </a:r>
            <a:r>
              <a:rPr lang="hu-HU" sz="2800" dirty="0" err="1"/>
              <a:t>anguage</a:t>
            </a:r>
            <a:r>
              <a:rPr lang="hu-HU" sz="2800" dirty="0"/>
              <a:t> (DML)</a:t>
            </a:r>
          </a:p>
          <a:p>
            <a:pPr lvl="2"/>
            <a:r>
              <a:rPr lang="hu-HU" sz="2400" dirty="0"/>
              <a:t>Az adatbázis sémájában lévő adatok manipulálásához szükséges parancsok.</a:t>
            </a:r>
          </a:p>
          <a:p>
            <a:pPr lvl="1"/>
            <a:r>
              <a:rPr lang="hu-HU" sz="2800" dirty="0"/>
              <a:t> </a:t>
            </a:r>
            <a:r>
              <a:rPr lang="hu-HU" sz="2800" dirty="0">
                <a:solidFill>
                  <a:srgbClr val="FF0000"/>
                </a:solidFill>
              </a:rPr>
              <a:t>D</a:t>
            </a:r>
            <a:r>
              <a:rPr lang="hu-HU" sz="2800" dirty="0"/>
              <a:t>ata </a:t>
            </a:r>
            <a:r>
              <a:rPr lang="hu-HU" sz="2800" dirty="0" err="1">
                <a:solidFill>
                  <a:srgbClr val="FF0000"/>
                </a:solidFill>
              </a:rPr>
              <a:t>C</a:t>
            </a:r>
            <a:r>
              <a:rPr lang="hu-HU" sz="2800" dirty="0" err="1"/>
              <a:t>ontrol</a:t>
            </a:r>
            <a:r>
              <a:rPr lang="hu-HU" sz="2800" dirty="0"/>
              <a:t> </a:t>
            </a:r>
            <a:r>
              <a:rPr lang="hu-HU" sz="2800" dirty="0" err="1">
                <a:solidFill>
                  <a:srgbClr val="FF0000"/>
                </a:solidFill>
              </a:rPr>
              <a:t>L</a:t>
            </a:r>
            <a:r>
              <a:rPr lang="hu-HU" sz="2800" dirty="0" err="1"/>
              <a:t>anguage</a:t>
            </a:r>
            <a:r>
              <a:rPr lang="hu-HU" sz="2800" dirty="0"/>
              <a:t> (DCL)</a:t>
            </a:r>
          </a:p>
          <a:p>
            <a:pPr lvl="2"/>
            <a:r>
              <a:rPr lang="hu-HU" sz="2400" dirty="0"/>
              <a:t>Az adatbázis megfelelő elemeihez való hozzáférés megadásában használatos parancsok.</a:t>
            </a:r>
          </a:p>
          <a:p>
            <a:pPr lvl="1"/>
            <a:r>
              <a:rPr lang="hu-HU" sz="2800" dirty="0"/>
              <a:t> </a:t>
            </a:r>
            <a:r>
              <a:rPr lang="hu-HU" sz="2800" dirty="0" err="1">
                <a:solidFill>
                  <a:srgbClr val="FF0000"/>
                </a:solidFill>
              </a:rPr>
              <a:t>T</a:t>
            </a:r>
            <a:r>
              <a:rPr lang="hu-HU" sz="2800" dirty="0" err="1"/>
              <a:t>ransaction</a:t>
            </a:r>
            <a:r>
              <a:rPr lang="hu-HU" sz="2800" dirty="0"/>
              <a:t> </a:t>
            </a:r>
            <a:r>
              <a:rPr lang="hu-HU" sz="2800" dirty="0" err="1">
                <a:solidFill>
                  <a:srgbClr val="FF0000"/>
                </a:solidFill>
              </a:rPr>
              <a:t>C</a:t>
            </a:r>
            <a:r>
              <a:rPr lang="hu-HU" sz="2800" dirty="0" err="1"/>
              <a:t>ontrol</a:t>
            </a:r>
            <a:r>
              <a:rPr lang="hu-HU" sz="2800" dirty="0"/>
              <a:t> </a:t>
            </a:r>
            <a:r>
              <a:rPr lang="hu-HU" sz="2800" dirty="0" err="1">
                <a:solidFill>
                  <a:srgbClr val="FF0000"/>
                </a:solidFill>
              </a:rPr>
              <a:t>L</a:t>
            </a:r>
            <a:r>
              <a:rPr lang="hu-HU" sz="2800" dirty="0" err="1"/>
              <a:t>anguage</a:t>
            </a:r>
            <a:r>
              <a:rPr lang="hu-HU" sz="2800" dirty="0"/>
              <a:t> (TCL)</a:t>
            </a:r>
          </a:p>
          <a:p>
            <a:pPr lvl="2"/>
            <a:r>
              <a:rPr lang="hu-HU" sz="2400" dirty="0"/>
              <a:t>Az egyes tranzakciók kezelésére használatos parancsok.</a:t>
            </a:r>
          </a:p>
        </p:txBody>
      </p:sp>
      <p:sp>
        <p:nvSpPr>
          <p:cNvPr id="4" name="Dátum helye 3"/>
          <p:cNvSpPr>
            <a:spLocks noGrp="1"/>
          </p:cNvSpPr>
          <p:nvPr>
            <p:ph type="dt" sz="half" idx="10"/>
          </p:nvPr>
        </p:nvSpPr>
        <p:spPr/>
        <p:txBody>
          <a:bodyPr/>
          <a:lstStyle/>
          <a:p>
            <a:fld id="{1ED8A198-9E2D-45A1-B975-5DAFF3E71F10}" type="datetime1">
              <a:rPr lang="hu-HU" smtClean="0"/>
              <a:t>2023. 01. 18.</a:t>
            </a:fld>
            <a:endParaRPr lang="hu-HU"/>
          </a:p>
        </p:txBody>
      </p:sp>
      <p:sp>
        <p:nvSpPr>
          <p:cNvPr id="6" name="Dia számának helye 5"/>
          <p:cNvSpPr>
            <a:spLocks noGrp="1"/>
          </p:cNvSpPr>
          <p:nvPr>
            <p:ph type="sldNum" sz="quarter" idx="12"/>
          </p:nvPr>
        </p:nvSpPr>
        <p:spPr/>
        <p:txBody>
          <a:bodyPr/>
          <a:lstStyle/>
          <a:p>
            <a:fld id="{39A938FA-6108-4A36-A74B-B1E67C707359}" type="slidenum">
              <a:rPr lang="hu-HU" smtClean="0"/>
              <a:t>46</a:t>
            </a:fld>
            <a:endParaRPr lang="hu-HU"/>
          </a:p>
        </p:txBody>
      </p:sp>
    </p:spTree>
    <p:extLst>
      <p:ext uri="{BB962C8B-B14F-4D97-AF65-F5344CB8AC3E}">
        <p14:creationId xmlns:p14="http://schemas.microsoft.com/office/powerpoint/2010/main" val="2433139137"/>
      </p:ext>
    </p:extLst>
  </p:cSld>
  <p:clrMapOvr>
    <a:masterClrMapping/>
  </p:clrMapOvr>
  <mc:AlternateContent xmlns:mc="http://schemas.openxmlformats.org/markup-compatibility/2006" xmlns:p14="http://schemas.microsoft.com/office/powerpoint/2010/main">
    <mc:Choice Requires="p14">
      <p:transition spd="slow" p14:dur="1250">
        <p14:switch dir="r"/>
      </p:transition>
    </mc:Choice>
    <mc:Fallback xmlns="">
      <p:transition spd="slow">
        <p:fade/>
      </p:transition>
    </mc:Fallback>
  </mc:AlternateContent>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dirty="0"/>
              <a:t>Általános típusok</a:t>
            </a:r>
          </a:p>
        </p:txBody>
      </p:sp>
      <p:sp>
        <p:nvSpPr>
          <p:cNvPr id="3" name="Alcím 2"/>
          <p:cNvSpPr>
            <a:spLocks noGrp="1"/>
          </p:cNvSpPr>
          <p:nvPr>
            <p:ph type="body" idx="1"/>
          </p:nvPr>
        </p:nvSpPr>
        <p:spPr/>
        <p:txBody>
          <a:bodyPr/>
          <a:lstStyle/>
          <a:p>
            <a:r>
              <a:rPr lang="hu-HU" dirty="0"/>
              <a:t>Relációs adatbázisok általános adattípusai</a:t>
            </a:r>
          </a:p>
        </p:txBody>
      </p:sp>
      <p:sp>
        <p:nvSpPr>
          <p:cNvPr id="5" name="Dátum helye 4"/>
          <p:cNvSpPr>
            <a:spLocks noGrp="1"/>
          </p:cNvSpPr>
          <p:nvPr>
            <p:ph type="dt" sz="half" idx="10"/>
          </p:nvPr>
        </p:nvSpPr>
        <p:spPr/>
        <p:txBody>
          <a:bodyPr/>
          <a:lstStyle/>
          <a:p>
            <a:fld id="{706562A2-B250-443C-8174-4A43F66CFC94}" type="datetime1">
              <a:rPr lang="hu-HU" smtClean="0"/>
              <a:t>2023. 01. 18.</a:t>
            </a:fld>
            <a:endParaRPr lang="hu-HU"/>
          </a:p>
        </p:txBody>
      </p:sp>
      <p:sp>
        <p:nvSpPr>
          <p:cNvPr id="6" name="Dia számának helye 5"/>
          <p:cNvSpPr>
            <a:spLocks noGrp="1"/>
          </p:cNvSpPr>
          <p:nvPr>
            <p:ph type="sldNum" sz="quarter" idx="12"/>
          </p:nvPr>
        </p:nvSpPr>
        <p:spPr/>
        <p:txBody>
          <a:bodyPr/>
          <a:lstStyle/>
          <a:p>
            <a:fld id="{39A938FA-6108-4A36-A74B-B1E67C707359}" type="slidenum">
              <a:rPr lang="hu-HU" smtClean="0"/>
              <a:t>47</a:t>
            </a:fld>
            <a:endParaRPr lang="hu-HU"/>
          </a:p>
        </p:txBody>
      </p:sp>
    </p:spTree>
    <p:extLst>
      <p:ext uri="{BB962C8B-B14F-4D97-AF65-F5344CB8AC3E}">
        <p14:creationId xmlns:p14="http://schemas.microsoft.com/office/powerpoint/2010/main" val="1871650976"/>
      </p:ext>
    </p:extLst>
  </p:cSld>
  <p:clrMapOvr>
    <a:masterClrMapping/>
  </p:clrMapOvr>
  <mc:AlternateContent xmlns:mc="http://schemas.openxmlformats.org/markup-compatibility/2006" xmlns:p14="http://schemas.microsoft.com/office/powerpoint/2010/main">
    <mc:Choice Requires="p14">
      <p:transition spd="slow" p14:dur="1250">
        <p14:switch dir="r"/>
      </p:transition>
    </mc:Choice>
    <mc:Fallback xmlns="">
      <p:transition spd="slow">
        <p:fade/>
      </p:transition>
    </mc:Fallback>
  </mc:AlternateContent>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dirty="0"/>
              <a:t>Általános típusok I.</a:t>
            </a:r>
          </a:p>
        </p:txBody>
      </p:sp>
      <p:sp>
        <p:nvSpPr>
          <p:cNvPr id="3" name="Tartalom helye 2"/>
          <p:cNvSpPr>
            <a:spLocks noGrp="1"/>
          </p:cNvSpPr>
          <p:nvPr>
            <p:ph idx="1"/>
          </p:nvPr>
        </p:nvSpPr>
        <p:spPr/>
        <p:txBody>
          <a:bodyPr>
            <a:normAutofit/>
          </a:bodyPr>
          <a:lstStyle/>
          <a:p>
            <a:r>
              <a:rPr lang="hu-HU" dirty="0"/>
              <a:t>Mint eddigiekben, a relációs adatbázisokban is fontos, hogy egy-egy adat pontosan milyen típust takar.</a:t>
            </a:r>
          </a:p>
          <a:p>
            <a:r>
              <a:rPr lang="hu-HU" dirty="0"/>
              <a:t>Megadása azért fontos, mivel az információs rendszereknél nagyon fontos tényező a gyorsaság, ami pedig az optimalizáltságtól függ.</a:t>
            </a:r>
          </a:p>
          <a:p>
            <a:r>
              <a:rPr lang="hu-HU" dirty="0"/>
              <a:t>Egy rendszer pedig akkor lehet optimalizált, ha pontosan definiált, hogy mire, pontosan mekkora helyet kell fenntartani.</a:t>
            </a:r>
          </a:p>
        </p:txBody>
      </p:sp>
      <p:sp>
        <p:nvSpPr>
          <p:cNvPr id="4" name="Dátum helye 3"/>
          <p:cNvSpPr>
            <a:spLocks noGrp="1"/>
          </p:cNvSpPr>
          <p:nvPr>
            <p:ph type="dt" sz="half" idx="10"/>
          </p:nvPr>
        </p:nvSpPr>
        <p:spPr/>
        <p:txBody>
          <a:bodyPr/>
          <a:lstStyle/>
          <a:p>
            <a:fld id="{57DEFB60-20C1-4424-B7F6-AD0ABFA2E3F8}" type="datetime1">
              <a:rPr lang="hu-HU" smtClean="0"/>
              <a:t>2023. 01. 18.</a:t>
            </a:fld>
            <a:endParaRPr lang="hu-HU"/>
          </a:p>
        </p:txBody>
      </p:sp>
      <p:sp>
        <p:nvSpPr>
          <p:cNvPr id="6" name="Dia számának helye 5"/>
          <p:cNvSpPr>
            <a:spLocks noGrp="1"/>
          </p:cNvSpPr>
          <p:nvPr>
            <p:ph type="sldNum" sz="quarter" idx="12"/>
          </p:nvPr>
        </p:nvSpPr>
        <p:spPr/>
        <p:txBody>
          <a:bodyPr/>
          <a:lstStyle/>
          <a:p>
            <a:fld id="{39A938FA-6108-4A36-A74B-B1E67C707359}" type="slidenum">
              <a:rPr lang="hu-HU" smtClean="0"/>
              <a:t>48</a:t>
            </a:fld>
            <a:endParaRPr lang="hu-HU"/>
          </a:p>
        </p:txBody>
      </p:sp>
    </p:spTree>
    <p:extLst>
      <p:ext uri="{BB962C8B-B14F-4D97-AF65-F5344CB8AC3E}">
        <p14:creationId xmlns:p14="http://schemas.microsoft.com/office/powerpoint/2010/main" val="1486807242"/>
      </p:ext>
    </p:extLst>
  </p:cSld>
  <p:clrMapOvr>
    <a:masterClrMapping/>
  </p:clrMapOvr>
  <mc:AlternateContent xmlns:mc="http://schemas.openxmlformats.org/markup-compatibility/2006" xmlns:p14="http://schemas.microsoft.com/office/powerpoint/2010/main">
    <mc:Choice Requires="p14">
      <p:transition spd="slow" p14:dur="1250">
        <p14:switch dir="r"/>
      </p:transition>
    </mc:Choice>
    <mc:Fallback xmlns="">
      <p:transition spd="slow">
        <p:fade/>
      </p:transition>
    </mc:Fallback>
  </mc:AlternateContent>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dirty="0"/>
              <a:t>Általános típusok II.</a:t>
            </a:r>
          </a:p>
        </p:txBody>
      </p:sp>
      <p:sp>
        <p:nvSpPr>
          <p:cNvPr id="3" name="Tartalom helye 2"/>
          <p:cNvSpPr>
            <a:spLocks noGrp="1"/>
          </p:cNvSpPr>
          <p:nvPr>
            <p:ph idx="1"/>
          </p:nvPr>
        </p:nvSpPr>
        <p:spPr/>
        <p:txBody>
          <a:bodyPr>
            <a:normAutofit/>
          </a:bodyPr>
          <a:lstStyle/>
          <a:p>
            <a:r>
              <a:rPr lang="hu-HU" dirty="0"/>
              <a:t>Ezáltal egyértelmű, hogy a relációs adatbázisokban, az egyes táblákban tárolt attribútumoknak típusa van, ami megszabja, hogy az adott attribútumban, milyen adat tárolható.</a:t>
            </a:r>
          </a:p>
          <a:p>
            <a:r>
              <a:rPr lang="hu-HU" dirty="0"/>
              <a:t>Mivel az adatbázis tervezésekor, az egyes attribútumokhoz tartozó értéktartomány amúgy is definiált, így ezen típusok megadása, nem lesz extra feladat.</a:t>
            </a:r>
          </a:p>
          <a:p>
            <a:r>
              <a:rPr lang="hu-HU" dirty="0"/>
              <a:t>További fontos tényező, hogy az adattípusok különböző adatbázis rendszerekben ugyancsak valamelyest eltérő lehet.</a:t>
            </a:r>
          </a:p>
        </p:txBody>
      </p:sp>
      <p:sp>
        <p:nvSpPr>
          <p:cNvPr id="4" name="Dátum helye 3"/>
          <p:cNvSpPr>
            <a:spLocks noGrp="1"/>
          </p:cNvSpPr>
          <p:nvPr>
            <p:ph type="dt" sz="half" idx="10"/>
          </p:nvPr>
        </p:nvSpPr>
        <p:spPr/>
        <p:txBody>
          <a:bodyPr/>
          <a:lstStyle/>
          <a:p>
            <a:fld id="{9B75986B-03C1-40F2-B383-9311C4168A72}" type="datetime1">
              <a:rPr lang="hu-HU" smtClean="0"/>
              <a:t>2023. 01. 18.</a:t>
            </a:fld>
            <a:endParaRPr lang="hu-HU"/>
          </a:p>
        </p:txBody>
      </p:sp>
      <p:sp>
        <p:nvSpPr>
          <p:cNvPr id="6" name="Dia számának helye 5"/>
          <p:cNvSpPr>
            <a:spLocks noGrp="1"/>
          </p:cNvSpPr>
          <p:nvPr>
            <p:ph type="sldNum" sz="quarter" idx="12"/>
          </p:nvPr>
        </p:nvSpPr>
        <p:spPr/>
        <p:txBody>
          <a:bodyPr/>
          <a:lstStyle/>
          <a:p>
            <a:fld id="{39A938FA-6108-4A36-A74B-B1E67C707359}" type="slidenum">
              <a:rPr lang="hu-HU" smtClean="0"/>
              <a:t>49</a:t>
            </a:fld>
            <a:endParaRPr lang="hu-HU"/>
          </a:p>
        </p:txBody>
      </p:sp>
    </p:spTree>
    <p:extLst>
      <p:ext uri="{BB962C8B-B14F-4D97-AF65-F5344CB8AC3E}">
        <p14:creationId xmlns:p14="http://schemas.microsoft.com/office/powerpoint/2010/main" val="3963804309"/>
      </p:ext>
    </p:extLst>
  </p:cSld>
  <p:clrMapOvr>
    <a:masterClrMapping/>
  </p:clrMapOvr>
  <mc:AlternateContent xmlns:mc="http://schemas.openxmlformats.org/markup-compatibility/2006" xmlns:p14="http://schemas.microsoft.com/office/powerpoint/2010/main">
    <mc:Choice Requires="p14">
      <p:transition spd="slow" p14:dur="1250">
        <p14:switch dir="r"/>
      </p:transition>
    </mc:Choice>
    <mc:Fallback xmlns="">
      <p:transition spd="slow">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dirty="0" smtClean="0"/>
              <a:t>Tanuláshoz</a:t>
            </a:r>
            <a:endParaRPr lang="hu-HU" dirty="0"/>
          </a:p>
        </p:txBody>
      </p:sp>
      <p:sp>
        <p:nvSpPr>
          <p:cNvPr id="3" name="Tartalom helye 2"/>
          <p:cNvSpPr>
            <a:spLocks noGrp="1"/>
          </p:cNvSpPr>
          <p:nvPr>
            <p:ph idx="1"/>
          </p:nvPr>
        </p:nvSpPr>
        <p:spPr/>
        <p:txBody>
          <a:bodyPr>
            <a:normAutofit fontScale="92500" lnSpcReduction="10000"/>
          </a:bodyPr>
          <a:lstStyle/>
          <a:p>
            <a:r>
              <a:rPr lang="hu-HU" sz="3600" dirty="0" smtClean="0"/>
              <a:t>Aki szeretne egy kicsit jobban elmélyülni az MSSQL rejtelmeiben…</a:t>
            </a:r>
          </a:p>
          <a:p>
            <a:pPr marL="0" indent="0">
              <a:buNone/>
            </a:pPr>
            <a:endParaRPr lang="hu-HU" sz="3600" dirty="0" smtClean="0"/>
          </a:p>
          <a:p>
            <a:pPr lvl="1"/>
            <a:r>
              <a:rPr lang="hu-HU" sz="3200" dirty="0" smtClean="0">
                <a:hlinkClick r:id="rId2"/>
              </a:rPr>
              <a:t>http://www.mssqltips.com/sqlservertutorial/168/different-options-for-creating-sql-server-stored-procedures/</a:t>
            </a:r>
            <a:r>
              <a:rPr lang="hu-HU" sz="3200" dirty="0" smtClean="0"/>
              <a:t> </a:t>
            </a:r>
          </a:p>
          <a:p>
            <a:pPr lvl="1"/>
            <a:endParaRPr lang="hu-HU" sz="3200" dirty="0" smtClean="0"/>
          </a:p>
          <a:p>
            <a:pPr lvl="1"/>
            <a:r>
              <a:rPr lang="hu-HU" sz="3200" dirty="0" smtClean="0">
                <a:hlinkClick r:id="rId3"/>
              </a:rPr>
              <a:t>https://msdn.microsoft.com/en-us/library/bb510741.aspx</a:t>
            </a:r>
            <a:r>
              <a:rPr lang="hu-HU" sz="3200" dirty="0" smtClean="0"/>
              <a:t> </a:t>
            </a:r>
          </a:p>
          <a:p>
            <a:pPr lvl="1"/>
            <a:endParaRPr lang="hu-HU" sz="3200" dirty="0" smtClean="0">
              <a:hlinkClick r:id="rId4"/>
            </a:endParaRPr>
          </a:p>
          <a:p>
            <a:pPr lvl="1"/>
            <a:r>
              <a:rPr lang="hu-HU" sz="3200" dirty="0" smtClean="0">
                <a:hlinkClick r:id="rId4"/>
              </a:rPr>
              <a:t>http://en.wikipedia.org/wiki/SQL_injection</a:t>
            </a:r>
            <a:r>
              <a:rPr lang="hu-HU" sz="3200" dirty="0" smtClean="0"/>
              <a:t> </a:t>
            </a:r>
          </a:p>
          <a:p>
            <a:endParaRPr lang="hu-HU" sz="3600" dirty="0"/>
          </a:p>
        </p:txBody>
      </p:sp>
      <p:sp>
        <p:nvSpPr>
          <p:cNvPr id="4" name="Dátum helye 3"/>
          <p:cNvSpPr>
            <a:spLocks noGrp="1"/>
          </p:cNvSpPr>
          <p:nvPr>
            <p:ph type="dt" sz="half" idx="10"/>
          </p:nvPr>
        </p:nvSpPr>
        <p:spPr/>
        <p:txBody>
          <a:bodyPr/>
          <a:lstStyle/>
          <a:p>
            <a:fld id="{1A7AA1CB-39A7-4343-B4BE-EFC2D26BD4B7}" type="datetime1">
              <a:rPr lang="hu-HU" smtClean="0"/>
              <a:t>2023. 01. 18.</a:t>
            </a:fld>
            <a:endParaRPr lang="hu-HU"/>
          </a:p>
        </p:txBody>
      </p:sp>
      <p:sp>
        <p:nvSpPr>
          <p:cNvPr id="5" name="Dia számának helye 4"/>
          <p:cNvSpPr>
            <a:spLocks noGrp="1"/>
          </p:cNvSpPr>
          <p:nvPr>
            <p:ph type="sldNum" sz="quarter" idx="12"/>
          </p:nvPr>
        </p:nvSpPr>
        <p:spPr/>
        <p:txBody>
          <a:bodyPr/>
          <a:lstStyle/>
          <a:p>
            <a:fld id="{6A3D1E81-B98C-4CD5-9C26-982AA14D93A3}" type="slidenum">
              <a:rPr lang="hu-HU" smtClean="0"/>
              <a:t>5</a:t>
            </a:fld>
            <a:endParaRPr lang="hu-HU"/>
          </a:p>
        </p:txBody>
      </p:sp>
    </p:spTree>
    <p:extLst>
      <p:ext uri="{BB962C8B-B14F-4D97-AF65-F5344CB8AC3E}">
        <p14:creationId xmlns:p14="http://schemas.microsoft.com/office/powerpoint/2010/main" val="3904114299"/>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dirty="0"/>
              <a:t>Általános típusok III.</a:t>
            </a:r>
          </a:p>
        </p:txBody>
      </p:sp>
      <p:sp>
        <p:nvSpPr>
          <p:cNvPr id="3" name="Tartalom helye 2"/>
          <p:cNvSpPr>
            <a:spLocks noGrp="1"/>
          </p:cNvSpPr>
          <p:nvPr>
            <p:ph idx="1"/>
          </p:nvPr>
        </p:nvSpPr>
        <p:spPr/>
        <p:txBody>
          <a:bodyPr>
            <a:normAutofit fontScale="92500" lnSpcReduction="20000"/>
          </a:bodyPr>
          <a:lstStyle/>
          <a:p>
            <a:r>
              <a:rPr lang="hu-HU" dirty="0"/>
              <a:t>Az alábbi általánosnak mondható típusok jelennek meg a relációs adatbázis rendszerekben:</a:t>
            </a:r>
          </a:p>
          <a:p>
            <a:pPr lvl="1"/>
            <a:r>
              <a:rPr lang="hu-HU" dirty="0"/>
              <a:t> </a:t>
            </a:r>
            <a:r>
              <a:rPr lang="hu-HU" dirty="0">
                <a:solidFill>
                  <a:srgbClr val="0000FF"/>
                </a:solidFill>
              </a:rPr>
              <a:t>INT</a:t>
            </a:r>
          </a:p>
          <a:p>
            <a:pPr lvl="2"/>
            <a:r>
              <a:rPr lang="hu-HU" dirty="0"/>
              <a:t>Egész számok tárolására alkalmas típus.</a:t>
            </a:r>
          </a:p>
          <a:p>
            <a:pPr lvl="3"/>
            <a:r>
              <a:rPr lang="hu-HU" dirty="0"/>
              <a:t>MSSQL – </a:t>
            </a:r>
            <a:r>
              <a:rPr lang="hu-HU" dirty="0">
                <a:solidFill>
                  <a:srgbClr val="0000FF"/>
                </a:solidFill>
              </a:rPr>
              <a:t>INT</a:t>
            </a:r>
          </a:p>
          <a:p>
            <a:pPr lvl="3"/>
            <a:r>
              <a:rPr lang="hu-HU" dirty="0" err="1"/>
              <a:t>MySQL</a:t>
            </a:r>
            <a:r>
              <a:rPr lang="hu-HU" dirty="0"/>
              <a:t> – </a:t>
            </a:r>
            <a:r>
              <a:rPr lang="hu-HU" dirty="0">
                <a:solidFill>
                  <a:srgbClr val="0000FF"/>
                </a:solidFill>
              </a:rPr>
              <a:t>INT</a:t>
            </a:r>
            <a:r>
              <a:rPr lang="hu-HU" dirty="0"/>
              <a:t> - </a:t>
            </a:r>
            <a:r>
              <a:rPr lang="hu-HU" dirty="0" err="1">
                <a:solidFill>
                  <a:srgbClr val="0000FF"/>
                </a:solidFill>
              </a:rPr>
              <a:t>INT</a:t>
            </a:r>
            <a:r>
              <a:rPr lang="hu-HU" dirty="0"/>
              <a:t>(&lt;hossz&gt;)</a:t>
            </a:r>
          </a:p>
          <a:p>
            <a:pPr lvl="1"/>
            <a:r>
              <a:rPr lang="hu-HU" dirty="0"/>
              <a:t> </a:t>
            </a:r>
            <a:r>
              <a:rPr lang="hu-HU" dirty="0">
                <a:solidFill>
                  <a:srgbClr val="0000FF"/>
                </a:solidFill>
              </a:rPr>
              <a:t>TINYINT</a:t>
            </a:r>
          </a:p>
          <a:p>
            <a:pPr lvl="2"/>
            <a:r>
              <a:rPr lang="hu-HU" dirty="0"/>
              <a:t>Byte méretű számok tárolására alkalmas típus.</a:t>
            </a:r>
          </a:p>
          <a:p>
            <a:pPr lvl="3"/>
            <a:r>
              <a:rPr lang="hu-HU" dirty="0"/>
              <a:t>MSSQL – </a:t>
            </a:r>
            <a:r>
              <a:rPr lang="hu-HU" dirty="0">
                <a:solidFill>
                  <a:srgbClr val="0000FF"/>
                </a:solidFill>
              </a:rPr>
              <a:t>TINYINT</a:t>
            </a:r>
          </a:p>
          <a:p>
            <a:pPr lvl="3"/>
            <a:r>
              <a:rPr lang="hu-HU" dirty="0" err="1"/>
              <a:t>MySQL</a:t>
            </a:r>
            <a:r>
              <a:rPr lang="hu-HU" dirty="0"/>
              <a:t> – </a:t>
            </a:r>
            <a:r>
              <a:rPr lang="hu-HU" dirty="0">
                <a:solidFill>
                  <a:srgbClr val="0000FF"/>
                </a:solidFill>
              </a:rPr>
              <a:t>TINYINT</a:t>
            </a:r>
            <a:r>
              <a:rPr lang="hu-HU" dirty="0"/>
              <a:t> - </a:t>
            </a:r>
            <a:r>
              <a:rPr lang="hu-HU" dirty="0" err="1">
                <a:solidFill>
                  <a:srgbClr val="0000FF"/>
                </a:solidFill>
              </a:rPr>
              <a:t>TINYINT</a:t>
            </a:r>
            <a:r>
              <a:rPr lang="hu-HU" dirty="0"/>
              <a:t>(&lt;hossz&gt;)</a:t>
            </a:r>
          </a:p>
          <a:p>
            <a:pPr lvl="1"/>
            <a:r>
              <a:rPr lang="hu-HU" dirty="0"/>
              <a:t> </a:t>
            </a:r>
            <a:r>
              <a:rPr lang="hu-HU" dirty="0">
                <a:solidFill>
                  <a:srgbClr val="0000FF"/>
                </a:solidFill>
              </a:rPr>
              <a:t>FLOAT</a:t>
            </a:r>
          </a:p>
          <a:p>
            <a:pPr lvl="2"/>
            <a:r>
              <a:rPr lang="hu-HU" dirty="0"/>
              <a:t>Törtszám tárolására alkalmas típus.</a:t>
            </a:r>
          </a:p>
          <a:p>
            <a:pPr lvl="3"/>
            <a:r>
              <a:rPr lang="hu-HU" dirty="0"/>
              <a:t>MSSQL – </a:t>
            </a:r>
            <a:r>
              <a:rPr lang="hu-HU" dirty="0">
                <a:solidFill>
                  <a:srgbClr val="0000FF"/>
                </a:solidFill>
              </a:rPr>
              <a:t>FLOAT</a:t>
            </a:r>
            <a:r>
              <a:rPr lang="hu-HU" dirty="0"/>
              <a:t>(&lt;hossz&gt;)</a:t>
            </a:r>
          </a:p>
          <a:p>
            <a:pPr lvl="3"/>
            <a:r>
              <a:rPr lang="hu-HU" dirty="0" err="1"/>
              <a:t>MySQL</a:t>
            </a:r>
            <a:r>
              <a:rPr lang="hu-HU" dirty="0"/>
              <a:t> – </a:t>
            </a:r>
            <a:r>
              <a:rPr lang="hu-HU" dirty="0">
                <a:solidFill>
                  <a:srgbClr val="0000FF"/>
                </a:solidFill>
              </a:rPr>
              <a:t>FLOAT</a:t>
            </a:r>
            <a:r>
              <a:rPr lang="hu-HU" dirty="0"/>
              <a:t>(&lt;egész_rész&gt;, &lt;tört_rész&gt;)</a:t>
            </a:r>
          </a:p>
          <a:p>
            <a:pPr lvl="4"/>
            <a:r>
              <a:rPr lang="hu-HU" dirty="0"/>
              <a:t>Maximális tartomány: </a:t>
            </a:r>
            <a:r>
              <a:rPr lang="hu-HU" dirty="0">
                <a:solidFill>
                  <a:srgbClr val="0000FF"/>
                </a:solidFill>
              </a:rPr>
              <a:t>FLOAT</a:t>
            </a:r>
            <a:r>
              <a:rPr lang="hu-HU" dirty="0"/>
              <a:t>(24, 7)</a:t>
            </a:r>
          </a:p>
        </p:txBody>
      </p:sp>
      <p:sp>
        <p:nvSpPr>
          <p:cNvPr id="4" name="Dátum helye 3"/>
          <p:cNvSpPr>
            <a:spLocks noGrp="1"/>
          </p:cNvSpPr>
          <p:nvPr>
            <p:ph type="dt" sz="half" idx="10"/>
          </p:nvPr>
        </p:nvSpPr>
        <p:spPr/>
        <p:txBody>
          <a:bodyPr/>
          <a:lstStyle/>
          <a:p>
            <a:fld id="{A131FC9A-C497-44C8-94C1-4DBBB2310C1C}" type="datetime1">
              <a:rPr lang="hu-HU" smtClean="0"/>
              <a:t>2023. 01. 18.</a:t>
            </a:fld>
            <a:endParaRPr lang="hu-HU"/>
          </a:p>
        </p:txBody>
      </p:sp>
      <p:sp>
        <p:nvSpPr>
          <p:cNvPr id="6" name="Dia számának helye 5"/>
          <p:cNvSpPr>
            <a:spLocks noGrp="1"/>
          </p:cNvSpPr>
          <p:nvPr>
            <p:ph type="sldNum" sz="quarter" idx="12"/>
          </p:nvPr>
        </p:nvSpPr>
        <p:spPr/>
        <p:txBody>
          <a:bodyPr/>
          <a:lstStyle/>
          <a:p>
            <a:fld id="{39A938FA-6108-4A36-A74B-B1E67C707359}" type="slidenum">
              <a:rPr lang="hu-HU" smtClean="0"/>
              <a:t>50</a:t>
            </a:fld>
            <a:endParaRPr lang="hu-HU"/>
          </a:p>
        </p:txBody>
      </p:sp>
    </p:spTree>
    <p:extLst>
      <p:ext uri="{BB962C8B-B14F-4D97-AF65-F5344CB8AC3E}">
        <p14:creationId xmlns:p14="http://schemas.microsoft.com/office/powerpoint/2010/main" val="1645124687"/>
      </p:ext>
    </p:extLst>
  </p:cSld>
  <p:clrMapOvr>
    <a:masterClrMapping/>
  </p:clrMapOvr>
  <mc:AlternateContent xmlns:mc="http://schemas.openxmlformats.org/markup-compatibility/2006" xmlns:p14="http://schemas.microsoft.com/office/powerpoint/2010/main">
    <mc:Choice Requires="p14">
      <p:transition spd="slow" p14:dur="1250">
        <p14:switch dir="r"/>
      </p:transition>
    </mc:Choice>
    <mc:Fallback xmlns="">
      <p:transition spd="slow">
        <p:fade/>
      </p:transition>
    </mc:Fallback>
  </mc:AlternateContent>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dirty="0"/>
              <a:t>Általános típusok IV.</a:t>
            </a:r>
          </a:p>
        </p:txBody>
      </p:sp>
      <p:sp>
        <p:nvSpPr>
          <p:cNvPr id="3" name="Tartalom helye 2"/>
          <p:cNvSpPr>
            <a:spLocks noGrp="1"/>
          </p:cNvSpPr>
          <p:nvPr>
            <p:ph idx="1"/>
          </p:nvPr>
        </p:nvSpPr>
        <p:spPr/>
        <p:txBody>
          <a:bodyPr>
            <a:normAutofit lnSpcReduction="10000"/>
          </a:bodyPr>
          <a:lstStyle/>
          <a:p>
            <a:pPr lvl="1">
              <a:lnSpc>
                <a:spcPct val="120000"/>
              </a:lnSpc>
              <a:spcBef>
                <a:spcPts val="1800"/>
              </a:spcBef>
            </a:pPr>
            <a:r>
              <a:rPr lang="hu-HU" dirty="0"/>
              <a:t> </a:t>
            </a:r>
            <a:r>
              <a:rPr lang="hu-HU" dirty="0">
                <a:solidFill>
                  <a:srgbClr val="0000FF"/>
                </a:solidFill>
              </a:rPr>
              <a:t>VARCHAR</a:t>
            </a:r>
            <a:r>
              <a:rPr lang="hu-HU" dirty="0"/>
              <a:t>(hossz)</a:t>
            </a:r>
          </a:p>
          <a:p>
            <a:pPr lvl="2"/>
            <a:r>
              <a:rPr lang="hu-HU" dirty="0"/>
              <a:t>Megadott maximális hosszal rendelkező szöveg tárolására alkalmas típus.</a:t>
            </a:r>
          </a:p>
          <a:p>
            <a:pPr lvl="2"/>
            <a:r>
              <a:rPr lang="hu-HU" dirty="0"/>
              <a:t>MSSQL:</a:t>
            </a:r>
          </a:p>
          <a:p>
            <a:pPr lvl="3"/>
            <a:r>
              <a:rPr lang="hu-HU" dirty="0"/>
              <a:t>Maximális tartomány: VARCHAR(MAX) (2 Gigabyte)</a:t>
            </a:r>
          </a:p>
          <a:p>
            <a:pPr lvl="3"/>
            <a:r>
              <a:rPr lang="hu-HU" dirty="0"/>
              <a:t>Kötelezően UTF8 kompatibilis szöveg tárolására: NVARCHAR</a:t>
            </a:r>
          </a:p>
          <a:p>
            <a:pPr lvl="2"/>
            <a:r>
              <a:rPr lang="hu-HU" dirty="0" err="1"/>
              <a:t>MySQL</a:t>
            </a:r>
            <a:r>
              <a:rPr lang="hu-HU" dirty="0"/>
              <a:t>:</a:t>
            </a:r>
          </a:p>
          <a:p>
            <a:pPr lvl="3"/>
            <a:r>
              <a:rPr lang="hu-HU" dirty="0"/>
              <a:t>Maximális tartomány:</a:t>
            </a:r>
          </a:p>
          <a:p>
            <a:pPr lvl="4"/>
            <a:r>
              <a:rPr lang="hu-HU" dirty="0"/>
              <a:t>ANSI: VARCHAR(65535)</a:t>
            </a:r>
          </a:p>
          <a:p>
            <a:pPr lvl="4"/>
            <a:r>
              <a:rPr lang="hu-HU" dirty="0"/>
              <a:t>UTF8: VARCHAR(21844)</a:t>
            </a:r>
          </a:p>
          <a:p>
            <a:pPr lvl="1"/>
            <a:r>
              <a:rPr lang="hu-HU" dirty="0"/>
              <a:t> </a:t>
            </a:r>
            <a:r>
              <a:rPr lang="hu-HU" dirty="0">
                <a:solidFill>
                  <a:srgbClr val="0000FF"/>
                </a:solidFill>
              </a:rPr>
              <a:t>TEXT</a:t>
            </a:r>
          </a:p>
          <a:p>
            <a:pPr lvl="2"/>
            <a:r>
              <a:rPr lang="hu-HU" dirty="0"/>
              <a:t>Nagy szöveg tárolására alkalmas típus. Ebben lényegében bármekkora szöveges adat tárolható, azonban a TEXT típusú attribútum nem indexelhető és nem lehet kulcs sem.</a:t>
            </a:r>
          </a:p>
          <a:p>
            <a:pPr lvl="3"/>
            <a:r>
              <a:rPr lang="hu-HU" dirty="0"/>
              <a:t>Túl nagy lenne a teljesítmény veszteség.</a:t>
            </a:r>
          </a:p>
        </p:txBody>
      </p:sp>
      <p:sp>
        <p:nvSpPr>
          <p:cNvPr id="4" name="Dátum helye 3"/>
          <p:cNvSpPr>
            <a:spLocks noGrp="1"/>
          </p:cNvSpPr>
          <p:nvPr>
            <p:ph type="dt" sz="half" idx="10"/>
          </p:nvPr>
        </p:nvSpPr>
        <p:spPr/>
        <p:txBody>
          <a:bodyPr/>
          <a:lstStyle/>
          <a:p>
            <a:fld id="{251F1C46-A322-40D9-8E3D-7533A79C13C1}" type="datetime1">
              <a:rPr lang="hu-HU" smtClean="0"/>
              <a:t>2023. 01. 18.</a:t>
            </a:fld>
            <a:endParaRPr lang="hu-HU"/>
          </a:p>
        </p:txBody>
      </p:sp>
      <p:sp>
        <p:nvSpPr>
          <p:cNvPr id="6" name="Dia számának helye 5"/>
          <p:cNvSpPr>
            <a:spLocks noGrp="1"/>
          </p:cNvSpPr>
          <p:nvPr>
            <p:ph type="sldNum" sz="quarter" idx="12"/>
          </p:nvPr>
        </p:nvSpPr>
        <p:spPr/>
        <p:txBody>
          <a:bodyPr/>
          <a:lstStyle/>
          <a:p>
            <a:fld id="{39A938FA-6108-4A36-A74B-B1E67C707359}" type="slidenum">
              <a:rPr lang="hu-HU" smtClean="0"/>
              <a:t>51</a:t>
            </a:fld>
            <a:endParaRPr lang="hu-HU"/>
          </a:p>
        </p:txBody>
      </p:sp>
    </p:spTree>
    <p:extLst>
      <p:ext uri="{BB962C8B-B14F-4D97-AF65-F5344CB8AC3E}">
        <p14:creationId xmlns:p14="http://schemas.microsoft.com/office/powerpoint/2010/main" val="1383136161"/>
      </p:ext>
    </p:extLst>
  </p:cSld>
  <p:clrMapOvr>
    <a:masterClrMapping/>
  </p:clrMapOvr>
  <mc:AlternateContent xmlns:mc="http://schemas.openxmlformats.org/markup-compatibility/2006" xmlns:p14="http://schemas.microsoft.com/office/powerpoint/2010/main">
    <mc:Choice Requires="p14">
      <p:transition spd="slow" p14:dur="1250">
        <p14:switch dir="r"/>
      </p:transition>
    </mc:Choice>
    <mc:Fallback xmlns="">
      <p:transition spd="slow">
        <p:fade/>
      </p:transition>
    </mc:Fallback>
  </mc:AlternateContent>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dirty="0"/>
              <a:t>Általános típusok V.</a:t>
            </a:r>
          </a:p>
        </p:txBody>
      </p:sp>
      <p:sp>
        <p:nvSpPr>
          <p:cNvPr id="3" name="Tartalom helye 2"/>
          <p:cNvSpPr>
            <a:spLocks noGrp="1"/>
          </p:cNvSpPr>
          <p:nvPr>
            <p:ph idx="1"/>
          </p:nvPr>
        </p:nvSpPr>
        <p:spPr/>
        <p:txBody>
          <a:bodyPr>
            <a:normAutofit/>
          </a:bodyPr>
          <a:lstStyle/>
          <a:p>
            <a:pPr lvl="1"/>
            <a:r>
              <a:rPr lang="hu-HU" dirty="0"/>
              <a:t> </a:t>
            </a:r>
            <a:r>
              <a:rPr lang="hu-HU" dirty="0">
                <a:solidFill>
                  <a:srgbClr val="0000FF"/>
                </a:solidFill>
              </a:rPr>
              <a:t>DATE</a:t>
            </a:r>
          </a:p>
          <a:p>
            <a:pPr lvl="2"/>
            <a:r>
              <a:rPr lang="hu-HU" dirty="0"/>
              <a:t>Dátum tárolására alkalmas típus.</a:t>
            </a:r>
          </a:p>
          <a:p>
            <a:pPr lvl="1"/>
            <a:r>
              <a:rPr lang="hu-HU" dirty="0"/>
              <a:t> </a:t>
            </a:r>
            <a:r>
              <a:rPr lang="hu-HU" dirty="0">
                <a:solidFill>
                  <a:srgbClr val="0000FF"/>
                </a:solidFill>
              </a:rPr>
              <a:t>TIME</a:t>
            </a:r>
          </a:p>
          <a:p>
            <a:pPr lvl="2"/>
            <a:r>
              <a:rPr lang="hu-HU" dirty="0"/>
              <a:t>Idő tárolására alkalmas típus.</a:t>
            </a:r>
          </a:p>
          <a:p>
            <a:pPr lvl="1"/>
            <a:r>
              <a:rPr lang="hu-HU" dirty="0"/>
              <a:t> </a:t>
            </a:r>
            <a:r>
              <a:rPr lang="hu-HU" dirty="0">
                <a:solidFill>
                  <a:srgbClr val="0000FF"/>
                </a:solidFill>
              </a:rPr>
              <a:t>DATETIME</a:t>
            </a:r>
          </a:p>
          <a:p>
            <a:pPr lvl="2"/>
            <a:r>
              <a:rPr lang="hu-HU" dirty="0"/>
              <a:t>Dátum és idő tárolására alkalmas </a:t>
            </a:r>
            <a:r>
              <a:rPr lang="hu-HU"/>
              <a:t>típus.</a:t>
            </a:r>
            <a:endParaRPr lang="hu-HU" dirty="0"/>
          </a:p>
          <a:p>
            <a:pPr lvl="1"/>
            <a:r>
              <a:rPr lang="hu-HU" dirty="0"/>
              <a:t> </a:t>
            </a:r>
            <a:r>
              <a:rPr lang="hu-HU" dirty="0">
                <a:solidFill>
                  <a:srgbClr val="0000FF"/>
                </a:solidFill>
              </a:rPr>
              <a:t>TIMESTAMP</a:t>
            </a:r>
          </a:p>
          <a:p>
            <a:pPr lvl="2"/>
            <a:r>
              <a:rPr lang="hu-HU" dirty="0"/>
              <a:t>Időbélyeg tárolására alkalmas típus.</a:t>
            </a:r>
          </a:p>
        </p:txBody>
      </p:sp>
      <p:sp>
        <p:nvSpPr>
          <p:cNvPr id="4" name="Dátum helye 3"/>
          <p:cNvSpPr>
            <a:spLocks noGrp="1"/>
          </p:cNvSpPr>
          <p:nvPr>
            <p:ph type="dt" sz="half" idx="10"/>
          </p:nvPr>
        </p:nvSpPr>
        <p:spPr/>
        <p:txBody>
          <a:bodyPr/>
          <a:lstStyle/>
          <a:p>
            <a:fld id="{B188FE0A-D2B6-4D18-8575-AFF26C8B5742}" type="datetime1">
              <a:rPr lang="hu-HU" smtClean="0"/>
              <a:t>2023. 01. 18.</a:t>
            </a:fld>
            <a:endParaRPr lang="hu-HU"/>
          </a:p>
        </p:txBody>
      </p:sp>
      <p:sp>
        <p:nvSpPr>
          <p:cNvPr id="6" name="Dia számának helye 5"/>
          <p:cNvSpPr>
            <a:spLocks noGrp="1"/>
          </p:cNvSpPr>
          <p:nvPr>
            <p:ph type="sldNum" sz="quarter" idx="12"/>
          </p:nvPr>
        </p:nvSpPr>
        <p:spPr/>
        <p:txBody>
          <a:bodyPr/>
          <a:lstStyle/>
          <a:p>
            <a:fld id="{39A938FA-6108-4A36-A74B-B1E67C707359}" type="slidenum">
              <a:rPr lang="hu-HU" smtClean="0"/>
              <a:t>52</a:t>
            </a:fld>
            <a:endParaRPr lang="hu-HU"/>
          </a:p>
        </p:txBody>
      </p:sp>
    </p:spTree>
    <p:extLst>
      <p:ext uri="{BB962C8B-B14F-4D97-AF65-F5344CB8AC3E}">
        <p14:creationId xmlns:p14="http://schemas.microsoft.com/office/powerpoint/2010/main" val="1498454135"/>
      </p:ext>
    </p:extLst>
  </p:cSld>
  <p:clrMapOvr>
    <a:masterClrMapping/>
  </p:clrMapOvr>
  <mc:AlternateContent xmlns:mc="http://schemas.openxmlformats.org/markup-compatibility/2006" xmlns:p14="http://schemas.microsoft.com/office/powerpoint/2010/main">
    <mc:Choice Requires="p14">
      <p:transition spd="slow" p14:dur="1250">
        <p14:switch dir="r"/>
      </p:transition>
    </mc:Choice>
    <mc:Fallback xmlns="">
      <p:transition spd="slow">
        <p:fade/>
      </p:transition>
    </mc:Fallback>
  </mc:AlternateContent>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dirty="0"/>
              <a:t>DDL</a:t>
            </a:r>
          </a:p>
        </p:txBody>
      </p:sp>
      <p:sp>
        <p:nvSpPr>
          <p:cNvPr id="3" name="Alcím 2"/>
          <p:cNvSpPr>
            <a:spLocks noGrp="1"/>
          </p:cNvSpPr>
          <p:nvPr>
            <p:ph type="body" idx="1"/>
          </p:nvPr>
        </p:nvSpPr>
        <p:spPr/>
        <p:txBody>
          <a:bodyPr/>
          <a:lstStyle/>
          <a:p>
            <a:r>
              <a:rPr lang="hu-HU" dirty="0">
                <a:solidFill>
                  <a:srgbClr val="FF0000"/>
                </a:solidFill>
              </a:rPr>
              <a:t>D</a:t>
            </a:r>
            <a:r>
              <a:rPr lang="hu-HU" dirty="0"/>
              <a:t>ata </a:t>
            </a:r>
            <a:r>
              <a:rPr lang="hu-HU" dirty="0" err="1">
                <a:solidFill>
                  <a:srgbClr val="FF0000"/>
                </a:solidFill>
              </a:rPr>
              <a:t>D</a:t>
            </a:r>
            <a:r>
              <a:rPr lang="hu-HU" dirty="0" err="1"/>
              <a:t>efinition</a:t>
            </a:r>
            <a:r>
              <a:rPr lang="hu-HU" dirty="0"/>
              <a:t> </a:t>
            </a:r>
            <a:r>
              <a:rPr lang="hu-HU" dirty="0" err="1">
                <a:solidFill>
                  <a:srgbClr val="FF0000"/>
                </a:solidFill>
              </a:rPr>
              <a:t>L</a:t>
            </a:r>
            <a:r>
              <a:rPr lang="hu-HU" dirty="0" err="1"/>
              <a:t>anguage</a:t>
            </a:r>
            <a:r>
              <a:rPr lang="hu-HU" dirty="0"/>
              <a:t> elemei</a:t>
            </a:r>
          </a:p>
        </p:txBody>
      </p:sp>
      <p:sp>
        <p:nvSpPr>
          <p:cNvPr id="5" name="Dátum helye 4"/>
          <p:cNvSpPr>
            <a:spLocks noGrp="1"/>
          </p:cNvSpPr>
          <p:nvPr>
            <p:ph type="dt" sz="half" idx="10"/>
          </p:nvPr>
        </p:nvSpPr>
        <p:spPr/>
        <p:txBody>
          <a:bodyPr/>
          <a:lstStyle/>
          <a:p>
            <a:fld id="{04D7CCAE-3B36-4550-8B9E-C6970496E982}" type="datetime1">
              <a:rPr lang="hu-HU" smtClean="0"/>
              <a:t>2023. 01. 18.</a:t>
            </a:fld>
            <a:endParaRPr lang="hu-HU"/>
          </a:p>
        </p:txBody>
      </p:sp>
      <p:sp>
        <p:nvSpPr>
          <p:cNvPr id="6" name="Dia számának helye 5"/>
          <p:cNvSpPr>
            <a:spLocks noGrp="1"/>
          </p:cNvSpPr>
          <p:nvPr>
            <p:ph type="sldNum" sz="quarter" idx="12"/>
          </p:nvPr>
        </p:nvSpPr>
        <p:spPr/>
        <p:txBody>
          <a:bodyPr/>
          <a:lstStyle/>
          <a:p>
            <a:fld id="{39A938FA-6108-4A36-A74B-B1E67C707359}" type="slidenum">
              <a:rPr lang="hu-HU" smtClean="0"/>
              <a:t>53</a:t>
            </a:fld>
            <a:endParaRPr lang="hu-HU"/>
          </a:p>
        </p:txBody>
      </p:sp>
    </p:spTree>
    <p:extLst>
      <p:ext uri="{BB962C8B-B14F-4D97-AF65-F5344CB8AC3E}">
        <p14:creationId xmlns:p14="http://schemas.microsoft.com/office/powerpoint/2010/main" val="2601176610"/>
      </p:ext>
    </p:extLst>
  </p:cSld>
  <p:clrMapOvr>
    <a:masterClrMapping/>
  </p:clrMapOvr>
  <mc:AlternateContent xmlns:mc="http://schemas.openxmlformats.org/markup-compatibility/2006" xmlns:p14="http://schemas.microsoft.com/office/powerpoint/2010/main">
    <mc:Choice Requires="p14">
      <p:transition spd="slow" p14:dur="1250">
        <p14:switch dir="r"/>
      </p:transition>
    </mc:Choice>
    <mc:Fallback xmlns="">
      <p:transition spd="slow">
        <p:fade/>
      </p:transition>
    </mc:Fallback>
  </mc:AlternateContent>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dirty="0"/>
              <a:t>DDL I.</a:t>
            </a:r>
          </a:p>
        </p:txBody>
      </p:sp>
      <p:sp>
        <p:nvSpPr>
          <p:cNvPr id="3" name="Tartalom helye 2"/>
          <p:cNvSpPr>
            <a:spLocks noGrp="1"/>
          </p:cNvSpPr>
          <p:nvPr>
            <p:ph idx="1"/>
          </p:nvPr>
        </p:nvSpPr>
        <p:spPr/>
        <p:txBody>
          <a:bodyPr>
            <a:normAutofit/>
          </a:bodyPr>
          <a:lstStyle/>
          <a:p>
            <a:r>
              <a:rPr lang="hu-HU" dirty="0"/>
              <a:t>A DDL az adatbázis sémájának kialakításához, felépítéséhez, és annak módosításához szükséges parancsokat foglalja magába.</a:t>
            </a:r>
          </a:p>
          <a:p>
            <a:r>
              <a:rPr lang="hu-HU" dirty="0"/>
              <a:t>Ezek a parancsok az adatbázis felügyelő munkáját segíti, illetve teszi lehetővé, normál felhasználók ezekkel a parancsokkal vagy nem, vagy csak korlátozottan dolgozhatnak.</a:t>
            </a:r>
          </a:p>
          <a:p>
            <a:r>
              <a:rPr lang="hu-HU" dirty="0"/>
              <a:t>Az EK diagramban felépített sémát ezzel tudjuk gyakorlatba ültetni.</a:t>
            </a:r>
          </a:p>
        </p:txBody>
      </p:sp>
      <p:sp>
        <p:nvSpPr>
          <p:cNvPr id="4" name="Dátum helye 3"/>
          <p:cNvSpPr>
            <a:spLocks noGrp="1"/>
          </p:cNvSpPr>
          <p:nvPr>
            <p:ph type="dt" sz="half" idx="10"/>
          </p:nvPr>
        </p:nvSpPr>
        <p:spPr/>
        <p:txBody>
          <a:bodyPr/>
          <a:lstStyle/>
          <a:p>
            <a:fld id="{DE4C63AE-2A7A-4335-833B-A6A2CBA84620}" type="datetime1">
              <a:rPr lang="hu-HU" smtClean="0"/>
              <a:t>2023. 01. 18.</a:t>
            </a:fld>
            <a:endParaRPr lang="hu-HU"/>
          </a:p>
        </p:txBody>
      </p:sp>
      <p:sp>
        <p:nvSpPr>
          <p:cNvPr id="6" name="Dia számának helye 5"/>
          <p:cNvSpPr>
            <a:spLocks noGrp="1"/>
          </p:cNvSpPr>
          <p:nvPr>
            <p:ph type="sldNum" sz="quarter" idx="12"/>
          </p:nvPr>
        </p:nvSpPr>
        <p:spPr/>
        <p:txBody>
          <a:bodyPr/>
          <a:lstStyle/>
          <a:p>
            <a:fld id="{39A938FA-6108-4A36-A74B-B1E67C707359}" type="slidenum">
              <a:rPr lang="hu-HU" smtClean="0"/>
              <a:t>54</a:t>
            </a:fld>
            <a:endParaRPr lang="hu-HU"/>
          </a:p>
        </p:txBody>
      </p:sp>
    </p:spTree>
    <p:extLst>
      <p:ext uri="{BB962C8B-B14F-4D97-AF65-F5344CB8AC3E}">
        <p14:creationId xmlns:p14="http://schemas.microsoft.com/office/powerpoint/2010/main" val="3222806062"/>
      </p:ext>
    </p:extLst>
  </p:cSld>
  <p:clrMapOvr>
    <a:masterClrMapping/>
  </p:clrMapOvr>
  <mc:AlternateContent xmlns:mc="http://schemas.openxmlformats.org/markup-compatibility/2006" xmlns:p14="http://schemas.microsoft.com/office/powerpoint/2010/main">
    <mc:Choice Requires="p14">
      <p:transition spd="slow" p14:dur="1250">
        <p14:switch dir="r"/>
      </p:transition>
    </mc:Choice>
    <mc:Fallback xmlns="">
      <p:transition spd="slow">
        <p:fade/>
      </p:transition>
    </mc:Fallback>
  </mc:AlternateContent>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dirty="0"/>
              <a:t>DDL II.</a:t>
            </a:r>
          </a:p>
        </p:txBody>
      </p:sp>
      <p:sp>
        <p:nvSpPr>
          <p:cNvPr id="3" name="Tartalom helye 2"/>
          <p:cNvSpPr>
            <a:spLocks noGrp="1"/>
          </p:cNvSpPr>
          <p:nvPr>
            <p:ph idx="1"/>
          </p:nvPr>
        </p:nvSpPr>
        <p:spPr/>
        <p:txBody>
          <a:bodyPr>
            <a:normAutofit/>
          </a:bodyPr>
          <a:lstStyle/>
          <a:p>
            <a:r>
              <a:rPr lang="hu-HU" dirty="0"/>
              <a:t>A </a:t>
            </a:r>
            <a:r>
              <a:rPr lang="hu-HU" dirty="0">
                <a:solidFill>
                  <a:srgbClr val="0000FF"/>
                </a:solidFill>
              </a:rPr>
              <a:t>CREATE</a:t>
            </a:r>
            <a:r>
              <a:rPr lang="hu-HU" dirty="0"/>
              <a:t> parancs (MSSQL és </a:t>
            </a:r>
            <a:r>
              <a:rPr lang="hu-HU" dirty="0" err="1"/>
              <a:t>MySQL</a:t>
            </a:r>
            <a:r>
              <a:rPr lang="hu-HU" dirty="0"/>
              <a:t>):</a:t>
            </a:r>
          </a:p>
          <a:p>
            <a:pPr lvl="1"/>
            <a:r>
              <a:rPr lang="hu-HU" dirty="0"/>
              <a:t>Segítségével tudunk létrehozni adatbázisokat, táblákat, mindent ami a séma felépítéséhez szükséges.</a:t>
            </a:r>
          </a:p>
          <a:p>
            <a:pPr lvl="1"/>
            <a:r>
              <a:rPr lang="hu-HU" dirty="0"/>
              <a:t>Adatbázis létrehozása:</a:t>
            </a:r>
          </a:p>
          <a:p>
            <a:pPr lvl="2"/>
            <a:r>
              <a:rPr lang="hu-HU" dirty="0"/>
              <a:t> </a:t>
            </a:r>
            <a:r>
              <a:rPr lang="hu-HU" dirty="0">
                <a:solidFill>
                  <a:srgbClr val="0000FF"/>
                </a:solidFill>
              </a:rPr>
              <a:t>CREATE DATABASE</a:t>
            </a:r>
            <a:r>
              <a:rPr lang="hu-HU" dirty="0"/>
              <a:t> &lt;ab_neve&gt;;</a:t>
            </a:r>
          </a:p>
          <a:p>
            <a:pPr lvl="2"/>
            <a:r>
              <a:rPr lang="hu-HU" dirty="0"/>
              <a:t>Adatbázis létrehozásával definiáljuk azt a helyet, ahol az egy cél érdekében felépített tábláink lesznek kezelve.</a:t>
            </a:r>
          </a:p>
          <a:p>
            <a:pPr lvl="2"/>
            <a:r>
              <a:rPr lang="hu-HU" dirty="0"/>
              <a:t>Tulajdonképpen az adatbázis egy séma gyűjtemény tárolására alkalmas eszköz.</a:t>
            </a:r>
          </a:p>
          <a:p>
            <a:pPr lvl="1"/>
            <a:r>
              <a:rPr lang="hu-HU" dirty="0"/>
              <a:t>A létrehozásakor további beállításokat is elvégezhetünk, mint például az alapértelmezett karakterkódolást, az alapértelmezett foglalási egységet, stb.</a:t>
            </a:r>
          </a:p>
        </p:txBody>
      </p:sp>
      <p:sp>
        <p:nvSpPr>
          <p:cNvPr id="4" name="Dátum helye 3"/>
          <p:cNvSpPr>
            <a:spLocks noGrp="1"/>
          </p:cNvSpPr>
          <p:nvPr>
            <p:ph type="dt" sz="half" idx="10"/>
          </p:nvPr>
        </p:nvSpPr>
        <p:spPr/>
        <p:txBody>
          <a:bodyPr/>
          <a:lstStyle/>
          <a:p>
            <a:fld id="{6CC909FF-2BF1-4040-B08C-776E15FF259F}" type="datetime1">
              <a:rPr lang="hu-HU" smtClean="0"/>
              <a:t>2023. 01. 18.</a:t>
            </a:fld>
            <a:endParaRPr lang="hu-HU"/>
          </a:p>
        </p:txBody>
      </p:sp>
      <p:sp>
        <p:nvSpPr>
          <p:cNvPr id="6" name="Dia számának helye 5"/>
          <p:cNvSpPr>
            <a:spLocks noGrp="1"/>
          </p:cNvSpPr>
          <p:nvPr>
            <p:ph type="sldNum" sz="quarter" idx="12"/>
          </p:nvPr>
        </p:nvSpPr>
        <p:spPr/>
        <p:txBody>
          <a:bodyPr/>
          <a:lstStyle/>
          <a:p>
            <a:fld id="{39A938FA-6108-4A36-A74B-B1E67C707359}" type="slidenum">
              <a:rPr lang="hu-HU" smtClean="0"/>
              <a:t>55</a:t>
            </a:fld>
            <a:endParaRPr lang="hu-HU"/>
          </a:p>
        </p:txBody>
      </p:sp>
    </p:spTree>
    <p:extLst>
      <p:ext uri="{BB962C8B-B14F-4D97-AF65-F5344CB8AC3E}">
        <p14:creationId xmlns:p14="http://schemas.microsoft.com/office/powerpoint/2010/main" val="1280393733"/>
      </p:ext>
    </p:extLst>
  </p:cSld>
  <p:clrMapOvr>
    <a:masterClrMapping/>
  </p:clrMapOvr>
  <mc:AlternateContent xmlns:mc="http://schemas.openxmlformats.org/markup-compatibility/2006" xmlns:p14="http://schemas.microsoft.com/office/powerpoint/2010/main">
    <mc:Choice Requires="p14">
      <p:transition spd="slow" p14:dur="1250">
        <p14:switch dir="r"/>
      </p:transition>
    </mc:Choice>
    <mc:Fallback xmlns="">
      <p:transition spd="slow">
        <p:fade/>
      </p:transition>
    </mc:Fallback>
  </mc:AlternateContent>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dirty="0"/>
              <a:t>DDL III.</a:t>
            </a:r>
          </a:p>
        </p:txBody>
      </p:sp>
      <p:sp>
        <p:nvSpPr>
          <p:cNvPr id="3" name="Tartalom helye 2"/>
          <p:cNvSpPr>
            <a:spLocks noGrp="1"/>
          </p:cNvSpPr>
          <p:nvPr>
            <p:ph idx="1"/>
          </p:nvPr>
        </p:nvSpPr>
        <p:spPr/>
        <p:txBody>
          <a:bodyPr>
            <a:normAutofit lnSpcReduction="10000"/>
          </a:bodyPr>
          <a:lstStyle/>
          <a:p>
            <a:pPr lvl="1"/>
            <a:r>
              <a:rPr lang="hu-HU" sz="3400" dirty="0"/>
              <a:t>Tábla létrehozása (MSSQL és </a:t>
            </a:r>
            <a:r>
              <a:rPr lang="hu-HU" sz="3400" dirty="0" err="1"/>
              <a:t>MySQL</a:t>
            </a:r>
            <a:r>
              <a:rPr lang="hu-HU" sz="3400" dirty="0"/>
              <a:t>):</a:t>
            </a:r>
          </a:p>
          <a:p>
            <a:pPr lvl="2"/>
            <a:r>
              <a:rPr lang="hu-HU" dirty="0"/>
              <a:t> </a:t>
            </a:r>
            <a:r>
              <a:rPr lang="hu-HU" sz="3000" dirty="0">
                <a:solidFill>
                  <a:srgbClr val="0000FF"/>
                </a:solidFill>
              </a:rPr>
              <a:t>CREATE TABLE</a:t>
            </a:r>
            <a:r>
              <a:rPr lang="hu-HU" sz="3000" dirty="0"/>
              <a:t> &lt;ab_neve&gt;.&lt;</a:t>
            </a:r>
            <a:r>
              <a:rPr lang="hu-HU" sz="3000" dirty="0" err="1"/>
              <a:t>tbl</a:t>
            </a:r>
            <a:r>
              <a:rPr lang="hu-HU" sz="3000" dirty="0"/>
              <a:t>_</a:t>
            </a:r>
            <a:r>
              <a:rPr lang="hu-HU" sz="3000" dirty="0" err="1"/>
              <a:t>neve</a:t>
            </a:r>
            <a:r>
              <a:rPr lang="hu-HU" sz="3000" dirty="0"/>
              <a:t>&gt; (&lt;oszlopneve1&gt; &lt;típus&gt;, &lt;oszlopneve2&gt; &lt;típus&gt;);</a:t>
            </a:r>
          </a:p>
          <a:p>
            <a:pPr lvl="2"/>
            <a:r>
              <a:rPr lang="hu-HU" sz="3000" dirty="0"/>
              <a:t>Tábla létrehozásával tudunk definiálni egy fizikai egyedet.</a:t>
            </a:r>
          </a:p>
          <a:p>
            <a:pPr lvl="2"/>
            <a:r>
              <a:rPr lang="hu-HU" sz="3000" dirty="0"/>
              <a:t>Tábla létrehozásakor meg kell adjuk, hogy melyik adatbázisba fog kerülni a tábla.</a:t>
            </a:r>
          </a:p>
          <a:p>
            <a:pPr lvl="3"/>
            <a:r>
              <a:rPr lang="hu-HU" sz="3000" dirty="0"/>
              <a:t>Ezt már előre definiálhatjuk a </a:t>
            </a:r>
            <a:r>
              <a:rPr lang="hu-HU" sz="3000" dirty="0">
                <a:solidFill>
                  <a:srgbClr val="0000FF"/>
                </a:solidFill>
              </a:rPr>
              <a:t>USE</a:t>
            </a:r>
            <a:r>
              <a:rPr lang="hu-HU" sz="3000" dirty="0"/>
              <a:t> parancs segítségével (</a:t>
            </a:r>
            <a:r>
              <a:rPr lang="hu-HU" sz="3000" dirty="0">
                <a:solidFill>
                  <a:srgbClr val="0000FF"/>
                </a:solidFill>
              </a:rPr>
              <a:t>USE</a:t>
            </a:r>
            <a:r>
              <a:rPr lang="hu-HU" sz="3000" dirty="0"/>
              <a:t> &lt;ab_neve&gt;;)</a:t>
            </a:r>
          </a:p>
          <a:p>
            <a:pPr lvl="2"/>
            <a:r>
              <a:rPr lang="hu-HU" sz="3000" dirty="0"/>
              <a:t>Illetve definiáljuk, hogy a tábla milyen oszlopokkal (attribútumokkal fog rendelkezni)</a:t>
            </a:r>
          </a:p>
        </p:txBody>
      </p:sp>
      <p:sp>
        <p:nvSpPr>
          <p:cNvPr id="4" name="Dátum helye 3"/>
          <p:cNvSpPr>
            <a:spLocks noGrp="1"/>
          </p:cNvSpPr>
          <p:nvPr>
            <p:ph type="dt" sz="half" idx="10"/>
          </p:nvPr>
        </p:nvSpPr>
        <p:spPr/>
        <p:txBody>
          <a:bodyPr/>
          <a:lstStyle/>
          <a:p>
            <a:fld id="{14DBE115-8A6D-4375-AC3F-ED49427B6E4E}" type="datetime1">
              <a:rPr lang="hu-HU" smtClean="0"/>
              <a:t>2023. 01. 18.</a:t>
            </a:fld>
            <a:endParaRPr lang="hu-HU"/>
          </a:p>
        </p:txBody>
      </p:sp>
      <p:sp>
        <p:nvSpPr>
          <p:cNvPr id="6" name="Dia számának helye 5"/>
          <p:cNvSpPr>
            <a:spLocks noGrp="1"/>
          </p:cNvSpPr>
          <p:nvPr>
            <p:ph type="sldNum" sz="quarter" idx="12"/>
          </p:nvPr>
        </p:nvSpPr>
        <p:spPr/>
        <p:txBody>
          <a:bodyPr/>
          <a:lstStyle/>
          <a:p>
            <a:fld id="{39A938FA-6108-4A36-A74B-B1E67C707359}" type="slidenum">
              <a:rPr lang="hu-HU" smtClean="0"/>
              <a:t>56</a:t>
            </a:fld>
            <a:endParaRPr lang="hu-HU"/>
          </a:p>
        </p:txBody>
      </p:sp>
    </p:spTree>
    <p:extLst>
      <p:ext uri="{BB962C8B-B14F-4D97-AF65-F5344CB8AC3E}">
        <p14:creationId xmlns:p14="http://schemas.microsoft.com/office/powerpoint/2010/main" val="2836903371"/>
      </p:ext>
    </p:extLst>
  </p:cSld>
  <p:clrMapOvr>
    <a:masterClrMapping/>
  </p:clrMapOvr>
  <mc:AlternateContent xmlns:mc="http://schemas.openxmlformats.org/markup-compatibility/2006" xmlns:p14="http://schemas.microsoft.com/office/powerpoint/2010/main">
    <mc:Choice Requires="p14">
      <p:transition spd="slow" p14:dur="1250">
        <p14:switch dir="r"/>
      </p:transition>
    </mc:Choice>
    <mc:Fallback xmlns="">
      <p:transition spd="slow">
        <p:fade/>
      </p:transition>
    </mc:Fallback>
  </mc:AlternateContent>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dirty="0"/>
              <a:t>DDL IV.</a:t>
            </a:r>
          </a:p>
        </p:txBody>
      </p:sp>
      <p:sp>
        <p:nvSpPr>
          <p:cNvPr id="3" name="Tartalom helye 2"/>
          <p:cNvSpPr>
            <a:spLocks noGrp="1"/>
          </p:cNvSpPr>
          <p:nvPr>
            <p:ph idx="1"/>
          </p:nvPr>
        </p:nvSpPr>
        <p:spPr/>
        <p:txBody>
          <a:bodyPr>
            <a:normAutofit fontScale="92500" lnSpcReduction="10000"/>
          </a:bodyPr>
          <a:lstStyle/>
          <a:p>
            <a:pPr lvl="1"/>
            <a:r>
              <a:rPr lang="hu-HU" dirty="0"/>
              <a:t>Tábla oszlopainak tulajdonságai:</a:t>
            </a:r>
          </a:p>
          <a:p>
            <a:pPr lvl="2"/>
            <a:r>
              <a:rPr lang="hu-HU" dirty="0"/>
              <a:t> </a:t>
            </a:r>
            <a:r>
              <a:rPr lang="hu-HU" dirty="0">
                <a:solidFill>
                  <a:srgbClr val="0000FF"/>
                </a:solidFill>
              </a:rPr>
              <a:t>PRIMARY KEY </a:t>
            </a:r>
            <a:r>
              <a:rPr lang="hu-HU" dirty="0"/>
              <a:t>(MSSQL és </a:t>
            </a:r>
            <a:r>
              <a:rPr lang="hu-HU" dirty="0" err="1"/>
              <a:t>MySQL</a:t>
            </a:r>
            <a:r>
              <a:rPr lang="hu-HU" dirty="0"/>
              <a:t>)</a:t>
            </a:r>
            <a:endParaRPr lang="hu-HU" dirty="0">
              <a:solidFill>
                <a:srgbClr val="0000FF"/>
              </a:solidFill>
            </a:endParaRPr>
          </a:p>
          <a:p>
            <a:pPr lvl="3"/>
            <a:r>
              <a:rPr lang="hu-HU" dirty="0"/>
              <a:t>Az oszlop típusa után megadva, az adott oszlop az elsődleges kulcs részévé válik, ami azt jelenti, hogy az adott tulajdonság (illetve, ha van több is, akkor tulajdonságok) segítségével, pontosan azonosítani lehet majd az adott rekordot.</a:t>
            </a:r>
          </a:p>
          <a:p>
            <a:pPr lvl="3"/>
            <a:r>
              <a:rPr lang="hu-HU" dirty="0"/>
              <a:t>Fontos, hogy a </a:t>
            </a:r>
            <a:r>
              <a:rPr lang="hu-HU" dirty="0">
                <a:solidFill>
                  <a:srgbClr val="0000FF"/>
                </a:solidFill>
              </a:rPr>
              <a:t>PRIMARY KEY</a:t>
            </a:r>
            <a:r>
              <a:rPr lang="hu-HU" dirty="0"/>
              <a:t> nem lehet </a:t>
            </a:r>
            <a:r>
              <a:rPr lang="hu-HU" dirty="0">
                <a:solidFill>
                  <a:srgbClr val="0000FF"/>
                </a:solidFill>
              </a:rPr>
              <a:t>NULL</a:t>
            </a:r>
            <a:r>
              <a:rPr lang="hu-HU" dirty="0"/>
              <a:t> értékű, és az is, hogy tartalma nem egyezhet meg két rekordban, azonban nagyon fontos, hogy maga a </a:t>
            </a:r>
            <a:r>
              <a:rPr lang="hu-HU" dirty="0">
                <a:solidFill>
                  <a:srgbClr val="0000FF"/>
                </a:solidFill>
              </a:rPr>
              <a:t>PRIMARY KEY</a:t>
            </a:r>
            <a:r>
              <a:rPr lang="hu-HU" dirty="0"/>
              <a:t> nem egyezhet meg, tehát ha 3 oszlop is </a:t>
            </a:r>
            <a:r>
              <a:rPr lang="hu-HU" dirty="0">
                <a:solidFill>
                  <a:srgbClr val="0000FF"/>
                </a:solidFill>
              </a:rPr>
              <a:t>PRIMARY KEY</a:t>
            </a:r>
            <a:r>
              <a:rPr lang="hu-HU" dirty="0"/>
              <a:t>, akkor csak mindhárom értéke nem egyezhet meg. Egy-egy oszlop értéke igen.</a:t>
            </a:r>
          </a:p>
          <a:p>
            <a:pPr lvl="3"/>
            <a:r>
              <a:rPr lang="hu-HU" dirty="0"/>
              <a:t>Minden táblában, legalább 1 elsődleges kulcs definiálása kötelező.</a:t>
            </a:r>
          </a:p>
          <a:p>
            <a:pPr lvl="2"/>
            <a:r>
              <a:rPr lang="hu-HU" dirty="0"/>
              <a:t>MSSQL:</a:t>
            </a:r>
          </a:p>
          <a:p>
            <a:pPr lvl="3"/>
            <a:r>
              <a:rPr lang="hu-HU" dirty="0"/>
              <a:t> </a:t>
            </a:r>
            <a:r>
              <a:rPr lang="hu-HU" sz="2200" dirty="0">
                <a:solidFill>
                  <a:srgbClr val="0000FF"/>
                </a:solidFill>
              </a:rPr>
              <a:t>CREATE TABLE</a:t>
            </a:r>
            <a:r>
              <a:rPr lang="hu-HU" sz="2200" dirty="0"/>
              <a:t> &lt;</a:t>
            </a:r>
            <a:r>
              <a:rPr lang="hu-HU" sz="2200" dirty="0" err="1"/>
              <a:t>tbl</a:t>
            </a:r>
            <a:r>
              <a:rPr lang="hu-HU" sz="2200" dirty="0"/>
              <a:t>_neve&gt; (…&lt;oszlop_neve&gt; &lt;típus&gt; </a:t>
            </a:r>
            <a:r>
              <a:rPr lang="hu-HU" sz="2200" dirty="0">
                <a:solidFill>
                  <a:srgbClr val="0000FF"/>
                </a:solidFill>
              </a:rPr>
              <a:t>NOT NULL PRIMARY KEY</a:t>
            </a:r>
            <a:r>
              <a:rPr lang="hu-HU" sz="2200" dirty="0"/>
              <a:t>…);</a:t>
            </a:r>
          </a:p>
          <a:p>
            <a:pPr lvl="2"/>
            <a:r>
              <a:rPr lang="hu-HU" dirty="0"/>
              <a:t>MYSQL:</a:t>
            </a:r>
          </a:p>
          <a:p>
            <a:pPr lvl="3"/>
            <a:r>
              <a:rPr lang="hu-HU" dirty="0"/>
              <a:t> </a:t>
            </a:r>
            <a:r>
              <a:rPr lang="hu-HU" sz="2200" dirty="0">
                <a:solidFill>
                  <a:srgbClr val="0000FF"/>
                </a:solidFill>
              </a:rPr>
              <a:t>CREATE TABLE </a:t>
            </a:r>
            <a:r>
              <a:rPr lang="hu-HU" sz="2200" dirty="0"/>
              <a:t>&lt;</a:t>
            </a:r>
            <a:r>
              <a:rPr lang="hu-HU" sz="2200" dirty="0" err="1"/>
              <a:t>tbl_neve</a:t>
            </a:r>
            <a:r>
              <a:rPr lang="hu-HU" sz="2200" dirty="0"/>
              <a:t>&gt; (…&lt;oszlopok&gt;…, </a:t>
            </a:r>
            <a:r>
              <a:rPr lang="hu-HU" sz="2200" dirty="0">
                <a:solidFill>
                  <a:srgbClr val="0000FF"/>
                </a:solidFill>
              </a:rPr>
              <a:t>PRIMARY KEY</a:t>
            </a:r>
            <a:r>
              <a:rPr lang="hu-HU" sz="2200" dirty="0"/>
              <a:t>(&lt;oszlopok_vesszővel_elválogatva&gt;));</a:t>
            </a:r>
          </a:p>
        </p:txBody>
      </p:sp>
      <p:sp>
        <p:nvSpPr>
          <p:cNvPr id="4" name="Dátum helye 3"/>
          <p:cNvSpPr>
            <a:spLocks noGrp="1"/>
          </p:cNvSpPr>
          <p:nvPr>
            <p:ph type="dt" sz="half" idx="10"/>
          </p:nvPr>
        </p:nvSpPr>
        <p:spPr/>
        <p:txBody>
          <a:bodyPr/>
          <a:lstStyle/>
          <a:p>
            <a:fld id="{A7DBCFD0-9FCC-4103-8890-6DA8C8641BC7}" type="datetime1">
              <a:rPr lang="hu-HU" smtClean="0"/>
              <a:t>2023. 01. 18.</a:t>
            </a:fld>
            <a:endParaRPr lang="hu-HU"/>
          </a:p>
        </p:txBody>
      </p:sp>
      <p:sp>
        <p:nvSpPr>
          <p:cNvPr id="6" name="Dia számának helye 5"/>
          <p:cNvSpPr>
            <a:spLocks noGrp="1"/>
          </p:cNvSpPr>
          <p:nvPr>
            <p:ph type="sldNum" sz="quarter" idx="12"/>
          </p:nvPr>
        </p:nvSpPr>
        <p:spPr/>
        <p:txBody>
          <a:bodyPr/>
          <a:lstStyle/>
          <a:p>
            <a:fld id="{39A938FA-6108-4A36-A74B-B1E67C707359}" type="slidenum">
              <a:rPr lang="hu-HU" smtClean="0"/>
              <a:t>57</a:t>
            </a:fld>
            <a:endParaRPr lang="hu-HU"/>
          </a:p>
        </p:txBody>
      </p:sp>
    </p:spTree>
    <p:extLst>
      <p:ext uri="{BB962C8B-B14F-4D97-AF65-F5344CB8AC3E}">
        <p14:creationId xmlns:p14="http://schemas.microsoft.com/office/powerpoint/2010/main" val="1807290159"/>
      </p:ext>
    </p:extLst>
  </p:cSld>
  <p:clrMapOvr>
    <a:masterClrMapping/>
  </p:clrMapOvr>
  <mc:AlternateContent xmlns:mc="http://schemas.openxmlformats.org/markup-compatibility/2006" xmlns:p14="http://schemas.microsoft.com/office/powerpoint/2010/main">
    <mc:Choice Requires="p14">
      <p:transition spd="slow" p14:dur="1250">
        <p14:switch dir="r"/>
      </p:transition>
    </mc:Choice>
    <mc:Fallback xmlns="">
      <p:transition spd="slow">
        <p:fade/>
      </p:transition>
    </mc:Fallback>
  </mc:AlternateContent>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dirty="0"/>
              <a:t>DDL V.</a:t>
            </a:r>
          </a:p>
        </p:txBody>
      </p:sp>
      <p:sp>
        <p:nvSpPr>
          <p:cNvPr id="3" name="Tartalom helye 2"/>
          <p:cNvSpPr>
            <a:spLocks noGrp="1"/>
          </p:cNvSpPr>
          <p:nvPr>
            <p:ph idx="1"/>
          </p:nvPr>
        </p:nvSpPr>
        <p:spPr/>
        <p:txBody>
          <a:bodyPr>
            <a:normAutofit/>
          </a:bodyPr>
          <a:lstStyle/>
          <a:p>
            <a:pPr lvl="1"/>
            <a:r>
              <a:rPr lang="hu-HU" dirty="0"/>
              <a:t> </a:t>
            </a:r>
            <a:r>
              <a:rPr lang="hu-HU" dirty="0">
                <a:solidFill>
                  <a:srgbClr val="0000FF"/>
                </a:solidFill>
              </a:rPr>
              <a:t>FOREIGN KEY </a:t>
            </a:r>
            <a:r>
              <a:rPr lang="hu-HU" dirty="0"/>
              <a:t>(MSSQL és </a:t>
            </a:r>
            <a:r>
              <a:rPr lang="hu-HU" dirty="0" err="1"/>
              <a:t>MySQL</a:t>
            </a:r>
            <a:r>
              <a:rPr lang="hu-HU" dirty="0"/>
              <a:t>)</a:t>
            </a:r>
            <a:endParaRPr lang="hu-HU" dirty="0">
              <a:solidFill>
                <a:srgbClr val="0000FF"/>
              </a:solidFill>
            </a:endParaRPr>
          </a:p>
          <a:p>
            <a:pPr lvl="2"/>
            <a:r>
              <a:rPr lang="hu-HU" dirty="0"/>
              <a:t>Megadásával jelezzük, hogy az adott attribútum idegen kulcs, mely egy másik tábla, megfelelő oszlopára hivatkozik.</a:t>
            </a:r>
          </a:p>
          <a:p>
            <a:pPr lvl="2"/>
            <a:r>
              <a:rPr lang="hu-HU" dirty="0"/>
              <a:t>Megadásával logikai kapcsolat épül ki a két tábla között megadott oszlopok alapján, mely így segíti a konzisztencia fenntartását.</a:t>
            </a:r>
          </a:p>
          <a:p>
            <a:pPr lvl="2"/>
            <a:r>
              <a:rPr lang="hu-HU" dirty="0"/>
              <a:t>MSSQL:</a:t>
            </a:r>
          </a:p>
          <a:p>
            <a:pPr lvl="3"/>
            <a:r>
              <a:rPr lang="hu-HU" sz="2000" dirty="0"/>
              <a:t> </a:t>
            </a:r>
            <a:r>
              <a:rPr lang="hu-HU" sz="2000" dirty="0">
                <a:solidFill>
                  <a:srgbClr val="0000FF"/>
                </a:solidFill>
              </a:rPr>
              <a:t>CREATE TABLE</a:t>
            </a:r>
            <a:r>
              <a:rPr lang="hu-HU" sz="2000" dirty="0"/>
              <a:t> &lt;</a:t>
            </a:r>
            <a:r>
              <a:rPr lang="hu-HU" sz="2000" dirty="0" err="1"/>
              <a:t>tbl</a:t>
            </a:r>
            <a:r>
              <a:rPr lang="hu-HU" sz="2000" dirty="0"/>
              <a:t>_neve&gt; (…&lt;oszlop_neve&gt; &lt;típus&gt; </a:t>
            </a:r>
            <a:r>
              <a:rPr lang="hu-HU" sz="2000" dirty="0">
                <a:solidFill>
                  <a:srgbClr val="0000FF"/>
                </a:solidFill>
              </a:rPr>
              <a:t>FOREIGN KEY REFERENCES</a:t>
            </a:r>
            <a:r>
              <a:rPr lang="hu-HU" sz="2000" dirty="0"/>
              <a:t> &lt;</a:t>
            </a:r>
            <a:r>
              <a:rPr lang="hu-HU" sz="2000" dirty="0" err="1"/>
              <a:t>tbl</a:t>
            </a:r>
            <a:r>
              <a:rPr lang="hu-HU" sz="2000" dirty="0"/>
              <a:t>_neve&gt; (&lt;oszlop_neve&gt;)…);</a:t>
            </a:r>
          </a:p>
          <a:p>
            <a:pPr lvl="2"/>
            <a:r>
              <a:rPr lang="hu-HU" dirty="0" err="1"/>
              <a:t>MySQL</a:t>
            </a:r>
            <a:r>
              <a:rPr lang="hu-HU" dirty="0"/>
              <a:t>:</a:t>
            </a:r>
          </a:p>
          <a:p>
            <a:pPr lvl="3"/>
            <a:r>
              <a:rPr lang="hu-HU" dirty="0"/>
              <a:t> </a:t>
            </a:r>
            <a:r>
              <a:rPr lang="hu-HU" sz="2000" dirty="0">
                <a:solidFill>
                  <a:srgbClr val="0000FF"/>
                </a:solidFill>
              </a:rPr>
              <a:t>CREATE TABLE </a:t>
            </a:r>
            <a:r>
              <a:rPr lang="hu-HU" sz="2000" dirty="0"/>
              <a:t>&lt;</a:t>
            </a:r>
            <a:r>
              <a:rPr lang="hu-HU" sz="2000" dirty="0" err="1"/>
              <a:t>tbl_neve</a:t>
            </a:r>
            <a:r>
              <a:rPr lang="hu-HU" sz="2000" dirty="0"/>
              <a:t>&gt; (…&lt;oszlopok&gt;…, </a:t>
            </a:r>
            <a:r>
              <a:rPr lang="hu-HU" sz="2000" dirty="0">
                <a:solidFill>
                  <a:srgbClr val="0000FF"/>
                </a:solidFill>
              </a:rPr>
              <a:t>FOREIGN KEY</a:t>
            </a:r>
            <a:r>
              <a:rPr lang="hu-HU" sz="2000" dirty="0"/>
              <a:t>(&lt;oszlopok_vesszővel_elválogatva&gt;) </a:t>
            </a:r>
            <a:r>
              <a:rPr lang="hu-HU" sz="2000" dirty="0">
                <a:solidFill>
                  <a:srgbClr val="0000FF"/>
                </a:solidFill>
              </a:rPr>
              <a:t>REFERENCES</a:t>
            </a:r>
            <a:r>
              <a:rPr lang="hu-HU" sz="2000" dirty="0"/>
              <a:t> &lt;</a:t>
            </a:r>
            <a:r>
              <a:rPr lang="hu-HU" sz="2000" dirty="0" err="1"/>
              <a:t>tbl_neve</a:t>
            </a:r>
            <a:r>
              <a:rPr lang="hu-HU" sz="2000" dirty="0"/>
              <a:t>&gt; (&lt;</a:t>
            </a:r>
            <a:r>
              <a:rPr lang="hu-HU" sz="2000" dirty="0" err="1"/>
              <a:t>oszlopok_vesszővel_elválogatva</a:t>
            </a:r>
            <a:r>
              <a:rPr lang="hu-HU" sz="2000" dirty="0"/>
              <a:t> &gt;));</a:t>
            </a:r>
          </a:p>
        </p:txBody>
      </p:sp>
      <p:sp>
        <p:nvSpPr>
          <p:cNvPr id="4" name="Dátum helye 3"/>
          <p:cNvSpPr>
            <a:spLocks noGrp="1"/>
          </p:cNvSpPr>
          <p:nvPr>
            <p:ph type="dt" sz="half" idx="10"/>
          </p:nvPr>
        </p:nvSpPr>
        <p:spPr/>
        <p:txBody>
          <a:bodyPr/>
          <a:lstStyle/>
          <a:p>
            <a:fld id="{576CEC46-1C06-47C6-AD8D-9056615B48C6}" type="datetime1">
              <a:rPr lang="hu-HU" smtClean="0"/>
              <a:t>2023. 01. 18.</a:t>
            </a:fld>
            <a:endParaRPr lang="hu-HU"/>
          </a:p>
        </p:txBody>
      </p:sp>
      <p:sp>
        <p:nvSpPr>
          <p:cNvPr id="6" name="Dia számának helye 5"/>
          <p:cNvSpPr>
            <a:spLocks noGrp="1"/>
          </p:cNvSpPr>
          <p:nvPr>
            <p:ph type="sldNum" sz="quarter" idx="12"/>
          </p:nvPr>
        </p:nvSpPr>
        <p:spPr/>
        <p:txBody>
          <a:bodyPr/>
          <a:lstStyle/>
          <a:p>
            <a:fld id="{39A938FA-6108-4A36-A74B-B1E67C707359}" type="slidenum">
              <a:rPr lang="hu-HU" smtClean="0"/>
              <a:t>58</a:t>
            </a:fld>
            <a:endParaRPr lang="hu-HU"/>
          </a:p>
        </p:txBody>
      </p:sp>
    </p:spTree>
    <p:extLst>
      <p:ext uri="{BB962C8B-B14F-4D97-AF65-F5344CB8AC3E}">
        <p14:creationId xmlns:p14="http://schemas.microsoft.com/office/powerpoint/2010/main" val="2863677990"/>
      </p:ext>
    </p:extLst>
  </p:cSld>
  <p:clrMapOvr>
    <a:masterClrMapping/>
  </p:clrMapOvr>
  <mc:AlternateContent xmlns:mc="http://schemas.openxmlformats.org/markup-compatibility/2006" xmlns:p14="http://schemas.microsoft.com/office/powerpoint/2010/main">
    <mc:Choice Requires="p14">
      <p:transition spd="slow" p14:dur="1250">
        <p14:switch dir="r"/>
      </p:transition>
    </mc:Choice>
    <mc:Fallback xmlns="">
      <p:transition spd="slow">
        <p:fade/>
      </p:transition>
    </mc:Fallback>
  </mc:AlternateContent>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dirty="0"/>
              <a:t>DDL VI.</a:t>
            </a:r>
          </a:p>
        </p:txBody>
      </p:sp>
      <p:sp>
        <p:nvSpPr>
          <p:cNvPr id="3" name="Tartalom helye 2"/>
          <p:cNvSpPr>
            <a:spLocks noGrp="1"/>
          </p:cNvSpPr>
          <p:nvPr>
            <p:ph idx="1"/>
          </p:nvPr>
        </p:nvSpPr>
        <p:spPr/>
        <p:txBody>
          <a:bodyPr>
            <a:normAutofit fontScale="77500" lnSpcReduction="20000"/>
          </a:bodyPr>
          <a:lstStyle/>
          <a:p>
            <a:pPr lvl="2"/>
            <a:r>
              <a:rPr lang="hu-HU" dirty="0"/>
              <a:t> </a:t>
            </a:r>
            <a:r>
              <a:rPr lang="hu-HU" dirty="0">
                <a:solidFill>
                  <a:srgbClr val="0000FF"/>
                </a:solidFill>
              </a:rPr>
              <a:t>UNIQUE </a:t>
            </a:r>
            <a:r>
              <a:rPr lang="hu-HU" dirty="0"/>
              <a:t>(MSSQL és </a:t>
            </a:r>
            <a:r>
              <a:rPr lang="hu-HU" dirty="0" err="1"/>
              <a:t>MySQL</a:t>
            </a:r>
            <a:r>
              <a:rPr lang="hu-HU" dirty="0"/>
              <a:t>)</a:t>
            </a:r>
            <a:endParaRPr lang="hu-HU" dirty="0">
              <a:solidFill>
                <a:srgbClr val="0000FF"/>
              </a:solidFill>
            </a:endParaRPr>
          </a:p>
          <a:p>
            <a:pPr lvl="3"/>
            <a:r>
              <a:rPr lang="hu-HU" sz="2600" dirty="0"/>
              <a:t>Egyediséget megkövetelő tulajdonság, egyedi kulcsnak is szokták nevezni.</a:t>
            </a:r>
          </a:p>
          <a:p>
            <a:pPr lvl="3"/>
            <a:r>
              <a:rPr lang="hu-HU" sz="2600" dirty="0"/>
              <a:t>Megadja, hogy az adott oszlop értéke, az összes a táblában tárolt rekordra vonatkozóan egyedi kell legyen.</a:t>
            </a:r>
          </a:p>
          <a:p>
            <a:pPr lvl="3"/>
            <a:r>
              <a:rPr lang="hu-HU" sz="2600" dirty="0"/>
              <a:t>MSSQL:</a:t>
            </a:r>
          </a:p>
          <a:p>
            <a:pPr lvl="4"/>
            <a:r>
              <a:rPr lang="hu-HU" sz="2100" dirty="0"/>
              <a:t> </a:t>
            </a:r>
            <a:r>
              <a:rPr lang="hu-HU" sz="2100" dirty="0">
                <a:solidFill>
                  <a:srgbClr val="0000FF"/>
                </a:solidFill>
              </a:rPr>
              <a:t>CREATE TABLE</a:t>
            </a:r>
            <a:r>
              <a:rPr lang="hu-HU" sz="2100" dirty="0"/>
              <a:t> &lt;</a:t>
            </a:r>
            <a:r>
              <a:rPr lang="hu-HU" sz="2100" dirty="0" err="1"/>
              <a:t>tbl</a:t>
            </a:r>
            <a:r>
              <a:rPr lang="hu-HU" sz="2100" dirty="0"/>
              <a:t>_neve&gt; (…&lt;oszlop_neve&gt; &lt;típus&gt; </a:t>
            </a:r>
            <a:r>
              <a:rPr lang="hu-HU" sz="2100" dirty="0">
                <a:solidFill>
                  <a:srgbClr val="0000FF"/>
                </a:solidFill>
              </a:rPr>
              <a:t>UNIQUE</a:t>
            </a:r>
            <a:r>
              <a:rPr lang="hu-HU" sz="2100" dirty="0"/>
              <a:t>…);</a:t>
            </a:r>
          </a:p>
          <a:p>
            <a:pPr lvl="3"/>
            <a:r>
              <a:rPr lang="hu-HU" sz="2600" dirty="0" err="1"/>
              <a:t>MySQL</a:t>
            </a:r>
            <a:r>
              <a:rPr lang="hu-HU" dirty="0"/>
              <a:t>:</a:t>
            </a:r>
          </a:p>
          <a:p>
            <a:pPr lvl="4"/>
            <a:r>
              <a:rPr lang="hu-HU" sz="2100" dirty="0"/>
              <a:t> </a:t>
            </a:r>
            <a:r>
              <a:rPr lang="hu-HU" sz="2100" dirty="0">
                <a:solidFill>
                  <a:srgbClr val="0000FF"/>
                </a:solidFill>
              </a:rPr>
              <a:t>CREATE TABLE </a:t>
            </a:r>
            <a:r>
              <a:rPr lang="hu-HU" sz="2100" dirty="0"/>
              <a:t>&lt;</a:t>
            </a:r>
            <a:r>
              <a:rPr lang="hu-HU" sz="2100" dirty="0" err="1"/>
              <a:t>tbl_neve</a:t>
            </a:r>
            <a:r>
              <a:rPr lang="hu-HU" sz="2100" dirty="0"/>
              <a:t>&gt; (…&lt;oszlopok&gt;…, </a:t>
            </a:r>
            <a:r>
              <a:rPr lang="hu-HU" sz="2100" dirty="0">
                <a:solidFill>
                  <a:srgbClr val="0000FF"/>
                </a:solidFill>
              </a:rPr>
              <a:t>UNIQUE</a:t>
            </a:r>
            <a:r>
              <a:rPr lang="hu-HU" sz="2100" dirty="0"/>
              <a:t>(&lt;</a:t>
            </a:r>
            <a:r>
              <a:rPr lang="hu-HU" sz="2100" dirty="0" err="1"/>
              <a:t>oszlop_neve</a:t>
            </a:r>
            <a:r>
              <a:rPr lang="hu-HU" sz="2100" dirty="0"/>
              <a:t>&gt;));</a:t>
            </a:r>
          </a:p>
          <a:p>
            <a:pPr lvl="2"/>
            <a:r>
              <a:rPr lang="hu-HU" dirty="0"/>
              <a:t> Kulcs generálás </a:t>
            </a:r>
            <a:r>
              <a:rPr lang="hu-HU" dirty="0">
                <a:solidFill>
                  <a:srgbClr val="0000FF"/>
                </a:solidFill>
              </a:rPr>
              <a:t>IDENTITY</a:t>
            </a:r>
            <a:r>
              <a:rPr lang="hu-HU" dirty="0"/>
              <a:t> (MSSQL) / </a:t>
            </a:r>
            <a:r>
              <a:rPr lang="hu-HU" dirty="0">
                <a:solidFill>
                  <a:srgbClr val="0000FF"/>
                </a:solidFill>
              </a:rPr>
              <a:t>AUTO_INCREMENT</a:t>
            </a:r>
            <a:r>
              <a:rPr lang="hu-HU" dirty="0"/>
              <a:t> (</a:t>
            </a:r>
            <a:r>
              <a:rPr lang="hu-HU" dirty="0" err="1"/>
              <a:t>MySQL</a:t>
            </a:r>
            <a:r>
              <a:rPr lang="hu-HU" dirty="0"/>
              <a:t>)</a:t>
            </a:r>
          </a:p>
          <a:p>
            <a:pPr lvl="3"/>
            <a:r>
              <a:rPr lang="hu-HU" sz="2600" dirty="0"/>
              <a:t>Automatikus egyedi értékadás. Feladata, hogy a számot tartalmazó, általában kulcs attribútum automatikus értéket kapjon oly módon, hogy minden egyes beszúrás során automatikusan növelt értéket szúr be az adott oszlopba.</a:t>
            </a:r>
          </a:p>
          <a:p>
            <a:pPr lvl="3"/>
            <a:r>
              <a:rPr lang="hu-HU" sz="2600" dirty="0"/>
              <a:t>Segítségével automatikusan generálható azonosító egy-egy rekordhoz.</a:t>
            </a:r>
          </a:p>
          <a:p>
            <a:pPr lvl="3"/>
            <a:r>
              <a:rPr lang="hu-HU" sz="2600" dirty="0"/>
              <a:t>MSSQL:</a:t>
            </a:r>
          </a:p>
          <a:p>
            <a:pPr lvl="4"/>
            <a:r>
              <a:rPr lang="hu-HU" sz="2100" dirty="0"/>
              <a:t> </a:t>
            </a:r>
            <a:r>
              <a:rPr lang="hu-HU" sz="2100" dirty="0">
                <a:solidFill>
                  <a:srgbClr val="0000FF"/>
                </a:solidFill>
              </a:rPr>
              <a:t>CREATE TABLE</a:t>
            </a:r>
            <a:r>
              <a:rPr lang="hu-HU" sz="2100" dirty="0"/>
              <a:t> &lt;</a:t>
            </a:r>
            <a:r>
              <a:rPr lang="hu-HU" sz="2100" dirty="0" err="1"/>
              <a:t>tbl</a:t>
            </a:r>
            <a:r>
              <a:rPr lang="hu-HU" sz="2100" dirty="0"/>
              <a:t>_neve&gt; (…&lt;oszlop_neve&gt; &lt;számtípus&gt; </a:t>
            </a:r>
            <a:r>
              <a:rPr lang="hu-HU" sz="2100" dirty="0">
                <a:solidFill>
                  <a:srgbClr val="0000FF"/>
                </a:solidFill>
              </a:rPr>
              <a:t>IDENTITY</a:t>
            </a:r>
            <a:r>
              <a:rPr lang="hu-HU" sz="2100" dirty="0"/>
              <a:t>(&lt;kezdés&gt;, &lt;növekmény&gt;)…);</a:t>
            </a:r>
          </a:p>
          <a:p>
            <a:pPr lvl="3"/>
            <a:r>
              <a:rPr lang="hu-HU" sz="2600" dirty="0" err="1"/>
              <a:t>MySQL</a:t>
            </a:r>
            <a:r>
              <a:rPr lang="hu-HU" sz="2600" dirty="0"/>
              <a:t>:</a:t>
            </a:r>
          </a:p>
          <a:p>
            <a:pPr lvl="4"/>
            <a:r>
              <a:rPr lang="hu-HU" sz="2100" dirty="0"/>
              <a:t> </a:t>
            </a:r>
            <a:r>
              <a:rPr lang="hu-HU" sz="2100" dirty="0">
                <a:solidFill>
                  <a:srgbClr val="0000FF"/>
                </a:solidFill>
              </a:rPr>
              <a:t>CREATE TABLE</a:t>
            </a:r>
            <a:r>
              <a:rPr lang="hu-HU" sz="2100" dirty="0"/>
              <a:t> &lt;</a:t>
            </a:r>
            <a:r>
              <a:rPr lang="hu-HU" sz="2100" dirty="0" err="1"/>
              <a:t>tbl</a:t>
            </a:r>
            <a:r>
              <a:rPr lang="hu-HU" sz="2100" dirty="0"/>
              <a:t>_neve&gt; (…&lt;oszlop_neve&gt; &lt;számtípus&gt; </a:t>
            </a:r>
            <a:r>
              <a:rPr lang="hu-HU" sz="2100" dirty="0">
                <a:solidFill>
                  <a:srgbClr val="0000FF"/>
                </a:solidFill>
              </a:rPr>
              <a:t>AUTO_INCREMENT</a:t>
            </a:r>
            <a:r>
              <a:rPr lang="hu-HU" sz="2100" dirty="0"/>
              <a:t>…);</a:t>
            </a:r>
          </a:p>
        </p:txBody>
      </p:sp>
      <p:sp>
        <p:nvSpPr>
          <p:cNvPr id="4" name="Dátum helye 3"/>
          <p:cNvSpPr>
            <a:spLocks noGrp="1"/>
          </p:cNvSpPr>
          <p:nvPr>
            <p:ph type="dt" sz="half" idx="10"/>
          </p:nvPr>
        </p:nvSpPr>
        <p:spPr/>
        <p:txBody>
          <a:bodyPr/>
          <a:lstStyle/>
          <a:p>
            <a:fld id="{6D1BCA30-A774-4F5A-8385-FECC6180574C}" type="datetime1">
              <a:rPr lang="hu-HU" smtClean="0"/>
              <a:t>2023. 01. 18.</a:t>
            </a:fld>
            <a:endParaRPr lang="hu-HU"/>
          </a:p>
        </p:txBody>
      </p:sp>
      <p:sp>
        <p:nvSpPr>
          <p:cNvPr id="6" name="Dia számának helye 5"/>
          <p:cNvSpPr>
            <a:spLocks noGrp="1"/>
          </p:cNvSpPr>
          <p:nvPr>
            <p:ph type="sldNum" sz="quarter" idx="12"/>
          </p:nvPr>
        </p:nvSpPr>
        <p:spPr/>
        <p:txBody>
          <a:bodyPr/>
          <a:lstStyle/>
          <a:p>
            <a:fld id="{39A938FA-6108-4A36-A74B-B1E67C707359}" type="slidenum">
              <a:rPr lang="hu-HU" smtClean="0"/>
              <a:t>59</a:t>
            </a:fld>
            <a:endParaRPr lang="hu-HU"/>
          </a:p>
        </p:txBody>
      </p:sp>
    </p:spTree>
    <p:extLst>
      <p:ext uri="{BB962C8B-B14F-4D97-AF65-F5344CB8AC3E}">
        <p14:creationId xmlns:p14="http://schemas.microsoft.com/office/powerpoint/2010/main" val="2863754148"/>
      </p:ext>
    </p:extLst>
  </p:cSld>
  <p:clrMapOvr>
    <a:masterClrMapping/>
  </p:clrMapOvr>
  <mc:AlternateContent xmlns:mc="http://schemas.openxmlformats.org/markup-compatibility/2006" xmlns:p14="http://schemas.microsoft.com/office/powerpoint/2010/main">
    <mc:Choice Requires="p14">
      <p:transition spd="slow" p14:dur="1250">
        <p14:switch dir="r"/>
      </p:transition>
    </mc:Choice>
    <mc:Fallback xmlns="">
      <p:transition spd="slow">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ím 2"/>
          <p:cNvSpPr>
            <a:spLocks noGrp="1"/>
          </p:cNvSpPr>
          <p:nvPr>
            <p:ph type="title"/>
          </p:nvPr>
        </p:nvSpPr>
        <p:spPr/>
        <p:txBody>
          <a:bodyPr/>
          <a:lstStyle/>
          <a:p>
            <a:r>
              <a:rPr lang="hu-HU" dirty="0" smtClean="0"/>
              <a:t>Alapfogalmak</a:t>
            </a:r>
            <a:endParaRPr lang="hu-HU" dirty="0"/>
          </a:p>
        </p:txBody>
      </p:sp>
      <p:sp>
        <p:nvSpPr>
          <p:cNvPr id="4" name="Tartalom helye 3"/>
          <p:cNvSpPr>
            <a:spLocks noGrp="1"/>
          </p:cNvSpPr>
          <p:nvPr>
            <p:ph idx="1"/>
          </p:nvPr>
        </p:nvSpPr>
        <p:spPr/>
        <p:txBody>
          <a:bodyPr>
            <a:normAutofit/>
          </a:bodyPr>
          <a:lstStyle/>
          <a:p>
            <a:r>
              <a:rPr lang="hu-HU" dirty="0" smtClean="0"/>
              <a:t>Adat:</a:t>
            </a:r>
          </a:p>
          <a:p>
            <a:pPr lvl="1"/>
            <a:r>
              <a:rPr lang="hu-HU" dirty="0" smtClean="0"/>
              <a:t>Bármi lehet, ami jól definiálható, tárolható, és bizonyos tulajdonságai miatt későbbi felhasználása lehetséges.</a:t>
            </a:r>
          </a:p>
          <a:p>
            <a:r>
              <a:rPr lang="hu-HU" dirty="0" smtClean="0"/>
              <a:t>Információ:</a:t>
            </a:r>
          </a:p>
          <a:p>
            <a:pPr lvl="1"/>
            <a:r>
              <a:rPr lang="hu-HU" dirty="0" smtClean="0"/>
              <a:t>Olyan új ismeretet hordozó adat, mely számunkra érdekes, fontos.</a:t>
            </a:r>
          </a:p>
          <a:p>
            <a:pPr lvl="1"/>
            <a:r>
              <a:rPr lang="hu-HU" dirty="0" smtClean="0"/>
              <a:t>Információ kinyerhető, már meglévő adatok felhasználásából is.</a:t>
            </a:r>
          </a:p>
          <a:p>
            <a:r>
              <a:rPr lang="hu-HU" dirty="0" smtClean="0"/>
              <a:t>Információs rendszer:</a:t>
            </a:r>
          </a:p>
          <a:p>
            <a:pPr lvl="1"/>
            <a:r>
              <a:rPr lang="hu-HU" dirty="0" smtClean="0"/>
              <a:t>Olyan rendszer, mely arra hivatott, hogy információt lehessen belőle kinyerni, a benne tárolt adatok alapján.</a:t>
            </a:r>
          </a:p>
          <a:p>
            <a:endParaRPr lang="hu-HU" dirty="0"/>
          </a:p>
        </p:txBody>
      </p:sp>
      <p:sp>
        <p:nvSpPr>
          <p:cNvPr id="5" name="Dátum helye 4"/>
          <p:cNvSpPr>
            <a:spLocks noGrp="1"/>
          </p:cNvSpPr>
          <p:nvPr>
            <p:ph type="dt" sz="half" idx="10"/>
          </p:nvPr>
        </p:nvSpPr>
        <p:spPr/>
        <p:txBody>
          <a:bodyPr/>
          <a:lstStyle/>
          <a:p>
            <a:fld id="{3A3B086D-A949-45F4-A237-A86C5EBEAF70}" type="datetime1">
              <a:rPr lang="hu-HU" smtClean="0"/>
              <a:t>2023. 01. 18.</a:t>
            </a:fld>
            <a:endParaRPr lang="hu-HU"/>
          </a:p>
        </p:txBody>
      </p:sp>
      <p:sp>
        <p:nvSpPr>
          <p:cNvPr id="6" name="Dia számának helye 5"/>
          <p:cNvSpPr>
            <a:spLocks noGrp="1"/>
          </p:cNvSpPr>
          <p:nvPr>
            <p:ph type="sldNum" sz="quarter" idx="12"/>
          </p:nvPr>
        </p:nvSpPr>
        <p:spPr/>
        <p:txBody>
          <a:bodyPr/>
          <a:lstStyle/>
          <a:p>
            <a:fld id="{6A3D1E81-B98C-4CD5-9C26-982AA14D93A3}" type="slidenum">
              <a:rPr lang="hu-HU" smtClean="0"/>
              <a:t>6</a:t>
            </a:fld>
            <a:endParaRPr lang="hu-HU"/>
          </a:p>
        </p:txBody>
      </p:sp>
    </p:spTree>
    <p:extLst>
      <p:ext uri="{BB962C8B-B14F-4D97-AF65-F5344CB8AC3E}">
        <p14:creationId xmlns:p14="http://schemas.microsoft.com/office/powerpoint/2010/main" val="3184706503"/>
      </p:ext>
    </p:extLst>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dirty="0"/>
              <a:t>DDL VII.</a:t>
            </a:r>
          </a:p>
        </p:txBody>
      </p:sp>
      <p:sp>
        <p:nvSpPr>
          <p:cNvPr id="3" name="Tartalom helye 2"/>
          <p:cNvSpPr>
            <a:spLocks noGrp="1"/>
          </p:cNvSpPr>
          <p:nvPr>
            <p:ph idx="1"/>
          </p:nvPr>
        </p:nvSpPr>
        <p:spPr/>
        <p:txBody>
          <a:bodyPr>
            <a:normAutofit/>
          </a:bodyPr>
          <a:lstStyle/>
          <a:p>
            <a:pPr lvl="2"/>
            <a:r>
              <a:rPr lang="hu-HU" dirty="0"/>
              <a:t> </a:t>
            </a:r>
            <a:r>
              <a:rPr lang="hu-HU" dirty="0">
                <a:solidFill>
                  <a:srgbClr val="0000FF"/>
                </a:solidFill>
              </a:rPr>
              <a:t>NULL</a:t>
            </a:r>
            <a:r>
              <a:rPr lang="hu-HU" dirty="0"/>
              <a:t> / </a:t>
            </a:r>
            <a:r>
              <a:rPr lang="hu-HU" dirty="0">
                <a:solidFill>
                  <a:srgbClr val="0000FF"/>
                </a:solidFill>
              </a:rPr>
              <a:t>NOT NULL </a:t>
            </a:r>
            <a:r>
              <a:rPr lang="hu-HU" dirty="0"/>
              <a:t>(MSSQL és </a:t>
            </a:r>
            <a:r>
              <a:rPr lang="hu-HU" dirty="0" err="1"/>
              <a:t>MySQL</a:t>
            </a:r>
            <a:r>
              <a:rPr lang="hu-HU" dirty="0"/>
              <a:t>)</a:t>
            </a:r>
            <a:endParaRPr lang="hu-HU" dirty="0">
              <a:solidFill>
                <a:srgbClr val="0000FF"/>
              </a:solidFill>
            </a:endParaRPr>
          </a:p>
          <a:p>
            <a:pPr lvl="3"/>
            <a:r>
              <a:rPr lang="hu-HU" dirty="0"/>
              <a:t>Olyan jelző, mely azt adja meg, hogy az adott oszlop értéke lehet </a:t>
            </a:r>
            <a:r>
              <a:rPr lang="hu-HU" dirty="0">
                <a:solidFill>
                  <a:srgbClr val="0000FF"/>
                </a:solidFill>
              </a:rPr>
              <a:t>NULL</a:t>
            </a:r>
            <a:r>
              <a:rPr lang="hu-HU" dirty="0"/>
              <a:t> érték.</a:t>
            </a:r>
          </a:p>
          <a:p>
            <a:pPr lvl="3"/>
            <a:r>
              <a:rPr lang="hu-HU" dirty="0"/>
              <a:t>Ez azért lehet fontos, mert a </a:t>
            </a:r>
            <a:r>
              <a:rPr lang="hu-HU" dirty="0">
                <a:solidFill>
                  <a:srgbClr val="0000FF"/>
                </a:solidFill>
              </a:rPr>
              <a:t>NULL</a:t>
            </a:r>
            <a:r>
              <a:rPr lang="hu-HU" dirty="0"/>
              <a:t> értékkel elkülöníthető az, hogy a felhasználó megadta az oszlop tartalmát, de nem írt bele semmit (szöveg esetén), vagy meg sem adta az oszlop tartalmát az adott rekord létrehozásánál.</a:t>
            </a:r>
          </a:p>
          <a:p>
            <a:pPr lvl="3"/>
            <a:r>
              <a:rPr lang="hu-HU" dirty="0"/>
              <a:t>Kulcs attribútumok nem vehetnek fel </a:t>
            </a:r>
            <a:r>
              <a:rPr lang="hu-HU" dirty="0">
                <a:solidFill>
                  <a:srgbClr val="0000FF"/>
                </a:solidFill>
              </a:rPr>
              <a:t>NULL</a:t>
            </a:r>
            <a:r>
              <a:rPr lang="hu-HU" dirty="0"/>
              <a:t> értéket! (</a:t>
            </a:r>
            <a:r>
              <a:rPr lang="hu-HU" dirty="0">
                <a:solidFill>
                  <a:srgbClr val="0000FF"/>
                </a:solidFill>
              </a:rPr>
              <a:t>NOT NULL</a:t>
            </a:r>
            <a:r>
              <a:rPr lang="hu-HU" dirty="0"/>
              <a:t>)</a:t>
            </a:r>
          </a:p>
          <a:p>
            <a:pPr lvl="3"/>
            <a:r>
              <a:rPr lang="hu-HU" dirty="0"/>
              <a:t>MSSQL és </a:t>
            </a:r>
            <a:r>
              <a:rPr lang="hu-HU" dirty="0" err="1"/>
              <a:t>MySQL</a:t>
            </a:r>
            <a:r>
              <a:rPr lang="hu-HU" dirty="0"/>
              <a:t>:</a:t>
            </a:r>
          </a:p>
          <a:p>
            <a:pPr lvl="4"/>
            <a:r>
              <a:rPr lang="hu-HU" dirty="0"/>
              <a:t> </a:t>
            </a:r>
            <a:r>
              <a:rPr lang="hu-HU" dirty="0">
                <a:solidFill>
                  <a:srgbClr val="0000FF"/>
                </a:solidFill>
              </a:rPr>
              <a:t>CREATE TABLE</a:t>
            </a:r>
            <a:r>
              <a:rPr lang="hu-HU" dirty="0"/>
              <a:t> &lt;</a:t>
            </a:r>
            <a:r>
              <a:rPr lang="hu-HU" dirty="0" err="1"/>
              <a:t>tbl_neve</a:t>
            </a:r>
            <a:r>
              <a:rPr lang="hu-HU" dirty="0"/>
              <a:t>&gt; (…&lt;oszlop_neve&gt; &lt;típus&gt; [</a:t>
            </a:r>
            <a:r>
              <a:rPr lang="hu-HU" dirty="0">
                <a:solidFill>
                  <a:srgbClr val="0000FF"/>
                </a:solidFill>
              </a:rPr>
              <a:t>NOT</a:t>
            </a:r>
            <a:r>
              <a:rPr lang="hu-HU" dirty="0"/>
              <a:t>]</a:t>
            </a:r>
            <a:r>
              <a:rPr lang="hu-HU" dirty="0">
                <a:solidFill>
                  <a:srgbClr val="0000FF"/>
                </a:solidFill>
              </a:rPr>
              <a:t> NULL</a:t>
            </a:r>
            <a:r>
              <a:rPr lang="hu-HU" dirty="0"/>
              <a:t>…);</a:t>
            </a:r>
          </a:p>
          <a:p>
            <a:pPr lvl="2"/>
            <a:r>
              <a:rPr lang="hu-HU" dirty="0"/>
              <a:t> </a:t>
            </a:r>
            <a:r>
              <a:rPr lang="hu-HU" dirty="0">
                <a:solidFill>
                  <a:srgbClr val="0000FF"/>
                </a:solidFill>
              </a:rPr>
              <a:t>DEFAULT </a:t>
            </a:r>
            <a:r>
              <a:rPr lang="hu-HU" dirty="0"/>
              <a:t>(MSSQL és </a:t>
            </a:r>
            <a:r>
              <a:rPr lang="hu-HU" dirty="0" err="1"/>
              <a:t>MySQL</a:t>
            </a:r>
            <a:r>
              <a:rPr lang="hu-HU" dirty="0"/>
              <a:t>)</a:t>
            </a:r>
            <a:endParaRPr lang="hu-HU" dirty="0">
              <a:solidFill>
                <a:srgbClr val="0000FF"/>
              </a:solidFill>
            </a:endParaRPr>
          </a:p>
          <a:p>
            <a:pPr lvl="3"/>
            <a:r>
              <a:rPr lang="hu-HU" dirty="0"/>
              <a:t>Alapértelmezett érték megadása az adott attribútumhoz.</a:t>
            </a:r>
          </a:p>
          <a:p>
            <a:pPr lvl="3"/>
            <a:r>
              <a:rPr lang="hu-HU" dirty="0"/>
              <a:t>Jelentősége akkor van, mikor az adott táblába való rekordfelvitelnél az adott mezőt nem tölti ki a felhasználó, ekkor a </a:t>
            </a:r>
            <a:r>
              <a:rPr lang="hu-HU" dirty="0">
                <a:solidFill>
                  <a:srgbClr val="0000FF"/>
                </a:solidFill>
              </a:rPr>
              <a:t>DEFAULT</a:t>
            </a:r>
            <a:r>
              <a:rPr lang="hu-HU" dirty="0"/>
              <a:t> értékben megadott érték jelenik meg a rekordban.</a:t>
            </a:r>
          </a:p>
        </p:txBody>
      </p:sp>
      <p:sp>
        <p:nvSpPr>
          <p:cNvPr id="4" name="Dátum helye 3"/>
          <p:cNvSpPr>
            <a:spLocks noGrp="1"/>
          </p:cNvSpPr>
          <p:nvPr>
            <p:ph type="dt" sz="half" idx="10"/>
          </p:nvPr>
        </p:nvSpPr>
        <p:spPr/>
        <p:txBody>
          <a:bodyPr/>
          <a:lstStyle/>
          <a:p>
            <a:fld id="{45AA65C8-3A08-492B-9F0C-F6EEF31787EA}" type="datetime1">
              <a:rPr lang="hu-HU" smtClean="0"/>
              <a:t>2023. 01. 18.</a:t>
            </a:fld>
            <a:endParaRPr lang="hu-HU"/>
          </a:p>
        </p:txBody>
      </p:sp>
      <p:sp>
        <p:nvSpPr>
          <p:cNvPr id="6" name="Dia számának helye 5"/>
          <p:cNvSpPr>
            <a:spLocks noGrp="1"/>
          </p:cNvSpPr>
          <p:nvPr>
            <p:ph type="sldNum" sz="quarter" idx="12"/>
          </p:nvPr>
        </p:nvSpPr>
        <p:spPr/>
        <p:txBody>
          <a:bodyPr/>
          <a:lstStyle/>
          <a:p>
            <a:fld id="{39A938FA-6108-4A36-A74B-B1E67C707359}" type="slidenum">
              <a:rPr lang="hu-HU" smtClean="0"/>
              <a:t>60</a:t>
            </a:fld>
            <a:endParaRPr lang="hu-HU"/>
          </a:p>
        </p:txBody>
      </p:sp>
    </p:spTree>
    <p:extLst>
      <p:ext uri="{BB962C8B-B14F-4D97-AF65-F5344CB8AC3E}">
        <p14:creationId xmlns:p14="http://schemas.microsoft.com/office/powerpoint/2010/main" val="2029024218"/>
      </p:ext>
    </p:extLst>
  </p:cSld>
  <p:clrMapOvr>
    <a:masterClrMapping/>
  </p:clrMapOvr>
  <mc:AlternateContent xmlns:mc="http://schemas.openxmlformats.org/markup-compatibility/2006" xmlns:p14="http://schemas.microsoft.com/office/powerpoint/2010/main">
    <mc:Choice Requires="p14">
      <p:transition spd="slow" p14:dur="1250">
        <p14:switch dir="r"/>
      </p:transition>
    </mc:Choice>
    <mc:Fallback xmlns="">
      <p:transition spd="slow">
        <p:fade/>
      </p:transition>
    </mc:Fallback>
  </mc:AlternateContent>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dirty="0"/>
              <a:t>DDL VIII.</a:t>
            </a:r>
          </a:p>
        </p:txBody>
      </p:sp>
      <p:sp>
        <p:nvSpPr>
          <p:cNvPr id="3" name="Tartalom helye 2"/>
          <p:cNvSpPr>
            <a:spLocks noGrp="1"/>
          </p:cNvSpPr>
          <p:nvPr>
            <p:ph idx="1"/>
          </p:nvPr>
        </p:nvSpPr>
        <p:spPr/>
        <p:txBody>
          <a:bodyPr>
            <a:normAutofit/>
          </a:bodyPr>
          <a:lstStyle/>
          <a:p>
            <a:pPr lvl="1"/>
            <a:r>
              <a:rPr lang="hu-HU" dirty="0"/>
              <a:t>Tábla megkötéseinek megadása külön:</a:t>
            </a:r>
          </a:p>
          <a:p>
            <a:pPr lvl="2"/>
            <a:r>
              <a:rPr lang="hu-HU" dirty="0"/>
              <a:t> </a:t>
            </a:r>
            <a:r>
              <a:rPr lang="hu-HU" dirty="0">
                <a:solidFill>
                  <a:srgbClr val="0000FF"/>
                </a:solidFill>
              </a:rPr>
              <a:t>CONSTRAINT </a:t>
            </a:r>
            <a:r>
              <a:rPr lang="hu-HU" dirty="0"/>
              <a:t>(MSSQL és </a:t>
            </a:r>
            <a:r>
              <a:rPr lang="hu-HU" dirty="0" err="1"/>
              <a:t>MySQL</a:t>
            </a:r>
            <a:r>
              <a:rPr lang="hu-HU" dirty="0"/>
              <a:t>)</a:t>
            </a:r>
            <a:endParaRPr lang="hu-HU" dirty="0">
              <a:solidFill>
                <a:srgbClr val="0000FF"/>
              </a:solidFill>
            </a:endParaRPr>
          </a:p>
          <a:p>
            <a:pPr lvl="3"/>
            <a:r>
              <a:rPr lang="hu-HU" dirty="0"/>
              <a:t>Minden megkötés, kulcs megadása történhet az oszlopdefiníciók után is a </a:t>
            </a:r>
            <a:r>
              <a:rPr lang="hu-HU" dirty="0">
                <a:solidFill>
                  <a:srgbClr val="0000FF"/>
                </a:solidFill>
              </a:rPr>
              <a:t>CONSTRAINT</a:t>
            </a:r>
            <a:r>
              <a:rPr lang="hu-HU" dirty="0"/>
              <a:t> kulcsszóval.</a:t>
            </a:r>
          </a:p>
          <a:p>
            <a:pPr lvl="3"/>
            <a:r>
              <a:rPr lang="hu-HU" dirty="0"/>
              <a:t>Az oszlopdefiníciók után beszúrhatók a megkötések:</a:t>
            </a:r>
          </a:p>
          <a:p>
            <a:pPr lvl="4"/>
            <a:r>
              <a:rPr lang="hu-HU" sz="2300" dirty="0"/>
              <a:t>Elsődleges kulcs:</a:t>
            </a:r>
          </a:p>
          <a:p>
            <a:pPr lvl="5"/>
            <a:r>
              <a:rPr lang="hu-HU" sz="2200" dirty="0"/>
              <a:t> </a:t>
            </a:r>
            <a:r>
              <a:rPr lang="hu-HU" sz="2200" dirty="0">
                <a:solidFill>
                  <a:srgbClr val="0000FF"/>
                </a:solidFill>
              </a:rPr>
              <a:t>CONSTRAINT</a:t>
            </a:r>
            <a:r>
              <a:rPr lang="hu-HU" sz="2200" dirty="0"/>
              <a:t> &lt;megkötés_neve&gt; </a:t>
            </a:r>
            <a:r>
              <a:rPr lang="hu-HU" sz="2200" dirty="0">
                <a:solidFill>
                  <a:srgbClr val="0000FF"/>
                </a:solidFill>
              </a:rPr>
              <a:t>PRIMARY KEY </a:t>
            </a:r>
            <a:r>
              <a:rPr lang="hu-HU" sz="2200" dirty="0"/>
              <a:t>(&lt;oszlop&gt;)</a:t>
            </a:r>
          </a:p>
          <a:p>
            <a:pPr lvl="4"/>
            <a:r>
              <a:rPr lang="hu-HU" sz="2300" dirty="0"/>
              <a:t>Idegen kulcs:</a:t>
            </a:r>
          </a:p>
          <a:p>
            <a:pPr lvl="5"/>
            <a:r>
              <a:rPr lang="hu-HU" sz="2200" dirty="0"/>
              <a:t> </a:t>
            </a:r>
            <a:r>
              <a:rPr lang="hu-HU" sz="2200" dirty="0">
                <a:solidFill>
                  <a:srgbClr val="0000FF"/>
                </a:solidFill>
              </a:rPr>
              <a:t>CONSTRAINT</a:t>
            </a:r>
            <a:r>
              <a:rPr lang="hu-HU" sz="2200" dirty="0"/>
              <a:t> &lt;megkötés_neve&gt; </a:t>
            </a:r>
            <a:r>
              <a:rPr lang="hu-HU" sz="2200" dirty="0">
                <a:solidFill>
                  <a:srgbClr val="0000FF"/>
                </a:solidFill>
              </a:rPr>
              <a:t>FOREIGN KEY </a:t>
            </a:r>
            <a:r>
              <a:rPr lang="hu-HU" sz="2200" dirty="0"/>
              <a:t>(&lt;oszlop&gt;) </a:t>
            </a:r>
            <a:r>
              <a:rPr lang="hu-HU" sz="2200" dirty="0">
                <a:solidFill>
                  <a:srgbClr val="0000FF"/>
                </a:solidFill>
              </a:rPr>
              <a:t>REFERENCES</a:t>
            </a:r>
            <a:r>
              <a:rPr lang="hu-HU" sz="2200" dirty="0"/>
              <a:t> &lt;</a:t>
            </a:r>
            <a:r>
              <a:rPr lang="hu-HU" sz="2200" dirty="0" err="1"/>
              <a:t>tbl</a:t>
            </a:r>
            <a:r>
              <a:rPr lang="hu-HU" sz="2200" dirty="0"/>
              <a:t>_neve&gt;(oszlop)</a:t>
            </a:r>
          </a:p>
          <a:p>
            <a:pPr lvl="4"/>
            <a:r>
              <a:rPr lang="hu-HU" sz="2300" dirty="0"/>
              <a:t>Egyedi kulcs:</a:t>
            </a:r>
          </a:p>
          <a:p>
            <a:pPr lvl="5"/>
            <a:r>
              <a:rPr lang="hu-HU" sz="2000" dirty="0"/>
              <a:t> </a:t>
            </a:r>
            <a:r>
              <a:rPr lang="hu-HU" sz="2200" dirty="0">
                <a:solidFill>
                  <a:srgbClr val="0000FF"/>
                </a:solidFill>
              </a:rPr>
              <a:t>CONSTRAINT</a:t>
            </a:r>
            <a:r>
              <a:rPr lang="hu-HU" sz="2200" dirty="0"/>
              <a:t> &lt;megkötés_neve&gt; </a:t>
            </a:r>
            <a:r>
              <a:rPr lang="hu-HU" sz="2200" dirty="0">
                <a:solidFill>
                  <a:srgbClr val="0000FF"/>
                </a:solidFill>
              </a:rPr>
              <a:t>UNIQUE</a:t>
            </a:r>
            <a:r>
              <a:rPr lang="hu-HU" sz="2200" dirty="0"/>
              <a:t> (&lt;oszlop&gt;)</a:t>
            </a:r>
          </a:p>
          <a:p>
            <a:pPr lvl="3"/>
            <a:endParaRPr lang="hu-HU" dirty="0"/>
          </a:p>
        </p:txBody>
      </p:sp>
      <p:sp>
        <p:nvSpPr>
          <p:cNvPr id="4" name="Dátum helye 3"/>
          <p:cNvSpPr>
            <a:spLocks noGrp="1"/>
          </p:cNvSpPr>
          <p:nvPr>
            <p:ph type="dt" sz="half" idx="10"/>
          </p:nvPr>
        </p:nvSpPr>
        <p:spPr/>
        <p:txBody>
          <a:bodyPr/>
          <a:lstStyle/>
          <a:p>
            <a:fld id="{68CBC409-99F7-4F1E-8A3D-F8E87C2869D8}" type="datetime1">
              <a:rPr lang="hu-HU" smtClean="0"/>
              <a:t>2023. 01. 18.</a:t>
            </a:fld>
            <a:endParaRPr lang="hu-HU"/>
          </a:p>
        </p:txBody>
      </p:sp>
      <p:sp>
        <p:nvSpPr>
          <p:cNvPr id="6" name="Dia számának helye 5"/>
          <p:cNvSpPr>
            <a:spLocks noGrp="1"/>
          </p:cNvSpPr>
          <p:nvPr>
            <p:ph type="sldNum" sz="quarter" idx="12"/>
          </p:nvPr>
        </p:nvSpPr>
        <p:spPr/>
        <p:txBody>
          <a:bodyPr/>
          <a:lstStyle/>
          <a:p>
            <a:fld id="{39A938FA-6108-4A36-A74B-B1E67C707359}" type="slidenum">
              <a:rPr lang="hu-HU" smtClean="0"/>
              <a:t>61</a:t>
            </a:fld>
            <a:endParaRPr lang="hu-HU"/>
          </a:p>
        </p:txBody>
      </p:sp>
    </p:spTree>
    <p:extLst>
      <p:ext uri="{BB962C8B-B14F-4D97-AF65-F5344CB8AC3E}">
        <p14:creationId xmlns:p14="http://schemas.microsoft.com/office/powerpoint/2010/main" val="156344157"/>
      </p:ext>
    </p:extLst>
  </p:cSld>
  <p:clrMapOvr>
    <a:masterClrMapping/>
  </p:clrMapOvr>
  <mc:AlternateContent xmlns:mc="http://schemas.openxmlformats.org/markup-compatibility/2006" xmlns:p14="http://schemas.microsoft.com/office/powerpoint/2010/main">
    <mc:Choice Requires="p14">
      <p:transition spd="slow" p14:dur="1250">
        <p14:switch dir="r"/>
      </p:transition>
    </mc:Choice>
    <mc:Fallback xmlns="">
      <p:transition spd="slow">
        <p:fade/>
      </p:transition>
    </mc:Fallback>
  </mc:AlternateContent>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dirty="0"/>
              <a:t>DDL IX.</a:t>
            </a:r>
          </a:p>
        </p:txBody>
      </p:sp>
      <p:sp>
        <p:nvSpPr>
          <p:cNvPr id="3" name="Tartalom helye 2"/>
          <p:cNvSpPr>
            <a:spLocks noGrp="1"/>
          </p:cNvSpPr>
          <p:nvPr>
            <p:ph idx="1"/>
          </p:nvPr>
        </p:nvSpPr>
        <p:spPr/>
        <p:txBody>
          <a:bodyPr>
            <a:normAutofit/>
          </a:bodyPr>
          <a:lstStyle/>
          <a:p>
            <a:pPr lvl="1"/>
            <a:r>
              <a:rPr lang="hu-HU" sz="2800" dirty="0"/>
              <a:t> </a:t>
            </a:r>
            <a:r>
              <a:rPr lang="hu-HU" sz="2800" dirty="0">
                <a:solidFill>
                  <a:srgbClr val="0000FF"/>
                </a:solidFill>
              </a:rPr>
              <a:t>CLUSTERED </a:t>
            </a:r>
            <a:r>
              <a:rPr lang="hu-HU" sz="2800" dirty="0"/>
              <a:t>(MSSQL)</a:t>
            </a:r>
            <a:endParaRPr lang="hu-HU" sz="2800" dirty="0">
              <a:solidFill>
                <a:srgbClr val="0000FF"/>
              </a:solidFill>
            </a:endParaRPr>
          </a:p>
          <a:p>
            <a:pPr lvl="2"/>
            <a:r>
              <a:rPr lang="hu-HU" sz="2400" dirty="0"/>
              <a:t>A </a:t>
            </a:r>
            <a:r>
              <a:rPr lang="hu-HU" sz="2400" dirty="0">
                <a:solidFill>
                  <a:srgbClr val="0000FF"/>
                </a:solidFill>
              </a:rPr>
              <a:t>CLUSTERED</a:t>
            </a:r>
            <a:r>
              <a:rPr lang="hu-HU" sz="2400" dirty="0"/>
              <a:t> kulcsszó az oszlop, oszlopok fizikai tárolására van kihatással.</a:t>
            </a:r>
          </a:p>
          <a:p>
            <a:pPr lvl="2"/>
            <a:r>
              <a:rPr lang="hu-HU" sz="2400" dirty="0"/>
              <a:t>Valójában azt adja meg, hogy az adott indexelt oszlopokat </a:t>
            </a:r>
            <a:r>
              <a:rPr lang="hu-HU" sz="2400" dirty="0" err="1"/>
              <a:t>B-fában</a:t>
            </a:r>
            <a:r>
              <a:rPr lang="hu-HU" sz="2400" dirty="0"/>
              <a:t> (Bayer fa) kell tárolni, így a kikeresésük nagyon gyorsan végbemehet.</a:t>
            </a:r>
          </a:p>
          <a:p>
            <a:pPr lvl="2"/>
            <a:r>
              <a:rPr lang="hu-HU" sz="2400" dirty="0"/>
              <a:t>Olyan esetekben ajánlatos használni, mikor összetett kulcs használatos azonosításra.</a:t>
            </a:r>
          </a:p>
          <a:p>
            <a:pPr lvl="2"/>
            <a:r>
              <a:rPr lang="hu-HU" sz="2400" dirty="0"/>
              <a:t>Nagyon fontos, hogy </a:t>
            </a:r>
            <a:r>
              <a:rPr lang="hu-HU" sz="2400" dirty="0">
                <a:solidFill>
                  <a:srgbClr val="0000FF"/>
                </a:solidFill>
              </a:rPr>
              <a:t>CLUSTERED</a:t>
            </a:r>
            <a:r>
              <a:rPr lang="hu-HU" sz="2400" dirty="0"/>
              <a:t> csak 1 kulcs lehet egy táblában, és az is, hogy csak olyan típusok lehetnek benne, melyek pontosan meghatározhatók.</a:t>
            </a:r>
          </a:p>
        </p:txBody>
      </p:sp>
      <p:sp>
        <p:nvSpPr>
          <p:cNvPr id="4" name="Dátum helye 3"/>
          <p:cNvSpPr>
            <a:spLocks noGrp="1"/>
          </p:cNvSpPr>
          <p:nvPr>
            <p:ph type="dt" sz="half" idx="10"/>
          </p:nvPr>
        </p:nvSpPr>
        <p:spPr/>
        <p:txBody>
          <a:bodyPr/>
          <a:lstStyle/>
          <a:p>
            <a:fld id="{82141B20-D7E6-46CB-B696-43D1CB5498A6}" type="datetime1">
              <a:rPr lang="hu-HU" smtClean="0"/>
              <a:t>2023. 01. 18.</a:t>
            </a:fld>
            <a:endParaRPr lang="hu-HU"/>
          </a:p>
        </p:txBody>
      </p:sp>
      <p:sp>
        <p:nvSpPr>
          <p:cNvPr id="6" name="Dia számának helye 5"/>
          <p:cNvSpPr>
            <a:spLocks noGrp="1"/>
          </p:cNvSpPr>
          <p:nvPr>
            <p:ph type="sldNum" sz="quarter" idx="12"/>
          </p:nvPr>
        </p:nvSpPr>
        <p:spPr/>
        <p:txBody>
          <a:bodyPr/>
          <a:lstStyle/>
          <a:p>
            <a:fld id="{39A938FA-6108-4A36-A74B-B1E67C707359}" type="slidenum">
              <a:rPr lang="hu-HU" smtClean="0"/>
              <a:t>62</a:t>
            </a:fld>
            <a:endParaRPr lang="hu-HU"/>
          </a:p>
        </p:txBody>
      </p:sp>
    </p:spTree>
    <p:extLst>
      <p:ext uri="{BB962C8B-B14F-4D97-AF65-F5344CB8AC3E}">
        <p14:creationId xmlns:p14="http://schemas.microsoft.com/office/powerpoint/2010/main" val="2200645408"/>
      </p:ext>
    </p:extLst>
  </p:cSld>
  <p:clrMapOvr>
    <a:masterClrMapping/>
  </p:clrMapOvr>
  <mc:AlternateContent xmlns:mc="http://schemas.openxmlformats.org/markup-compatibility/2006" xmlns:p14="http://schemas.microsoft.com/office/powerpoint/2010/main">
    <mc:Choice Requires="p14">
      <p:transition spd="slow" p14:dur="1250">
        <p14:switch dir="r"/>
      </p:transition>
    </mc:Choice>
    <mc:Fallback xmlns="">
      <p:transition spd="slow">
        <p:fade/>
      </p:transition>
    </mc:Fallback>
  </mc:AlternateContent>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dirty="0"/>
              <a:t>DDL X.</a:t>
            </a:r>
          </a:p>
        </p:txBody>
      </p:sp>
      <p:sp>
        <p:nvSpPr>
          <p:cNvPr id="3" name="Tartalom helye 2"/>
          <p:cNvSpPr>
            <a:spLocks noGrp="1"/>
          </p:cNvSpPr>
          <p:nvPr>
            <p:ph idx="1"/>
          </p:nvPr>
        </p:nvSpPr>
        <p:spPr/>
        <p:txBody>
          <a:bodyPr>
            <a:normAutofit/>
          </a:bodyPr>
          <a:lstStyle/>
          <a:p>
            <a:pPr lvl="1"/>
            <a:r>
              <a:rPr lang="hu-HU" sz="2800" dirty="0"/>
              <a:t>Nézettábla létrehozása (MSSQL és </a:t>
            </a:r>
            <a:r>
              <a:rPr lang="hu-HU" sz="2800" dirty="0" err="1"/>
              <a:t>MySQL</a:t>
            </a:r>
            <a:r>
              <a:rPr lang="hu-HU" sz="2800" dirty="0"/>
              <a:t>):</a:t>
            </a:r>
          </a:p>
          <a:p>
            <a:pPr lvl="2"/>
            <a:r>
              <a:rPr lang="hu-HU" sz="2400" dirty="0"/>
              <a:t> </a:t>
            </a:r>
            <a:r>
              <a:rPr lang="hu-HU" sz="2400" dirty="0">
                <a:solidFill>
                  <a:srgbClr val="0000FF"/>
                </a:solidFill>
              </a:rPr>
              <a:t>CREATE VIEW</a:t>
            </a:r>
            <a:r>
              <a:rPr lang="hu-HU" sz="2400" dirty="0"/>
              <a:t> &lt;ab_neve&gt;.&lt;</a:t>
            </a:r>
            <a:r>
              <a:rPr lang="hu-HU" sz="2400" dirty="0" err="1"/>
              <a:t>ntbl</a:t>
            </a:r>
            <a:r>
              <a:rPr lang="hu-HU" sz="2400" dirty="0"/>
              <a:t>_</a:t>
            </a:r>
            <a:r>
              <a:rPr lang="hu-HU" sz="2400" dirty="0" err="1"/>
              <a:t>neve</a:t>
            </a:r>
            <a:r>
              <a:rPr lang="hu-HU" sz="2400" dirty="0"/>
              <a:t>&gt; </a:t>
            </a:r>
            <a:r>
              <a:rPr lang="hu-HU" sz="2400" dirty="0">
                <a:solidFill>
                  <a:srgbClr val="0000FF"/>
                </a:solidFill>
              </a:rPr>
              <a:t>AS</a:t>
            </a:r>
            <a:r>
              <a:rPr lang="hu-HU" sz="2400" dirty="0"/>
              <a:t> &lt;lekérdezés&gt;</a:t>
            </a:r>
          </a:p>
          <a:p>
            <a:pPr lvl="2"/>
            <a:r>
              <a:rPr lang="hu-HU" sz="2400" dirty="0"/>
              <a:t>Nézettábla egyfajta valójában nem létező tábla, mely hasznos lehet bizonyos feladatok megoldásában.</a:t>
            </a:r>
          </a:p>
          <a:p>
            <a:pPr lvl="2"/>
            <a:r>
              <a:rPr lang="hu-HU" sz="2400" dirty="0"/>
              <a:t>Feladata, hogy a meglévő táblák alapján előálljon egy „nézet”, melyben a felhasználók számára fontos információk látszódnak, de ehhez az eredeti logikai sémát nem kell módosítani.</a:t>
            </a:r>
          </a:p>
          <a:p>
            <a:pPr lvl="2"/>
            <a:r>
              <a:rPr lang="hu-HU" sz="2400" dirty="0"/>
              <a:t>Használata főként felhasználói adatbázisokban megszokott.</a:t>
            </a:r>
          </a:p>
        </p:txBody>
      </p:sp>
      <p:sp>
        <p:nvSpPr>
          <p:cNvPr id="4" name="Dátum helye 3"/>
          <p:cNvSpPr>
            <a:spLocks noGrp="1"/>
          </p:cNvSpPr>
          <p:nvPr>
            <p:ph type="dt" sz="half" idx="10"/>
          </p:nvPr>
        </p:nvSpPr>
        <p:spPr/>
        <p:txBody>
          <a:bodyPr/>
          <a:lstStyle/>
          <a:p>
            <a:fld id="{AF936760-FB38-4D7E-BA74-0BE755C41757}" type="datetime1">
              <a:rPr lang="hu-HU" smtClean="0"/>
              <a:t>2023. 01. 18.</a:t>
            </a:fld>
            <a:endParaRPr lang="hu-HU"/>
          </a:p>
        </p:txBody>
      </p:sp>
      <p:sp>
        <p:nvSpPr>
          <p:cNvPr id="6" name="Dia számának helye 5"/>
          <p:cNvSpPr>
            <a:spLocks noGrp="1"/>
          </p:cNvSpPr>
          <p:nvPr>
            <p:ph type="sldNum" sz="quarter" idx="12"/>
          </p:nvPr>
        </p:nvSpPr>
        <p:spPr/>
        <p:txBody>
          <a:bodyPr/>
          <a:lstStyle/>
          <a:p>
            <a:fld id="{39A938FA-6108-4A36-A74B-B1E67C707359}" type="slidenum">
              <a:rPr lang="hu-HU" smtClean="0"/>
              <a:t>63</a:t>
            </a:fld>
            <a:endParaRPr lang="hu-HU"/>
          </a:p>
        </p:txBody>
      </p:sp>
    </p:spTree>
    <p:extLst>
      <p:ext uri="{BB962C8B-B14F-4D97-AF65-F5344CB8AC3E}">
        <p14:creationId xmlns:p14="http://schemas.microsoft.com/office/powerpoint/2010/main" val="2794608547"/>
      </p:ext>
    </p:extLst>
  </p:cSld>
  <p:clrMapOvr>
    <a:masterClrMapping/>
  </p:clrMapOvr>
  <mc:AlternateContent xmlns:mc="http://schemas.openxmlformats.org/markup-compatibility/2006" xmlns:p14="http://schemas.microsoft.com/office/powerpoint/2010/main">
    <mc:Choice Requires="p14">
      <p:transition spd="slow" p14:dur="1250">
        <p14:switch dir="r"/>
      </p:transition>
    </mc:Choice>
    <mc:Fallback xmlns="">
      <p:transition spd="slow">
        <p:fade/>
      </p:transition>
    </mc:Fallback>
  </mc:AlternateContent>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dirty="0"/>
              <a:t>DDL XI.</a:t>
            </a:r>
          </a:p>
        </p:txBody>
      </p:sp>
      <p:sp>
        <p:nvSpPr>
          <p:cNvPr id="3" name="Tartalom helye 2"/>
          <p:cNvSpPr>
            <a:spLocks noGrp="1"/>
          </p:cNvSpPr>
          <p:nvPr>
            <p:ph idx="1"/>
          </p:nvPr>
        </p:nvSpPr>
        <p:spPr>
          <a:xfrm>
            <a:off x="838200" y="1690688"/>
            <a:ext cx="10515600" cy="4486275"/>
          </a:xfrm>
        </p:spPr>
        <p:txBody>
          <a:bodyPr>
            <a:noAutofit/>
          </a:bodyPr>
          <a:lstStyle/>
          <a:p>
            <a:pPr lvl="1"/>
            <a:r>
              <a:rPr lang="hu-HU" sz="2800" dirty="0"/>
              <a:t>Eseményindítók létrehozása:</a:t>
            </a:r>
          </a:p>
          <a:p>
            <a:pPr lvl="2"/>
            <a:r>
              <a:rPr lang="hu-HU" sz="2400" dirty="0"/>
              <a:t>A </a:t>
            </a:r>
            <a:r>
              <a:rPr lang="hu-HU" sz="2400" dirty="0" err="1"/>
              <a:t>Triggerek</a:t>
            </a:r>
            <a:r>
              <a:rPr lang="hu-HU" sz="2400" dirty="0"/>
              <a:t> automata eseményindítók, melyek arra szolgálnak, hogy bizonyos műveletek elvégzése előtt, vagy után, bizonyos programkódok lefussanak, amik adott esetben módosíthatják más táblák adatait, vagy különböző adatbázisszintű programot is futtathatnak.</a:t>
            </a:r>
          </a:p>
          <a:p>
            <a:pPr lvl="2"/>
            <a:r>
              <a:rPr lang="hu-HU" sz="2400" dirty="0"/>
              <a:t>MSSQL:</a:t>
            </a:r>
          </a:p>
          <a:p>
            <a:pPr lvl="3"/>
            <a:r>
              <a:rPr lang="hu-HU" sz="2000" dirty="0"/>
              <a:t> </a:t>
            </a:r>
            <a:r>
              <a:rPr lang="hu-HU" sz="2000" dirty="0">
                <a:solidFill>
                  <a:srgbClr val="0000FF"/>
                </a:solidFill>
              </a:rPr>
              <a:t>CREATE TRIGGER ON </a:t>
            </a:r>
            <a:r>
              <a:rPr lang="hu-HU" sz="2000" dirty="0"/>
              <a:t>&lt;</a:t>
            </a:r>
            <a:r>
              <a:rPr lang="hu-HU" sz="2000" dirty="0" err="1"/>
              <a:t>tbl</a:t>
            </a:r>
            <a:r>
              <a:rPr lang="hu-HU" sz="2000" dirty="0"/>
              <a:t>_neve&gt; {</a:t>
            </a:r>
            <a:r>
              <a:rPr lang="hu-HU" sz="2000" dirty="0">
                <a:solidFill>
                  <a:srgbClr val="0000FF"/>
                </a:solidFill>
              </a:rPr>
              <a:t>FOR</a:t>
            </a:r>
            <a:r>
              <a:rPr lang="hu-HU" sz="2000" dirty="0"/>
              <a:t> |</a:t>
            </a:r>
            <a:r>
              <a:rPr lang="hu-HU" sz="2000" dirty="0">
                <a:solidFill>
                  <a:srgbClr val="0000FF"/>
                </a:solidFill>
              </a:rPr>
              <a:t>AFTER</a:t>
            </a:r>
            <a:r>
              <a:rPr lang="hu-HU" sz="2000" dirty="0"/>
              <a:t> | </a:t>
            </a:r>
            <a:r>
              <a:rPr lang="hu-HU" sz="2000" dirty="0">
                <a:solidFill>
                  <a:srgbClr val="0000FF"/>
                </a:solidFill>
              </a:rPr>
              <a:t>BEFORE</a:t>
            </a:r>
            <a:r>
              <a:rPr lang="hu-HU" sz="2000" dirty="0"/>
              <a:t>} {</a:t>
            </a:r>
            <a:r>
              <a:rPr lang="hu-HU" sz="2000" dirty="0">
                <a:solidFill>
                  <a:srgbClr val="0000FF"/>
                </a:solidFill>
              </a:rPr>
              <a:t>INSERT</a:t>
            </a:r>
            <a:r>
              <a:rPr lang="hu-HU" sz="2000" dirty="0"/>
              <a:t> | </a:t>
            </a:r>
            <a:r>
              <a:rPr lang="hu-HU" sz="2000" dirty="0">
                <a:solidFill>
                  <a:srgbClr val="0000FF"/>
                </a:solidFill>
              </a:rPr>
              <a:t>UPDATE</a:t>
            </a:r>
            <a:r>
              <a:rPr lang="hu-HU" sz="2000" dirty="0"/>
              <a:t> | </a:t>
            </a:r>
            <a:r>
              <a:rPr lang="hu-HU" sz="2000" dirty="0">
                <a:solidFill>
                  <a:srgbClr val="0000FF"/>
                </a:solidFill>
              </a:rPr>
              <a:t>DELETE</a:t>
            </a:r>
            <a:r>
              <a:rPr lang="hu-HU" sz="2000" dirty="0"/>
              <a:t>} </a:t>
            </a:r>
            <a:r>
              <a:rPr lang="hu-HU" sz="2000" dirty="0">
                <a:solidFill>
                  <a:srgbClr val="0000FF"/>
                </a:solidFill>
              </a:rPr>
              <a:t>AS</a:t>
            </a:r>
            <a:r>
              <a:rPr lang="hu-HU" sz="2000" dirty="0"/>
              <a:t> &lt;parancs&gt;;</a:t>
            </a:r>
          </a:p>
          <a:p>
            <a:pPr lvl="2"/>
            <a:r>
              <a:rPr lang="hu-HU" sz="2400" dirty="0" err="1"/>
              <a:t>MySQL</a:t>
            </a:r>
            <a:r>
              <a:rPr lang="hu-HU" sz="2400" dirty="0"/>
              <a:t>:</a:t>
            </a:r>
          </a:p>
          <a:p>
            <a:pPr lvl="3"/>
            <a:r>
              <a:rPr lang="hu-HU" sz="2000" dirty="0"/>
              <a:t> </a:t>
            </a:r>
            <a:r>
              <a:rPr lang="hu-HU" sz="2000" dirty="0">
                <a:solidFill>
                  <a:srgbClr val="0000FF"/>
                </a:solidFill>
              </a:rPr>
              <a:t>CREATE TRIGGER</a:t>
            </a:r>
            <a:r>
              <a:rPr lang="hu-HU" sz="2000" dirty="0"/>
              <a:t> &lt;név&gt; {</a:t>
            </a:r>
            <a:r>
              <a:rPr lang="hu-HU" sz="2000" dirty="0">
                <a:solidFill>
                  <a:srgbClr val="0000FF"/>
                </a:solidFill>
              </a:rPr>
              <a:t>AFTER</a:t>
            </a:r>
            <a:r>
              <a:rPr lang="hu-HU" sz="2000" dirty="0"/>
              <a:t> | </a:t>
            </a:r>
            <a:r>
              <a:rPr lang="hu-HU" sz="2000" dirty="0">
                <a:solidFill>
                  <a:srgbClr val="0000FF"/>
                </a:solidFill>
              </a:rPr>
              <a:t>BEFORE</a:t>
            </a:r>
            <a:r>
              <a:rPr lang="hu-HU" sz="2000" dirty="0"/>
              <a:t>} {</a:t>
            </a:r>
            <a:r>
              <a:rPr lang="hu-HU" sz="2000" dirty="0">
                <a:solidFill>
                  <a:srgbClr val="0000FF"/>
                </a:solidFill>
              </a:rPr>
              <a:t>INSERT</a:t>
            </a:r>
            <a:r>
              <a:rPr lang="hu-HU" sz="2000" dirty="0"/>
              <a:t> | </a:t>
            </a:r>
            <a:r>
              <a:rPr lang="hu-HU" sz="2000" dirty="0">
                <a:solidFill>
                  <a:srgbClr val="0000FF"/>
                </a:solidFill>
              </a:rPr>
              <a:t>UPDATE</a:t>
            </a:r>
            <a:r>
              <a:rPr lang="hu-HU" sz="2000" dirty="0"/>
              <a:t> | </a:t>
            </a:r>
            <a:r>
              <a:rPr lang="hu-HU" sz="2000" dirty="0">
                <a:solidFill>
                  <a:srgbClr val="0000FF"/>
                </a:solidFill>
              </a:rPr>
              <a:t>DELETE</a:t>
            </a:r>
            <a:r>
              <a:rPr lang="hu-HU" sz="2000" dirty="0"/>
              <a:t>} </a:t>
            </a:r>
            <a:r>
              <a:rPr lang="hu-HU" sz="2000" dirty="0">
                <a:solidFill>
                  <a:srgbClr val="0000FF"/>
                </a:solidFill>
              </a:rPr>
              <a:t>ON</a:t>
            </a:r>
            <a:r>
              <a:rPr lang="hu-HU" sz="2000" dirty="0"/>
              <a:t> &lt;</a:t>
            </a:r>
            <a:r>
              <a:rPr lang="hu-HU" sz="2000" dirty="0" err="1"/>
              <a:t>tbl</a:t>
            </a:r>
            <a:r>
              <a:rPr lang="hu-HU" sz="2000" dirty="0"/>
              <a:t>_neve&gt; </a:t>
            </a:r>
            <a:r>
              <a:rPr lang="hu-HU" sz="2000" dirty="0">
                <a:solidFill>
                  <a:srgbClr val="0000FF"/>
                </a:solidFill>
              </a:rPr>
              <a:t>FOR EACH ROW</a:t>
            </a:r>
            <a:br>
              <a:rPr lang="hu-HU" sz="2000" dirty="0">
                <a:solidFill>
                  <a:srgbClr val="0000FF"/>
                </a:solidFill>
              </a:rPr>
            </a:br>
            <a:r>
              <a:rPr lang="hu-HU" sz="2000" dirty="0">
                <a:solidFill>
                  <a:srgbClr val="0000FF"/>
                </a:solidFill>
              </a:rPr>
              <a:t>BEGIN</a:t>
            </a:r>
            <a:br>
              <a:rPr lang="hu-HU" sz="2000" dirty="0">
                <a:solidFill>
                  <a:srgbClr val="0000FF"/>
                </a:solidFill>
              </a:rPr>
            </a:br>
            <a:r>
              <a:rPr lang="hu-HU" sz="2000" dirty="0"/>
              <a:t>    &lt;parancs(ok)&gt;</a:t>
            </a:r>
            <a:br>
              <a:rPr lang="hu-HU" sz="2000" dirty="0"/>
            </a:br>
            <a:r>
              <a:rPr lang="hu-HU" sz="2000" dirty="0">
                <a:solidFill>
                  <a:srgbClr val="0000FF"/>
                </a:solidFill>
              </a:rPr>
              <a:t>END</a:t>
            </a:r>
            <a:r>
              <a:rPr lang="hu-HU" sz="2000" dirty="0"/>
              <a:t>;</a:t>
            </a:r>
          </a:p>
        </p:txBody>
      </p:sp>
      <p:sp>
        <p:nvSpPr>
          <p:cNvPr id="4" name="Dátum helye 3"/>
          <p:cNvSpPr>
            <a:spLocks noGrp="1"/>
          </p:cNvSpPr>
          <p:nvPr>
            <p:ph type="dt" sz="half" idx="10"/>
          </p:nvPr>
        </p:nvSpPr>
        <p:spPr/>
        <p:txBody>
          <a:bodyPr/>
          <a:lstStyle/>
          <a:p>
            <a:fld id="{0C58959B-7FA8-4E92-BC79-94E0693CBD40}" type="datetime1">
              <a:rPr lang="hu-HU" smtClean="0"/>
              <a:t>2023. 01. 18.</a:t>
            </a:fld>
            <a:endParaRPr lang="hu-HU"/>
          </a:p>
        </p:txBody>
      </p:sp>
      <p:sp>
        <p:nvSpPr>
          <p:cNvPr id="6" name="Dia számának helye 5"/>
          <p:cNvSpPr>
            <a:spLocks noGrp="1"/>
          </p:cNvSpPr>
          <p:nvPr>
            <p:ph type="sldNum" sz="quarter" idx="12"/>
          </p:nvPr>
        </p:nvSpPr>
        <p:spPr/>
        <p:txBody>
          <a:bodyPr/>
          <a:lstStyle/>
          <a:p>
            <a:fld id="{39A938FA-6108-4A36-A74B-B1E67C707359}" type="slidenum">
              <a:rPr lang="hu-HU" smtClean="0"/>
              <a:t>64</a:t>
            </a:fld>
            <a:endParaRPr lang="hu-HU"/>
          </a:p>
        </p:txBody>
      </p:sp>
    </p:spTree>
    <p:extLst>
      <p:ext uri="{BB962C8B-B14F-4D97-AF65-F5344CB8AC3E}">
        <p14:creationId xmlns:p14="http://schemas.microsoft.com/office/powerpoint/2010/main" val="45806439"/>
      </p:ext>
    </p:extLst>
  </p:cSld>
  <p:clrMapOvr>
    <a:masterClrMapping/>
  </p:clrMapOvr>
  <mc:AlternateContent xmlns:mc="http://schemas.openxmlformats.org/markup-compatibility/2006" xmlns:p14="http://schemas.microsoft.com/office/powerpoint/2010/main">
    <mc:Choice Requires="p14">
      <p:transition spd="slow" p14:dur="1250">
        <p14:switch dir="r"/>
      </p:transition>
    </mc:Choice>
    <mc:Fallback xmlns="">
      <p:transition spd="slow">
        <p:fade/>
      </p:transition>
    </mc:Fallback>
  </mc:AlternateContent>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dirty="0"/>
              <a:t>DDL XII.</a:t>
            </a:r>
          </a:p>
        </p:txBody>
      </p:sp>
      <p:sp>
        <p:nvSpPr>
          <p:cNvPr id="3" name="Tartalom helye 2"/>
          <p:cNvSpPr>
            <a:spLocks noGrp="1"/>
          </p:cNvSpPr>
          <p:nvPr>
            <p:ph idx="1"/>
          </p:nvPr>
        </p:nvSpPr>
        <p:spPr/>
        <p:txBody>
          <a:bodyPr>
            <a:normAutofit/>
          </a:bodyPr>
          <a:lstStyle/>
          <a:p>
            <a:r>
              <a:rPr lang="hu-HU" dirty="0"/>
              <a:t>Az </a:t>
            </a:r>
            <a:r>
              <a:rPr lang="hu-HU" dirty="0">
                <a:solidFill>
                  <a:srgbClr val="0000FF"/>
                </a:solidFill>
              </a:rPr>
              <a:t>ALTER</a:t>
            </a:r>
            <a:r>
              <a:rPr lang="hu-HU" dirty="0"/>
              <a:t> parancs (MSSQL és </a:t>
            </a:r>
            <a:r>
              <a:rPr lang="hu-HU" dirty="0" err="1"/>
              <a:t>MySQL</a:t>
            </a:r>
            <a:r>
              <a:rPr lang="hu-HU" dirty="0"/>
              <a:t>):</a:t>
            </a:r>
          </a:p>
          <a:p>
            <a:pPr lvl="1"/>
            <a:r>
              <a:rPr lang="hu-HU" dirty="0"/>
              <a:t>Az </a:t>
            </a:r>
            <a:r>
              <a:rPr lang="hu-HU" dirty="0">
                <a:solidFill>
                  <a:srgbClr val="0000FF"/>
                </a:solidFill>
              </a:rPr>
              <a:t>ALTER</a:t>
            </a:r>
            <a:r>
              <a:rPr lang="hu-HU" dirty="0"/>
              <a:t> segítségével tudunk a meglévő sémáink szerkezetén módosítani.</a:t>
            </a:r>
          </a:p>
          <a:p>
            <a:pPr lvl="1"/>
            <a:r>
              <a:rPr lang="hu-HU" dirty="0"/>
              <a:t>Segítségével, az előzőekben </a:t>
            </a:r>
            <a:r>
              <a:rPr lang="hu-HU" dirty="0">
                <a:solidFill>
                  <a:srgbClr val="0000FF"/>
                </a:solidFill>
              </a:rPr>
              <a:t>CREATE</a:t>
            </a:r>
            <a:r>
              <a:rPr lang="hu-HU" dirty="0"/>
              <a:t> paranccsal létrehozott sémák módosíthatók.</a:t>
            </a:r>
          </a:p>
          <a:p>
            <a:pPr lvl="1"/>
            <a:r>
              <a:rPr lang="hu-HU" dirty="0"/>
              <a:t>Adatbázis módosítása</a:t>
            </a:r>
          </a:p>
          <a:p>
            <a:pPr lvl="2"/>
            <a:r>
              <a:rPr lang="hu-HU" dirty="0"/>
              <a:t> </a:t>
            </a:r>
            <a:r>
              <a:rPr lang="hu-HU" dirty="0">
                <a:solidFill>
                  <a:srgbClr val="0000FF"/>
                </a:solidFill>
              </a:rPr>
              <a:t>ALTER DATABASE </a:t>
            </a:r>
            <a:r>
              <a:rPr lang="hu-HU" dirty="0"/>
              <a:t>&lt;ab_neve&gt;</a:t>
            </a:r>
          </a:p>
          <a:p>
            <a:pPr lvl="2"/>
            <a:r>
              <a:rPr lang="hu-HU" dirty="0"/>
              <a:t>Ezek után több opciónk is van</a:t>
            </a:r>
          </a:p>
          <a:p>
            <a:pPr lvl="3"/>
            <a:r>
              <a:rPr lang="hu-HU" dirty="0" err="1"/>
              <a:t>Modify</a:t>
            </a:r>
            <a:r>
              <a:rPr lang="hu-HU" dirty="0"/>
              <a:t> </a:t>
            </a:r>
            <a:r>
              <a:rPr lang="hu-HU" dirty="0" err="1"/>
              <a:t>name</a:t>
            </a:r>
            <a:r>
              <a:rPr lang="hu-HU" dirty="0"/>
              <a:t> = &lt;ab_</a:t>
            </a:r>
            <a:r>
              <a:rPr lang="hu-HU" dirty="0" err="1"/>
              <a:t>uj</a:t>
            </a:r>
            <a:r>
              <a:rPr lang="hu-HU" dirty="0"/>
              <a:t>_neve&gt;; (MSSQL)</a:t>
            </a:r>
          </a:p>
          <a:p>
            <a:pPr lvl="3"/>
            <a:r>
              <a:rPr lang="hu-HU" dirty="0" err="1"/>
              <a:t>Collate</a:t>
            </a:r>
            <a:r>
              <a:rPr lang="hu-HU" dirty="0"/>
              <a:t> &lt;karakterkódolás&gt;; (MSSQL és </a:t>
            </a:r>
            <a:r>
              <a:rPr lang="hu-HU" dirty="0" err="1"/>
              <a:t>MySQL</a:t>
            </a:r>
            <a:r>
              <a:rPr lang="hu-HU" dirty="0"/>
              <a:t>)</a:t>
            </a:r>
          </a:p>
        </p:txBody>
      </p:sp>
      <p:sp>
        <p:nvSpPr>
          <p:cNvPr id="4" name="Dátum helye 3"/>
          <p:cNvSpPr>
            <a:spLocks noGrp="1"/>
          </p:cNvSpPr>
          <p:nvPr>
            <p:ph type="dt" sz="half" idx="10"/>
          </p:nvPr>
        </p:nvSpPr>
        <p:spPr/>
        <p:txBody>
          <a:bodyPr/>
          <a:lstStyle/>
          <a:p>
            <a:fld id="{531AA3A7-1A07-4E2F-92ED-5AE02582B498}" type="datetime1">
              <a:rPr lang="hu-HU" smtClean="0"/>
              <a:t>2023. 01. 18.</a:t>
            </a:fld>
            <a:endParaRPr lang="hu-HU"/>
          </a:p>
        </p:txBody>
      </p:sp>
      <p:sp>
        <p:nvSpPr>
          <p:cNvPr id="6" name="Dia számának helye 5"/>
          <p:cNvSpPr>
            <a:spLocks noGrp="1"/>
          </p:cNvSpPr>
          <p:nvPr>
            <p:ph type="sldNum" sz="quarter" idx="12"/>
          </p:nvPr>
        </p:nvSpPr>
        <p:spPr/>
        <p:txBody>
          <a:bodyPr/>
          <a:lstStyle/>
          <a:p>
            <a:fld id="{39A938FA-6108-4A36-A74B-B1E67C707359}" type="slidenum">
              <a:rPr lang="hu-HU" smtClean="0"/>
              <a:t>65</a:t>
            </a:fld>
            <a:endParaRPr lang="hu-HU"/>
          </a:p>
        </p:txBody>
      </p:sp>
    </p:spTree>
    <p:extLst>
      <p:ext uri="{BB962C8B-B14F-4D97-AF65-F5344CB8AC3E}">
        <p14:creationId xmlns:p14="http://schemas.microsoft.com/office/powerpoint/2010/main" val="3369386634"/>
      </p:ext>
    </p:extLst>
  </p:cSld>
  <p:clrMapOvr>
    <a:masterClrMapping/>
  </p:clrMapOvr>
  <mc:AlternateContent xmlns:mc="http://schemas.openxmlformats.org/markup-compatibility/2006" xmlns:p14="http://schemas.microsoft.com/office/powerpoint/2010/main">
    <mc:Choice Requires="p14">
      <p:transition spd="slow" p14:dur="1250">
        <p14:switch dir="r"/>
      </p:transition>
    </mc:Choice>
    <mc:Fallback xmlns="">
      <p:transition spd="slow">
        <p:fade/>
      </p:transition>
    </mc:Fallback>
  </mc:AlternateContent>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dirty="0"/>
              <a:t>DDL XIII.</a:t>
            </a:r>
          </a:p>
        </p:txBody>
      </p:sp>
      <p:sp>
        <p:nvSpPr>
          <p:cNvPr id="3" name="Tartalom helye 2"/>
          <p:cNvSpPr>
            <a:spLocks noGrp="1"/>
          </p:cNvSpPr>
          <p:nvPr>
            <p:ph idx="1"/>
          </p:nvPr>
        </p:nvSpPr>
        <p:spPr/>
        <p:txBody>
          <a:bodyPr>
            <a:normAutofit/>
          </a:bodyPr>
          <a:lstStyle/>
          <a:p>
            <a:pPr lvl="1"/>
            <a:r>
              <a:rPr lang="hu-HU" dirty="0"/>
              <a:t>Tábla módosítás (MSSQL és </a:t>
            </a:r>
            <a:r>
              <a:rPr lang="hu-HU" dirty="0" err="1"/>
              <a:t>MySQL</a:t>
            </a:r>
            <a:r>
              <a:rPr lang="hu-HU" dirty="0"/>
              <a:t>):</a:t>
            </a:r>
          </a:p>
          <a:p>
            <a:pPr lvl="2"/>
            <a:r>
              <a:rPr lang="hu-HU" dirty="0"/>
              <a:t> </a:t>
            </a:r>
            <a:r>
              <a:rPr lang="hu-HU" dirty="0">
                <a:solidFill>
                  <a:srgbClr val="0000FF"/>
                </a:solidFill>
              </a:rPr>
              <a:t>ALTER TABLE </a:t>
            </a:r>
            <a:r>
              <a:rPr lang="hu-HU" dirty="0"/>
              <a:t>&lt;</a:t>
            </a:r>
            <a:r>
              <a:rPr lang="hu-HU" dirty="0" err="1"/>
              <a:t>tbl</a:t>
            </a:r>
            <a:r>
              <a:rPr lang="hu-HU" dirty="0"/>
              <a:t>_neve&gt;</a:t>
            </a:r>
          </a:p>
          <a:p>
            <a:pPr lvl="3"/>
            <a:r>
              <a:rPr lang="hu-HU" dirty="0"/>
              <a:t>Táblában, az oszlopokat tudjuk módosítani.</a:t>
            </a:r>
          </a:p>
          <a:p>
            <a:pPr lvl="3"/>
            <a:r>
              <a:rPr lang="hu-HU" dirty="0"/>
              <a:t>3 lehetőségünk van:</a:t>
            </a:r>
          </a:p>
          <a:p>
            <a:pPr lvl="4"/>
            <a:r>
              <a:rPr lang="hu-HU" dirty="0"/>
              <a:t> </a:t>
            </a:r>
            <a:r>
              <a:rPr lang="hu-HU" dirty="0">
                <a:solidFill>
                  <a:srgbClr val="0000FF"/>
                </a:solidFill>
              </a:rPr>
              <a:t>ADD</a:t>
            </a:r>
            <a:r>
              <a:rPr lang="hu-HU" dirty="0"/>
              <a:t> (Oszlop, megkötés)</a:t>
            </a:r>
          </a:p>
          <a:p>
            <a:pPr lvl="4"/>
            <a:r>
              <a:rPr lang="hu-HU" dirty="0"/>
              <a:t> </a:t>
            </a:r>
            <a:r>
              <a:rPr lang="hu-HU" dirty="0">
                <a:solidFill>
                  <a:srgbClr val="0000FF"/>
                </a:solidFill>
              </a:rPr>
              <a:t>DROP</a:t>
            </a:r>
            <a:r>
              <a:rPr lang="hu-HU" dirty="0"/>
              <a:t> (Oszlop, megkötés)</a:t>
            </a:r>
          </a:p>
          <a:p>
            <a:pPr lvl="4"/>
            <a:r>
              <a:rPr lang="hu-HU" dirty="0"/>
              <a:t> </a:t>
            </a:r>
            <a:r>
              <a:rPr lang="hu-HU" dirty="0">
                <a:solidFill>
                  <a:srgbClr val="0000FF"/>
                </a:solidFill>
              </a:rPr>
              <a:t>ALTER</a:t>
            </a:r>
            <a:r>
              <a:rPr lang="hu-HU" dirty="0"/>
              <a:t> (Csak oszlopokat)</a:t>
            </a:r>
          </a:p>
          <a:p>
            <a:pPr lvl="3"/>
            <a:r>
              <a:rPr lang="hu-HU" dirty="0"/>
              <a:t> </a:t>
            </a:r>
            <a:r>
              <a:rPr lang="hu-HU" dirty="0">
                <a:solidFill>
                  <a:srgbClr val="0000FF"/>
                </a:solidFill>
              </a:rPr>
              <a:t>ALTER TABLE </a:t>
            </a:r>
            <a:r>
              <a:rPr lang="hu-HU" dirty="0"/>
              <a:t>&lt;</a:t>
            </a:r>
            <a:r>
              <a:rPr lang="hu-HU" dirty="0" err="1"/>
              <a:t>tbl</a:t>
            </a:r>
            <a:r>
              <a:rPr lang="hu-HU" dirty="0"/>
              <a:t>_neve&gt;</a:t>
            </a:r>
            <a:r>
              <a:rPr lang="hu-HU" dirty="0">
                <a:solidFill>
                  <a:srgbClr val="0000FF"/>
                </a:solidFill>
              </a:rPr>
              <a:t> ADD</a:t>
            </a:r>
            <a:r>
              <a:rPr lang="hu-HU" dirty="0"/>
              <a:t> &lt;oszlop&gt;;</a:t>
            </a:r>
          </a:p>
          <a:p>
            <a:pPr lvl="4"/>
            <a:r>
              <a:rPr lang="hu-HU" dirty="0"/>
              <a:t>Hozzáad egy új oszlopot;</a:t>
            </a:r>
          </a:p>
          <a:p>
            <a:pPr lvl="3"/>
            <a:r>
              <a:rPr lang="hu-HU" dirty="0"/>
              <a:t> </a:t>
            </a:r>
            <a:r>
              <a:rPr lang="hu-HU" dirty="0">
                <a:solidFill>
                  <a:srgbClr val="0000FF"/>
                </a:solidFill>
              </a:rPr>
              <a:t>ALTER TABLE </a:t>
            </a:r>
            <a:r>
              <a:rPr lang="hu-HU" dirty="0"/>
              <a:t>&lt;</a:t>
            </a:r>
            <a:r>
              <a:rPr lang="hu-HU" dirty="0" err="1"/>
              <a:t>tbl</a:t>
            </a:r>
            <a:r>
              <a:rPr lang="hu-HU" dirty="0"/>
              <a:t>_neve&gt;</a:t>
            </a:r>
            <a:r>
              <a:rPr lang="hu-HU" dirty="0">
                <a:solidFill>
                  <a:srgbClr val="0000FF"/>
                </a:solidFill>
              </a:rPr>
              <a:t> DROP COLUMN </a:t>
            </a:r>
            <a:r>
              <a:rPr lang="hu-HU" dirty="0"/>
              <a:t>&lt;oszlopneve&gt;;</a:t>
            </a:r>
          </a:p>
          <a:p>
            <a:pPr lvl="4"/>
            <a:r>
              <a:rPr lang="hu-HU" dirty="0"/>
              <a:t>Eldobja az adott oszlopot</a:t>
            </a:r>
          </a:p>
          <a:p>
            <a:pPr lvl="3"/>
            <a:r>
              <a:rPr lang="hu-HU" dirty="0"/>
              <a:t> </a:t>
            </a:r>
            <a:r>
              <a:rPr lang="hu-HU" dirty="0">
                <a:solidFill>
                  <a:srgbClr val="0000FF"/>
                </a:solidFill>
              </a:rPr>
              <a:t>ALTER TABLE </a:t>
            </a:r>
            <a:r>
              <a:rPr lang="hu-HU" dirty="0"/>
              <a:t>&lt;</a:t>
            </a:r>
            <a:r>
              <a:rPr lang="hu-HU" dirty="0" err="1"/>
              <a:t>tbl</a:t>
            </a:r>
            <a:r>
              <a:rPr lang="hu-HU" dirty="0"/>
              <a:t>_neve&gt;</a:t>
            </a:r>
            <a:r>
              <a:rPr lang="hu-HU" dirty="0">
                <a:solidFill>
                  <a:srgbClr val="0000FF"/>
                </a:solidFill>
              </a:rPr>
              <a:t> ALTER COLUMN </a:t>
            </a:r>
            <a:r>
              <a:rPr lang="hu-HU" dirty="0"/>
              <a:t>&lt;oszlopneve&gt;…</a:t>
            </a:r>
          </a:p>
        </p:txBody>
      </p:sp>
      <p:sp>
        <p:nvSpPr>
          <p:cNvPr id="4" name="Dátum helye 3"/>
          <p:cNvSpPr>
            <a:spLocks noGrp="1"/>
          </p:cNvSpPr>
          <p:nvPr>
            <p:ph type="dt" sz="half" idx="10"/>
          </p:nvPr>
        </p:nvSpPr>
        <p:spPr/>
        <p:txBody>
          <a:bodyPr/>
          <a:lstStyle/>
          <a:p>
            <a:fld id="{3C3EFC5D-DE7F-4DBD-A305-50835D33D93A}" type="datetime1">
              <a:rPr lang="hu-HU" smtClean="0"/>
              <a:t>2023. 01. 18.</a:t>
            </a:fld>
            <a:endParaRPr lang="hu-HU"/>
          </a:p>
        </p:txBody>
      </p:sp>
      <p:sp>
        <p:nvSpPr>
          <p:cNvPr id="6" name="Dia számának helye 5"/>
          <p:cNvSpPr>
            <a:spLocks noGrp="1"/>
          </p:cNvSpPr>
          <p:nvPr>
            <p:ph type="sldNum" sz="quarter" idx="12"/>
          </p:nvPr>
        </p:nvSpPr>
        <p:spPr/>
        <p:txBody>
          <a:bodyPr/>
          <a:lstStyle/>
          <a:p>
            <a:fld id="{39A938FA-6108-4A36-A74B-B1E67C707359}" type="slidenum">
              <a:rPr lang="hu-HU" smtClean="0"/>
              <a:t>66</a:t>
            </a:fld>
            <a:endParaRPr lang="hu-HU"/>
          </a:p>
        </p:txBody>
      </p:sp>
    </p:spTree>
    <p:extLst>
      <p:ext uri="{BB962C8B-B14F-4D97-AF65-F5344CB8AC3E}">
        <p14:creationId xmlns:p14="http://schemas.microsoft.com/office/powerpoint/2010/main" val="3809586071"/>
      </p:ext>
    </p:extLst>
  </p:cSld>
  <p:clrMapOvr>
    <a:masterClrMapping/>
  </p:clrMapOvr>
  <mc:AlternateContent xmlns:mc="http://schemas.openxmlformats.org/markup-compatibility/2006" xmlns:p14="http://schemas.microsoft.com/office/powerpoint/2010/main">
    <mc:Choice Requires="p14">
      <p:transition spd="slow" p14:dur="1250">
        <p14:switch dir="r"/>
      </p:transition>
    </mc:Choice>
    <mc:Fallback xmlns="">
      <p:transition spd="slow">
        <p:fade/>
      </p:transition>
    </mc:Fallback>
  </mc:AlternateContent>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dirty="0"/>
              <a:t>DDL XIV.</a:t>
            </a:r>
          </a:p>
        </p:txBody>
      </p:sp>
      <p:sp>
        <p:nvSpPr>
          <p:cNvPr id="3" name="Tartalom helye 2"/>
          <p:cNvSpPr>
            <a:spLocks noGrp="1"/>
          </p:cNvSpPr>
          <p:nvPr>
            <p:ph idx="1"/>
          </p:nvPr>
        </p:nvSpPr>
        <p:spPr/>
        <p:txBody>
          <a:bodyPr>
            <a:normAutofit/>
          </a:bodyPr>
          <a:lstStyle/>
          <a:p>
            <a:pPr lvl="1"/>
            <a:r>
              <a:rPr lang="hu-HU" dirty="0"/>
              <a:t>Nézettábla módosítása (MSSQL és </a:t>
            </a:r>
            <a:r>
              <a:rPr lang="hu-HU" dirty="0" err="1"/>
              <a:t>MySQL</a:t>
            </a:r>
            <a:r>
              <a:rPr lang="hu-HU" dirty="0"/>
              <a:t>):</a:t>
            </a:r>
          </a:p>
          <a:p>
            <a:pPr lvl="2"/>
            <a:r>
              <a:rPr lang="hu-HU" dirty="0"/>
              <a:t> </a:t>
            </a:r>
            <a:r>
              <a:rPr lang="hu-HU" sz="2700" dirty="0">
                <a:solidFill>
                  <a:srgbClr val="0000FF"/>
                </a:solidFill>
              </a:rPr>
              <a:t>ALTER VIEW </a:t>
            </a:r>
            <a:r>
              <a:rPr lang="hu-HU" sz="2700" dirty="0"/>
              <a:t>&lt;</a:t>
            </a:r>
            <a:r>
              <a:rPr lang="hu-HU" sz="2700" dirty="0" err="1"/>
              <a:t>ntbl</a:t>
            </a:r>
            <a:r>
              <a:rPr lang="hu-HU" sz="2700" dirty="0"/>
              <a:t>_neve&gt; </a:t>
            </a:r>
            <a:r>
              <a:rPr lang="hu-HU" sz="2700" dirty="0">
                <a:solidFill>
                  <a:srgbClr val="0000FF"/>
                </a:solidFill>
              </a:rPr>
              <a:t>AS</a:t>
            </a:r>
            <a:r>
              <a:rPr lang="hu-HU" sz="2700" dirty="0"/>
              <a:t> &lt;lekérdezés&gt;;</a:t>
            </a:r>
          </a:p>
          <a:p>
            <a:pPr lvl="2"/>
            <a:r>
              <a:rPr lang="hu-HU" sz="2700" dirty="0"/>
              <a:t>A nézettábla tartalmát tudjuk megváltoztatni.</a:t>
            </a:r>
          </a:p>
          <a:p>
            <a:pPr lvl="1"/>
            <a:r>
              <a:rPr lang="hu-HU" dirty="0"/>
              <a:t>Eseményindító módosítása (MSSQL):</a:t>
            </a:r>
          </a:p>
          <a:p>
            <a:pPr lvl="2"/>
            <a:r>
              <a:rPr lang="hu-HU" dirty="0"/>
              <a:t> </a:t>
            </a:r>
            <a:r>
              <a:rPr lang="hu-HU" sz="2700" dirty="0">
                <a:solidFill>
                  <a:srgbClr val="0000FF"/>
                </a:solidFill>
              </a:rPr>
              <a:t>ALTER TRIGGER </a:t>
            </a:r>
            <a:r>
              <a:rPr lang="hu-HU" sz="2700" dirty="0"/>
              <a:t>&lt;</a:t>
            </a:r>
            <a:r>
              <a:rPr lang="hu-HU" sz="2700" dirty="0" err="1"/>
              <a:t>trigger</a:t>
            </a:r>
            <a:r>
              <a:rPr lang="hu-HU" sz="2700" dirty="0"/>
              <a:t>_neve&gt; </a:t>
            </a:r>
            <a:r>
              <a:rPr lang="hu-HU" sz="2700" dirty="0">
                <a:solidFill>
                  <a:srgbClr val="0000FF"/>
                </a:solidFill>
              </a:rPr>
              <a:t>ON</a:t>
            </a:r>
            <a:r>
              <a:rPr lang="hu-HU" sz="2700" dirty="0"/>
              <a:t> &lt;</a:t>
            </a:r>
            <a:r>
              <a:rPr lang="hu-HU" sz="2700" dirty="0" err="1"/>
              <a:t>tbl</a:t>
            </a:r>
            <a:r>
              <a:rPr lang="hu-HU" sz="2700" dirty="0"/>
              <a:t>_neve&gt; {</a:t>
            </a:r>
            <a:r>
              <a:rPr lang="hu-HU" sz="2700" dirty="0">
                <a:solidFill>
                  <a:srgbClr val="0000FF"/>
                </a:solidFill>
              </a:rPr>
              <a:t>FOR</a:t>
            </a:r>
            <a:r>
              <a:rPr lang="hu-HU" sz="2700" dirty="0"/>
              <a:t> |</a:t>
            </a:r>
            <a:r>
              <a:rPr lang="hu-HU" sz="2700" dirty="0">
                <a:solidFill>
                  <a:srgbClr val="0000FF"/>
                </a:solidFill>
              </a:rPr>
              <a:t>AFTER</a:t>
            </a:r>
            <a:r>
              <a:rPr lang="hu-HU" sz="2700" dirty="0"/>
              <a:t> | </a:t>
            </a:r>
            <a:r>
              <a:rPr lang="hu-HU" sz="2700" dirty="0">
                <a:solidFill>
                  <a:srgbClr val="0000FF"/>
                </a:solidFill>
              </a:rPr>
              <a:t>BEFORE</a:t>
            </a:r>
            <a:r>
              <a:rPr lang="hu-HU" sz="2700" dirty="0"/>
              <a:t>} {</a:t>
            </a:r>
            <a:r>
              <a:rPr lang="hu-HU" sz="2700" dirty="0">
                <a:solidFill>
                  <a:srgbClr val="0000FF"/>
                </a:solidFill>
              </a:rPr>
              <a:t>INSERT</a:t>
            </a:r>
            <a:r>
              <a:rPr lang="hu-HU" sz="2700" dirty="0"/>
              <a:t> | </a:t>
            </a:r>
            <a:r>
              <a:rPr lang="hu-HU" sz="2700" dirty="0">
                <a:solidFill>
                  <a:srgbClr val="0000FF"/>
                </a:solidFill>
              </a:rPr>
              <a:t>UPDATE</a:t>
            </a:r>
            <a:r>
              <a:rPr lang="hu-HU" sz="2700" dirty="0"/>
              <a:t> | </a:t>
            </a:r>
            <a:r>
              <a:rPr lang="hu-HU" sz="2700" dirty="0">
                <a:solidFill>
                  <a:srgbClr val="0000FF"/>
                </a:solidFill>
              </a:rPr>
              <a:t>DELETE</a:t>
            </a:r>
            <a:r>
              <a:rPr lang="hu-HU" sz="2700" dirty="0"/>
              <a:t>} </a:t>
            </a:r>
            <a:r>
              <a:rPr lang="hu-HU" sz="2700" dirty="0">
                <a:solidFill>
                  <a:srgbClr val="0000FF"/>
                </a:solidFill>
              </a:rPr>
              <a:t>AS</a:t>
            </a:r>
            <a:r>
              <a:rPr lang="hu-HU" sz="2700" dirty="0"/>
              <a:t> &lt;parancs&gt;;</a:t>
            </a:r>
          </a:p>
          <a:p>
            <a:pPr lvl="2"/>
            <a:r>
              <a:rPr lang="hu-HU" sz="2700" dirty="0"/>
              <a:t>Megadott </a:t>
            </a:r>
            <a:r>
              <a:rPr lang="hu-HU" sz="2700" dirty="0" err="1"/>
              <a:t>trigger-t</a:t>
            </a:r>
            <a:r>
              <a:rPr lang="hu-HU" sz="2700" dirty="0"/>
              <a:t> lényegében újra tudunk definiálni a segítségével.</a:t>
            </a:r>
          </a:p>
          <a:p>
            <a:pPr lvl="2"/>
            <a:r>
              <a:rPr lang="hu-HU" sz="2700" dirty="0" err="1"/>
              <a:t>MySQL-ben</a:t>
            </a:r>
            <a:r>
              <a:rPr lang="hu-HU" sz="2700" dirty="0"/>
              <a:t> el kell dobni és újra létre kell hozni a </a:t>
            </a:r>
            <a:r>
              <a:rPr lang="hu-HU" sz="2700" dirty="0" err="1"/>
              <a:t>trigger-t</a:t>
            </a:r>
            <a:r>
              <a:rPr lang="hu-HU" sz="2700" dirty="0"/>
              <a:t>.</a:t>
            </a:r>
          </a:p>
        </p:txBody>
      </p:sp>
      <p:sp>
        <p:nvSpPr>
          <p:cNvPr id="4" name="Dátum helye 3"/>
          <p:cNvSpPr>
            <a:spLocks noGrp="1"/>
          </p:cNvSpPr>
          <p:nvPr>
            <p:ph type="dt" sz="half" idx="10"/>
          </p:nvPr>
        </p:nvSpPr>
        <p:spPr/>
        <p:txBody>
          <a:bodyPr/>
          <a:lstStyle/>
          <a:p>
            <a:fld id="{BB80AF19-C6A7-43C1-B52D-CDD3D31BBB4F}" type="datetime1">
              <a:rPr lang="hu-HU" smtClean="0"/>
              <a:t>2023. 01. 18.</a:t>
            </a:fld>
            <a:endParaRPr lang="hu-HU"/>
          </a:p>
        </p:txBody>
      </p:sp>
      <p:sp>
        <p:nvSpPr>
          <p:cNvPr id="6" name="Dia számának helye 5"/>
          <p:cNvSpPr>
            <a:spLocks noGrp="1"/>
          </p:cNvSpPr>
          <p:nvPr>
            <p:ph type="sldNum" sz="quarter" idx="12"/>
          </p:nvPr>
        </p:nvSpPr>
        <p:spPr/>
        <p:txBody>
          <a:bodyPr/>
          <a:lstStyle/>
          <a:p>
            <a:fld id="{39A938FA-6108-4A36-A74B-B1E67C707359}" type="slidenum">
              <a:rPr lang="hu-HU" smtClean="0"/>
              <a:t>67</a:t>
            </a:fld>
            <a:endParaRPr lang="hu-HU"/>
          </a:p>
        </p:txBody>
      </p:sp>
    </p:spTree>
    <p:extLst>
      <p:ext uri="{BB962C8B-B14F-4D97-AF65-F5344CB8AC3E}">
        <p14:creationId xmlns:p14="http://schemas.microsoft.com/office/powerpoint/2010/main" val="4083991485"/>
      </p:ext>
    </p:extLst>
  </p:cSld>
  <p:clrMapOvr>
    <a:masterClrMapping/>
  </p:clrMapOvr>
  <mc:AlternateContent xmlns:mc="http://schemas.openxmlformats.org/markup-compatibility/2006" xmlns:p14="http://schemas.microsoft.com/office/powerpoint/2010/main">
    <mc:Choice Requires="p14">
      <p:transition spd="slow" p14:dur="1250">
        <p14:switch dir="r"/>
      </p:transition>
    </mc:Choice>
    <mc:Fallback xmlns="">
      <p:transition spd="slow">
        <p:fade/>
      </p:transition>
    </mc:Fallback>
  </mc:AlternateContent>
  <p:timing>
    <p:tnLst>
      <p:par>
        <p:cT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dirty="0"/>
              <a:t>DDL XV.</a:t>
            </a:r>
          </a:p>
        </p:txBody>
      </p:sp>
      <p:sp>
        <p:nvSpPr>
          <p:cNvPr id="3" name="Tartalom helye 2"/>
          <p:cNvSpPr>
            <a:spLocks noGrp="1"/>
          </p:cNvSpPr>
          <p:nvPr>
            <p:ph idx="1"/>
          </p:nvPr>
        </p:nvSpPr>
        <p:spPr/>
        <p:txBody>
          <a:bodyPr>
            <a:normAutofit/>
          </a:bodyPr>
          <a:lstStyle/>
          <a:p>
            <a:r>
              <a:rPr lang="hu-HU" dirty="0"/>
              <a:t>A </a:t>
            </a:r>
            <a:r>
              <a:rPr lang="hu-HU" dirty="0">
                <a:solidFill>
                  <a:srgbClr val="0000FF"/>
                </a:solidFill>
              </a:rPr>
              <a:t>DROP</a:t>
            </a:r>
            <a:r>
              <a:rPr lang="hu-HU" dirty="0"/>
              <a:t> parancs (MSSQL és </a:t>
            </a:r>
            <a:r>
              <a:rPr lang="hu-HU" dirty="0" err="1"/>
              <a:t>MySQL</a:t>
            </a:r>
            <a:r>
              <a:rPr lang="hu-HU" dirty="0"/>
              <a:t>):</a:t>
            </a:r>
          </a:p>
          <a:p>
            <a:pPr lvl="1"/>
            <a:r>
              <a:rPr lang="hu-HU" dirty="0"/>
              <a:t>Segítségével tudunk sémát törölni.</a:t>
            </a:r>
          </a:p>
          <a:p>
            <a:pPr lvl="1"/>
            <a:r>
              <a:rPr lang="hu-HU" dirty="0"/>
              <a:t>Adatbázis törlése:</a:t>
            </a:r>
          </a:p>
          <a:p>
            <a:pPr lvl="2"/>
            <a:r>
              <a:rPr lang="hu-HU" dirty="0"/>
              <a:t> </a:t>
            </a:r>
            <a:r>
              <a:rPr lang="hu-HU" dirty="0">
                <a:solidFill>
                  <a:srgbClr val="0000FF"/>
                </a:solidFill>
              </a:rPr>
              <a:t>DROP</a:t>
            </a:r>
            <a:r>
              <a:rPr lang="hu-HU" dirty="0"/>
              <a:t> </a:t>
            </a:r>
            <a:r>
              <a:rPr lang="hu-HU" dirty="0">
                <a:solidFill>
                  <a:srgbClr val="0000FF"/>
                </a:solidFill>
              </a:rPr>
              <a:t>DATABASE</a:t>
            </a:r>
            <a:r>
              <a:rPr lang="hu-HU" dirty="0"/>
              <a:t> &lt;ab_neve&gt;;</a:t>
            </a:r>
          </a:p>
          <a:p>
            <a:pPr lvl="1"/>
            <a:r>
              <a:rPr lang="hu-HU" dirty="0"/>
              <a:t>Tábla törlése:</a:t>
            </a:r>
          </a:p>
          <a:p>
            <a:pPr lvl="2"/>
            <a:r>
              <a:rPr lang="hu-HU" dirty="0"/>
              <a:t> </a:t>
            </a:r>
            <a:r>
              <a:rPr lang="hu-HU" dirty="0">
                <a:solidFill>
                  <a:srgbClr val="0000FF"/>
                </a:solidFill>
              </a:rPr>
              <a:t>DROP TABLE </a:t>
            </a:r>
            <a:r>
              <a:rPr lang="hu-HU" dirty="0"/>
              <a:t>&lt;</a:t>
            </a:r>
            <a:r>
              <a:rPr lang="hu-HU" dirty="0" err="1"/>
              <a:t>tbl</a:t>
            </a:r>
            <a:r>
              <a:rPr lang="hu-HU" dirty="0"/>
              <a:t>_neve&gt;;</a:t>
            </a:r>
          </a:p>
          <a:p>
            <a:pPr lvl="1"/>
            <a:r>
              <a:rPr lang="hu-HU" dirty="0"/>
              <a:t>Nézettábla törlése:</a:t>
            </a:r>
          </a:p>
          <a:p>
            <a:pPr lvl="2"/>
            <a:r>
              <a:rPr lang="hu-HU" dirty="0"/>
              <a:t> </a:t>
            </a:r>
            <a:r>
              <a:rPr lang="hu-HU" dirty="0">
                <a:solidFill>
                  <a:srgbClr val="0000FF"/>
                </a:solidFill>
              </a:rPr>
              <a:t>DROP VIEW </a:t>
            </a:r>
            <a:r>
              <a:rPr lang="hu-HU" dirty="0"/>
              <a:t>&lt;</a:t>
            </a:r>
            <a:r>
              <a:rPr lang="hu-HU" dirty="0" err="1"/>
              <a:t>ntbl</a:t>
            </a:r>
            <a:r>
              <a:rPr lang="hu-HU" dirty="0"/>
              <a:t>_neve&gt;;</a:t>
            </a:r>
          </a:p>
          <a:p>
            <a:pPr lvl="1"/>
            <a:r>
              <a:rPr lang="hu-HU" dirty="0" err="1"/>
              <a:t>Trigger</a:t>
            </a:r>
            <a:r>
              <a:rPr lang="hu-HU" dirty="0"/>
              <a:t> törlése:</a:t>
            </a:r>
          </a:p>
          <a:p>
            <a:pPr lvl="2"/>
            <a:r>
              <a:rPr lang="hu-HU" dirty="0"/>
              <a:t> </a:t>
            </a:r>
            <a:r>
              <a:rPr lang="hu-HU" dirty="0">
                <a:solidFill>
                  <a:srgbClr val="0000FF"/>
                </a:solidFill>
              </a:rPr>
              <a:t>DROP TRIGGER </a:t>
            </a:r>
            <a:r>
              <a:rPr lang="hu-HU" dirty="0"/>
              <a:t>&lt;</a:t>
            </a:r>
            <a:r>
              <a:rPr lang="hu-HU" dirty="0" err="1"/>
              <a:t>trigger</a:t>
            </a:r>
            <a:r>
              <a:rPr lang="hu-HU" dirty="0"/>
              <a:t> neve&gt;;</a:t>
            </a:r>
          </a:p>
        </p:txBody>
      </p:sp>
      <p:sp>
        <p:nvSpPr>
          <p:cNvPr id="4" name="Dátum helye 3"/>
          <p:cNvSpPr>
            <a:spLocks noGrp="1"/>
          </p:cNvSpPr>
          <p:nvPr>
            <p:ph type="dt" sz="half" idx="10"/>
          </p:nvPr>
        </p:nvSpPr>
        <p:spPr/>
        <p:txBody>
          <a:bodyPr/>
          <a:lstStyle/>
          <a:p>
            <a:fld id="{7E081FF2-2CEA-42D5-86DC-6F8B405E3F0F}" type="datetime1">
              <a:rPr lang="hu-HU" smtClean="0"/>
              <a:t>2023. 01. 18.</a:t>
            </a:fld>
            <a:endParaRPr lang="hu-HU"/>
          </a:p>
        </p:txBody>
      </p:sp>
      <p:sp>
        <p:nvSpPr>
          <p:cNvPr id="6" name="Dia számának helye 5"/>
          <p:cNvSpPr>
            <a:spLocks noGrp="1"/>
          </p:cNvSpPr>
          <p:nvPr>
            <p:ph type="sldNum" sz="quarter" idx="12"/>
          </p:nvPr>
        </p:nvSpPr>
        <p:spPr/>
        <p:txBody>
          <a:bodyPr/>
          <a:lstStyle/>
          <a:p>
            <a:fld id="{39A938FA-6108-4A36-A74B-B1E67C707359}" type="slidenum">
              <a:rPr lang="hu-HU" smtClean="0"/>
              <a:t>68</a:t>
            </a:fld>
            <a:endParaRPr lang="hu-HU"/>
          </a:p>
        </p:txBody>
      </p:sp>
    </p:spTree>
    <p:extLst>
      <p:ext uri="{BB962C8B-B14F-4D97-AF65-F5344CB8AC3E}">
        <p14:creationId xmlns:p14="http://schemas.microsoft.com/office/powerpoint/2010/main" val="425907459"/>
      </p:ext>
    </p:extLst>
  </p:cSld>
  <p:clrMapOvr>
    <a:masterClrMapping/>
  </p:clrMapOvr>
  <mc:AlternateContent xmlns:mc="http://schemas.openxmlformats.org/markup-compatibility/2006" xmlns:p14="http://schemas.microsoft.com/office/powerpoint/2010/main">
    <mc:Choice Requires="p14">
      <p:transition spd="slow" p14:dur="1250">
        <p14:switch dir="r"/>
      </p:transition>
    </mc:Choice>
    <mc:Fallback xmlns="">
      <p:transition spd="slow">
        <p:fade/>
      </p:transition>
    </mc:Fallback>
  </mc:AlternateContent>
  <p:timing>
    <p:tnLst>
      <p:par>
        <p:cT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dirty="0"/>
              <a:t>DDL XVI.</a:t>
            </a:r>
          </a:p>
        </p:txBody>
      </p:sp>
      <p:sp>
        <p:nvSpPr>
          <p:cNvPr id="3" name="Tartalom helye 2"/>
          <p:cNvSpPr>
            <a:spLocks noGrp="1"/>
          </p:cNvSpPr>
          <p:nvPr>
            <p:ph idx="1"/>
          </p:nvPr>
        </p:nvSpPr>
        <p:spPr/>
        <p:txBody>
          <a:bodyPr/>
          <a:lstStyle/>
          <a:p>
            <a:r>
              <a:rPr lang="hu-HU" dirty="0"/>
              <a:t>A </a:t>
            </a:r>
            <a:r>
              <a:rPr lang="hu-HU" dirty="0">
                <a:solidFill>
                  <a:srgbClr val="0000FF"/>
                </a:solidFill>
              </a:rPr>
              <a:t>TRUNCATE</a:t>
            </a:r>
            <a:r>
              <a:rPr lang="hu-HU" dirty="0"/>
              <a:t> parancs (MSSQL és </a:t>
            </a:r>
            <a:r>
              <a:rPr lang="hu-HU" dirty="0" err="1"/>
              <a:t>MySQL</a:t>
            </a:r>
            <a:r>
              <a:rPr lang="hu-HU" dirty="0"/>
              <a:t>):</a:t>
            </a:r>
          </a:p>
          <a:p>
            <a:pPr lvl="1"/>
            <a:r>
              <a:rPr lang="hu-HU" dirty="0"/>
              <a:t>Segítségével kiüríthető, alapállapotba helyezhető az adott sémaelem:</a:t>
            </a:r>
          </a:p>
          <a:p>
            <a:pPr lvl="1"/>
            <a:r>
              <a:rPr lang="hu-HU" dirty="0"/>
              <a:t> </a:t>
            </a:r>
            <a:r>
              <a:rPr lang="hu-HU" dirty="0">
                <a:solidFill>
                  <a:srgbClr val="0000FF"/>
                </a:solidFill>
              </a:rPr>
              <a:t>TRUNCATE TABLE </a:t>
            </a:r>
            <a:r>
              <a:rPr lang="hu-HU" dirty="0"/>
              <a:t>&lt;</a:t>
            </a:r>
            <a:r>
              <a:rPr lang="hu-HU" dirty="0" err="1"/>
              <a:t>tbl</a:t>
            </a:r>
            <a:r>
              <a:rPr lang="hu-HU" dirty="0"/>
              <a:t>_neve&gt;;</a:t>
            </a:r>
          </a:p>
          <a:p>
            <a:pPr lvl="2"/>
            <a:r>
              <a:rPr lang="hu-HU" dirty="0"/>
              <a:t>Ez a parancs visszavonhatatlanul visszaállítja az adott tábla tartalmát. Az </a:t>
            </a:r>
            <a:r>
              <a:rPr lang="hu-HU" dirty="0">
                <a:solidFill>
                  <a:srgbClr val="0000FF"/>
                </a:solidFill>
              </a:rPr>
              <a:t>IDENTITY</a:t>
            </a:r>
            <a:r>
              <a:rPr lang="hu-HU" dirty="0"/>
              <a:t> is alaphelyzetbe áll!</a:t>
            </a:r>
          </a:p>
        </p:txBody>
      </p:sp>
      <p:sp>
        <p:nvSpPr>
          <p:cNvPr id="4" name="Dátum helye 3"/>
          <p:cNvSpPr>
            <a:spLocks noGrp="1"/>
          </p:cNvSpPr>
          <p:nvPr>
            <p:ph type="dt" sz="half" idx="10"/>
          </p:nvPr>
        </p:nvSpPr>
        <p:spPr/>
        <p:txBody>
          <a:bodyPr/>
          <a:lstStyle/>
          <a:p>
            <a:fld id="{7AB75585-49E5-43F1-8FA5-B723DC2A45AB}" type="datetime1">
              <a:rPr lang="hu-HU" smtClean="0"/>
              <a:t>2023. 01. 18.</a:t>
            </a:fld>
            <a:endParaRPr lang="hu-HU"/>
          </a:p>
        </p:txBody>
      </p:sp>
      <p:sp>
        <p:nvSpPr>
          <p:cNvPr id="6" name="Dia számának helye 5"/>
          <p:cNvSpPr>
            <a:spLocks noGrp="1"/>
          </p:cNvSpPr>
          <p:nvPr>
            <p:ph type="sldNum" sz="quarter" idx="12"/>
          </p:nvPr>
        </p:nvSpPr>
        <p:spPr/>
        <p:txBody>
          <a:bodyPr/>
          <a:lstStyle/>
          <a:p>
            <a:fld id="{39A938FA-6108-4A36-A74B-B1E67C707359}" type="slidenum">
              <a:rPr lang="hu-HU" smtClean="0"/>
              <a:t>69</a:t>
            </a:fld>
            <a:endParaRPr lang="hu-HU"/>
          </a:p>
        </p:txBody>
      </p:sp>
    </p:spTree>
    <p:extLst>
      <p:ext uri="{BB962C8B-B14F-4D97-AF65-F5344CB8AC3E}">
        <p14:creationId xmlns:p14="http://schemas.microsoft.com/office/powerpoint/2010/main" val="2260855459"/>
      </p:ext>
    </p:extLst>
  </p:cSld>
  <p:clrMapOvr>
    <a:masterClrMapping/>
  </p:clrMapOvr>
  <mc:AlternateContent xmlns:mc="http://schemas.openxmlformats.org/markup-compatibility/2006" xmlns:p14="http://schemas.microsoft.com/office/powerpoint/2010/main">
    <mc:Choice Requires="p14">
      <p:transition spd="slow" p14:dur="1250">
        <p14:switch dir="r"/>
      </p:transition>
    </mc:Choice>
    <mc:Fallback xmlns="">
      <p:transition spd="slow">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Cím 3"/>
          <p:cNvSpPr>
            <a:spLocks noGrp="1"/>
          </p:cNvSpPr>
          <p:nvPr>
            <p:ph type="title"/>
          </p:nvPr>
        </p:nvSpPr>
        <p:spPr>
          <a:xfrm>
            <a:off x="838200" y="374269"/>
            <a:ext cx="10515600" cy="1325563"/>
          </a:xfrm>
        </p:spPr>
        <p:txBody>
          <a:bodyPr/>
          <a:lstStyle/>
          <a:p>
            <a:r>
              <a:rPr lang="hu-HU" dirty="0"/>
              <a:t>Adatbázis</a:t>
            </a:r>
            <a:r>
              <a:rPr lang="hu-HU" b="1" dirty="0"/>
              <a:t> </a:t>
            </a:r>
            <a:r>
              <a:rPr lang="hu-HU" dirty="0"/>
              <a:t>(</a:t>
            </a:r>
            <a:r>
              <a:rPr lang="hu-HU" dirty="0" err="1"/>
              <a:t>Database</a:t>
            </a:r>
            <a:r>
              <a:rPr lang="hu-HU" dirty="0"/>
              <a:t>, DB)</a:t>
            </a:r>
            <a:r>
              <a:rPr lang="hu-HU" dirty="0"/>
              <a:t/>
            </a:r>
            <a:br>
              <a:rPr lang="hu-HU" dirty="0"/>
            </a:br>
            <a:endParaRPr lang="hu-HU" dirty="0"/>
          </a:p>
        </p:txBody>
      </p:sp>
      <p:sp>
        <p:nvSpPr>
          <p:cNvPr id="3" name="Tartalom helye 2"/>
          <p:cNvSpPr>
            <a:spLocks noGrp="1"/>
          </p:cNvSpPr>
          <p:nvPr>
            <p:ph idx="1"/>
          </p:nvPr>
        </p:nvSpPr>
        <p:spPr/>
        <p:txBody>
          <a:bodyPr>
            <a:normAutofit/>
          </a:bodyPr>
          <a:lstStyle/>
          <a:p>
            <a:pPr marL="0" indent="0">
              <a:lnSpc>
                <a:spcPct val="100000"/>
              </a:lnSpc>
              <a:spcBef>
                <a:spcPts val="0"/>
              </a:spcBef>
              <a:buNone/>
            </a:pPr>
            <a:endParaRPr lang="hu-HU" dirty="0"/>
          </a:p>
          <a:p>
            <a:pPr marL="0" indent="0">
              <a:lnSpc>
                <a:spcPct val="100000"/>
              </a:lnSpc>
              <a:spcBef>
                <a:spcPts val="0"/>
              </a:spcBef>
              <a:buNone/>
            </a:pPr>
            <a:r>
              <a:rPr lang="hu-HU" dirty="0"/>
              <a:t>Az </a:t>
            </a:r>
            <a:r>
              <a:rPr lang="hu-HU" b="1" cap="all" dirty="0" smtClean="0"/>
              <a:t>Adatbázis</a:t>
            </a:r>
          </a:p>
          <a:p>
            <a:pPr marL="0" indent="0">
              <a:lnSpc>
                <a:spcPct val="100000"/>
              </a:lnSpc>
              <a:spcBef>
                <a:spcPts val="0"/>
              </a:spcBef>
              <a:buNone/>
            </a:pPr>
            <a:endParaRPr lang="hu-HU" b="1" dirty="0"/>
          </a:p>
          <a:p>
            <a:pPr>
              <a:lnSpc>
                <a:spcPct val="100000"/>
              </a:lnSpc>
              <a:spcBef>
                <a:spcPts val="0"/>
              </a:spcBef>
            </a:pPr>
            <a:r>
              <a:rPr lang="hu-HU" b="1" dirty="0"/>
              <a:t>	</a:t>
            </a:r>
            <a:r>
              <a:rPr lang="hu-HU" b="1" dirty="0" err="1" smtClean="0"/>
              <a:t>logikailag</a:t>
            </a:r>
            <a:r>
              <a:rPr lang="hu-HU" b="1" dirty="0" smtClean="0"/>
              <a:t> </a:t>
            </a:r>
            <a:r>
              <a:rPr lang="hu-HU" b="1" dirty="0"/>
              <a:t>összefüggő, </a:t>
            </a:r>
            <a:endParaRPr lang="hu-HU" b="1" dirty="0" smtClean="0"/>
          </a:p>
          <a:p>
            <a:pPr>
              <a:lnSpc>
                <a:spcPct val="100000"/>
              </a:lnSpc>
              <a:spcBef>
                <a:spcPts val="0"/>
              </a:spcBef>
            </a:pPr>
            <a:r>
              <a:rPr lang="hu-HU" b="1" dirty="0" smtClean="0"/>
              <a:t>	meghatározott </a:t>
            </a:r>
            <a:r>
              <a:rPr lang="hu-HU" b="1" dirty="0"/>
              <a:t>szerkezetben tárolt </a:t>
            </a:r>
            <a:endParaRPr lang="hu-HU" b="1" dirty="0" smtClean="0"/>
          </a:p>
          <a:p>
            <a:pPr marL="0" indent="0">
              <a:lnSpc>
                <a:spcPct val="100000"/>
              </a:lnSpc>
              <a:spcBef>
                <a:spcPts val="0"/>
              </a:spcBef>
              <a:buNone/>
            </a:pPr>
            <a:r>
              <a:rPr lang="hu-HU" dirty="0" smtClean="0"/>
              <a:t>adatok </a:t>
            </a:r>
            <a:r>
              <a:rPr lang="hu-HU" dirty="0"/>
              <a:t>halmaza, amelyből a későbbiekben információt tudunk majd nyerni.</a:t>
            </a:r>
          </a:p>
          <a:p>
            <a:pPr marL="0" indent="0">
              <a:lnSpc>
                <a:spcPct val="100000"/>
              </a:lnSpc>
              <a:spcBef>
                <a:spcPts val="0"/>
              </a:spcBef>
              <a:buNone/>
            </a:pPr>
            <a:endParaRPr lang="hu-HU" dirty="0"/>
          </a:p>
          <a:p>
            <a:pPr marL="0" indent="0">
              <a:buNone/>
            </a:pPr>
            <a:r>
              <a:rPr lang="hu-HU" b="1" dirty="0"/>
              <a:t> </a:t>
            </a:r>
            <a:endParaRPr lang="hu-HU" dirty="0"/>
          </a:p>
        </p:txBody>
      </p:sp>
    </p:spTree>
    <p:extLst>
      <p:ext uri="{BB962C8B-B14F-4D97-AF65-F5344CB8AC3E}">
        <p14:creationId xmlns:p14="http://schemas.microsoft.com/office/powerpoint/2010/main" val="2280573177"/>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dirty="0"/>
              <a:t>DML</a:t>
            </a:r>
          </a:p>
        </p:txBody>
      </p:sp>
      <p:sp>
        <p:nvSpPr>
          <p:cNvPr id="3" name="Alcím 2"/>
          <p:cNvSpPr>
            <a:spLocks noGrp="1"/>
          </p:cNvSpPr>
          <p:nvPr>
            <p:ph type="body" idx="1"/>
          </p:nvPr>
        </p:nvSpPr>
        <p:spPr/>
        <p:txBody>
          <a:bodyPr/>
          <a:lstStyle/>
          <a:p>
            <a:r>
              <a:rPr lang="hu-HU" dirty="0">
                <a:solidFill>
                  <a:srgbClr val="FF0000"/>
                </a:solidFill>
              </a:rPr>
              <a:t>D</a:t>
            </a:r>
            <a:r>
              <a:rPr lang="hu-HU" dirty="0"/>
              <a:t>ata </a:t>
            </a:r>
            <a:r>
              <a:rPr lang="hu-HU" dirty="0" err="1">
                <a:solidFill>
                  <a:srgbClr val="FF0000"/>
                </a:solidFill>
              </a:rPr>
              <a:t>M</a:t>
            </a:r>
            <a:r>
              <a:rPr lang="hu-HU" dirty="0" err="1"/>
              <a:t>anipulation</a:t>
            </a:r>
            <a:r>
              <a:rPr lang="hu-HU" dirty="0"/>
              <a:t> </a:t>
            </a:r>
            <a:r>
              <a:rPr lang="hu-HU" dirty="0" err="1">
                <a:solidFill>
                  <a:srgbClr val="FF0000"/>
                </a:solidFill>
              </a:rPr>
              <a:t>L</a:t>
            </a:r>
            <a:r>
              <a:rPr lang="hu-HU" dirty="0" err="1"/>
              <a:t>anguage</a:t>
            </a:r>
            <a:r>
              <a:rPr lang="hu-HU" dirty="0"/>
              <a:t> elemei</a:t>
            </a:r>
          </a:p>
        </p:txBody>
      </p:sp>
      <p:sp>
        <p:nvSpPr>
          <p:cNvPr id="5" name="Dátum helye 4"/>
          <p:cNvSpPr>
            <a:spLocks noGrp="1"/>
          </p:cNvSpPr>
          <p:nvPr>
            <p:ph type="dt" sz="half" idx="10"/>
          </p:nvPr>
        </p:nvSpPr>
        <p:spPr/>
        <p:txBody>
          <a:bodyPr/>
          <a:lstStyle/>
          <a:p>
            <a:fld id="{6E444FA8-C2E7-47ED-A58F-FFAA551B73F3}" type="datetime1">
              <a:rPr lang="hu-HU" smtClean="0"/>
              <a:t>2023. 01. 18.</a:t>
            </a:fld>
            <a:endParaRPr lang="hu-HU"/>
          </a:p>
        </p:txBody>
      </p:sp>
      <p:sp>
        <p:nvSpPr>
          <p:cNvPr id="6" name="Dia számának helye 5"/>
          <p:cNvSpPr>
            <a:spLocks noGrp="1"/>
          </p:cNvSpPr>
          <p:nvPr>
            <p:ph type="sldNum" sz="quarter" idx="12"/>
          </p:nvPr>
        </p:nvSpPr>
        <p:spPr/>
        <p:txBody>
          <a:bodyPr/>
          <a:lstStyle/>
          <a:p>
            <a:fld id="{39A938FA-6108-4A36-A74B-B1E67C707359}" type="slidenum">
              <a:rPr lang="hu-HU" smtClean="0"/>
              <a:t>70</a:t>
            </a:fld>
            <a:endParaRPr lang="hu-HU"/>
          </a:p>
        </p:txBody>
      </p:sp>
    </p:spTree>
    <p:extLst>
      <p:ext uri="{BB962C8B-B14F-4D97-AF65-F5344CB8AC3E}">
        <p14:creationId xmlns:p14="http://schemas.microsoft.com/office/powerpoint/2010/main" val="345328318"/>
      </p:ext>
    </p:extLst>
  </p:cSld>
  <p:clrMapOvr>
    <a:masterClrMapping/>
  </p:clrMapOvr>
  <mc:AlternateContent xmlns:mc="http://schemas.openxmlformats.org/markup-compatibility/2006" xmlns:p14="http://schemas.microsoft.com/office/powerpoint/2010/main">
    <mc:Choice Requires="p14">
      <p:transition spd="slow" p14:dur="1250">
        <p14:switch dir="r"/>
      </p:transition>
    </mc:Choice>
    <mc:Fallback xmlns="">
      <p:transition spd="slow">
        <p:fade/>
      </p:transition>
    </mc:Fallback>
  </mc:AlternateContent>
  <p:timing>
    <p:tnLst>
      <p:par>
        <p:cTn id="1" dur="indefinite" restart="never" nodeType="tmRoot"/>
      </p:par>
    </p:tn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dirty="0"/>
              <a:t>DML I.</a:t>
            </a:r>
          </a:p>
        </p:txBody>
      </p:sp>
      <p:sp>
        <p:nvSpPr>
          <p:cNvPr id="3" name="Tartalom helye 2"/>
          <p:cNvSpPr>
            <a:spLocks noGrp="1"/>
          </p:cNvSpPr>
          <p:nvPr>
            <p:ph idx="1"/>
          </p:nvPr>
        </p:nvSpPr>
        <p:spPr/>
        <p:txBody>
          <a:bodyPr>
            <a:normAutofit/>
          </a:bodyPr>
          <a:lstStyle/>
          <a:p>
            <a:r>
              <a:rPr lang="hu-HU" dirty="0"/>
              <a:t>A DML felelős azért, hogy a már meglévő sémáinkat fel tudjuk tölteni adattal.</a:t>
            </a:r>
          </a:p>
          <a:p>
            <a:r>
              <a:rPr lang="hu-HU" dirty="0"/>
              <a:t>Ebből adódóan, ahogy a DDL főként az adatbázis kezelő eszköze volt, a DML az adatbázist felhasználók eszköze, hiszen az adatok feltöltése, lekérdezése, módosítása az ő feladatkörük.</a:t>
            </a:r>
          </a:p>
          <a:p>
            <a:r>
              <a:rPr lang="hu-HU" dirty="0"/>
              <a:t>A </a:t>
            </a:r>
            <a:r>
              <a:rPr lang="hu-HU" dirty="0" err="1"/>
              <a:t>DML-re</a:t>
            </a:r>
            <a:r>
              <a:rPr lang="hu-HU" dirty="0"/>
              <a:t> jellemző a CRUD jelző is.</a:t>
            </a:r>
          </a:p>
        </p:txBody>
      </p:sp>
      <p:sp>
        <p:nvSpPr>
          <p:cNvPr id="4" name="Dátum helye 3"/>
          <p:cNvSpPr>
            <a:spLocks noGrp="1"/>
          </p:cNvSpPr>
          <p:nvPr>
            <p:ph type="dt" sz="half" idx="10"/>
          </p:nvPr>
        </p:nvSpPr>
        <p:spPr/>
        <p:txBody>
          <a:bodyPr/>
          <a:lstStyle/>
          <a:p>
            <a:fld id="{17CCDE7A-730F-405D-AB16-B6E065544A2D}" type="datetime1">
              <a:rPr lang="hu-HU" smtClean="0"/>
              <a:t>2023. 01. 18.</a:t>
            </a:fld>
            <a:endParaRPr lang="hu-HU"/>
          </a:p>
        </p:txBody>
      </p:sp>
      <p:sp>
        <p:nvSpPr>
          <p:cNvPr id="6" name="Dia számának helye 5"/>
          <p:cNvSpPr>
            <a:spLocks noGrp="1"/>
          </p:cNvSpPr>
          <p:nvPr>
            <p:ph type="sldNum" sz="quarter" idx="12"/>
          </p:nvPr>
        </p:nvSpPr>
        <p:spPr/>
        <p:txBody>
          <a:bodyPr/>
          <a:lstStyle/>
          <a:p>
            <a:fld id="{39A938FA-6108-4A36-A74B-B1E67C707359}" type="slidenum">
              <a:rPr lang="hu-HU" smtClean="0"/>
              <a:t>71</a:t>
            </a:fld>
            <a:endParaRPr lang="hu-HU"/>
          </a:p>
        </p:txBody>
      </p:sp>
    </p:spTree>
    <p:extLst>
      <p:ext uri="{BB962C8B-B14F-4D97-AF65-F5344CB8AC3E}">
        <p14:creationId xmlns:p14="http://schemas.microsoft.com/office/powerpoint/2010/main" val="955857672"/>
      </p:ext>
    </p:extLst>
  </p:cSld>
  <p:clrMapOvr>
    <a:masterClrMapping/>
  </p:clrMapOvr>
  <mc:AlternateContent xmlns:mc="http://schemas.openxmlformats.org/markup-compatibility/2006" xmlns:p14="http://schemas.microsoft.com/office/powerpoint/2010/main">
    <mc:Choice Requires="p14">
      <p:transition spd="slow" p14:dur="1250">
        <p14:switch dir="r"/>
      </p:transition>
    </mc:Choice>
    <mc:Fallback xmlns="">
      <p:transition spd="slow">
        <p:fade/>
      </p:transition>
    </mc:Fallback>
  </mc:AlternateContent>
  <p:timing>
    <p:tnLst>
      <p:par>
        <p:cTn id="1" dur="indefinite" restart="never" nodeType="tmRoot"/>
      </p:par>
    </p:tn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dirty="0"/>
              <a:t>CRUD I.</a:t>
            </a:r>
          </a:p>
        </p:txBody>
      </p:sp>
      <p:sp>
        <p:nvSpPr>
          <p:cNvPr id="3" name="Tartalom helye 2"/>
          <p:cNvSpPr>
            <a:spLocks noGrp="1"/>
          </p:cNvSpPr>
          <p:nvPr>
            <p:ph idx="1"/>
          </p:nvPr>
        </p:nvSpPr>
        <p:spPr/>
        <p:txBody>
          <a:bodyPr>
            <a:normAutofit/>
          </a:bodyPr>
          <a:lstStyle/>
          <a:p>
            <a:r>
              <a:rPr lang="hu-HU" dirty="0"/>
              <a:t>A CRUD (</a:t>
            </a:r>
            <a:r>
              <a:rPr lang="hu-HU" dirty="0" err="1">
                <a:solidFill>
                  <a:srgbClr val="FF0000"/>
                </a:solidFill>
              </a:rPr>
              <a:t>C</a:t>
            </a:r>
            <a:r>
              <a:rPr lang="hu-HU" dirty="0" err="1"/>
              <a:t>reate</a:t>
            </a:r>
            <a:r>
              <a:rPr lang="hu-HU" dirty="0"/>
              <a:t>, </a:t>
            </a:r>
            <a:r>
              <a:rPr lang="hu-HU" dirty="0">
                <a:solidFill>
                  <a:srgbClr val="FF0000"/>
                </a:solidFill>
              </a:rPr>
              <a:t>R</a:t>
            </a:r>
            <a:r>
              <a:rPr lang="hu-HU" dirty="0"/>
              <a:t>ead, </a:t>
            </a:r>
            <a:r>
              <a:rPr lang="hu-HU" dirty="0">
                <a:solidFill>
                  <a:srgbClr val="FF0000"/>
                </a:solidFill>
              </a:rPr>
              <a:t>U</a:t>
            </a:r>
            <a:r>
              <a:rPr lang="hu-HU" dirty="0"/>
              <a:t>pdate, </a:t>
            </a:r>
            <a:r>
              <a:rPr lang="hu-HU" dirty="0" err="1">
                <a:solidFill>
                  <a:srgbClr val="FF0000"/>
                </a:solidFill>
              </a:rPr>
              <a:t>D</a:t>
            </a:r>
            <a:r>
              <a:rPr lang="hu-HU" dirty="0" err="1"/>
              <a:t>elete</a:t>
            </a:r>
            <a:r>
              <a:rPr lang="hu-HU" dirty="0"/>
              <a:t>) egy rendszer jellemző, mely a 80-as évektől használatos.</a:t>
            </a:r>
          </a:p>
          <a:p>
            <a:r>
              <a:rPr lang="hu-HU" dirty="0"/>
              <a:t>Mint ahogy a rövidítés egyes betűinek szavai is mutatják, a CRUD rendszerek képesek a következőkre:</a:t>
            </a:r>
          </a:p>
          <a:p>
            <a:pPr lvl="1"/>
            <a:r>
              <a:rPr lang="hu-HU" dirty="0"/>
              <a:t>Adatot (magukban) létrehozni / tárolni. (</a:t>
            </a:r>
            <a:r>
              <a:rPr lang="hu-HU" dirty="0" err="1"/>
              <a:t>Create</a:t>
            </a:r>
            <a:r>
              <a:rPr lang="hu-HU" dirty="0"/>
              <a:t>)</a:t>
            </a:r>
          </a:p>
          <a:p>
            <a:pPr lvl="1"/>
            <a:r>
              <a:rPr lang="hu-HU" dirty="0"/>
              <a:t>Adatot felolvasni / visszaadni. (Read / </a:t>
            </a:r>
            <a:r>
              <a:rPr lang="hu-HU" dirty="0" err="1"/>
              <a:t>Retrieve</a:t>
            </a:r>
            <a:r>
              <a:rPr lang="hu-HU" dirty="0"/>
              <a:t>)</a:t>
            </a:r>
          </a:p>
          <a:p>
            <a:pPr lvl="1"/>
            <a:r>
              <a:rPr lang="hu-HU" dirty="0"/>
              <a:t>Adatot frissíteni. (Update)</a:t>
            </a:r>
          </a:p>
          <a:p>
            <a:pPr lvl="1"/>
            <a:r>
              <a:rPr lang="hu-HU" dirty="0"/>
              <a:t>Adatot törölni. (</a:t>
            </a:r>
            <a:r>
              <a:rPr lang="hu-HU" dirty="0" err="1"/>
              <a:t>Delete</a:t>
            </a:r>
            <a:r>
              <a:rPr lang="hu-HU" dirty="0"/>
              <a:t> / </a:t>
            </a:r>
            <a:r>
              <a:rPr lang="hu-HU" dirty="0" err="1"/>
              <a:t>Destroy</a:t>
            </a:r>
            <a:r>
              <a:rPr lang="hu-HU" dirty="0"/>
              <a:t>)</a:t>
            </a:r>
          </a:p>
        </p:txBody>
      </p:sp>
      <p:sp>
        <p:nvSpPr>
          <p:cNvPr id="4" name="Dátum helye 3"/>
          <p:cNvSpPr>
            <a:spLocks noGrp="1"/>
          </p:cNvSpPr>
          <p:nvPr>
            <p:ph type="dt" sz="half" idx="10"/>
          </p:nvPr>
        </p:nvSpPr>
        <p:spPr/>
        <p:txBody>
          <a:bodyPr/>
          <a:lstStyle/>
          <a:p>
            <a:fld id="{1CF48EF9-4462-426F-87A4-C23B3A25E5F1}" type="datetime1">
              <a:rPr lang="hu-HU" smtClean="0"/>
              <a:t>2023. 01. 18.</a:t>
            </a:fld>
            <a:endParaRPr lang="hu-HU"/>
          </a:p>
        </p:txBody>
      </p:sp>
      <p:sp>
        <p:nvSpPr>
          <p:cNvPr id="6" name="Dia számának helye 5"/>
          <p:cNvSpPr>
            <a:spLocks noGrp="1"/>
          </p:cNvSpPr>
          <p:nvPr>
            <p:ph type="sldNum" sz="quarter" idx="12"/>
          </p:nvPr>
        </p:nvSpPr>
        <p:spPr/>
        <p:txBody>
          <a:bodyPr/>
          <a:lstStyle/>
          <a:p>
            <a:fld id="{39A938FA-6108-4A36-A74B-B1E67C707359}" type="slidenum">
              <a:rPr lang="hu-HU" smtClean="0"/>
              <a:t>72</a:t>
            </a:fld>
            <a:endParaRPr lang="hu-HU"/>
          </a:p>
        </p:txBody>
      </p:sp>
    </p:spTree>
    <p:extLst>
      <p:ext uri="{BB962C8B-B14F-4D97-AF65-F5344CB8AC3E}">
        <p14:creationId xmlns:p14="http://schemas.microsoft.com/office/powerpoint/2010/main" val="688175146"/>
      </p:ext>
    </p:extLst>
  </p:cSld>
  <p:clrMapOvr>
    <a:masterClrMapping/>
  </p:clrMapOvr>
  <mc:AlternateContent xmlns:mc="http://schemas.openxmlformats.org/markup-compatibility/2006" xmlns:p14="http://schemas.microsoft.com/office/powerpoint/2010/main">
    <mc:Choice Requires="p14">
      <p:transition spd="slow" p14:dur="1250">
        <p14:switch dir="r"/>
      </p:transition>
    </mc:Choice>
    <mc:Fallback xmlns="">
      <p:transition spd="slow">
        <p:fade/>
      </p:transition>
    </mc:Fallback>
  </mc:AlternateContent>
  <p:timing>
    <p:tnLst>
      <p:par>
        <p:cTn id="1" dur="indefinite" restart="never" nodeType="tmRoot"/>
      </p:par>
    </p:tnLst>
  </p:timing>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dirty="0"/>
              <a:t>CRUD II.</a:t>
            </a:r>
          </a:p>
        </p:txBody>
      </p:sp>
      <p:sp>
        <p:nvSpPr>
          <p:cNvPr id="3" name="Tartalom helye 2"/>
          <p:cNvSpPr>
            <a:spLocks noGrp="1"/>
          </p:cNvSpPr>
          <p:nvPr>
            <p:ph idx="1"/>
          </p:nvPr>
        </p:nvSpPr>
        <p:spPr/>
        <p:txBody>
          <a:bodyPr>
            <a:normAutofit fontScale="92500"/>
          </a:bodyPr>
          <a:lstStyle/>
          <a:p>
            <a:r>
              <a:rPr lang="hu-HU" sz="3500" dirty="0"/>
              <a:t>Ezen rendszereknek beépítetten rendelkezniük kell az előbbi műveletek végrajtását lehetővé tévő parancsokkal.</a:t>
            </a:r>
          </a:p>
          <a:p>
            <a:r>
              <a:rPr lang="hu-HU" sz="3500" dirty="0"/>
              <a:t>Fontos azonban, hogy a CRUD nem csak az adatbázisok jellemzője.</a:t>
            </a:r>
          </a:p>
          <a:p>
            <a:pPr lvl="1"/>
            <a:r>
              <a:rPr lang="hu-HU" sz="3000" dirty="0"/>
              <a:t>Minden olyan rendszer mely az előzőekben leírt feladatokra képes CRUD.</a:t>
            </a:r>
          </a:p>
          <a:p>
            <a:r>
              <a:rPr lang="hu-HU" sz="3500" dirty="0"/>
              <a:t>Az adatbázisokon kívül CRUD rendszerek lehetnek még:</a:t>
            </a:r>
          </a:p>
          <a:p>
            <a:pPr lvl="1"/>
            <a:r>
              <a:rPr lang="hu-HU" sz="3000" dirty="0"/>
              <a:t>REST web service (</a:t>
            </a:r>
            <a:r>
              <a:rPr lang="hu-HU" sz="3000" dirty="0" err="1">
                <a:solidFill>
                  <a:srgbClr val="FF0000"/>
                </a:solidFill>
              </a:rPr>
              <a:t>RE</a:t>
            </a:r>
            <a:r>
              <a:rPr lang="hu-HU" sz="3000" dirty="0" err="1"/>
              <a:t>presentational</a:t>
            </a:r>
            <a:r>
              <a:rPr lang="hu-HU" sz="3000" dirty="0"/>
              <a:t> </a:t>
            </a:r>
            <a:r>
              <a:rPr lang="hu-HU" sz="3000" dirty="0" smtClean="0">
                <a:solidFill>
                  <a:srgbClr val="FF0000"/>
                </a:solidFill>
              </a:rPr>
              <a:t>Country</a:t>
            </a:r>
            <a:r>
              <a:rPr lang="hu-HU" sz="3000" dirty="0" smtClean="0"/>
              <a:t> </a:t>
            </a:r>
            <a:r>
              <a:rPr lang="hu-HU" sz="3000" dirty="0" err="1">
                <a:solidFill>
                  <a:srgbClr val="FF0000"/>
                </a:solidFill>
              </a:rPr>
              <a:t>T</a:t>
            </a:r>
            <a:r>
              <a:rPr lang="hu-HU" sz="3000" dirty="0" err="1"/>
              <a:t>ransfer</a:t>
            </a:r>
            <a:r>
              <a:rPr lang="hu-HU" sz="3000" dirty="0"/>
              <a:t>)</a:t>
            </a:r>
          </a:p>
          <a:p>
            <a:pPr lvl="1"/>
            <a:r>
              <a:rPr lang="hu-HU" sz="3000" dirty="0"/>
              <a:t>Bármilyen egyedi rendszer, mely az előző tulajdonságokkal bír.</a:t>
            </a:r>
          </a:p>
        </p:txBody>
      </p:sp>
      <p:sp>
        <p:nvSpPr>
          <p:cNvPr id="4" name="Dátum helye 3"/>
          <p:cNvSpPr>
            <a:spLocks noGrp="1"/>
          </p:cNvSpPr>
          <p:nvPr>
            <p:ph type="dt" sz="half" idx="10"/>
          </p:nvPr>
        </p:nvSpPr>
        <p:spPr/>
        <p:txBody>
          <a:bodyPr/>
          <a:lstStyle/>
          <a:p>
            <a:fld id="{B8F2B82D-BB4E-4188-AFE1-E5465E65EB7D}" type="datetime1">
              <a:rPr lang="hu-HU" smtClean="0"/>
              <a:t>2023. 01. 18.</a:t>
            </a:fld>
            <a:endParaRPr lang="hu-HU"/>
          </a:p>
        </p:txBody>
      </p:sp>
      <p:sp>
        <p:nvSpPr>
          <p:cNvPr id="6" name="Dia számának helye 5"/>
          <p:cNvSpPr>
            <a:spLocks noGrp="1"/>
          </p:cNvSpPr>
          <p:nvPr>
            <p:ph type="sldNum" sz="quarter" idx="12"/>
          </p:nvPr>
        </p:nvSpPr>
        <p:spPr/>
        <p:txBody>
          <a:bodyPr/>
          <a:lstStyle/>
          <a:p>
            <a:fld id="{39A938FA-6108-4A36-A74B-B1E67C707359}" type="slidenum">
              <a:rPr lang="hu-HU" smtClean="0"/>
              <a:t>73</a:t>
            </a:fld>
            <a:endParaRPr lang="hu-HU"/>
          </a:p>
        </p:txBody>
      </p:sp>
    </p:spTree>
    <p:extLst>
      <p:ext uri="{BB962C8B-B14F-4D97-AF65-F5344CB8AC3E}">
        <p14:creationId xmlns:p14="http://schemas.microsoft.com/office/powerpoint/2010/main" val="582221333"/>
      </p:ext>
    </p:extLst>
  </p:cSld>
  <p:clrMapOvr>
    <a:masterClrMapping/>
  </p:clrMapOvr>
  <mc:AlternateContent xmlns:mc="http://schemas.openxmlformats.org/markup-compatibility/2006" xmlns:p14="http://schemas.microsoft.com/office/powerpoint/2010/main">
    <mc:Choice Requires="p14">
      <p:transition spd="slow" p14:dur="1250">
        <p14:switch dir="r"/>
      </p:transition>
    </mc:Choice>
    <mc:Fallback xmlns="">
      <p:transition spd="slow">
        <p:fade/>
      </p:transition>
    </mc:Fallback>
  </mc:AlternateContent>
  <p:timing>
    <p:tnLst>
      <p:par>
        <p:cTn id="1" dur="indefinite" restart="never" nodeType="tmRoot"/>
      </p:par>
    </p:tnLst>
  </p:timing>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dirty="0" smtClean="0"/>
              <a:t>SQL alapok</a:t>
            </a:r>
            <a:endParaRPr lang="hu-HU" dirty="0"/>
          </a:p>
        </p:txBody>
      </p:sp>
      <p:sp>
        <p:nvSpPr>
          <p:cNvPr id="3" name="Tartalom helye 2"/>
          <p:cNvSpPr>
            <a:spLocks noGrp="1"/>
          </p:cNvSpPr>
          <p:nvPr>
            <p:ph idx="1"/>
          </p:nvPr>
        </p:nvSpPr>
        <p:spPr/>
        <p:txBody>
          <a:bodyPr>
            <a:normAutofit lnSpcReduction="10000"/>
          </a:bodyPr>
          <a:lstStyle/>
          <a:p>
            <a:r>
              <a:rPr lang="hu-HU" dirty="0" smtClean="0"/>
              <a:t>Lekérdezés</a:t>
            </a:r>
          </a:p>
          <a:p>
            <a:r>
              <a:rPr lang="hu-HU" dirty="0" smtClean="0"/>
              <a:t>Rendezés</a:t>
            </a:r>
          </a:p>
          <a:p>
            <a:r>
              <a:rPr lang="hu-HU" dirty="0" smtClean="0"/>
              <a:t>Limitálás</a:t>
            </a:r>
          </a:p>
          <a:p>
            <a:r>
              <a:rPr lang="hu-HU" dirty="0" smtClean="0"/>
              <a:t>Szűrők</a:t>
            </a:r>
          </a:p>
          <a:p>
            <a:r>
              <a:rPr lang="hu-HU" dirty="0" smtClean="0"/>
              <a:t>Összekapcsolás</a:t>
            </a:r>
          </a:p>
          <a:p>
            <a:r>
              <a:rPr lang="hu-HU" dirty="0" smtClean="0"/>
              <a:t>Csoportosítás</a:t>
            </a:r>
          </a:p>
          <a:p>
            <a:r>
              <a:rPr lang="hu-HU" dirty="0" err="1" smtClean="0"/>
              <a:t>Allekérdezések</a:t>
            </a:r>
            <a:endParaRPr lang="hu-HU" dirty="0" smtClean="0"/>
          </a:p>
          <a:p>
            <a:r>
              <a:rPr lang="hu-HU" dirty="0" smtClean="0"/>
              <a:t>Halmazműveletek</a:t>
            </a:r>
          </a:p>
          <a:p>
            <a:r>
              <a:rPr lang="hu-HU" dirty="0" smtClean="0"/>
              <a:t>CTE</a:t>
            </a:r>
            <a:endParaRPr lang="hu-HU" dirty="0"/>
          </a:p>
        </p:txBody>
      </p:sp>
      <p:sp>
        <p:nvSpPr>
          <p:cNvPr id="4" name="Dátum helye 3"/>
          <p:cNvSpPr>
            <a:spLocks noGrp="1"/>
          </p:cNvSpPr>
          <p:nvPr>
            <p:ph type="dt" sz="half" idx="10"/>
          </p:nvPr>
        </p:nvSpPr>
        <p:spPr/>
        <p:txBody>
          <a:bodyPr/>
          <a:lstStyle/>
          <a:p>
            <a:fld id="{8038B707-463A-4694-A111-045EE4889DE1}" type="datetime1">
              <a:rPr lang="hu-HU" smtClean="0"/>
              <a:t>2023. 01. 18.</a:t>
            </a:fld>
            <a:endParaRPr lang="hu-HU"/>
          </a:p>
        </p:txBody>
      </p:sp>
      <p:sp>
        <p:nvSpPr>
          <p:cNvPr id="5" name="Dia számának helye 4"/>
          <p:cNvSpPr>
            <a:spLocks noGrp="1"/>
          </p:cNvSpPr>
          <p:nvPr>
            <p:ph type="sldNum" sz="quarter" idx="12"/>
          </p:nvPr>
        </p:nvSpPr>
        <p:spPr/>
        <p:txBody>
          <a:bodyPr/>
          <a:lstStyle/>
          <a:p>
            <a:fld id="{6A3D1E81-B98C-4CD5-9C26-982AA14D93A3}" type="slidenum">
              <a:rPr lang="hu-HU" smtClean="0"/>
              <a:t>74</a:t>
            </a:fld>
            <a:endParaRPr lang="hu-HU"/>
          </a:p>
        </p:txBody>
      </p:sp>
    </p:spTree>
    <p:extLst>
      <p:ext uri="{BB962C8B-B14F-4D97-AF65-F5344CB8AC3E}">
        <p14:creationId xmlns:p14="http://schemas.microsoft.com/office/powerpoint/2010/main" val="1393670548"/>
      </p:ext>
    </p:extLst>
  </p:cSld>
  <p:clrMapOvr>
    <a:masterClrMapping/>
  </p:clrMapOvr>
  <p:timing>
    <p:tnLst>
      <p:par>
        <p:cTn id="1" dur="indefinite" restart="never" nodeType="tmRoot"/>
      </p:par>
    </p:tnLst>
  </p:timing>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dirty="0"/>
              <a:t>DML II.</a:t>
            </a:r>
          </a:p>
        </p:txBody>
      </p:sp>
      <p:sp>
        <p:nvSpPr>
          <p:cNvPr id="3" name="Tartalom helye 2"/>
          <p:cNvSpPr>
            <a:spLocks noGrp="1"/>
          </p:cNvSpPr>
          <p:nvPr>
            <p:ph idx="1"/>
          </p:nvPr>
        </p:nvSpPr>
        <p:spPr/>
        <p:txBody>
          <a:bodyPr>
            <a:normAutofit/>
          </a:bodyPr>
          <a:lstStyle/>
          <a:p>
            <a:pPr marL="0" indent="0">
              <a:buNone/>
            </a:pPr>
            <a:r>
              <a:rPr lang="hu-HU" dirty="0"/>
              <a:t>A </a:t>
            </a:r>
            <a:r>
              <a:rPr lang="hu-HU" dirty="0">
                <a:solidFill>
                  <a:srgbClr val="0000FF"/>
                </a:solidFill>
              </a:rPr>
              <a:t>SELECT</a:t>
            </a:r>
            <a:r>
              <a:rPr lang="hu-HU" dirty="0"/>
              <a:t> parancs (MSSQL és </a:t>
            </a:r>
            <a:r>
              <a:rPr lang="hu-HU" dirty="0" err="1"/>
              <a:t>MySQL</a:t>
            </a:r>
            <a:r>
              <a:rPr lang="hu-HU" dirty="0"/>
              <a:t>):</a:t>
            </a:r>
          </a:p>
          <a:p>
            <a:pPr lvl="1"/>
            <a:r>
              <a:rPr lang="hu-HU" sz="3000" dirty="0"/>
              <a:t>Segítségével tudunk bizonyos adatsémákból (tábla | nézettábla) adatokat úgy lekérdezni, hogy abban csak azokat az attribútum értékeket látjuk, ami nekünk szükséges (projekció) és csak azokat a rekordokat, amik az adott feltételeknek megfelelnek (szelekció).</a:t>
            </a:r>
          </a:p>
          <a:p>
            <a:pPr lvl="2"/>
            <a:r>
              <a:rPr lang="hu-HU" sz="2700" dirty="0"/>
              <a:t>Pl.: Szeretném tudni azon termékek nevét, amelyek 10000 Ft, vagy annál kisebb árral rendelkeznek.</a:t>
            </a:r>
          </a:p>
          <a:p>
            <a:pPr lvl="1"/>
            <a:r>
              <a:rPr lang="hu-HU" sz="3000" dirty="0"/>
              <a:t>A lekérdezés során sok más lehetőséget is beállíthatok.</a:t>
            </a:r>
          </a:p>
        </p:txBody>
      </p:sp>
      <p:sp>
        <p:nvSpPr>
          <p:cNvPr id="4" name="Dátum helye 3"/>
          <p:cNvSpPr>
            <a:spLocks noGrp="1"/>
          </p:cNvSpPr>
          <p:nvPr>
            <p:ph type="dt" sz="half" idx="10"/>
          </p:nvPr>
        </p:nvSpPr>
        <p:spPr/>
        <p:txBody>
          <a:bodyPr/>
          <a:lstStyle/>
          <a:p>
            <a:fld id="{4D3F45B6-4CED-411B-8094-065E75F8F384}" type="datetime1">
              <a:rPr lang="hu-HU" smtClean="0"/>
              <a:t>2023. 01. 18.</a:t>
            </a:fld>
            <a:endParaRPr lang="hu-HU"/>
          </a:p>
        </p:txBody>
      </p:sp>
      <p:sp>
        <p:nvSpPr>
          <p:cNvPr id="6" name="Dia számának helye 5"/>
          <p:cNvSpPr>
            <a:spLocks noGrp="1"/>
          </p:cNvSpPr>
          <p:nvPr>
            <p:ph type="sldNum" sz="quarter" idx="12"/>
          </p:nvPr>
        </p:nvSpPr>
        <p:spPr/>
        <p:txBody>
          <a:bodyPr/>
          <a:lstStyle/>
          <a:p>
            <a:fld id="{39A938FA-6108-4A36-A74B-B1E67C707359}" type="slidenum">
              <a:rPr lang="hu-HU" smtClean="0"/>
              <a:t>75</a:t>
            </a:fld>
            <a:endParaRPr lang="hu-HU"/>
          </a:p>
        </p:txBody>
      </p:sp>
    </p:spTree>
    <p:extLst>
      <p:ext uri="{BB962C8B-B14F-4D97-AF65-F5344CB8AC3E}">
        <p14:creationId xmlns:p14="http://schemas.microsoft.com/office/powerpoint/2010/main" val="1730482033"/>
      </p:ext>
    </p:extLst>
  </p:cSld>
  <p:clrMapOvr>
    <a:masterClrMapping/>
  </p:clrMapOvr>
  <mc:AlternateContent xmlns:mc="http://schemas.openxmlformats.org/markup-compatibility/2006" xmlns:p14="http://schemas.microsoft.com/office/powerpoint/2010/main">
    <mc:Choice Requires="p14">
      <p:transition spd="slow" p14:dur="1250">
        <p14:switch dir="r"/>
      </p:transition>
    </mc:Choice>
    <mc:Fallback xmlns="">
      <p:transition spd="slow">
        <p:fade/>
      </p:transition>
    </mc:Fallback>
  </mc:AlternateContent>
  <p:timing>
    <p:tnLst>
      <p:par>
        <p:cTn id="1" dur="indefinite" restart="never" nodeType="tmRoot"/>
      </p:par>
    </p:tnLst>
  </p:timing>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dirty="0"/>
              <a:t>DML III.</a:t>
            </a:r>
          </a:p>
        </p:txBody>
      </p:sp>
      <p:sp>
        <p:nvSpPr>
          <p:cNvPr id="3" name="Tartalom helye 2"/>
          <p:cNvSpPr>
            <a:spLocks noGrp="1"/>
          </p:cNvSpPr>
          <p:nvPr>
            <p:ph idx="1"/>
          </p:nvPr>
        </p:nvSpPr>
        <p:spPr/>
        <p:txBody>
          <a:bodyPr>
            <a:normAutofit/>
          </a:bodyPr>
          <a:lstStyle/>
          <a:p>
            <a:pPr marL="457200" lvl="1" indent="0">
              <a:buNone/>
            </a:pPr>
            <a:r>
              <a:rPr lang="hu-HU" sz="3600" dirty="0"/>
              <a:t>Egyszerű lekérdezés:</a:t>
            </a:r>
          </a:p>
          <a:p>
            <a:pPr lvl="2"/>
            <a:r>
              <a:rPr lang="hu-HU" sz="3200" dirty="0"/>
              <a:t> </a:t>
            </a:r>
            <a:r>
              <a:rPr lang="hu-HU" sz="3200" dirty="0">
                <a:solidFill>
                  <a:srgbClr val="0000FF"/>
                </a:solidFill>
              </a:rPr>
              <a:t>SELECT</a:t>
            </a:r>
            <a:r>
              <a:rPr lang="hu-HU" sz="3200" dirty="0"/>
              <a:t> &lt;oszlopnevek_vesszővel&gt; </a:t>
            </a:r>
            <a:r>
              <a:rPr lang="hu-HU" sz="3200" dirty="0">
                <a:solidFill>
                  <a:srgbClr val="0000FF"/>
                </a:solidFill>
              </a:rPr>
              <a:t>FROM</a:t>
            </a:r>
            <a:r>
              <a:rPr lang="hu-HU" sz="3200" dirty="0"/>
              <a:t> &lt;</a:t>
            </a:r>
            <a:r>
              <a:rPr lang="hu-HU" sz="3200" dirty="0" err="1"/>
              <a:t>tbl</a:t>
            </a:r>
            <a:r>
              <a:rPr lang="hu-HU" sz="3200" dirty="0"/>
              <a:t>_neve&gt;;</a:t>
            </a:r>
          </a:p>
          <a:p>
            <a:pPr lvl="3"/>
            <a:r>
              <a:rPr lang="hu-HU" sz="2800" dirty="0"/>
              <a:t>Ez a lekérdezés, a kiválasztott oszlopok adatait adja vissza az összes rekordból. Ebben az esetben csak projekció történik, mivel megadhatjuk, mely oszlopok adatai érdekesek számunkra.</a:t>
            </a:r>
          </a:p>
          <a:p>
            <a:pPr lvl="3"/>
            <a:r>
              <a:rPr lang="hu-HU" sz="2800" dirty="0"/>
              <a:t>Amennyiben az összes oszlopot szeretnénk kiolvasni:</a:t>
            </a:r>
          </a:p>
          <a:p>
            <a:pPr lvl="4"/>
            <a:r>
              <a:rPr lang="hu-HU" sz="2800" dirty="0"/>
              <a:t> </a:t>
            </a:r>
            <a:r>
              <a:rPr lang="hu-HU" sz="2800" dirty="0">
                <a:solidFill>
                  <a:srgbClr val="0000FF"/>
                </a:solidFill>
              </a:rPr>
              <a:t>SELECT</a:t>
            </a:r>
            <a:r>
              <a:rPr lang="hu-HU" sz="2800" dirty="0"/>
              <a:t> * </a:t>
            </a:r>
            <a:r>
              <a:rPr lang="hu-HU" sz="2800" dirty="0">
                <a:solidFill>
                  <a:srgbClr val="0000FF"/>
                </a:solidFill>
              </a:rPr>
              <a:t>FROM</a:t>
            </a:r>
            <a:r>
              <a:rPr lang="hu-HU" sz="2800" dirty="0"/>
              <a:t> &lt;</a:t>
            </a:r>
            <a:r>
              <a:rPr lang="hu-HU" sz="2800" dirty="0" err="1"/>
              <a:t>tbl_neve</a:t>
            </a:r>
            <a:r>
              <a:rPr lang="hu-HU" sz="2800" dirty="0" smtClean="0"/>
              <a:t>&gt;;</a:t>
            </a:r>
            <a:endParaRPr lang="hu-HU" sz="2800" dirty="0"/>
          </a:p>
        </p:txBody>
      </p:sp>
      <p:sp>
        <p:nvSpPr>
          <p:cNvPr id="4" name="Dátum helye 3"/>
          <p:cNvSpPr>
            <a:spLocks noGrp="1"/>
          </p:cNvSpPr>
          <p:nvPr>
            <p:ph type="dt" sz="half" idx="10"/>
          </p:nvPr>
        </p:nvSpPr>
        <p:spPr/>
        <p:txBody>
          <a:bodyPr/>
          <a:lstStyle/>
          <a:p>
            <a:fld id="{8404E557-E22B-4CDC-8D3C-414A4321AE1E}" type="datetime1">
              <a:rPr lang="hu-HU" smtClean="0"/>
              <a:t>2023. 01. 18.</a:t>
            </a:fld>
            <a:endParaRPr lang="hu-HU"/>
          </a:p>
        </p:txBody>
      </p:sp>
      <p:sp>
        <p:nvSpPr>
          <p:cNvPr id="6" name="Dia számának helye 5"/>
          <p:cNvSpPr>
            <a:spLocks noGrp="1"/>
          </p:cNvSpPr>
          <p:nvPr>
            <p:ph type="sldNum" sz="quarter" idx="12"/>
          </p:nvPr>
        </p:nvSpPr>
        <p:spPr/>
        <p:txBody>
          <a:bodyPr/>
          <a:lstStyle/>
          <a:p>
            <a:fld id="{39A938FA-6108-4A36-A74B-B1E67C707359}" type="slidenum">
              <a:rPr lang="hu-HU" smtClean="0"/>
              <a:t>76</a:t>
            </a:fld>
            <a:endParaRPr lang="hu-HU"/>
          </a:p>
        </p:txBody>
      </p:sp>
    </p:spTree>
    <p:extLst>
      <p:ext uri="{BB962C8B-B14F-4D97-AF65-F5344CB8AC3E}">
        <p14:creationId xmlns:p14="http://schemas.microsoft.com/office/powerpoint/2010/main" val="1420383674"/>
      </p:ext>
    </p:extLst>
  </p:cSld>
  <p:clrMapOvr>
    <a:masterClrMapping/>
  </p:clrMapOvr>
  <mc:AlternateContent xmlns:mc="http://schemas.openxmlformats.org/markup-compatibility/2006" xmlns:p14="http://schemas.microsoft.com/office/powerpoint/2010/main">
    <mc:Choice Requires="p14">
      <p:transition spd="slow" p14:dur="1250">
        <p14:switch dir="r"/>
      </p:transition>
    </mc:Choice>
    <mc:Fallback xmlns="">
      <p:transition spd="slow">
        <p:fade/>
      </p:transition>
    </mc:Fallback>
  </mc:AlternateContent>
  <p:timing>
    <p:tnLst>
      <p:par>
        <p:cTn id="1" dur="indefinite" restart="never" nodeType="tmRoot"/>
      </p:par>
    </p:tnLst>
  </p:timing>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dirty="0" smtClean="0"/>
              <a:t>1. Vevők neve a </a:t>
            </a:r>
            <a:r>
              <a:rPr lang="hu-HU" b="1" u="sng" dirty="0" err="1"/>
              <a:t>C</a:t>
            </a:r>
            <a:r>
              <a:rPr lang="hu-HU" b="1" u="sng" dirty="0" err="1" smtClean="0"/>
              <a:t>ustomer</a:t>
            </a:r>
            <a:r>
              <a:rPr lang="hu-HU" dirty="0" smtClean="0"/>
              <a:t> táblánkból</a:t>
            </a:r>
            <a:endParaRPr lang="hu-HU" dirty="0"/>
          </a:p>
        </p:txBody>
      </p:sp>
      <p:sp>
        <p:nvSpPr>
          <p:cNvPr id="3" name="Tartalom helye 2"/>
          <p:cNvSpPr>
            <a:spLocks noGrp="1"/>
          </p:cNvSpPr>
          <p:nvPr>
            <p:ph idx="1"/>
          </p:nvPr>
        </p:nvSpPr>
        <p:spPr>
          <a:xfrm>
            <a:off x="838200" y="1825625"/>
            <a:ext cx="10496739" cy="4351338"/>
          </a:xfrm>
        </p:spPr>
        <p:txBody>
          <a:bodyPr/>
          <a:lstStyle/>
          <a:p>
            <a:pPr marL="0" indent="0">
              <a:buNone/>
            </a:pPr>
            <a:r>
              <a:rPr lang="en-US" dirty="0"/>
              <a:t>SELECT</a:t>
            </a:r>
          </a:p>
          <a:p>
            <a:pPr marL="0" indent="0">
              <a:buNone/>
            </a:pPr>
            <a:r>
              <a:rPr lang="en-US" dirty="0"/>
              <a:t>    </a:t>
            </a:r>
            <a:r>
              <a:rPr lang="en-US" dirty="0" err="1" smtClean="0"/>
              <a:t>FirstName</a:t>
            </a:r>
            <a:r>
              <a:rPr lang="en-US" dirty="0" smtClean="0"/>
              <a:t>,</a:t>
            </a:r>
            <a:endParaRPr lang="en-US" dirty="0"/>
          </a:p>
          <a:p>
            <a:pPr marL="0" indent="0">
              <a:buNone/>
            </a:pPr>
            <a:r>
              <a:rPr lang="en-US" dirty="0"/>
              <a:t>    </a:t>
            </a:r>
            <a:r>
              <a:rPr lang="en-US" dirty="0" err="1" smtClean="0"/>
              <a:t>LastName</a:t>
            </a:r>
            <a:endParaRPr lang="en-US" dirty="0"/>
          </a:p>
          <a:p>
            <a:pPr marL="0" indent="0">
              <a:buNone/>
            </a:pPr>
            <a:r>
              <a:rPr lang="en-US" dirty="0"/>
              <a:t>FROM</a:t>
            </a:r>
          </a:p>
          <a:p>
            <a:pPr marL="0" indent="0">
              <a:buNone/>
            </a:pPr>
            <a:r>
              <a:rPr lang="en-US" dirty="0"/>
              <a:t>    </a:t>
            </a:r>
            <a:r>
              <a:rPr lang="en-US" dirty="0" smtClean="0"/>
              <a:t>Customer;</a:t>
            </a:r>
            <a:endParaRPr lang="en-US" dirty="0"/>
          </a:p>
          <a:p>
            <a:endParaRPr lang="hu-HU" dirty="0"/>
          </a:p>
        </p:txBody>
      </p:sp>
      <p:sp>
        <p:nvSpPr>
          <p:cNvPr id="4" name="Dátum helye 3"/>
          <p:cNvSpPr>
            <a:spLocks noGrp="1"/>
          </p:cNvSpPr>
          <p:nvPr>
            <p:ph type="dt" sz="half" idx="10"/>
          </p:nvPr>
        </p:nvSpPr>
        <p:spPr/>
        <p:txBody>
          <a:bodyPr/>
          <a:lstStyle/>
          <a:p>
            <a:fld id="{8038B707-463A-4694-A111-045EE4889DE1}" type="datetime1">
              <a:rPr lang="hu-HU" smtClean="0"/>
              <a:t>2023. 01. 18.</a:t>
            </a:fld>
            <a:endParaRPr lang="hu-HU"/>
          </a:p>
        </p:txBody>
      </p:sp>
      <p:sp>
        <p:nvSpPr>
          <p:cNvPr id="5" name="Dia számának helye 4"/>
          <p:cNvSpPr>
            <a:spLocks noGrp="1"/>
          </p:cNvSpPr>
          <p:nvPr>
            <p:ph type="sldNum" sz="quarter" idx="12"/>
          </p:nvPr>
        </p:nvSpPr>
        <p:spPr/>
        <p:txBody>
          <a:bodyPr/>
          <a:lstStyle/>
          <a:p>
            <a:fld id="{6A3D1E81-B98C-4CD5-9C26-982AA14D93A3}" type="slidenum">
              <a:rPr lang="hu-HU" smtClean="0"/>
              <a:t>77</a:t>
            </a:fld>
            <a:endParaRPr lang="hu-HU"/>
          </a:p>
        </p:txBody>
      </p:sp>
    </p:spTree>
    <p:extLst>
      <p:ext uri="{BB962C8B-B14F-4D97-AF65-F5344CB8AC3E}">
        <p14:creationId xmlns:p14="http://schemas.microsoft.com/office/powerpoint/2010/main" val="4004585336"/>
      </p:ext>
    </p:extLst>
  </p:cSld>
  <p:clrMapOvr>
    <a:masterClrMapping/>
  </p:clrMapOvr>
  <p:timing>
    <p:tnLst>
      <p:par>
        <p:cTn id="1" dur="indefinite" restart="never" nodeType="tmRoot"/>
      </p:par>
    </p:tnLst>
  </p:timing>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endParaRPr lang="hu-HU"/>
          </a:p>
        </p:txBody>
      </p:sp>
      <p:sp>
        <p:nvSpPr>
          <p:cNvPr id="3" name="Tartalom helye 2"/>
          <p:cNvSpPr>
            <a:spLocks noGrp="1"/>
          </p:cNvSpPr>
          <p:nvPr>
            <p:ph idx="1"/>
          </p:nvPr>
        </p:nvSpPr>
        <p:spPr/>
        <p:txBody>
          <a:bodyPr/>
          <a:lstStyle/>
          <a:p>
            <a:pPr marL="0" indent="0">
              <a:buNone/>
            </a:pPr>
            <a:r>
              <a:rPr lang="en-US" dirty="0"/>
              <a:t>SELECT</a:t>
            </a:r>
          </a:p>
          <a:p>
            <a:pPr marL="0" indent="0">
              <a:buNone/>
            </a:pPr>
            <a:r>
              <a:rPr lang="en-US" dirty="0"/>
              <a:t>    </a:t>
            </a:r>
            <a:r>
              <a:rPr lang="en-US" dirty="0" err="1" smtClean="0"/>
              <a:t>FirstName</a:t>
            </a:r>
            <a:r>
              <a:rPr lang="en-US" dirty="0" smtClean="0"/>
              <a:t>,</a:t>
            </a:r>
            <a:endParaRPr lang="en-US" dirty="0"/>
          </a:p>
          <a:p>
            <a:pPr marL="0" indent="0">
              <a:buNone/>
            </a:pPr>
            <a:r>
              <a:rPr lang="en-US" dirty="0"/>
              <a:t>    </a:t>
            </a:r>
            <a:r>
              <a:rPr lang="en-US" dirty="0" err="1" smtClean="0"/>
              <a:t>LastName</a:t>
            </a:r>
            <a:r>
              <a:rPr lang="en-US" dirty="0" smtClean="0"/>
              <a:t>,</a:t>
            </a:r>
            <a:endParaRPr lang="en-US" dirty="0"/>
          </a:p>
          <a:p>
            <a:pPr marL="0" indent="0">
              <a:buNone/>
            </a:pPr>
            <a:r>
              <a:rPr lang="en-US" dirty="0"/>
              <a:t>    </a:t>
            </a:r>
            <a:r>
              <a:rPr lang="hu-HU" dirty="0" err="1" smtClean="0"/>
              <a:t>Phone</a:t>
            </a:r>
            <a:endParaRPr lang="en-US" dirty="0"/>
          </a:p>
          <a:p>
            <a:pPr marL="0" indent="0">
              <a:buNone/>
            </a:pPr>
            <a:r>
              <a:rPr lang="en-US" dirty="0"/>
              <a:t>FROM</a:t>
            </a:r>
          </a:p>
          <a:p>
            <a:pPr marL="0" indent="0">
              <a:buNone/>
            </a:pPr>
            <a:r>
              <a:rPr lang="en-US" dirty="0"/>
              <a:t>    </a:t>
            </a:r>
            <a:r>
              <a:rPr lang="en-US" dirty="0" smtClean="0"/>
              <a:t>Customer;</a:t>
            </a:r>
            <a:endParaRPr lang="en-US" dirty="0"/>
          </a:p>
          <a:p>
            <a:endParaRPr lang="hu-HU" dirty="0"/>
          </a:p>
        </p:txBody>
      </p:sp>
      <p:sp>
        <p:nvSpPr>
          <p:cNvPr id="4" name="Dátum helye 3"/>
          <p:cNvSpPr>
            <a:spLocks noGrp="1"/>
          </p:cNvSpPr>
          <p:nvPr>
            <p:ph type="dt" sz="half" idx="10"/>
          </p:nvPr>
        </p:nvSpPr>
        <p:spPr/>
        <p:txBody>
          <a:bodyPr/>
          <a:lstStyle/>
          <a:p>
            <a:fld id="{8038B707-463A-4694-A111-045EE4889DE1}" type="datetime1">
              <a:rPr lang="hu-HU" smtClean="0"/>
              <a:t>2023. 01. 18.</a:t>
            </a:fld>
            <a:endParaRPr lang="hu-HU"/>
          </a:p>
        </p:txBody>
      </p:sp>
      <p:sp>
        <p:nvSpPr>
          <p:cNvPr id="5" name="Dia számának helye 4"/>
          <p:cNvSpPr>
            <a:spLocks noGrp="1"/>
          </p:cNvSpPr>
          <p:nvPr>
            <p:ph type="sldNum" sz="quarter" idx="12"/>
          </p:nvPr>
        </p:nvSpPr>
        <p:spPr/>
        <p:txBody>
          <a:bodyPr/>
          <a:lstStyle/>
          <a:p>
            <a:fld id="{6A3D1E81-B98C-4CD5-9C26-982AA14D93A3}" type="slidenum">
              <a:rPr lang="hu-HU" smtClean="0"/>
              <a:t>78</a:t>
            </a:fld>
            <a:endParaRPr lang="hu-HU"/>
          </a:p>
        </p:txBody>
      </p:sp>
    </p:spTree>
    <p:extLst>
      <p:ext uri="{BB962C8B-B14F-4D97-AF65-F5344CB8AC3E}">
        <p14:creationId xmlns:p14="http://schemas.microsoft.com/office/powerpoint/2010/main" val="155573051"/>
      </p:ext>
    </p:extLst>
  </p:cSld>
  <p:clrMapOvr>
    <a:masterClrMapping/>
  </p:clrMapOvr>
  <p:timing>
    <p:tnLst>
      <p:par>
        <p:cTn id="1" dur="indefinite" restart="never" nodeType="tmRoot"/>
      </p:par>
    </p:tnLst>
  </p:timing>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endParaRPr lang="hu-HU"/>
          </a:p>
        </p:txBody>
      </p:sp>
      <p:sp>
        <p:nvSpPr>
          <p:cNvPr id="3" name="Tartalom helye 2"/>
          <p:cNvSpPr>
            <a:spLocks noGrp="1"/>
          </p:cNvSpPr>
          <p:nvPr>
            <p:ph idx="1"/>
          </p:nvPr>
        </p:nvSpPr>
        <p:spPr/>
        <p:txBody>
          <a:bodyPr/>
          <a:lstStyle/>
          <a:p>
            <a:pPr marL="0" indent="0">
              <a:buNone/>
            </a:pPr>
            <a:r>
              <a:rPr lang="hu-HU" dirty="0" smtClean="0"/>
              <a:t>SELECT *</a:t>
            </a:r>
            <a:endParaRPr lang="hu-HU" dirty="0"/>
          </a:p>
          <a:p>
            <a:pPr marL="0" indent="0">
              <a:buNone/>
            </a:pPr>
            <a:r>
              <a:rPr lang="hu-HU" dirty="0" smtClean="0"/>
              <a:t>FROM </a:t>
            </a:r>
          </a:p>
          <a:p>
            <a:pPr marL="0" indent="0">
              <a:buNone/>
            </a:pPr>
            <a:r>
              <a:rPr lang="hu-HU" dirty="0"/>
              <a:t> </a:t>
            </a:r>
            <a:r>
              <a:rPr lang="hu-HU" dirty="0" smtClean="0"/>
              <a:t> </a:t>
            </a:r>
            <a:r>
              <a:rPr lang="hu-HU" dirty="0" err="1" smtClean="0"/>
              <a:t>Customer</a:t>
            </a:r>
            <a:r>
              <a:rPr lang="hu-HU" dirty="0" smtClean="0"/>
              <a:t>;</a:t>
            </a:r>
            <a:endParaRPr lang="hu-HU" dirty="0"/>
          </a:p>
          <a:p>
            <a:endParaRPr lang="hu-HU" dirty="0"/>
          </a:p>
        </p:txBody>
      </p:sp>
      <p:sp>
        <p:nvSpPr>
          <p:cNvPr id="4" name="Dátum helye 3"/>
          <p:cNvSpPr>
            <a:spLocks noGrp="1"/>
          </p:cNvSpPr>
          <p:nvPr>
            <p:ph type="dt" sz="half" idx="10"/>
          </p:nvPr>
        </p:nvSpPr>
        <p:spPr/>
        <p:txBody>
          <a:bodyPr/>
          <a:lstStyle/>
          <a:p>
            <a:fld id="{8038B707-463A-4694-A111-045EE4889DE1}" type="datetime1">
              <a:rPr lang="hu-HU" smtClean="0"/>
              <a:t>2023. 01. 18.</a:t>
            </a:fld>
            <a:endParaRPr lang="hu-HU"/>
          </a:p>
        </p:txBody>
      </p:sp>
      <p:sp>
        <p:nvSpPr>
          <p:cNvPr id="5" name="Dia számának helye 4"/>
          <p:cNvSpPr>
            <a:spLocks noGrp="1"/>
          </p:cNvSpPr>
          <p:nvPr>
            <p:ph type="sldNum" sz="quarter" idx="12"/>
          </p:nvPr>
        </p:nvSpPr>
        <p:spPr/>
        <p:txBody>
          <a:bodyPr/>
          <a:lstStyle/>
          <a:p>
            <a:fld id="{6A3D1E81-B98C-4CD5-9C26-982AA14D93A3}" type="slidenum">
              <a:rPr lang="hu-HU" smtClean="0"/>
              <a:t>79</a:t>
            </a:fld>
            <a:endParaRPr lang="hu-HU"/>
          </a:p>
        </p:txBody>
      </p:sp>
    </p:spTree>
    <p:extLst>
      <p:ext uri="{BB962C8B-B14F-4D97-AF65-F5344CB8AC3E}">
        <p14:creationId xmlns:p14="http://schemas.microsoft.com/office/powerpoint/2010/main" val="382943146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dirty="0"/>
              <a:t>Adatbázisok történelme</a:t>
            </a:r>
          </a:p>
        </p:txBody>
      </p:sp>
      <p:sp>
        <p:nvSpPr>
          <p:cNvPr id="3" name="Tartalom helye 2"/>
          <p:cNvSpPr>
            <a:spLocks noGrp="1"/>
          </p:cNvSpPr>
          <p:nvPr>
            <p:ph idx="1"/>
          </p:nvPr>
        </p:nvSpPr>
        <p:spPr/>
        <p:txBody>
          <a:bodyPr>
            <a:normAutofit/>
          </a:bodyPr>
          <a:lstStyle/>
          <a:p>
            <a:r>
              <a:rPr lang="hu-HU" dirty="0"/>
              <a:t>Az informatika fejlődésével, egyre nagyobb igény merült fel az olyan információs rendszerek iránt, melyek gyorsan és hatékonyan tudnak kiszolgálni programokat, felhasználókat.</a:t>
            </a:r>
          </a:p>
          <a:p>
            <a:r>
              <a:rPr lang="hu-HU" dirty="0"/>
              <a:t>Az ilyen rendszerek felhasználása, illetve elérési lehetőségei az idő folyamán folyamatos fejlődésen ment keresztül, a cél alapú adatbázisoktól, a relációs objektum-orientálton át, egészen a </a:t>
            </a:r>
            <a:r>
              <a:rPr lang="hu-HU" dirty="0" err="1"/>
              <a:t>NoSQL</a:t>
            </a:r>
            <a:r>
              <a:rPr lang="hu-HU" dirty="0"/>
              <a:t> és Integrált egységes kezelésűekig.</a:t>
            </a:r>
          </a:p>
        </p:txBody>
      </p:sp>
      <p:sp>
        <p:nvSpPr>
          <p:cNvPr id="5" name="Dátum helye 4"/>
          <p:cNvSpPr>
            <a:spLocks noGrp="1"/>
          </p:cNvSpPr>
          <p:nvPr>
            <p:ph type="dt" sz="half" idx="10"/>
          </p:nvPr>
        </p:nvSpPr>
        <p:spPr/>
        <p:txBody>
          <a:bodyPr/>
          <a:lstStyle/>
          <a:p>
            <a:fld id="{F122C028-6518-420C-82D8-084126325155}" type="datetime1">
              <a:rPr lang="hu-HU" smtClean="0"/>
              <a:t>2023. 01. 18.</a:t>
            </a:fld>
            <a:endParaRPr lang="hu-HU"/>
          </a:p>
        </p:txBody>
      </p:sp>
      <p:sp>
        <p:nvSpPr>
          <p:cNvPr id="4" name="Dia számának helye 3"/>
          <p:cNvSpPr>
            <a:spLocks noGrp="1"/>
          </p:cNvSpPr>
          <p:nvPr>
            <p:ph type="sldNum" sz="quarter" idx="12"/>
          </p:nvPr>
        </p:nvSpPr>
        <p:spPr/>
        <p:txBody>
          <a:bodyPr/>
          <a:lstStyle/>
          <a:p>
            <a:fld id="{39A938FA-6108-4A36-A74B-B1E67C707359}" type="slidenum">
              <a:rPr lang="hu-HU" smtClean="0"/>
              <a:t>8</a:t>
            </a:fld>
            <a:endParaRPr lang="hu-HU"/>
          </a:p>
        </p:txBody>
      </p:sp>
    </p:spTree>
    <p:extLst>
      <p:ext uri="{BB962C8B-B14F-4D97-AF65-F5344CB8AC3E}">
        <p14:creationId xmlns:p14="http://schemas.microsoft.com/office/powerpoint/2010/main" val="2558304523"/>
      </p:ext>
    </p:extLst>
  </p:cSld>
  <p:clrMapOvr>
    <a:masterClrMapping/>
  </p:clrMapOvr>
  <mc:AlternateContent xmlns:mc="http://schemas.openxmlformats.org/markup-compatibility/2006" xmlns:p14="http://schemas.microsoft.com/office/powerpoint/2010/main">
    <mc:Choice Requires="p14">
      <p:transition spd="slow" p14:dur="1250">
        <p14:switch dir="r"/>
      </p:transition>
    </mc:Choice>
    <mc:Fallback xmlns="">
      <p:transition spd="slow">
        <p:fade/>
      </p:transition>
    </mc:Fallback>
  </mc:AlternateContent>
  <p:timing>
    <p:tnLst>
      <p:par>
        <p:cTn id="1" dur="indefinite" restart="never" nodeType="tmRoot"/>
      </p:par>
    </p:tnLst>
  </p:timing>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dirty="0"/>
              <a:t>DML IV.</a:t>
            </a:r>
          </a:p>
        </p:txBody>
      </p:sp>
      <p:sp>
        <p:nvSpPr>
          <p:cNvPr id="3" name="Tartalom helye 2"/>
          <p:cNvSpPr>
            <a:spLocks noGrp="1"/>
          </p:cNvSpPr>
          <p:nvPr>
            <p:ph idx="1"/>
          </p:nvPr>
        </p:nvSpPr>
        <p:spPr/>
        <p:txBody>
          <a:bodyPr>
            <a:normAutofit/>
          </a:bodyPr>
          <a:lstStyle/>
          <a:p>
            <a:pPr marL="457200" lvl="1" indent="0">
              <a:buNone/>
            </a:pPr>
            <a:r>
              <a:rPr lang="hu-HU" sz="3200" dirty="0"/>
              <a:t>Sorba rendezett lekérdezés:</a:t>
            </a:r>
          </a:p>
          <a:p>
            <a:pPr lvl="2"/>
            <a:r>
              <a:rPr lang="hu-HU" sz="2800" dirty="0"/>
              <a:t> </a:t>
            </a:r>
            <a:r>
              <a:rPr lang="hu-HU" sz="2800" dirty="0">
                <a:solidFill>
                  <a:srgbClr val="0000FF"/>
                </a:solidFill>
              </a:rPr>
              <a:t>SELECT</a:t>
            </a:r>
            <a:r>
              <a:rPr lang="hu-HU" sz="2800" dirty="0"/>
              <a:t> &lt;</a:t>
            </a:r>
            <a:r>
              <a:rPr lang="hu-HU" sz="2800" dirty="0" err="1"/>
              <a:t>oszlopnevek_vesszővel</a:t>
            </a:r>
            <a:r>
              <a:rPr lang="hu-HU" sz="2800" dirty="0"/>
              <a:t>&gt; </a:t>
            </a:r>
            <a:r>
              <a:rPr lang="hu-HU" sz="2800" dirty="0">
                <a:solidFill>
                  <a:srgbClr val="0000FF"/>
                </a:solidFill>
              </a:rPr>
              <a:t>FROM</a:t>
            </a:r>
            <a:r>
              <a:rPr lang="hu-HU" sz="2800" dirty="0"/>
              <a:t> &lt;</a:t>
            </a:r>
            <a:r>
              <a:rPr lang="hu-HU" sz="2800" dirty="0" err="1"/>
              <a:t>tbl_neve</a:t>
            </a:r>
            <a:r>
              <a:rPr lang="hu-HU" sz="2800" dirty="0"/>
              <a:t>&gt; </a:t>
            </a:r>
            <a:r>
              <a:rPr lang="hu-HU" sz="2800" dirty="0">
                <a:solidFill>
                  <a:srgbClr val="0000FF"/>
                </a:solidFill>
              </a:rPr>
              <a:t>ORDER BY </a:t>
            </a:r>
            <a:r>
              <a:rPr lang="hu-HU" sz="2800" dirty="0"/>
              <a:t>&lt;</a:t>
            </a:r>
            <a:r>
              <a:rPr lang="hu-HU" sz="2800" dirty="0" err="1"/>
              <a:t>oszlop_neve</a:t>
            </a:r>
            <a:r>
              <a:rPr lang="hu-HU" sz="2800" dirty="0"/>
              <a:t>&gt;;</a:t>
            </a:r>
          </a:p>
          <a:p>
            <a:pPr lvl="3"/>
            <a:r>
              <a:rPr lang="hu-HU" sz="2400" dirty="0"/>
              <a:t>Ebben az esetben a kijelölt oszlopok szerint sorba rendezi a lekérdezésből kijövő rekordokat a megadott oszlop alapján.</a:t>
            </a:r>
          </a:p>
          <a:p>
            <a:pPr lvl="3"/>
            <a:r>
              <a:rPr lang="hu-HU" sz="2400" dirty="0"/>
              <a:t>Meg lehet adni, hogy hogyan rendezze azokat:</a:t>
            </a:r>
          </a:p>
          <a:p>
            <a:pPr lvl="4"/>
            <a:r>
              <a:rPr lang="hu-HU" sz="2400" dirty="0"/>
              <a:t>A-Z </a:t>
            </a:r>
            <a:r>
              <a:rPr lang="hu-HU" sz="2400" dirty="0">
                <a:sym typeface="Wingdings" panose="05000000000000000000" pitchFamily="2" charset="2"/>
              </a:rPr>
              <a:t> ASC (Alapértelmezett)</a:t>
            </a:r>
          </a:p>
          <a:p>
            <a:pPr lvl="4"/>
            <a:r>
              <a:rPr lang="hu-HU" sz="2400" dirty="0">
                <a:sym typeface="Wingdings" panose="05000000000000000000" pitchFamily="2" charset="2"/>
              </a:rPr>
              <a:t>Z-A  DESC</a:t>
            </a:r>
          </a:p>
          <a:p>
            <a:pPr lvl="3"/>
            <a:r>
              <a:rPr lang="hu-HU" sz="2400" dirty="0"/>
              <a:t>Vesszővel fel lehet sorolni több oszlopot is, ekkor ennek megfelelően fogja rendezni a táblát sorrendben.</a:t>
            </a:r>
          </a:p>
          <a:p>
            <a:endParaRPr lang="hu-HU" sz="3600" dirty="0"/>
          </a:p>
        </p:txBody>
      </p:sp>
      <p:sp>
        <p:nvSpPr>
          <p:cNvPr id="4" name="Dátum helye 3"/>
          <p:cNvSpPr>
            <a:spLocks noGrp="1"/>
          </p:cNvSpPr>
          <p:nvPr>
            <p:ph type="dt" sz="half" idx="10"/>
          </p:nvPr>
        </p:nvSpPr>
        <p:spPr/>
        <p:txBody>
          <a:bodyPr/>
          <a:lstStyle/>
          <a:p>
            <a:fld id="{8038B707-463A-4694-A111-045EE4889DE1}" type="datetime1">
              <a:rPr lang="hu-HU" smtClean="0"/>
              <a:t>2023. 01. 18.</a:t>
            </a:fld>
            <a:endParaRPr lang="hu-HU"/>
          </a:p>
        </p:txBody>
      </p:sp>
      <p:sp>
        <p:nvSpPr>
          <p:cNvPr id="5" name="Dia számának helye 4"/>
          <p:cNvSpPr>
            <a:spLocks noGrp="1"/>
          </p:cNvSpPr>
          <p:nvPr>
            <p:ph type="sldNum" sz="quarter" idx="12"/>
          </p:nvPr>
        </p:nvSpPr>
        <p:spPr/>
        <p:txBody>
          <a:bodyPr/>
          <a:lstStyle/>
          <a:p>
            <a:fld id="{6A3D1E81-B98C-4CD5-9C26-982AA14D93A3}" type="slidenum">
              <a:rPr lang="hu-HU" smtClean="0"/>
              <a:t>80</a:t>
            </a:fld>
            <a:endParaRPr lang="hu-HU"/>
          </a:p>
        </p:txBody>
      </p:sp>
    </p:spTree>
    <p:extLst>
      <p:ext uri="{BB962C8B-B14F-4D97-AF65-F5344CB8AC3E}">
        <p14:creationId xmlns:p14="http://schemas.microsoft.com/office/powerpoint/2010/main" val="3089665346"/>
      </p:ext>
    </p:extLst>
  </p:cSld>
  <p:clrMapOvr>
    <a:masterClrMapping/>
  </p:clrMapOvr>
  <p:timing>
    <p:tnLst>
      <p:par>
        <p:cTn id="1" dur="indefinite" restart="never" nodeType="tmRoot"/>
      </p:par>
    </p:tnLst>
  </p:timing>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dirty="0" smtClean="0"/>
              <a:t>Rendezés</a:t>
            </a:r>
            <a:endParaRPr lang="hu-HU" dirty="0"/>
          </a:p>
        </p:txBody>
      </p:sp>
      <p:sp>
        <p:nvSpPr>
          <p:cNvPr id="6" name="Szöveg helye 5"/>
          <p:cNvSpPr>
            <a:spLocks noGrp="1"/>
          </p:cNvSpPr>
          <p:nvPr>
            <p:ph type="body" idx="1"/>
          </p:nvPr>
        </p:nvSpPr>
        <p:spPr/>
        <p:txBody>
          <a:bodyPr/>
          <a:lstStyle/>
          <a:p>
            <a:r>
              <a:rPr lang="hu-HU" dirty="0" err="1" smtClean="0"/>
              <a:t>Szintaszis</a:t>
            </a:r>
            <a:endParaRPr lang="hu-HU" dirty="0"/>
          </a:p>
        </p:txBody>
      </p:sp>
      <p:sp>
        <p:nvSpPr>
          <p:cNvPr id="3" name="Tartalom helye 2"/>
          <p:cNvSpPr>
            <a:spLocks noGrp="1"/>
          </p:cNvSpPr>
          <p:nvPr>
            <p:ph sz="half" idx="2"/>
          </p:nvPr>
        </p:nvSpPr>
        <p:spPr/>
        <p:txBody>
          <a:bodyPr/>
          <a:lstStyle/>
          <a:p>
            <a:pPr marL="0" indent="0">
              <a:buNone/>
            </a:pPr>
            <a:r>
              <a:rPr lang="en-US" dirty="0"/>
              <a:t>SELECT</a:t>
            </a:r>
          </a:p>
          <a:p>
            <a:pPr marL="0" indent="0">
              <a:buNone/>
            </a:pPr>
            <a:r>
              <a:rPr lang="en-US" dirty="0"/>
              <a:t>    </a:t>
            </a:r>
            <a:r>
              <a:rPr lang="en-US" dirty="0" err="1"/>
              <a:t>select_list</a:t>
            </a:r>
            <a:endParaRPr lang="en-US" dirty="0"/>
          </a:p>
          <a:p>
            <a:pPr marL="0" indent="0">
              <a:buNone/>
            </a:pPr>
            <a:r>
              <a:rPr lang="en-US" dirty="0"/>
              <a:t>FROM</a:t>
            </a:r>
          </a:p>
          <a:p>
            <a:pPr marL="0" indent="0">
              <a:buNone/>
            </a:pPr>
            <a:r>
              <a:rPr lang="en-US" dirty="0"/>
              <a:t>    </a:t>
            </a:r>
            <a:r>
              <a:rPr lang="en-US" dirty="0" err="1"/>
              <a:t>table_name</a:t>
            </a:r>
            <a:endParaRPr lang="en-US" dirty="0"/>
          </a:p>
          <a:p>
            <a:pPr marL="0" indent="0">
              <a:buNone/>
            </a:pPr>
            <a:r>
              <a:rPr lang="en-US" dirty="0"/>
              <a:t>ORDER BY </a:t>
            </a:r>
          </a:p>
          <a:p>
            <a:pPr marL="0" indent="0">
              <a:buNone/>
            </a:pPr>
            <a:r>
              <a:rPr lang="en-US" dirty="0"/>
              <a:t>    </a:t>
            </a:r>
            <a:r>
              <a:rPr lang="en-US" dirty="0" err="1"/>
              <a:t>column_name</a:t>
            </a:r>
            <a:r>
              <a:rPr lang="en-US" dirty="0"/>
              <a:t> | expression [ASC | DESC ];</a:t>
            </a:r>
            <a:endParaRPr lang="hu-HU" dirty="0"/>
          </a:p>
        </p:txBody>
      </p:sp>
      <p:sp>
        <p:nvSpPr>
          <p:cNvPr id="7" name="Szöveg helye 6"/>
          <p:cNvSpPr>
            <a:spLocks noGrp="1"/>
          </p:cNvSpPr>
          <p:nvPr>
            <p:ph type="body" sz="quarter" idx="3"/>
          </p:nvPr>
        </p:nvSpPr>
        <p:spPr/>
        <p:txBody>
          <a:bodyPr/>
          <a:lstStyle/>
          <a:p>
            <a:r>
              <a:rPr lang="hu-HU" dirty="0" smtClean="0"/>
              <a:t>példa</a:t>
            </a:r>
            <a:endParaRPr lang="hu-HU" dirty="0"/>
          </a:p>
        </p:txBody>
      </p:sp>
      <p:sp>
        <p:nvSpPr>
          <p:cNvPr id="8" name="Tartalom helye 7"/>
          <p:cNvSpPr>
            <a:spLocks noGrp="1"/>
          </p:cNvSpPr>
          <p:nvPr>
            <p:ph sz="quarter" idx="4"/>
          </p:nvPr>
        </p:nvSpPr>
        <p:spPr/>
        <p:txBody>
          <a:bodyPr/>
          <a:lstStyle/>
          <a:p>
            <a:pPr marL="0" indent="0">
              <a:buNone/>
            </a:pPr>
            <a:r>
              <a:rPr lang="en-US" dirty="0"/>
              <a:t>SELECT</a:t>
            </a:r>
          </a:p>
          <a:p>
            <a:pPr marL="0" indent="0">
              <a:buNone/>
            </a:pPr>
            <a:r>
              <a:rPr lang="en-US" dirty="0"/>
              <a:t>    </a:t>
            </a:r>
            <a:r>
              <a:rPr lang="en-US" dirty="0" err="1" smtClean="0"/>
              <a:t>FirstName</a:t>
            </a:r>
            <a:r>
              <a:rPr lang="en-US" dirty="0" smtClean="0"/>
              <a:t>,</a:t>
            </a:r>
            <a:endParaRPr lang="en-US" dirty="0"/>
          </a:p>
          <a:p>
            <a:pPr marL="0" indent="0">
              <a:buNone/>
            </a:pPr>
            <a:r>
              <a:rPr lang="en-US" dirty="0"/>
              <a:t>    </a:t>
            </a:r>
            <a:r>
              <a:rPr lang="en-US" dirty="0" err="1" smtClean="0"/>
              <a:t>LastName</a:t>
            </a:r>
            <a:endParaRPr lang="en-US" dirty="0"/>
          </a:p>
          <a:p>
            <a:pPr marL="0" indent="0">
              <a:buNone/>
            </a:pPr>
            <a:r>
              <a:rPr lang="en-US" dirty="0"/>
              <a:t>FROM</a:t>
            </a:r>
          </a:p>
          <a:p>
            <a:pPr marL="0" indent="0">
              <a:buNone/>
            </a:pPr>
            <a:r>
              <a:rPr lang="en-US" dirty="0"/>
              <a:t>    </a:t>
            </a:r>
            <a:r>
              <a:rPr lang="en-US" dirty="0" smtClean="0"/>
              <a:t>Customer</a:t>
            </a:r>
            <a:endParaRPr lang="en-US" dirty="0"/>
          </a:p>
          <a:p>
            <a:pPr marL="0" indent="0">
              <a:buNone/>
            </a:pPr>
            <a:r>
              <a:rPr lang="en-US" dirty="0"/>
              <a:t>ORDER BY</a:t>
            </a:r>
          </a:p>
          <a:p>
            <a:pPr marL="0" indent="0">
              <a:buNone/>
            </a:pPr>
            <a:r>
              <a:rPr lang="en-US" dirty="0"/>
              <a:t>    </a:t>
            </a:r>
            <a:r>
              <a:rPr lang="en-US" dirty="0" err="1" smtClean="0"/>
              <a:t>FirstName</a:t>
            </a:r>
            <a:r>
              <a:rPr lang="en-US" dirty="0" smtClean="0"/>
              <a:t>;</a:t>
            </a:r>
            <a:endParaRPr lang="en-US" dirty="0"/>
          </a:p>
        </p:txBody>
      </p:sp>
      <p:sp>
        <p:nvSpPr>
          <p:cNvPr id="4" name="Dátum helye 3"/>
          <p:cNvSpPr>
            <a:spLocks noGrp="1"/>
          </p:cNvSpPr>
          <p:nvPr>
            <p:ph type="dt" sz="half" idx="10"/>
          </p:nvPr>
        </p:nvSpPr>
        <p:spPr/>
        <p:txBody>
          <a:bodyPr/>
          <a:lstStyle/>
          <a:p>
            <a:fld id="{8038B707-463A-4694-A111-045EE4889DE1}" type="datetime1">
              <a:rPr lang="hu-HU" smtClean="0"/>
              <a:t>2023. 01. 18.</a:t>
            </a:fld>
            <a:endParaRPr lang="hu-HU"/>
          </a:p>
        </p:txBody>
      </p:sp>
      <p:sp>
        <p:nvSpPr>
          <p:cNvPr id="5" name="Dia számának helye 4"/>
          <p:cNvSpPr>
            <a:spLocks noGrp="1"/>
          </p:cNvSpPr>
          <p:nvPr>
            <p:ph type="sldNum" sz="quarter" idx="12"/>
          </p:nvPr>
        </p:nvSpPr>
        <p:spPr/>
        <p:txBody>
          <a:bodyPr/>
          <a:lstStyle/>
          <a:p>
            <a:fld id="{6A3D1E81-B98C-4CD5-9C26-982AA14D93A3}" type="slidenum">
              <a:rPr lang="hu-HU" smtClean="0"/>
              <a:t>81</a:t>
            </a:fld>
            <a:endParaRPr lang="hu-HU"/>
          </a:p>
        </p:txBody>
      </p:sp>
    </p:spTree>
    <p:extLst>
      <p:ext uri="{BB962C8B-B14F-4D97-AF65-F5344CB8AC3E}">
        <p14:creationId xmlns:p14="http://schemas.microsoft.com/office/powerpoint/2010/main" val="1279937510"/>
      </p:ext>
    </p:extLst>
  </p:cSld>
  <p:clrMapOvr>
    <a:masterClrMapping/>
  </p:clrMapOvr>
  <p:timing>
    <p:tnLst>
      <p:par>
        <p:cTn id="1" dur="indefinite" restart="never" nodeType="tmRoot"/>
      </p:par>
    </p:tnLst>
  </p:timing>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normAutofit/>
          </a:bodyPr>
          <a:lstStyle/>
          <a:p>
            <a:r>
              <a:rPr lang="hu-HU" dirty="0"/>
              <a:t> </a:t>
            </a:r>
            <a:r>
              <a:rPr lang="hu-HU" dirty="0" smtClean="0"/>
              <a:t>Rendezés egy </a:t>
            </a:r>
            <a:r>
              <a:rPr lang="hu-HU" dirty="0"/>
              <a:t>oszlop szerint csökkenő </a:t>
            </a:r>
            <a:r>
              <a:rPr lang="hu-HU" dirty="0" smtClean="0"/>
              <a:t>sorrendbe</a:t>
            </a:r>
            <a:endParaRPr lang="hu-HU" dirty="0"/>
          </a:p>
        </p:txBody>
      </p:sp>
      <p:sp>
        <p:nvSpPr>
          <p:cNvPr id="3" name="Tartalom helye 2"/>
          <p:cNvSpPr>
            <a:spLocks noGrp="1"/>
          </p:cNvSpPr>
          <p:nvPr>
            <p:ph idx="1"/>
          </p:nvPr>
        </p:nvSpPr>
        <p:spPr/>
        <p:txBody>
          <a:bodyPr/>
          <a:lstStyle/>
          <a:p>
            <a:pPr marL="0" indent="0">
              <a:buNone/>
            </a:pPr>
            <a:r>
              <a:rPr lang="en-US" dirty="0"/>
              <a:t>SELECT</a:t>
            </a:r>
          </a:p>
          <a:p>
            <a:pPr marL="0" indent="0">
              <a:buNone/>
            </a:pPr>
            <a:r>
              <a:rPr lang="en-US" dirty="0"/>
              <a:t>	</a:t>
            </a:r>
            <a:r>
              <a:rPr lang="en-US" dirty="0" err="1"/>
              <a:t>firstname</a:t>
            </a:r>
            <a:r>
              <a:rPr lang="en-US" dirty="0"/>
              <a:t>,</a:t>
            </a:r>
          </a:p>
          <a:p>
            <a:pPr marL="0" indent="0">
              <a:buNone/>
            </a:pPr>
            <a:r>
              <a:rPr lang="en-US" dirty="0"/>
              <a:t>	</a:t>
            </a:r>
            <a:r>
              <a:rPr lang="en-US" dirty="0" err="1"/>
              <a:t>lastname</a:t>
            </a:r>
            <a:endParaRPr lang="en-US" dirty="0"/>
          </a:p>
          <a:p>
            <a:pPr marL="0" indent="0">
              <a:buNone/>
            </a:pPr>
            <a:r>
              <a:rPr lang="en-US" dirty="0"/>
              <a:t>FROM</a:t>
            </a:r>
          </a:p>
          <a:p>
            <a:pPr marL="0" indent="0">
              <a:buNone/>
            </a:pPr>
            <a:r>
              <a:rPr lang="en-US" dirty="0"/>
              <a:t>	</a:t>
            </a:r>
            <a:r>
              <a:rPr lang="en-US" dirty="0" smtClean="0"/>
              <a:t>Customer</a:t>
            </a:r>
            <a:endParaRPr lang="en-US" dirty="0"/>
          </a:p>
          <a:p>
            <a:pPr marL="0" indent="0">
              <a:buNone/>
            </a:pPr>
            <a:r>
              <a:rPr lang="en-US" dirty="0"/>
              <a:t>ORDER BY</a:t>
            </a:r>
          </a:p>
          <a:p>
            <a:pPr marL="0" indent="0">
              <a:buNone/>
            </a:pPr>
            <a:r>
              <a:rPr lang="en-US" dirty="0"/>
              <a:t>	</a:t>
            </a:r>
            <a:r>
              <a:rPr lang="en-US" dirty="0" err="1" smtClean="0"/>
              <a:t>FirstName</a:t>
            </a:r>
            <a:r>
              <a:rPr lang="en-US" dirty="0" smtClean="0"/>
              <a:t> </a:t>
            </a:r>
            <a:r>
              <a:rPr lang="en-US" dirty="0"/>
              <a:t>DESC;</a:t>
            </a:r>
            <a:endParaRPr lang="hu-HU" dirty="0"/>
          </a:p>
        </p:txBody>
      </p:sp>
      <p:sp>
        <p:nvSpPr>
          <p:cNvPr id="4" name="Dátum helye 3"/>
          <p:cNvSpPr>
            <a:spLocks noGrp="1"/>
          </p:cNvSpPr>
          <p:nvPr>
            <p:ph type="dt" sz="half" idx="10"/>
          </p:nvPr>
        </p:nvSpPr>
        <p:spPr/>
        <p:txBody>
          <a:bodyPr/>
          <a:lstStyle/>
          <a:p>
            <a:fld id="{8038B707-463A-4694-A111-045EE4889DE1}" type="datetime1">
              <a:rPr lang="hu-HU" smtClean="0"/>
              <a:t>2023. 01. 18.</a:t>
            </a:fld>
            <a:endParaRPr lang="hu-HU"/>
          </a:p>
        </p:txBody>
      </p:sp>
      <p:sp>
        <p:nvSpPr>
          <p:cNvPr id="5" name="Dia számának helye 4"/>
          <p:cNvSpPr>
            <a:spLocks noGrp="1"/>
          </p:cNvSpPr>
          <p:nvPr>
            <p:ph type="sldNum" sz="quarter" idx="12"/>
          </p:nvPr>
        </p:nvSpPr>
        <p:spPr/>
        <p:txBody>
          <a:bodyPr/>
          <a:lstStyle/>
          <a:p>
            <a:fld id="{6A3D1E81-B98C-4CD5-9C26-982AA14D93A3}" type="slidenum">
              <a:rPr lang="hu-HU" smtClean="0"/>
              <a:t>82</a:t>
            </a:fld>
            <a:endParaRPr lang="hu-HU"/>
          </a:p>
        </p:txBody>
      </p:sp>
    </p:spTree>
    <p:extLst>
      <p:ext uri="{BB962C8B-B14F-4D97-AF65-F5344CB8AC3E}">
        <p14:creationId xmlns:p14="http://schemas.microsoft.com/office/powerpoint/2010/main" val="2776122201"/>
      </p:ext>
    </p:extLst>
  </p:cSld>
  <p:clrMapOvr>
    <a:masterClrMapping/>
  </p:clrMapOvr>
  <p:timing>
    <p:tnLst>
      <p:par>
        <p:cTn id="1" dur="indefinite" restart="never" nodeType="tmRoot"/>
      </p:par>
    </p:tnLst>
  </p:timing>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normAutofit/>
          </a:bodyPr>
          <a:lstStyle/>
          <a:p>
            <a:r>
              <a:rPr lang="hu-HU" dirty="0" smtClean="0"/>
              <a:t>Rendezzük az eredményt </a:t>
            </a:r>
            <a:r>
              <a:rPr lang="hu-HU" dirty="0"/>
              <a:t>több oszlop </a:t>
            </a:r>
            <a:r>
              <a:rPr lang="hu-HU" dirty="0" smtClean="0"/>
              <a:t>szerint</a:t>
            </a:r>
            <a:endParaRPr lang="hu-HU" dirty="0"/>
          </a:p>
        </p:txBody>
      </p:sp>
      <p:sp>
        <p:nvSpPr>
          <p:cNvPr id="3" name="Tartalom helye 2"/>
          <p:cNvSpPr>
            <a:spLocks noGrp="1"/>
          </p:cNvSpPr>
          <p:nvPr>
            <p:ph idx="1"/>
          </p:nvPr>
        </p:nvSpPr>
        <p:spPr/>
        <p:txBody>
          <a:bodyPr>
            <a:normAutofit/>
          </a:bodyPr>
          <a:lstStyle/>
          <a:p>
            <a:pPr marL="0" indent="0">
              <a:buNone/>
            </a:pPr>
            <a:r>
              <a:rPr lang="en-US" dirty="0"/>
              <a:t>SELECT</a:t>
            </a:r>
          </a:p>
          <a:p>
            <a:pPr marL="0" indent="0">
              <a:buNone/>
            </a:pPr>
            <a:r>
              <a:rPr lang="en-US" dirty="0"/>
              <a:t>    </a:t>
            </a:r>
            <a:r>
              <a:rPr lang="en-US" dirty="0" smtClean="0"/>
              <a:t>City,</a:t>
            </a:r>
            <a:endParaRPr lang="en-US" dirty="0"/>
          </a:p>
          <a:p>
            <a:pPr marL="0" indent="0">
              <a:buNone/>
            </a:pPr>
            <a:r>
              <a:rPr lang="en-US" dirty="0"/>
              <a:t>    </a:t>
            </a:r>
            <a:r>
              <a:rPr lang="en-US" dirty="0" err="1" smtClean="0"/>
              <a:t>FirstName</a:t>
            </a:r>
            <a:r>
              <a:rPr lang="en-US" dirty="0" smtClean="0"/>
              <a:t>,</a:t>
            </a:r>
            <a:endParaRPr lang="en-US" dirty="0"/>
          </a:p>
          <a:p>
            <a:pPr marL="0" indent="0">
              <a:buNone/>
            </a:pPr>
            <a:r>
              <a:rPr lang="en-US" dirty="0"/>
              <a:t>    </a:t>
            </a:r>
            <a:r>
              <a:rPr lang="en-US" dirty="0" err="1" smtClean="0"/>
              <a:t>LastName</a:t>
            </a:r>
            <a:endParaRPr lang="en-US" dirty="0"/>
          </a:p>
          <a:p>
            <a:pPr marL="0" indent="0">
              <a:buNone/>
            </a:pPr>
            <a:r>
              <a:rPr lang="en-US" dirty="0"/>
              <a:t>FROM</a:t>
            </a:r>
          </a:p>
          <a:p>
            <a:pPr marL="0" indent="0">
              <a:buNone/>
            </a:pPr>
            <a:r>
              <a:rPr lang="en-US" dirty="0"/>
              <a:t>    </a:t>
            </a:r>
            <a:r>
              <a:rPr lang="en-US" dirty="0" smtClean="0"/>
              <a:t>Customer</a:t>
            </a:r>
            <a:endParaRPr lang="en-US" dirty="0"/>
          </a:p>
          <a:p>
            <a:pPr marL="0" indent="0">
              <a:buNone/>
            </a:pPr>
            <a:r>
              <a:rPr lang="en-US" dirty="0"/>
              <a:t>ORDER </a:t>
            </a:r>
            <a:r>
              <a:rPr lang="en-US" dirty="0" smtClean="0"/>
              <a:t>BY</a:t>
            </a:r>
            <a:r>
              <a:rPr lang="hu-HU" dirty="0" smtClean="0"/>
              <a:t> </a:t>
            </a:r>
            <a:r>
              <a:rPr lang="en-US" dirty="0" smtClean="0"/>
              <a:t>City, </a:t>
            </a:r>
            <a:r>
              <a:rPr lang="en-US" dirty="0" err="1" smtClean="0"/>
              <a:t>FirstName</a:t>
            </a:r>
            <a:r>
              <a:rPr lang="en-US" dirty="0" smtClean="0"/>
              <a:t>;</a:t>
            </a:r>
            <a:endParaRPr lang="hu-HU" dirty="0"/>
          </a:p>
        </p:txBody>
      </p:sp>
      <p:sp>
        <p:nvSpPr>
          <p:cNvPr id="4" name="Dátum helye 3"/>
          <p:cNvSpPr>
            <a:spLocks noGrp="1"/>
          </p:cNvSpPr>
          <p:nvPr>
            <p:ph type="dt" sz="half" idx="10"/>
          </p:nvPr>
        </p:nvSpPr>
        <p:spPr/>
        <p:txBody>
          <a:bodyPr/>
          <a:lstStyle/>
          <a:p>
            <a:fld id="{8038B707-463A-4694-A111-045EE4889DE1}" type="datetime1">
              <a:rPr lang="hu-HU" smtClean="0"/>
              <a:t>2023. 01. 18.</a:t>
            </a:fld>
            <a:endParaRPr lang="hu-HU"/>
          </a:p>
        </p:txBody>
      </p:sp>
      <p:sp>
        <p:nvSpPr>
          <p:cNvPr id="5" name="Dia számának helye 4"/>
          <p:cNvSpPr>
            <a:spLocks noGrp="1"/>
          </p:cNvSpPr>
          <p:nvPr>
            <p:ph type="sldNum" sz="quarter" idx="12"/>
          </p:nvPr>
        </p:nvSpPr>
        <p:spPr/>
        <p:txBody>
          <a:bodyPr/>
          <a:lstStyle/>
          <a:p>
            <a:fld id="{6A3D1E81-B98C-4CD5-9C26-982AA14D93A3}" type="slidenum">
              <a:rPr lang="hu-HU" smtClean="0"/>
              <a:t>83</a:t>
            </a:fld>
            <a:endParaRPr lang="hu-HU"/>
          </a:p>
        </p:txBody>
      </p:sp>
    </p:spTree>
    <p:extLst>
      <p:ext uri="{BB962C8B-B14F-4D97-AF65-F5344CB8AC3E}">
        <p14:creationId xmlns:p14="http://schemas.microsoft.com/office/powerpoint/2010/main" val="755823912"/>
      </p:ext>
    </p:extLst>
  </p:cSld>
  <p:clrMapOvr>
    <a:masterClrMapping/>
  </p:clrMapOvr>
  <p:timing>
    <p:tnLst>
      <p:par>
        <p:cTn id="1" dur="indefinite" restart="never" nodeType="tmRoot"/>
      </p:par>
    </p:tnLst>
  </p:timing>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normAutofit/>
          </a:bodyPr>
          <a:lstStyle/>
          <a:p>
            <a:r>
              <a:rPr lang="hu-HU" dirty="0" smtClean="0"/>
              <a:t>Rendezzük az eredményt </a:t>
            </a:r>
            <a:r>
              <a:rPr lang="hu-HU" dirty="0"/>
              <a:t>több oszlop és különböző sorrend </a:t>
            </a:r>
            <a:r>
              <a:rPr lang="hu-HU" dirty="0" smtClean="0"/>
              <a:t>szerint</a:t>
            </a:r>
            <a:endParaRPr lang="hu-HU" dirty="0"/>
          </a:p>
        </p:txBody>
      </p:sp>
      <p:sp>
        <p:nvSpPr>
          <p:cNvPr id="3" name="Tartalom helye 2"/>
          <p:cNvSpPr>
            <a:spLocks noGrp="1"/>
          </p:cNvSpPr>
          <p:nvPr>
            <p:ph idx="1"/>
          </p:nvPr>
        </p:nvSpPr>
        <p:spPr/>
        <p:txBody>
          <a:bodyPr>
            <a:normAutofit lnSpcReduction="10000"/>
          </a:bodyPr>
          <a:lstStyle/>
          <a:p>
            <a:pPr marL="0" indent="0">
              <a:buNone/>
            </a:pPr>
            <a:r>
              <a:rPr lang="en-US" dirty="0"/>
              <a:t>SELECT</a:t>
            </a:r>
          </a:p>
          <a:p>
            <a:pPr marL="0" indent="0">
              <a:buNone/>
            </a:pPr>
            <a:r>
              <a:rPr lang="en-US" dirty="0"/>
              <a:t>    </a:t>
            </a:r>
            <a:r>
              <a:rPr lang="en-US" dirty="0" smtClean="0"/>
              <a:t>City,</a:t>
            </a:r>
            <a:endParaRPr lang="en-US" dirty="0"/>
          </a:p>
          <a:p>
            <a:pPr marL="0" indent="0">
              <a:buNone/>
            </a:pPr>
            <a:r>
              <a:rPr lang="en-US" dirty="0"/>
              <a:t>    </a:t>
            </a:r>
            <a:r>
              <a:rPr lang="en-US" dirty="0" err="1" smtClean="0"/>
              <a:t>FirstName</a:t>
            </a:r>
            <a:r>
              <a:rPr lang="en-US" dirty="0" smtClean="0"/>
              <a:t>,</a:t>
            </a:r>
            <a:endParaRPr lang="en-US" dirty="0"/>
          </a:p>
          <a:p>
            <a:pPr marL="0" indent="0">
              <a:buNone/>
            </a:pPr>
            <a:r>
              <a:rPr lang="en-US" dirty="0"/>
              <a:t>    </a:t>
            </a:r>
            <a:r>
              <a:rPr lang="en-US" dirty="0" err="1" smtClean="0"/>
              <a:t>LastName</a:t>
            </a:r>
            <a:endParaRPr lang="en-US" dirty="0"/>
          </a:p>
          <a:p>
            <a:pPr marL="0" indent="0">
              <a:buNone/>
            </a:pPr>
            <a:r>
              <a:rPr lang="en-US" dirty="0"/>
              <a:t>FROM</a:t>
            </a:r>
          </a:p>
          <a:p>
            <a:pPr marL="0" indent="0">
              <a:buNone/>
            </a:pPr>
            <a:r>
              <a:rPr lang="en-US" dirty="0"/>
              <a:t>    </a:t>
            </a:r>
            <a:r>
              <a:rPr lang="en-US" dirty="0" smtClean="0"/>
              <a:t>Customer</a:t>
            </a:r>
            <a:endParaRPr lang="en-US" dirty="0"/>
          </a:p>
          <a:p>
            <a:pPr marL="0" indent="0">
              <a:buNone/>
            </a:pPr>
            <a:r>
              <a:rPr lang="en-US" dirty="0"/>
              <a:t>ORDER BY</a:t>
            </a:r>
          </a:p>
          <a:p>
            <a:pPr marL="0" indent="0">
              <a:buNone/>
            </a:pPr>
            <a:r>
              <a:rPr lang="en-US" dirty="0"/>
              <a:t>    </a:t>
            </a:r>
            <a:r>
              <a:rPr lang="en-US" dirty="0" smtClean="0"/>
              <a:t>City </a:t>
            </a:r>
            <a:r>
              <a:rPr lang="en-US" dirty="0"/>
              <a:t>DESC,</a:t>
            </a:r>
          </a:p>
          <a:p>
            <a:pPr marL="0" indent="0">
              <a:buNone/>
            </a:pPr>
            <a:r>
              <a:rPr lang="en-US" dirty="0"/>
              <a:t>    </a:t>
            </a:r>
            <a:r>
              <a:rPr lang="en-US" dirty="0" err="1" smtClean="0"/>
              <a:t>FirstName</a:t>
            </a:r>
            <a:r>
              <a:rPr lang="en-US" dirty="0" smtClean="0"/>
              <a:t> </a:t>
            </a:r>
            <a:r>
              <a:rPr lang="en-US" dirty="0"/>
              <a:t>ASC;</a:t>
            </a:r>
            <a:endParaRPr lang="hu-HU" dirty="0"/>
          </a:p>
        </p:txBody>
      </p:sp>
      <p:sp>
        <p:nvSpPr>
          <p:cNvPr id="4" name="Dátum helye 3"/>
          <p:cNvSpPr>
            <a:spLocks noGrp="1"/>
          </p:cNvSpPr>
          <p:nvPr>
            <p:ph type="dt" sz="half" idx="10"/>
          </p:nvPr>
        </p:nvSpPr>
        <p:spPr/>
        <p:txBody>
          <a:bodyPr/>
          <a:lstStyle/>
          <a:p>
            <a:fld id="{8038B707-463A-4694-A111-045EE4889DE1}" type="datetime1">
              <a:rPr lang="hu-HU" smtClean="0"/>
              <a:t>2023. 01. 18.</a:t>
            </a:fld>
            <a:endParaRPr lang="hu-HU"/>
          </a:p>
        </p:txBody>
      </p:sp>
      <p:sp>
        <p:nvSpPr>
          <p:cNvPr id="5" name="Dia számának helye 4"/>
          <p:cNvSpPr>
            <a:spLocks noGrp="1"/>
          </p:cNvSpPr>
          <p:nvPr>
            <p:ph type="sldNum" sz="quarter" idx="12"/>
          </p:nvPr>
        </p:nvSpPr>
        <p:spPr/>
        <p:txBody>
          <a:bodyPr/>
          <a:lstStyle/>
          <a:p>
            <a:fld id="{6A3D1E81-B98C-4CD5-9C26-982AA14D93A3}" type="slidenum">
              <a:rPr lang="hu-HU" smtClean="0"/>
              <a:t>84</a:t>
            </a:fld>
            <a:endParaRPr lang="hu-HU"/>
          </a:p>
        </p:txBody>
      </p:sp>
    </p:spTree>
    <p:extLst>
      <p:ext uri="{BB962C8B-B14F-4D97-AF65-F5344CB8AC3E}">
        <p14:creationId xmlns:p14="http://schemas.microsoft.com/office/powerpoint/2010/main" val="4082722973"/>
      </p:ext>
    </p:extLst>
  </p:cSld>
  <p:clrMapOvr>
    <a:masterClrMapping/>
  </p:clrMapOvr>
  <p:timing>
    <p:tnLst>
      <p:par>
        <p:cTn id="1" dur="indefinite" restart="never" nodeType="tmRoot"/>
      </p:par>
    </p:tnLst>
  </p:timing>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normAutofit/>
          </a:bodyPr>
          <a:lstStyle/>
          <a:p>
            <a:r>
              <a:rPr lang="hu-HU" dirty="0" smtClean="0"/>
              <a:t>Rendezzük az eredményt </a:t>
            </a:r>
            <a:r>
              <a:rPr lang="hu-HU" dirty="0"/>
              <a:t>olyan oszlop szerint, amely nem szerepel a kiválasztási </a:t>
            </a:r>
            <a:r>
              <a:rPr lang="hu-HU" dirty="0" smtClean="0"/>
              <a:t>listában</a:t>
            </a:r>
            <a:endParaRPr lang="hu-HU" dirty="0"/>
          </a:p>
        </p:txBody>
      </p:sp>
      <p:sp>
        <p:nvSpPr>
          <p:cNvPr id="3" name="Tartalom helye 2"/>
          <p:cNvSpPr>
            <a:spLocks noGrp="1"/>
          </p:cNvSpPr>
          <p:nvPr>
            <p:ph idx="1"/>
          </p:nvPr>
        </p:nvSpPr>
        <p:spPr/>
        <p:txBody>
          <a:bodyPr/>
          <a:lstStyle/>
          <a:p>
            <a:pPr marL="0" indent="0">
              <a:buNone/>
            </a:pPr>
            <a:r>
              <a:rPr lang="en-US" dirty="0"/>
              <a:t>SELECT</a:t>
            </a:r>
          </a:p>
          <a:p>
            <a:pPr marL="0" indent="0">
              <a:buNone/>
            </a:pPr>
            <a:r>
              <a:rPr lang="en-US" dirty="0"/>
              <a:t>    </a:t>
            </a:r>
            <a:r>
              <a:rPr lang="en-US" dirty="0" smtClean="0"/>
              <a:t>City,</a:t>
            </a:r>
            <a:endParaRPr lang="en-US" dirty="0"/>
          </a:p>
          <a:p>
            <a:pPr marL="0" indent="0">
              <a:buNone/>
            </a:pPr>
            <a:r>
              <a:rPr lang="en-US" dirty="0"/>
              <a:t>    </a:t>
            </a:r>
            <a:r>
              <a:rPr lang="en-US" dirty="0" err="1" smtClean="0"/>
              <a:t>FirstName</a:t>
            </a:r>
            <a:r>
              <a:rPr lang="en-US" dirty="0" smtClean="0"/>
              <a:t>,</a:t>
            </a:r>
            <a:endParaRPr lang="en-US" dirty="0"/>
          </a:p>
          <a:p>
            <a:pPr marL="0" indent="0">
              <a:buNone/>
            </a:pPr>
            <a:r>
              <a:rPr lang="en-US" dirty="0"/>
              <a:t>    </a:t>
            </a:r>
            <a:r>
              <a:rPr lang="en-US" dirty="0" err="1" smtClean="0"/>
              <a:t>LastName</a:t>
            </a:r>
            <a:endParaRPr lang="en-US" dirty="0"/>
          </a:p>
          <a:p>
            <a:pPr marL="0" indent="0">
              <a:buNone/>
            </a:pPr>
            <a:r>
              <a:rPr lang="en-US" dirty="0"/>
              <a:t>FROM</a:t>
            </a:r>
          </a:p>
          <a:p>
            <a:pPr marL="0" indent="0">
              <a:buNone/>
            </a:pPr>
            <a:r>
              <a:rPr lang="en-US" dirty="0"/>
              <a:t>    </a:t>
            </a:r>
            <a:r>
              <a:rPr lang="en-US" dirty="0" smtClean="0"/>
              <a:t>Customer</a:t>
            </a:r>
            <a:endParaRPr lang="en-US" dirty="0"/>
          </a:p>
          <a:p>
            <a:pPr marL="0" indent="0">
              <a:buNone/>
            </a:pPr>
            <a:r>
              <a:rPr lang="en-US" dirty="0"/>
              <a:t>ORDER BY</a:t>
            </a:r>
          </a:p>
          <a:p>
            <a:pPr marL="0" indent="0">
              <a:buNone/>
            </a:pPr>
            <a:r>
              <a:rPr lang="en-US" dirty="0"/>
              <a:t>    </a:t>
            </a:r>
            <a:r>
              <a:rPr lang="en-US" dirty="0" smtClean="0"/>
              <a:t>Country;</a:t>
            </a:r>
            <a:endParaRPr lang="hu-HU" dirty="0"/>
          </a:p>
        </p:txBody>
      </p:sp>
      <p:sp>
        <p:nvSpPr>
          <p:cNvPr id="4" name="Dátum helye 3"/>
          <p:cNvSpPr>
            <a:spLocks noGrp="1"/>
          </p:cNvSpPr>
          <p:nvPr>
            <p:ph type="dt" sz="half" idx="10"/>
          </p:nvPr>
        </p:nvSpPr>
        <p:spPr/>
        <p:txBody>
          <a:bodyPr/>
          <a:lstStyle/>
          <a:p>
            <a:fld id="{8038B707-463A-4694-A111-045EE4889DE1}" type="datetime1">
              <a:rPr lang="hu-HU" smtClean="0"/>
              <a:t>2023. 01. 18.</a:t>
            </a:fld>
            <a:endParaRPr lang="hu-HU"/>
          </a:p>
        </p:txBody>
      </p:sp>
      <p:sp>
        <p:nvSpPr>
          <p:cNvPr id="5" name="Dia számának helye 4"/>
          <p:cNvSpPr>
            <a:spLocks noGrp="1"/>
          </p:cNvSpPr>
          <p:nvPr>
            <p:ph type="sldNum" sz="quarter" idx="12"/>
          </p:nvPr>
        </p:nvSpPr>
        <p:spPr/>
        <p:txBody>
          <a:bodyPr/>
          <a:lstStyle/>
          <a:p>
            <a:fld id="{6A3D1E81-B98C-4CD5-9C26-982AA14D93A3}" type="slidenum">
              <a:rPr lang="hu-HU" smtClean="0"/>
              <a:t>85</a:t>
            </a:fld>
            <a:endParaRPr lang="hu-HU"/>
          </a:p>
        </p:txBody>
      </p:sp>
    </p:spTree>
    <p:extLst>
      <p:ext uri="{BB962C8B-B14F-4D97-AF65-F5344CB8AC3E}">
        <p14:creationId xmlns:p14="http://schemas.microsoft.com/office/powerpoint/2010/main" val="667575980"/>
      </p:ext>
    </p:extLst>
  </p:cSld>
  <p:clrMapOvr>
    <a:masterClrMapping/>
  </p:clrMapOvr>
  <p:timing>
    <p:tnLst>
      <p:par>
        <p:cTn id="1" dur="indefinite" restart="never" nodeType="tmRoot"/>
      </p:par>
    </p:tnLst>
  </p:timing>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dirty="0" smtClean="0"/>
              <a:t>Rendezzük az eredményt kifejezéssel</a:t>
            </a:r>
            <a:endParaRPr lang="hu-HU" dirty="0"/>
          </a:p>
        </p:txBody>
      </p:sp>
      <p:sp>
        <p:nvSpPr>
          <p:cNvPr id="3" name="Tartalom helye 2"/>
          <p:cNvSpPr>
            <a:spLocks noGrp="1"/>
          </p:cNvSpPr>
          <p:nvPr>
            <p:ph idx="1"/>
          </p:nvPr>
        </p:nvSpPr>
        <p:spPr/>
        <p:txBody>
          <a:bodyPr/>
          <a:lstStyle/>
          <a:p>
            <a:pPr marL="0" indent="0">
              <a:buNone/>
            </a:pPr>
            <a:r>
              <a:rPr lang="en-US" dirty="0"/>
              <a:t>SELECT</a:t>
            </a:r>
          </a:p>
          <a:p>
            <a:pPr marL="0" indent="0">
              <a:buNone/>
            </a:pPr>
            <a:r>
              <a:rPr lang="en-US" dirty="0"/>
              <a:t>    </a:t>
            </a:r>
            <a:r>
              <a:rPr lang="en-US" dirty="0" err="1" smtClean="0"/>
              <a:t>FirstName</a:t>
            </a:r>
            <a:r>
              <a:rPr lang="en-US" dirty="0" smtClean="0"/>
              <a:t>,</a:t>
            </a:r>
            <a:endParaRPr lang="en-US" dirty="0"/>
          </a:p>
          <a:p>
            <a:pPr marL="0" indent="0">
              <a:buNone/>
            </a:pPr>
            <a:r>
              <a:rPr lang="en-US" dirty="0"/>
              <a:t>    </a:t>
            </a:r>
            <a:r>
              <a:rPr lang="en-US" dirty="0" err="1" smtClean="0"/>
              <a:t>LastName</a:t>
            </a:r>
            <a:endParaRPr lang="en-US" dirty="0"/>
          </a:p>
          <a:p>
            <a:pPr marL="0" indent="0">
              <a:buNone/>
            </a:pPr>
            <a:r>
              <a:rPr lang="en-US" dirty="0"/>
              <a:t>FROM</a:t>
            </a:r>
          </a:p>
          <a:p>
            <a:pPr marL="0" indent="0">
              <a:buNone/>
            </a:pPr>
            <a:r>
              <a:rPr lang="en-US" dirty="0"/>
              <a:t>    </a:t>
            </a:r>
            <a:r>
              <a:rPr lang="en-US" dirty="0" smtClean="0"/>
              <a:t>Customer</a:t>
            </a:r>
            <a:endParaRPr lang="en-US" dirty="0"/>
          </a:p>
          <a:p>
            <a:pPr marL="0" indent="0">
              <a:buNone/>
            </a:pPr>
            <a:r>
              <a:rPr lang="en-US" dirty="0"/>
              <a:t>ORDER BY</a:t>
            </a:r>
          </a:p>
          <a:p>
            <a:pPr marL="0" indent="0">
              <a:buNone/>
            </a:pPr>
            <a:r>
              <a:rPr lang="en-US" dirty="0"/>
              <a:t>    </a:t>
            </a:r>
            <a:r>
              <a:rPr lang="en-US" dirty="0" smtClean="0"/>
              <a:t>LEN(</a:t>
            </a:r>
            <a:r>
              <a:rPr lang="en-US" dirty="0" err="1" smtClean="0"/>
              <a:t>FirstName</a:t>
            </a:r>
            <a:r>
              <a:rPr lang="en-US" dirty="0" smtClean="0"/>
              <a:t>) </a:t>
            </a:r>
            <a:r>
              <a:rPr lang="en-US" dirty="0"/>
              <a:t>DESC;</a:t>
            </a:r>
          </a:p>
          <a:p>
            <a:pPr marL="0" indent="0">
              <a:buNone/>
            </a:pPr>
            <a:endParaRPr lang="hu-HU" dirty="0"/>
          </a:p>
        </p:txBody>
      </p:sp>
      <p:sp>
        <p:nvSpPr>
          <p:cNvPr id="4" name="Dátum helye 3"/>
          <p:cNvSpPr>
            <a:spLocks noGrp="1"/>
          </p:cNvSpPr>
          <p:nvPr>
            <p:ph type="dt" sz="half" idx="10"/>
          </p:nvPr>
        </p:nvSpPr>
        <p:spPr/>
        <p:txBody>
          <a:bodyPr/>
          <a:lstStyle/>
          <a:p>
            <a:fld id="{8038B707-463A-4694-A111-045EE4889DE1}" type="datetime1">
              <a:rPr lang="hu-HU" smtClean="0"/>
              <a:t>2023. 01. 18.</a:t>
            </a:fld>
            <a:endParaRPr lang="hu-HU"/>
          </a:p>
        </p:txBody>
      </p:sp>
      <p:sp>
        <p:nvSpPr>
          <p:cNvPr id="5" name="Dia számának helye 4"/>
          <p:cNvSpPr>
            <a:spLocks noGrp="1"/>
          </p:cNvSpPr>
          <p:nvPr>
            <p:ph type="sldNum" sz="quarter" idx="12"/>
          </p:nvPr>
        </p:nvSpPr>
        <p:spPr/>
        <p:txBody>
          <a:bodyPr/>
          <a:lstStyle/>
          <a:p>
            <a:fld id="{6A3D1E81-B98C-4CD5-9C26-982AA14D93A3}" type="slidenum">
              <a:rPr lang="hu-HU" smtClean="0"/>
              <a:t>86</a:t>
            </a:fld>
            <a:endParaRPr lang="hu-HU"/>
          </a:p>
        </p:txBody>
      </p:sp>
    </p:spTree>
    <p:extLst>
      <p:ext uri="{BB962C8B-B14F-4D97-AF65-F5344CB8AC3E}">
        <p14:creationId xmlns:p14="http://schemas.microsoft.com/office/powerpoint/2010/main" val="3353120441"/>
      </p:ext>
    </p:extLst>
  </p:cSld>
  <p:clrMapOvr>
    <a:masterClrMapping/>
  </p:clrMapOvr>
  <p:timing>
    <p:tnLst>
      <p:par>
        <p:cTn id="1" dur="indefinite" restart="never" nodeType="tmRoot"/>
      </p:par>
    </p:tnLst>
  </p:timing>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normAutofit/>
          </a:bodyPr>
          <a:lstStyle/>
          <a:p>
            <a:r>
              <a:rPr lang="hu-HU" dirty="0" smtClean="0"/>
              <a:t>Rendezés </a:t>
            </a:r>
            <a:r>
              <a:rPr lang="hu-HU" dirty="0"/>
              <a:t>az oszlopok </a:t>
            </a:r>
            <a:r>
              <a:rPr lang="hu-HU" dirty="0" smtClean="0"/>
              <a:t>sorrendje szerint</a:t>
            </a:r>
            <a:endParaRPr lang="hu-HU" dirty="0"/>
          </a:p>
        </p:txBody>
      </p:sp>
      <p:sp>
        <p:nvSpPr>
          <p:cNvPr id="3" name="Tartalom helye 2"/>
          <p:cNvSpPr>
            <a:spLocks noGrp="1"/>
          </p:cNvSpPr>
          <p:nvPr>
            <p:ph idx="1"/>
          </p:nvPr>
        </p:nvSpPr>
        <p:spPr/>
        <p:txBody>
          <a:bodyPr/>
          <a:lstStyle/>
          <a:p>
            <a:pPr marL="0" indent="0">
              <a:buNone/>
            </a:pPr>
            <a:r>
              <a:rPr lang="en-US" dirty="0"/>
              <a:t>SELECT</a:t>
            </a:r>
          </a:p>
          <a:p>
            <a:pPr marL="0" indent="0">
              <a:buNone/>
            </a:pPr>
            <a:r>
              <a:rPr lang="en-US" dirty="0"/>
              <a:t>    </a:t>
            </a:r>
            <a:r>
              <a:rPr lang="en-US" dirty="0" err="1" smtClean="0"/>
              <a:t>FirstName</a:t>
            </a:r>
            <a:r>
              <a:rPr lang="en-US" dirty="0" smtClean="0"/>
              <a:t>,</a:t>
            </a:r>
            <a:endParaRPr lang="en-US" dirty="0"/>
          </a:p>
          <a:p>
            <a:pPr marL="0" indent="0">
              <a:buNone/>
            </a:pPr>
            <a:r>
              <a:rPr lang="en-US" dirty="0"/>
              <a:t>    </a:t>
            </a:r>
            <a:r>
              <a:rPr lang="en-US" dirty="0" err="1" smtClean="0"/>
              <a:t>LastName</a:t>
            </a:r>
            <a:endParaRPr lang="en-US" dirty="0"/>
          </a:p>
          <a:p>
            <a:pPr marL="0" indent="0">
              <a:buNone/>
            </a:pPr>
            <a:r>
              <a:rPr lang="en-US" dirty="0"/>
              <a:t>FROM</a:t>
            </a:r>
          </a:p>
          <a:p>
            <a:pPr marL="0" indent="0">
              <a:buNone/>
            </a:pPr>
            <a:r>
              <a:rPr lang="en-US" dirty="0"/>
              <a:t>    </a:t>
            </a:r>
            <a:r>
              <a:rPr lang="en-US" dirty="0" smtClean="0"/>
              <a:t>Customer</a:t>
            </a:r>
            <a:endParaRPr lang="en-US" dirty="0"/>
          </a:p>
          <a:p>
            <a:pPr marL="0" indent="0">
              <a:buNone/>
            </a:pPr>
            <a:r>
              <a:rPr lang="en-US" dirty="0"/>
              <a:t>ORDER </a:t>
            </a:r>
            <a:r>
              <a:rPr lang="en-US" dirty="0" smtClean="0"/>
              <a:t>BY 1,</a:t>
            </a:r>
            <a:r>
              <a:rPr lang="hu-HU" dirty="0" smtClean="0"/>
              <a:t> </a:t>
            </a:r>
            <a:r>
              <a:rPr lang="en-US" dirty="0" smtClean="0"/>
              <a:t>2</a:t>
            </a:r>
            <a:endParaRPr lang="en-US" dirty="0"/>
          </a:p>
        </p:txBody>
      </p:sp>
      <p:sp>
        <p:nvSpPr>
          <p:cNvPr id="4" name="Dátum helye 3"/>
          <p:cNvSpPr>
            <a:spLocks noGrp="1"/>
          </p:cNvSpPr>
          <p:nvPr>
            <p:ph type="dt" sz="half" idx="10"/>
          </p:nvPr>
        </p:nvSpPr>
        <p:spPr/>
        <p:txBody>
          <a:bodyPr/>
          <a:lstStyle/>
          <a:p>
            <a:fld id="{8038B707-463A-4694-A111-045EE4889DE1}" type="datetime1">
              <a:rPr lang="hu-HU" smtClean="0"/>
              <a:t>2023. 01. 18.</a:t>
            </a:fld>
            <a:endParaRPr lang="hu-HU"/>
          </a:p>
        </p:txBody>
      </p:sp>
      <p:sp>
        <p:nvSpPr>
          <p:cNvPr id="5" name="Dia számának helye 4"/>
          <p:cNvSpPr>
            <a:spLocks noGrp="1"/>
          </p:cNvSpPr>
          <p:nvPr>
            <p:ph type="sldNum" sz="quarter" idx="12"/>
          </p:nvPr>
        </p:nvSpPr>
        <p:spPr/>
        <p:txBody>
          <a:bodyPr/>
          <a:lstStyle/>
          <a:p>
            <a:fld id="{6A3D1E81-B98C-4CD5-9C26-982AA14D93A3}" type="slidenum">
              <a:rPr lang="hu-HU" smtClean="0"/>
              <a:t>87</a:t>
            </a:fld>
            <a:endParaRPr lang="hu-HU"/>
          </a:p>
        </p:txBody>
      </p:sp>
    </p:spTree>
    <p:extLst>
      <p:ext uri="{BB962C8B-B14F-4D97-AF65-F5344CB8AC3E}">
        <p14:creationId xmlns:p14="http://schemas.microsoft.com/office/powerpoint/2010/main" val="3407865258"/>
      </p:ext>
    </p:extLst>
  </p:cSld>
  <p:clrMapOvr>
    <a:masterClrMapping/>
  </p:clrMapOvr>
  <p:timing>
    <p:tnLst>
      <p:par>
        <p:cTn id="1" dur="indefinite" restart="never" nodeType="tmRoot"/>
      </p:par>
    </p:tnLst>
  </p:timing>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dirty="0"/>
              <a:t>DML V.</a:t>
            </a:r>
          </a:p>
        </p:txBody>
      </p:sp>
      <p:sp>
        <p:nvSpPr>
          <p:cNvPr id="3" name="Tartalom helye 2"/>
          <p:cNvSpPr>
            <a:spLocks noGrp="1"/>
          </p:cNvSpPr>
          <p:nvPr>
            <p:ph idx="1"/>
          </p:nvPr>
        </p:nvSpPr>
        <p:spPr/>
        <p:txBody>
          <a:bodyPr>
            <a:normAutofit/>
          </a:bodyPr>
          <a:lstStyle/>
          <a:p>
            <a:pPr marL="457200" lvl="1" indent="0">
              <a:buNone/>
            </a:pPr>
            <a:r>
              <a:rPr lang="hu-HU" sz="3200" dirty="0"/>
              <a:t>Maximális rekordszám definiálása:</a:t>
            </a:r>
          </a:p>
          <a:p>
            <a:pPr marL="914400" lvl="2" indent="0">
              <a:buNone/>
            </a:pPr>
            <a:r>
              <a:rPr lang="hu-HU" sz="2800" dirty="0"/>
              <a:t>MSSQL:</a:t>
            </a:r>
          </a:p>
          <a:p>
            <a:pPr marL="1371600" lvl="3" indent="0">
              <a:buNone/>
            </a:pPr>
            <a:r>
              <a:rPr lang="hu-HU" sz="2400" dirty="0"/>
              <a:t> </a:t>
            </a:r>
            <a:r>
              <a:rPr lang="hu-HU" sz="2400" dirty="0">
                <a:solidFill>
                  <a:srgbClr val="0000FF"/>
                </a:solidFill>
              </a:rPr>
              <a:t>SELECT TOP</a:t>
            </a:r>
            <a:r>
              <a:rPr lang="hu-HU" sz="2400" dirty="0"/>
              <a:t> (&lt;hányat&gt;) &lt;</a:t>
            </a:r>
            <a:r>
              <a:rPr lang="hu-HU" sz="2400" dirty="0" err="1"/>
              <a:t>oszlopok_vesszővel</a:t>
            </a:r>
            <a:r>
              <a:rPr lang="hu-HU" sz="2400" dirty="0"/>
              <a:t>&gt; </a:t>
            </a:r>
            <a:r>
              <a:rPr lang="hu-HU" sz="2400" dirty="0">
                <a:solidFill>
                  <a:srgbClr val="0000FF"/>
                </a:solidFill>
              </a:rPr>
              <a:t>FROM</a:t>
            </a:r>
            <a:r>
              <a:rPr lang="hu-HU" sz="2400" dirty="0"/>
              <a:t> &lt;</a:t>
            </a:r>
            <a:r>
              <a:rPr lang="hu-HU" sz="2400" dirty="0" err="1"/>
              <a:t>tbl_neve</a:t>
            </a:r>
            <a:r>
              <a:rPr lang="hu-HU" sz="2400" dirty="0"/>
              <a:t>&gt;;</a:t>
            </a:r>
          </a:p>
          <a:p>
            <a:pPr marL="914400" lvl="2" indent="0">
              <a:buNone/>
            </a:pPr>
            <a:r>
              <a:rPr lang="hu-HU" sz="2800" dirty="0" err="1"/>
              <a:t>MySQL</a:t>
            </a:r>
            <a:r>
              <a:rPr lang="hu-HU" sz="2800" dirty="0"/>
              <a:t>:</a:t>
            </a:r>
          </a:p>
          <a:p>
            <a:pPr marL="1371600" lvl="3" indent="0">
              <a:buNone/>
            </a:pPr>
            <a:r>
              <a:rPr lang="hu-HU" sz="2400" dirty="0"/>
              <a:t> </a:t>
            </a:r>
            <a:r>
              <a:rPr lang="hu-HU" sz="2400" dirty="0">
                <a:solidFill>
                  <a:srgbClr val="0000FF"/>
                </a:solidFill>
              </a:rPr>
              <a:t>SELECT</a:t>
            </a:r>
            <a:r>
              <a:rPr lang="hu-HU" sz="2400" dirty="0"/>
              <a:t> &lt;</a:t>
            </a:r>
            <a:r>
              <a:rPr lang="hu-HU" sz="2400" dirty="0" err="1"/>
              <a:t>oszlopok_vesszővel</a:t>
            </a:r>
            <a:r>
              <a:rPr lang="hu-HU" sz="2400" dirty="0"/>
              <a:t>&gt; </a:t>
            </a:r>
            <a:r>
              <a:rPr lang="hu-HU" sz="2400" dirty="0">
                <a:solidFill>
                  <a:srgbClr val="0000FF"/>
                </a:solidFill>
              </a:rPr>
              <a:t>FROM</a:t>
            </a:r>
            <a:r>
              <a:rPr lang="hu-HU" sz="2400" dirty="0"/>
              <a:t> &lt;</a:t>
            </a:r>
            <a:r>
              <a:rPr lang="hu-HU" sz="2400" dirty="0" err="1"/>
              <a:t>tbl_neve</a:t>
            </a:r>
            <a:r>
              <a:rPr lang="hu-HU" sz="2400" dirty="0"/>
              <a:t>&gt;</a:t>
            </a:r>
            <a:br>
              <a:rPr lang="hu-HU" sz="2400" dirty="0"/>
            </a:br>
            <a:r>
              <a:rPr lang="hu-HU" sz="2400" dirty="0">
                <a:solidFill>
                  <a:srgbClr val="0000FF"/>
                </a:solidFill>
              </a:rPr>
              <a:t>LIMIT</a:t>
            </a:r>
            <a:r>
              <a:rPr lang="hu-HU" sz="2400" dirty="0"/>
              <a:t> (&lt;hányadiktól&gt;, &lt;hányat&gt;);</a:t>
            </a:r>
          </a:p>
          <a:p>
            <a:pPr marL="457200" lvl="1" indent="0">
              <a:buNone/>
            </a:pPr>
            <a:r>
              <a:rPr lang="hu-HU" sz="2800" dirty="0"/>
              <a:t>OFFSET </a:t>
            </a:r>
            <a:r>
              <a:rPr lang="hu-HU" sz="2800" dirty="0" err="1"/>
              <a:t>offset_row_count</a:t>
            </a:r>
            <a:r>
              <a:rPr lang="hu-HU" sz="2800" dirty="0"/>
              <a:t> {ROW | ROWS}</a:t>
            </a:r>
          </a:p>
          <a:p>
            <a:pPr marL="457200" lvl="1" indent="0">
              <a:buNone/>
            </a:pPr>
            <a:r>
              <a:rPr lang="hu-HU" sz="2800" dirty="0"/>
              <a:t>FETCH {FIRST | NEXT} </a:t>
            </a:r>
            <a:r>
              <a:rPr lang="hu-HU" sz="2800" dirty="0" err="1"/>
              <a:t>fetch_row_count</a:t>
            </a:r>
            <a:r>
              <a:rPr lang="hu-HU" sz="2800" dirty="0"/>
              <a:t> {ROW | ROWS} ONLY</a:t>
            </a:r>
          </a:p>
          <a:p>
            <a:pPr marL="0" indent="0">
              <a:buNone/>
            </a:pPr>
            <a:endParaRPr lang="hu-HU" sz="3600" dirty="0"/>
          </a:p>
        </p:txBody>
      </p:sp>
      <p:sp>
        <p:nvSpPr>
          <p:cNvPr id="4" name="Dátum helye 3"/>
          <p:cNvSpPr>
            <a:spLocks noGrp="1"/>
          </p:cNvSpPr>
          <p:nvPr>
            <p:ph type="dt" sz="half" idx="10"/>
          </p:nvPr>
        </p:nvSpPr>
        <p:spPr/>
        <p:txBody>
          <a:bodyPr/>
          <a:lstStyle/>
          <a:p>
            <a:fld id="{8038B707-463A-4694-A111-045EE4889DE1}" type="datetime1">
              <a:rPr lang="hu-HU" smtClean="0"/>
              <a:t>2023. 01. 18.</a:t>
            </a:fld>
            <a:endParaRPr lang="hu-HU"/>
          </a:p>
        </p:txBody>
      </p:sp>
      <p:sp>
        <p:nvSpPr>
          <p:cNvPr id="5" name="Dia számának helye 4"/>
          <p:cNvSpPr>
            <a:spLocks noGrp="1"/>
          </p:cNvSpPr>
          <p:nvPr>
            <p:ph type="sldNum" sz="quarter" idx="12"/>
          </p:nvPr>
        </p:nvSpPr>
        <p:spPr/>
        <p:txBody>
          <a:bodyPr/>
          <a:lstStyle/>
          <a:p>
            <a:fld id="{6A3D1E81-B98C-4CD5-9C26-982AA14D93A3}" type="slidenum">
              <a:rPr lang="hu-HU" smtClean="0"/>
              <a:t>88</a:t>
            </a:fld>
            <a:endParaRPr lang="hu-HU"/>
          </a:p>
        </p:txBody>
      </p:sp>
    </p:spTree>
    <p:extLst>
      <p:ext uri="{BB962C8B-B14F-4D97-AF65-F5344CB8AC3E}">
        <p14:creationId xmlns:p14="http://schemas.microsoft.com/office/powerpoint/2010/main" val="561331730"/>
      </p:ext>
    </p:extLst>
  </p:cSld>
  <p:clrMapOvr>
    <a:masterClrMapping/>
  </p:clrMapOvr>
  <p:timing>
    <p:tnLst>
      <p:par>
        <p:cTn id="1" dur="indefinite" restart="never" nodeType="tmRoot"/>
      </p:par>
    </p:tnLst>
  </p:timing>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dirty="0" smtClean="0"/>
              <a:t>Eredmény sorok számának korlátozása</a:t>
            </a:r>
            <a:endParaRPr lang="hu-HU" dirty="0"/>
          </a:p>
        </p:txBody>
      </p:sp>
      <p:sp>
        <p:nvSpPr>
          <p:cNvPr id="3" name="Tartalom helye 2"/>
          <p:cNvSpPr>
            <a:spLocks noGrp="1"/>
          </p:cNvSpPr>
          <p:nvPr>
            <p:ph idx="1"/>
          </p:nvPr>
        </p:nvSpPr>
        <p:spPr/>
        <p:txBody>
          <a:bodyPr>
            <a:normAutofit lnSpcReduction="10000"/>
          </a:bodyPr>
          <a:lstStyle/>
          <a:p>
            <a:pPr marL="0" indent="0">
              <a:buNone/>
            </a:pPr>
            <a:r>
              <a:rPr lang="hu-HU" dirty="0"/>
              <a:t>ORDER BY </a:t>
            </a:r>
            <a:r>
              <a:rPr lang="hu-HU" dirty="0" err="1"/>
              <a:t>column_list</a:t>
            </a:r>
            <a:r>
              <a:rPr lang="hu-HU" dirty="0"/>
              <a:t> [ASC |DESC</a:t>
            </a:r>
            <a:r>
              <a:rPr lang="hu-HU" dirty="0" smtClean="0"/>
              <a:t>]</a:t>
            </a:r>
          </a:p>
          <a:p>
            <a:pPr marL="0" indent="0">
              <a:buNone/>
            </a:pPr>
            <a:endParaRPr lang="hu-HU" dirty="0"/>
          </a:p>
          <a:p>
            <a:pPr marL="0" indent="0">
              <a:buNone/>
            </a:pPr>
            <a:endParaRPr lang="hu-HU" dirty="0" smtClean="0"/>
          </a:p>
          <a:p>
            <a:pPr marL="0" indent="0">
              <a:buNone/>
            </a:pPr>
            <a:endParaRPr lang="hu-HU" dirty="0"/>
          </a:p>
          <a:p>
            <a:pPr marL="0" indent="0">
              <a:buNone/>
            </a:pPr>
            <a:endParaRPr lang="hu-HU" dirty="0" smtClean="0"/>
          </a:p>
          <a:p>
            <a:pPr marL="0" indent="0">
              <a:buNone/>
            </a:pPr>
            <a:endParaRPr lang="hu-HU" dirty="0"/>
          </a:p>
          <a:p>
            <a:pPr marL="0" indent="0">
              <a:buNone/>
            </a:pPr>
            <a:endParaRPr lang="hu-HU" dirty="0"/>
          </a:p>
          <a:p>
            <a:pPr marL="0" indent="0">
              <a:buNone/>
            </a:pPr>
            <a:r>
              <a:rPr lang="hu-HU" dirty="0"/>
              <a:t>OFFSET </a:t>
            </a:r>
            <a:r>
              <a:rPr lang="hu-HU" dirty="0" err="1"/>
              <a:t>offset_row_count</a:t>
            </a:r>
            <a:r>
              <a:rPr lang="hu-HU" dirty="0"/>
              <a:t> {ROW | ROWS}</a:t>
            </a:r>
          </a:p>
          <a:p>
            <a:pPr marL="0" indent="0">
              <a:buNone/>
            </a:pPr>
            <a:r>
              <a:rPr lang="hu-HU" dirty="0"/>
              <a:t>FETCH {FIRST | NEXT} </a:t>
            </a:r>
            <a:r>
              <a:rPr lang="hu-HU" dirty="0" err="1"/>
              <a:t>fetch_row_count</a:t>
            </a:r>
            <a:r>
              <a:rPr lang="hu-HU" dirty="0"/>
              <a:t> {ROW | ROWS} ONLY</a:t>
            </a:r>
          </a:p>
          <a:p>
            <a:pPr marL="0" indent="0">
              <a:buNone/>
            </a:pPr>
            <a:endParaRPr lang="hu-HU" dirty="0"/>
          </a:p>
        </p:txBody>
      </p:sp>
      <p:sp>
        <p:nvSpPr>
          <p:cNvPr id="4" name="Dátum helye 3"/>
          <p:cNvSpPr>
            <a:spLocks noGrp="1"/>
          </p:cNvSpPr>
          <p:nvPr>
            <p:ph type="dt" sz="half" idx="10"/>
          </p:nvPr>
        </p:nvSpPr>
        <p:spPr/>
        <p:txBody>
          <a:bodyPr/>
          <a:lstStyle/>
          <a:p>
            <a:fld id="{8038B707-463A-4694-A111-045EE4889DE1}" type="datetime1">
              <a:rPr lang="hu-HU" smtClean="0"/>
              <a:t>2023. 01. 18.</a:t>
            </a:fld>
            <a:endParaRPr lang="hu-HU"/>
          </a:p>
        </p:txBody>
      </p:sp>
      <p:sp>
        <p:nvSpPr>
          <p:cNvPr id="5" name="Dia számának helye 4"/>
          <p:cNvSpPr>
            <a:spLocks noGrp="1"/>
          </p:cNvSpPr>
          <p:nvPr>
            <p:ph type="sldNum" sz="quarter" idx="12"/>
          </p:nvPr>
        </p:nvSpPr>
        <p:spPr/>
        <p:txBody>
          <a:bodyPr/>
          <a:lstStyle/>
          <a:p>
            <a:fld id="{6A3D1E81-B98C-4CD5-9C26-982AA14D93A3}" type="slidenum">
              <a:rPr lang="hu-HU" smtClean="0"/>
              <a:t>89</a:t>
            </a:fld>
            <a:endParaRPr lang="hu-HU"/>
          </a:p>
        </p:txBody>
      </p:sp>
      <p:pic>
        <p:nvPicPr>
          <p:cNvPr id="1026" name="Picture 2" descr="SQL Server OFFSET FETCH"/>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348662" y="1332206"/>
            <a:ext cx="3267075" cy="406717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9378528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ím 5"/>
          <p:cNvSpPr>
            <a:spLocks noGrp="1"/>
          </p:cNvSpPr>
          <p:nvPr>
            <p:ph type="title"/>
          </p:nvPr>
        </p:nvSpPr>
        <p:spPr/>
        <p:txBody>
          <a:bodyPr/>
          <a:lstStyle/>
          <a:p>
            <a:r>
              <a:rPr lang="hu-HU" dirty="0"/>
              <a:t>Célorientált szemlélet I.</a:t>
            </a:r>
          </a:p>
        </p:txBody>
      </p:sp>
      <p:sp>
        <p:nvSpPr>
          <p:cNvPr id="3" name="Tartalom helye 2"/>
          <p:cNvSpPr>
            <a:spLocks noGrp="1"/>
          </p:cNvSpPr>
          <p:nvPr>
            <p:ph idx="1"/>
          </p:nvPr>
        </p:nvSpPr>
        <p:spPr/>
        <p:txBody>
          <a:bodyPr>
            <a:normAutofit/>
          </a:bodyPr>
          <a:lstStyle/>
          <a:p>
            <a:r>
              <a:rPr lang="hu-HU" dirty="0"/>
              <a:t>Az adatbázisok kezdeti időszakában, a cél alapú információfeldolgozás volt elfogadott.</a:t>
            </a:r>
          </a:p>
          <a:p>
            <a:r>
              <a:rPr lang="hu-HU" dirty="0"/>
              <a:t>A cél alapú információfeldolgozás tulajdonságai:</a:t>
            </a:r>
          </a:p>
          <a:p>
            <a:pPr lvl="1"/>
            <a:r>
              <a:rPr lang="hu-HU" dirty="0"/>
              <a:t>Megtervezéséhez, létrehozásához elsődlegesen szükséges ismerni a célt, aminek elérése érdekében építjük az adatbázist </a:t>
            </a:r>
            <a:r>
              <a:rPr lang="hu-HU" dirty="0">
                <a:sym typeface="Wingdings" panose="05000000000000000000" pitchFamily="2" charset="2"/>
              </a:rPr>
              <a:t> célorientált.</a:t>
            </a:r>
          </a:p>
          <a:p>
            <a:pPr lvl="1"/>
            <a:r>
              <a:rPr lang="hu-HU" dirty="0">
                <a:sym typeface="Wingdings" panose="05000000000000000000" pitchFamily="2" charset="2"/>
              </a:rPr>
              <a:t>Ha a cél ismert, meghatározhatók a folyamatok, melyek a cél eléréséhez szükségesek.</a:t>
            </a:r>
          </a:p>
          <a:p>
            <a:pPr lvl="1"/>
            <a:r>
              <a:rPr lang="hu-HU" dirty="0"/>
              <a:t>Ha a folyamatok ismertek, azokhoz meghatározható, hogy az milyen tárolást, állományokat igényel.</a:t>
            </a:r>
          </a:p>
        </p:txBody>
      </p:sp>
      <p:sp>
        <p:nvSpPr>
          <p:cNvPr id="4" name="Dátum helye 3"/>
          <p:cNvSpPr>
            <a:spLocks noGrp="1"/>
          </p:cNvSpPr>
          <p:nvPr>
            <p:ph type="dt" sz="half" idx="10"/>
          </p:nvPr>
        </p:nvSpPr>
        <p:spPr/>
        <p:txBody>
          <a:bodyPr/>
          <a:lstStyle/>
          <a:p>
            <a:fld id="{89FE3C89-5EA3-4043-9437-454ED5FC6243}" type="datetime1">
              <a:rPr lang="hu-HU" smtClean="0"/>
              <a:t>2023. 01. 18.</a:t>
            </a:fld>
            <a:endParaRPr lang="hu-HU"/>
          </a:p>
        </p:txBody>
      </p:sp>
      <p:sp>
        <p:nvSpPr>
          <p:cNvPr id="2" name="Dia számának helye 1"/>
          <p:cNvSpPr>
            <a:spLocks noGrp="1"/>
          </p:cNvSpPr>
          <p:nvPr>
            <p:ph type="sldNum" sz="quarter" idx="12"/>
          </p:nvPr>
        </p:nvSpPr>
        <p:spPr/>
        <p:txBody>
          <a:bodyPr/>
          <a:lstStyle/>
          <a:p>
            <a:fld id="{39A938FA-6108-4A36-A74B-B1E67C707359}" type="slidenum">
              <a:rPr lang="hu-HU" smtClean="0"/>
              <a:t>9</a:t>
            </a:fld>
            <a:endParaRPr lang="hu-HU"/>
          </a:p>
        </p:txBody>
      </p:sp>
    </p:spTree>
    <p:extLst>
      <p:ext uri="{BB962C8B-B14F-4D97-AF65-F5344CB8AC3E}">
        <p14:creationId xmlns:p14="http://schemas.microsoft.com/office/powerpoint/2010/main" val="2753443363"/>
      </p:ext>
    </p:extLst>
  </p:cSld>
  <p:clrMapOvr>
    <a:masterClrMapping/>
  </p:clrMapOvr>
  <mc:AlternateContent xmlns:mc="http://schemas.openxmlformats.org/markup-compatibility/2006" xmlns:p14="http://schemas.microsoft.com/office/powerpoint/2010/main">
    <mc:Choice Requires="p14">
      <p:transition spd="slow" p14:dur="1250">
        <p14:switch dir="r"/>
      </p:transition>
    </mc:Choice>
    <mc:Fallback xmlns="">
      <p:transition spd="slow">
        <p:fade/>
      </p:transition>
    </mc:Fallback>
  </mc:AlternateContent>
  <p:timing>
    <p:tnLst>
      <p:par>
        <p:cTn id="1" dur="indefinite" restart="never" nodeType="tmRoot"/>
      </p:par>
    </p:tnLst>
  </p:timing>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endParaRPr lang="hu-HU"/>
          </a:p>
        </p:txBody>
      </p:sp>
      <p:sp>
        <p:nvSpPr>
          <p:cNvPr id="3" name="Tartalom helye 2"/>
          <p:cNvSpPr>
            <a:spLocks noGrp="1"/>
          </p:cNvSpPr>
          <p:nvPr>
            <p:ph idx="1"/>
          </p:nvPr>
        </p:nvSpPr>
        <p:spPr/>
        <p:txBody>
          <a:bodyPr/>
          <a:lstStyle/>
          <a:p>
            <a:pPr marL="0" indent="0">
              <a:buNone/>
            </a:pPr>
            <a:r>
              <a:rPr lang="en-US" dirty="0"/>
              <a:t>SELECT</a:t>
            </a:r>
          </a:p>
          <a:p>
            <a:pPr marL="0" indent="0">
              <a:buNone/>
            </a:pPr>
            <a:r>
              <a:rPr lang="en-US" dirty="0"/>
              <a:t>    </a:t>
            </a:r>
            <a:r>
              <a:rPr lang="en-US" dirty="0" err="1" smtClean="0"/>
              <a:t>ProductName</a:t>
            </a:r>
            <a:r>
              <a:rPr lang="en-US" dirty="0" smtClean="0"/>
              <a:t>,</a:t>
            </a:r>
            <a:endParaRPr lang="en-US" dirty="0"/>
          </a:p>
          <a:p>
            <a:pPr marL="0" indent="0">
              <a:buNone/>
            </a:pPr>
            <a:r>
              <a:rPr lang="en-US" dirty="0"/>
              <a:t>    </a:t>
            </a:r>
            <a:r>
              <a:rPr lang="en-US" dirty="0" err="1" smtClean="0"/>
              <a:t>UnitPrice</a:t>
            </a:r>
            <a:endParaRPr lang="en-US" dirty="0"/>
          </a:p>
          <a:p>
            <a:pPr marL="0" indent="0">
              <a:buNone/>
            </a:pPr>
            <a:r>
              <a:rPr lang="en-US" dirty="0"/>
              <a:t>FROM</a:t>
            </a:r>
          </a:p>
          <a:p>
            <a:pPr marL="0" indent="0">
              <a:buNone/>
            </a:pPr>
            <a:r>
              <a:rPr lang="en-US" dirty="0"/>
              <a:t>    </a:t>
            </a:r>
            <a:r>
              <a:rPr lang="en-US" dirty="0" smtClean="0"/>
              <a:t>Product</a:t>
            </a:r>
            <a:endParaRPr lang="en-US" dirty="0"/>
          </a:p>
          <a:p>
            <a:pPr marL="0" indent="0">
              <a:buNone/>
            </a:pPr>
            <a:r>
              <a:rPr lang="en-US" dirty="0"/>
              <a:t>ORDER BY</a:t>
            </a:r>
          </a:p>
          <a:p>
            <a:pPr marL="0" indent="0">
              <a:buNone/>
            </a:pPr>
            <a:r>
              <a:rPr lang="en-US" dirty="0"/>
              <a:t>    </a:t>
            </a:r>
            <a:r>
              <a:rPr lang="en-US" dirty="0" err="1" smtClean="0"/>
              <a:t>UnitPrice</a:t>
            </a:r>
            <a:r>
              <a:rPr lang="en-US" dirty="0" smtClean="0"/>
              <a:t>,</a:t>
            </a:r>
            <a:endParaRPr lang="en-US" dirty="0"/>
          </a:p>
          <a:p>
            <a:pPr marL="0" indent="0">
              <a:buNone/>
            </a:pPr>
            <a:r>
              <a:rPr lang="en-US" dirty="0"/>
              <a:t>    </a:t>
            </a:r>
            <a:r>
              <a:rPr lang="en-US" dirty="0" err="1" smtClean="0"/>
              <a:t>ProductName</a:t>
            </a:r>
            <a:r>
              <a:rPr lang="en-US" dirty="0" smtClean="0"/>
              <a:t>;</a:t>
            </a:r>
            <a:endParaRPr lang="en-US" dirty="0"/>
          </a:p>
          <a:p>
            <a:pPr marL="0" indent="0">
              <a:buNone/>
            </a:pPr>
            <a:endParaRPr lang="hu-HU" dirty="0"/>
          </a:p>
        </p:txBody>
      </p:sp>
      <p:sp>
        <p:nvSpPr>
          <p:cNvPr id="4" name="Dátum helye 3"/>
          <p:cNvSpPr>
            <a:spLocks noGrp="1"/>
          </p:cNvSpPr>
          <p:nvPr>
            <p:ph type="dt" sz="half" idx="10"/>
          </p:nvPr>
        </p:nvSpPr>
        <p:spPr/>
        <p:txBody>
          <a:bodyPr/>
          <a:lstStyle/>
          <a:p>
            <a:fld id="{8038B707-463A-4694-A111-045EE4889DE1}" type="datetime1">
              <a:rPr lang="hu-HU" smtClean="0"/>
              <a:t>2023. 01. 18.</a:t>
            </a:fld>
            <a:endParaRPr lang="hu-HU"/>
          </a:p>
        </p:txBody>
      </p:sp>
      <p:sp>
        <p:nvSpPr>
          <p:cNvPr id="5" name="Dia számának helye 4"/>
          <p:cNvSpPr>
            <a:spLocks noGrp="1"/>
          </p:cNvSpPr>
          <p:nvPr>
            <p:ph type="sldNum" sz="quarter" idx="12"/>
          </p:nvPr>
        </p:nvSpPr>
        <p:spPr/>
        <p:txBody>
          <a:bodyPr/>
          <a:lstStyle/>
          <a:p>
            <a:fld id="{6A3D1E81-B98C-4CD5-9C26-982AA14D93A3}" type="slidenum">
              <a:rPr lang="hu-HU" smtClean="0"/>
              <a:t>90</a:t>
            </a:fld>
            <a:endParaRPr lang="hu-HU"/>
          </a:p>
        </p:txBody>
      </p:sp>
    </p:spTree>
    <p:extLst>
      <p:ext uri="{BB962C8B-B14F-4D97-AF65-F5344CB8AC3E}">
        <p14:creationId xmlns:p14="http://schemas.microsoft.com/office/powerpoint/2010/main" val="1174974990"/>
      </p:ext>
    </p:extLst>
  </p:cSld>
  <p:clrMapOvr>
    <a:masterClrMapping/>
  </p:clrMapOvr>
  <p:timing>
    <p:tnLst>
      <p:par>
        <p:cTn id="1" dur="indefinite" restart="never" nodeType="tmRoot"/>
      </p:par>
    </p:tnLst>
  </p:timing>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dirty="0" smtClean="0"/>
              <a:t>Az első 10 sor kimarad</a:t>
            </a:r>
            <a:endParaRPr lang="hu-HU" dirty="0"/>
          </a:p>
        </p:txBody>
      </p:sp>
      <p:sp>
        <p:nvSpPr>
          <p:cNvPr id="3" name="Tartalom helye 2"/>
          <p:cNvSpPr>
            <a:spLocks noGrp="1"/>
          </p:cNvSpPr>
          <p:nvPr>
            <p:ph idx="1"/>
          </p:nvPr>
        </p:nvSpPr>
        <p:spPr/>
        <p:txBody>
          <a:bodyPr>
            <a:normAutofit lnSpcReduction="10000"/>
          </a:bodyPr>
          <a:lstStyle/>
          <a:p>
            <a:pPr marL="0" indent="0">
              <a:buNone/>
            </a:pPr>
            <a:r>
              <a:rPr lang="en-US" dirty="0"/>
              <a:t>SELECT</a:t>
            </a:r>
          </a:p>
          <a:p>
            <a:pPr marL="0" indent="0">
              <a:buNone/>
            </a:pPr>
            <a:r>
              <a:rPr lang="en-US" dirty="0"/>
              <a:t>    </a:t>
            </a:r>
            <a:r>
              <a:rPr lang="en-US" dirty="0" err="1" smtClean="0"/>
              <a:t>ProductName</a:t>
            </a:r>
            <a:r>
              <a:rPr lang="en-US" dirty="0" smtClean="0"/>
              <a:t>,</a:t>
            </a:r>
            <a:endParaRPr lang="en-US" dirty="0"/>
          </a:p>
          <a:p>
            <a:pPr marL="0" indent="0">
              <a:buNone/>
            </a:pPr>
            <a:r>
              <a:rPr lang="en-US" dirty="0"/>
              <a:t>    </a:t>
            </a:r>
            <a:r>
              <a:rPr lang="en-US" dirty="0" err="1" smtClean="0"/>
              <a:t>UnitPrice</a:t>
            </a:r>
            <a:endParaRPr lang="en-US" dirty="0"/>
          </a:p>
          <a:p>
            <a:pPr marL="0" indent="0">
              <a:buNone/>
            </a:pPr>
            <a:r>
              <a:rPr lang="en-US" dirty="0"/>
              <a:t>FROM</a:t>
            </a:r>
          </a:p>
          <a:p>
            <a:pPr marL="0" indent="0">
              <a:buNone/>
            </a:pPr>
            <a:r>
              <a:rPr lang="en-US" dirty="0"/>
              <a:t>    </a:t>
            </a:r>
            <a:r>
              <a:rPr lang="en-US" dirty="0" smtClean="0"/>
              <a:t>Product</a:t>
            </a:r>
            <a:endParaRPr lang="en-US" dirty="0"/>
          </a:p>
          <a:p>
            <a:pPr marL="0" indent="0">
              <a:buNone/>
            </a:pPr>
            <a:r>
              <a:rPr lang="en-US" dirty="0"/>
              <a:t>ORDER BY</a:t>
            </a:r>
          </a:p>
          <a:p>
            <a:pPr marL="0" indent="0">
              <a:buNone/>
            </a:pPr>
            <a:r>
              <a:rPr lang="en-US" dirty="0"/>
              <a:t>    </a:t>
            </a:r>
            <a:r>
              <a:rPr lang="en-US" dirty="0" err="1" smtClean="0"/>
              <a:t>UnitPrice</a:t>
            </a:r>
            <a:r>
              <a:rPr lang="en-US" dirty="0" smtClean="0"/>
              <a:t>,</a:t>
            </a:r>
            <a:endParaRPr lang="en-US" dirty="0"/>
          </a:p>
          <a:p>
            <a:pPr marL="0" indent="0">
              <a:buNone/>
            </a:pPr>
            <a:r>
              <a:rPr lang="en-US" dirty="0"/>
              <a:t>    </a:t>
            </a:r>
            <a:r>
              <a:rPr lang="en-US" dirty="0" err="1" smtClean="0"/>
              <a:t>ProductName</a:t>
            </a:r>
            <a:r>
              <a:rPr lang="en-US" dirty="0" smtClean="0"/>
              <a:t> </a:t>
            </a:r>
            <a:endParaRPr lang="en-US" dirty="0"/>
          </a:p>
          <a:p>
            <a:pPr marL="0" indent="0">
              <a:buNone/>
            </a:pPr>
            <a:r>
              <a:rPr lang="en-US" dirty="0"/>
              <a:t>OFFSET 10 ROWS;</a:t>
            </a:r>
          </a:p>
          <a:p>
            <a:pPr marL="0" indent="0">
              <a:buNone/>
            </a:pPr>
            <a:endParaRPr lang="hu-HU" dirty="0"/>
          </a:p>
        </p:txBody>
      </p:sp>
      <p:sp>
        <p:nvSpPr>
          <p:cNvPr id="4" name="Dátum helye 3"/>
          <p:cNvSpPr>
            <a:spLocks noGrp="1"/>
          </p:cNvSpPr>
          <p:nvPr>
            <p:ph type="dt" sz="half" idx="10"/>
          </p:nvPr>
        </p:nvSpPr>
        <p:spPr/>
        <p:txBody>
          <a:bodyPr/>
          <a:lstStyle/>
          <a:p>
            <a:fld id="{8038B707-463A-4694-A111-045EE4889DE1}" type="datetime1">
              <a:rPr lang="hu-HU" smtClean="0"/>
              <a:t>2023. 01. 18.</a:t>
            </a:fld>
            <a:endParaRPr lang="hu-HU"/>
          </a:p>
        </p:txBody>
      </p:sp>
      <p:sp>
        <p:nvSpPr>
          <p:cNvPr id="5" name="Dia számának helye 4"/>
          <p:cNvSpPr>
            <a:spLocks noGrp="1"/>
          </p:cNvSpPr>
          <p:nvPr>
            <p:ph type="sldNum" sz="quarter" idx="12"/>
          </p:nvPr>
        </p:nvSpPr>
        <p:spPr/>
        <p:txBody>
          <a:bodyPr/>
          <a:lstStyle/>
          <a:p>
            <a:fld id="{6A3D1E81-B98C-4CD5-9C26-982AA14D93A3}" type="slidenum">
              <a:rPr lang="hu-HU" smtClean="0"/>
              <a:t>91</a:t>
            </a:fld>
            <a:endParaRPr lang="hu-HU"/>
          </a:p>
        </p:txBody>
      </p:sp>
    </p:spTree>
    <p:extLst>
      <p:ext uri="{BB962C8B-B14F-4D97-AF65-F5344CB8AC3E}">
        <p14:creationId xmlns:p14="http://schemas.microsoft.com/office/powerpoint/2010/main" val="3965179253"/>
      </p:ext>
    </p:extLst>
  </p:cSld>
  <p:clrMapOvr>
    <a:masterClrMapping/>
  </p:clrMapOvr>
  <p:timing>
    <p:tnLst>
      <p:par>
        <p:cTn id="1" dur="indefinite" restart="never" nodeType="tmRoot"/>
      </p:par>
    </p:tnLst>
  </p:timing>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dirty="0" smtClean="0"/>
              <a:t>Második 10 </a:t>
            </a:r>
            <a:r>
              <a:rPr lang="hu-HU" dirty="0" err="1" smtClean="0"/>
              <a:t>listázása</a:t>
            </a:r>
            <a:endParaRPr lang="hu-HU" dirty="0"/>
          </a:p>
        </p:txBody>
      </p:sp>
      <p:sp>
        <p:nvSpPr>
          <p:cNvPr id="3" name="Tartalom helye 2"/>
          <p:cNvSpPr>
            <a:spLocks noGrp="1"/>
          </p:cNvSpPr>
          <p:nvPr>
            <p:ph idx="1"/>
          </p:nvPr>
        </p:nvSpPr>
        <p:spPr/>
        <p:txBody>
          <a:bodyPr>
            <a:normAutofit fontScale="92500" lnSpcReduction="20000"/>
          </a:bodyPr>
          <a:lstStyle/>
          <a:p>
            <a:pPr marL="0" indent="0">
              <a:buNone/>
            </a:pPr>
            <a:r>
              <a:rPr lang="en-US" dirty="0"/>
              <a:t>SELECT</a:t>
            </a:r>
          </a:p>
          <a:p>
            <a:pPr marL="0" indent="0">
              <a:buNone/>
            </a:pPr>
            <a:r>
              <a:rPr lang="en-US" dirty="0"/>
              <a:t>    </a:t>
            </a:r>
            <a:r>
              <a:rPr lang="en-US" dirty="0" err="1" smtClean="0"/>
              <a:t>ProductName</a:t>
            </a:r>
            <a:r>
              <a:rPr lang="en-US" dirty="0" smtClean="0"/>
              <a:t>,</a:t>
            </a:r>
            <a:endParaRPr lang="en-US" dirty="0"/>
          </a:p>
          <a:p>
            <a:pPr marL="0" indent="0">
              <a:buNone/>
            </a:pPr>
            <a:r>
              <a:rPr lang="en-US" dirty="0"/>
              <a:t>    </a:t>
            </a:r>
            <a:r>
              <a:rPr lang="en-US" dirty="0" err="1" smtClean="0"/>
              <a:t>UnitPrice</a:t>
            </a:r>
            <a:endParaRPr lang="en-US" dirty="0"/>
          </a:p>
          <a:p>
            <a:pPr marL="0" indent="0">
              <a:buNone/>
            </a:pPr>
            <a:r>
              <a:rPr lang="en-US" dirty="0"/>
              <a:t>FROM</a:t>
            </a:r>
          </a:p>
          <a:p>
            <a:pPr marL="0" indent="0">
              <a:buNone/>
            </a:pPr>
            <a:r>
              <a:rPr lang="en-US" dirty="0"/>
              <a:t>    </a:t>
            </a:r>
            <a:r>
              <a:rPr lang="en-US" dirty="0" smtClean="0"/>
              <a:t>Product</a:t>
            </a:r>
            <a:endParaRPr lang="en-US" dirty="0"/>
          </a:p>
          <a:p>
            <a:pPr marL="0" indent="0">
              <a:buNone/>
            </a:pPr>
            <a:r>
              <a:rPr lang="en-US" dirty="0"/>
              <a:t>ORDER BY</a:t>
            </a:r>
          </a:p>
          <a:p>
            <a:pPr marL="0" indent="0">
              <a:buNone/>
            </a:pPr>
            <a:r>
              <a:rPr lang="en-US" dirty="0"/>
              <a:t>    </a:t>
            </a:r>
            <a:r>
              <a:rPr lang="en-US" dirty="0" err="1" smtClean="0"/>
              <a:t>UnitPrice</a:t>
            </a:r>
            <a:r>
              <a:rPr lang="en-US" dirty="0" smtClean="0"/>
              <a:t>,</a:t>
            </a:r>
            <a:endParaRPr lang="en-US" dirty="0"/>
          </a:p>
          <a:p>
            <a:pPr marL="0" indent="0">
              <a:buNone/>
            </a:pPr>
            <a:r>
              <a:rPr lang="en-US" dirty="0"/>
              <a:t>    </a:t>
            </a:r>
            <a:r>
              <a:rPr lang="en-US" dirty="0" err="1" smtClean="0"/>
              <a:t>ProductName</a:t>
            </a:r>
            <a:r>
              <a:rPr lang="en-US" dirty="0" smtClean="0"/>
              <a:t> </a:t>
            </a:r>
            <a:endParaRPr lang="en-US" dirty="0"/>
          </a:p>
          <a:p>
            <a:pPr marL="0" indent="0">
              <a:buNone/>
            </a:pPr>
            <a:r>
              <a:rPr lang="en-US" dirty="0"/>
              <a:t>OFFSET 10 ROWS </a:t>
            </a:r>
          </a:p>
          <a:p>
            <a:pPr marL="0" indent="0">
              <a:buNone/>
            </a:pPr>
            <a:r>
              <a:rPr lang="en-US" dirty="0"/>
              <a:t>FETCH NEXT 10 ROWS ONLY;</a:t>
            </a:r>
          </a:p>
          <a:p>
            <a:pPr marL="0" indent="0">
              <a:buNone/>
            </a:pPr>
            <a:endParaRPr lang="hu-HU" dirty="0"/>
          </a:p>
        </p:txBody>
      </p:sp>
      <p:sp>
        <p:nvSpPr>
          <p:cNvPr id="4" name="Dátum helye 3"/>
          <p:cNvSpPr>
            <a:spLocks noGrp="1"/>
          </p:cNvSpPr>
          <p:nvPr>
            <p:ph type="dt" sz="half" idx="10"/>
          </p:nvPr>
        </p:nvSpPr>
        <p:spPr/>
        <p:txBody>
          <a:bodyPr/>
          <a:lstStyle/>
          <a:p>
            <a:fld id="{8038B707-463A-4694-A111-045EE4889DE1}" type="datetime1">
              <a:rPr lang="hu-HU" smtClean="0"/>
              <a:t>2023. 01. 18.</a:t>
            </a:fld>
            <a:endParaRPr lang="hu-HU"/>
          </a:p>
        </p:txBody>
      </p:sp>
      <p:sp>
        <p:nvSpPr>
          <p:cNvPr id="5" name="Dia számának helye 4"/>
          <p:cNvSpPr>
            <a:spLocks noGrp="1"/>
          </p:cNvSpPr>
          <p:nvPr>
            <p:ph type="sldNum" sz="quarter" idx="12"/>
          </p:nvPr>
        </p:nvSpPr>
        <p:spPr/>
        <p:txBody>
          <a:bodyPr/>
          <a:lstStyle/>
          <a:p>
            <a:fld id="{6A3D1E81-B98C-4CD5-9C26-982AA14D93A3}" type="slidenum">
              <a:rPr lang="hu-HU" smtClean="0"/>
              <a:t>92</a:t>
            </a:fld>
            <a:endParaRPr lang="hu-HU"/>
          </a:p>
        </p:txBody>
      </p:sp>
    </p:spTree>
    <p:extLst>
      <p:ext uri="{BB962C8B-B14F-4D97-AF65-F5344CB8AC3E}">
        <p14:creationId xmlns:p14="http://schemas.microsoft.com/office/powerpoint/2010/main" val="3990328095"/>
      </p:ext>
    </p:extLst>
  </p:cSld>
  <p:clrMapOvr>
    <a:masterClrMapping/>
  </p:clrMapOvr>
  <p:timing>
    <p:tnLst>
      <p:par>
        <p:cTn id="1" dur="indefinite" restart="never" nodeType="tmRoot"/>
      </p:par>
    </p:tnLst>
  </p:timing>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dirty="0"/>
              <a:t>A 10 legdrágább termék </a:t>
            </a:r>
            <a:r>
              <a:rPr lang="hu-HU" dirty="0" smtClean="0"/>
              <a:t>beszerzése</a:t>
            </a:r>
            <a:endParaRPr lang="hu-HU" dirty="0"/>
          </a:p>
        </p:txBody>
      </p:sp>
      <p:sp>
        <p:nvSpPr>
          <p:cNvPr id="3" name="Tartalom helye 2"/>
          <p:cNvSpPr>
            <a:spLocks noGrp="1"/>
          </p:cNvSpPr>
          <p:nvPr>
            <p:ph idx="1"/>
          </p:nvPr>
        </p:nvSpPr>
        <p:spPr/>
        <p:txBody>
          <a:bodyPr>
            <a:normAutofit fontScale="92500" lnSpcReduction="20000"/>
          </a:bodyPr>
          <a:lstStyle/>
          <a:p>
            <a:pPr marL="0" indent="0">
              <a:buNone/>
            </a:pPr>
            <a:r>
              <a:rPr lang="en-US" dirty="0"/>
              <a:t>SELECT</a:t>
            </a:r>
          </a:p>
          <a:p>
            <a:pPr marL="0" indent="0">
              <a:buNone/>
            </a:pPr>
            <a:r>
              <a:rPr lang="en-US" dirty="0"/>
              <a:t>    </a:t>
            </a:r>
            <a:r>
              <a:rPr lang="en-US" dirty="0" err="1" smtClean="0"/>
              <a:t>ProductName</a:t>
            </a:r>
            <a:r>
              <a:rPr lang="en-US" dirty="0" smtClean="0"/>
              <a:t>,</a:t>
            </a:r>
            <a:endParaRPr lang="en-US" dirty="0"/>
          </a:p>
          <a:p>
            <a:pPr marL="0" indent="0">
              <a:buNone/>
            </a:pPr>
            <a:r>
              <a:rPr lang="en-US" dirty="0"/>
              <a:t>    </a:t>
            </a:r>
            <a:r>
              <a:rPr lang="en-US" dirty="0" err="1" smtClean="0"/>
              <a:t>UnitPrice</a:t>
            </a:r>
            <a:endParaRPr lang="en-US" dirty="0"/>
          </a:p>
          <a:p>
            <a:pPr marL="0" indent="0">
              <a:buNone/>
            </a:pPr>
            <a:r>
              <a:rPr lang="en-US" dirty="0"/>
              <a:t>FROM</a:t>
            </a:r>
          </a:p>
          <a:p>
            <a:pPr marL="0" indent="0">
              <a:buNone/>
            </a:pPr>
            <a:r>
              <a:rPr lang="en-US" dirty="0"/>
              <a:t>    </a:t>
            </a:r>
            <a:r>
              <a:rPr lang="en-US" dirty="0" smtClean="0"/>
              <a:t>Product</a:t>
            </a:r>
            <a:endParaRPr lang="en-US" dirty="0"/>
          </a:p>
          <a:p>
            <a:pPr marL="0" indent="0">
              <a:buNone/>
            </a:pPr>
            <a:r>
              <a:rPr lang="en-US" dirty="0"/>
              <a:t>ORDER BY</a:t>
            </a:r>
          </a:p>
          <a:p>
            <a:pPr marL="0" indent="0">
              <a:buNone/>
            </a:pPr>
            <a:r>
              <a:rPr lang="en-US" dirty="0"/>
              <a:t>    </a:t>
            </a:r>
            <a:r>
              <a:rPr lang="en-US" dirty="0" err="1" smtClean="0"/>
              <a:t>UnitPrice</a:t>
            </a:r>
            <a:r>
              <a:rPr lang="en-US" dirty="0" smtClean="0"/>
              <a:t> </a:t>
            </a:r>
            <a:r>
              <a:rPr lang="en-US" dirty="0"/>
              <a:t>DESC,</a:t>
            </a:r>
          </a:p>
          <a:p>
            <a:pPr marL="0" indent="0">
              <a:buNone/>
            </a:pPr>
            <a:r>
              <a:rPr lang="en-US" dirty="0"/>
              <a:t>    </a:t>
            </a:r>
            <a:r>
              <a:rPr lang="en-US" dirty="0" err="1" smtClean="0"/>
              <a:t>ProductName</a:t>
            </a:r>
            <a:r>
              <a:rPr lang="en-US" dirty="0" smtClean="0"/>
              <a:t> </a:t>
            </a:r>
            <a:endParaRPr lang="en-US" dirty="0"/>
          </a:p>
          <a:p>
            <a:pPr marL="0" indent="0">
              <a:buNone/>
            </a:pPr>
            <a:r>
              <a:rPr lang="en-US" dirty="0"/>
              <a:t>OFFSET 0 ROWS </a:t>
            </a:r>
          </a:p>
          <a:p>
            <a:pPr marL="0" indent="0">
              <a:buNone/>
            </a:pPr>
            <a:r>
              <a:rPr lang="en-US" dirty="0"/>
              <a:t>FETCH FIRST 10 ROWS ONLY;</a:t>
            </a:r>
          </a:p>
          <a:p>
            <a:pPr marL="0" indent="0">
              <a:buNone/>
            </a:pPr>
            <a:endParaRPr lang="hu-HU" dirty="0"/>
          </a:p>
        </p:txBody>
      </p:sp>
      <p:sp>
        <p:nvSpPr>
          <p:cNvPr id="4" name="Dátum helye 3"/>
          <p:cNvSpPr>
            <a:spLocks noGrp="1"/>
          </p:cNvSpPr>
          <p:nvPr>
            <p:ph type="dt" sz="half" idx="10"/>
          </p:nvPr>
        </p:nvSpPr>
        <p:spPr/>
        <p:txBody>
          <a:bodyPr/>
          <a:lstStyle/>
          <a:p>
            <a:fld id="{8038B707-463A-4694-A111-045EE4889DE1}" type="datetime1">
              <a:rPr lang="hu-HU" smtClean="0"/>
              <a:t>2023. 01. 18.</a:t>
            </a:fld>
            <a:endParaRPr lang="hu-HU"/>
          </a:p>
        </p:txBody>
      </p:sp>
      <p:sp>
        <p:nvSpPr>
          <p:cNvPr id="5" name="Dia számának helye 4"/>
          <p:cNvSpPr>
            <a:spLocks noGrp="1"/>
          </p:cNvSpPr>
          <p:nvPr>
            <p:ph type="sldNum" sz="quarter" idx="12"/>
          </p:nvPr>
        </p:nvSpPr>
        <p:spPr/>
        <p:txBody>
          <a:bodyPr/>
          <a:lstStyle/>
          <a:p>
            <a:fld id="{6A3D1E81-B98C-4CD5-9C26-982AA14D93A3}" type="slidenum">
              <a:rPr lang="hu-HU" smtClean="0"/>
              <a:t>93</a:t>
            </a:fld>
            <a:endParaRPr lang="hu-HU"/>
          </a:p>
        </p:txBody>
      </p:sp>
    </p:spTree>
    <p:extLst>
      <p:ext uri="{BB962C8B-B14F-4D97-AF65-F5344CB8AC3E}">
        <p14:creationId xmlns:p14="http://schemas.microsoft.com/office/powerpoint/2010/main" val="1838423975"/>
      </p:ext>
    </p:extLst>
  </p:cSld>
  <p:clrMapOvr>
    <a:masterClrMapping/>
  </p:clrMapOvr>
  <p:timing>
    <p:tnLst>
      <p:par>
        <p:cTn id="1" dur="indefinite" restart="never" nodeType="tmRoot"/>
      </p:par>
    </p:tnLst>
  </p:timing>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dirty="0"/>
              <a:t>SELECT TOP</a:t>
            </a:r>
          </a:p>
        </p:txBody>
      </p:sp>
      <p:sp>
        <p:nvSpPr>
          <p:cNvPr id="3" name="Tartalom helye 2"/>
          <p:cNvSpPr>
            <a:spLocks noGrp="1"/>
          </p:cNvSpPr>
          <p:nvPr>
            <p:ph idx="1"/>
          </p:nvPr>
        </p:nvSpPr>
        <p:spPr/>
        <p:txBody>
          <a:bodyPr>
            <a:normAutofit lnSpcReduction="10000"/>
          </a:bodyPr>
          <a:lstStyle/>
          <a:p>
            <a:pPr marL="0" indent="0">
              <a:buNone/>
            </a:pPr>
            <a:r>
              <a:rPr lang="en-US" dirty="0"/>
              <a:t>SELECT TOP (expression) [PERCENT]</a:t>
            </a:r>
          </a:p>
          <a:p>
            <a:pPr marL="0" indent="0">
              <a:buNone/>
            </a:pPr>
            <a:r>
              <a:rPr lang="en-US" dirty="0"/>
              <a:t>    [WITH TIES]</a:t>
            </a:r>
          </a:p>
          <a:p>
            <a:pPr marL="0" indent="0">
              <a:buNone/>
            </a:pPr>
            <a:r>
              <a:rPr lang="en-US" dirty="0"/>
              <a:t>FROM </a:t>
            </a:r>
          </a:p>
          <a:p>
            <a:pPr marL="0" indent="0">
              <a:buNone/>
            </a:pPr>
            <a:r>
              <a:rPr lang="en-US" dirty="0"/>
              <a:t>    </a:t>
            </a:r>
            <a:r>
              <a:rPr lang="en-US" dirty="0" err="1"/>
              <a:t>table_name</a:t>
            </a:r>
            <a:endParaRPr lang="en-US" dirty="0"/>
          </a:p>
          <a:p>
            <a:pPr marL="0" indent="0">
              <a:buNone/>
            </a:pPr>
            <a:r>
              <a:rPr lang="en-US" dirty="0"/>
              <a:t>ORDER BY </a:t>
            </a:r>
          </a:p>
          <a:p>
            <a:pPr marL="0" indent="0">
              <a:buNone/>
            </a:pPr>
            <a:r>
              <a:rPr lang="en-US" dirty="0"/>
              <a:t>    </a:t>
            </a:r>
            <a:r>
              <a:rPr lang="en-US" dirty="0" err="1"/>
              <a:t>column_name</a:t>
            </a:r>
            <a:r>
              <a:rPr lang="en-US" dirty="0" smtClean="0"/>
              <a:t>;</a:t>
            </a:r>
            <a:endParaRPr lang="hu-HU" dirty="0" smtClean="0"/>
          </a:p>
          <a:p>
            <a:pPr marL="0" indent="0">
              <a:buNone/>
            </a:pPr>
            <a:endParaRPr lang="hu-HU" dirty="0"/>
          </a:p>
          <a:p>
            <a:pPr marL="0" indent="0">
              <a:buNone/>
            </a:pPr>
            <a:r>
              <a:rPr lang="hu-HU" dirty="0" smtClean="0"/>
              <a:t>---Percent a sorok </a:t>
            </a:r>
            <a:r>
              <a:rPr lang="hu-HU" dirty="0" err="1" smtClean="0"/>
              <a:t>százalála</a:t>
            </a:r>
            <a:endParaRPr lang="hu-HU" dirty="0" smtClean="0"/>
          </a:p>
          <a:p>
            <a:pPr marL="0" indent="0">
              <a:buNone/>
            </a:pPr>
            <a:r>
              <a:rPr lang="hu-HU" dirty="0" smtClean="0"/>
              <a:t>---</a:t>
            </a:r>
            <a:r>
              <a:rPr lang="hu-HU" dirty="0" err="1" smtClean="0"/>
              <a:t>With</a:t>
            </a:r>
            <a:r>
              <a:rPr lang="hu-HU" dirty="0" smtClean="0"/>
              <a:t> </a:t>
            </a:r>
            <a:r>
              <a:rPr lang="hu-HU" dirty="0" err="1" smtClean="0"/>
              <a:t>Ties</a:t>
            </a:r>
            <a:r>
              <a:rPr lang="hu-HU" dirty="0" smtClean="0"/>
              <a:t> több egyező esetet is megjelenít</a:t>
            </a:r>
            <a:endParaRPr lang="en-US" dirty="0"/>
          </a:p>
        </p:txBody>
      </p:sp>
      <p:sp>
        <p:nvSpPr>
          <p:cNvPr id="4" name="Dátum helye 3"/>
          <p:cNvSpPr>
            <a:spLocks noGrp="1"/>
          </p:cNvSpPr>
          <p:nvPr>
            <p:ph type="dt" sz="half" idx="10"/>
          </p:nvPr>
        </p:nvSpPr>
        <p:spPr/>
        <p:txBody>
          <a:bodyPr/>
          <a:lstStyle/>
          <a:p>
            <a:fld id="{8038B707-463A-4694-A111-045EE4889DE1}" type="datetime1">
              <a:rPr lang="hu-HU" smtClean="0"/>
              <a:t>2023. 01. 18.</a:t>
            </a:fld>
            <a:endParaRPr lang="hu-HU"/>
          </a:p>
        </p:txBody>
      </p:sp>
      <p:sp>
        <p:nvSpPr>
          <p:cNvPr id="5" name="Dia számának helye 4"/>
          <p:cNvSpPr>
            <a:spLocks noGrp="1"/>
          </p:cNvSpPr>
          <p:nvPr>
            <p:ph type="sldNum" sz="quarter" idx="12"/>
          </p:nvPr>
        </p:nvSpPr>
        <p:spPr/>
        <p:txBody>
          <a:bodyPr/>
          <a:lstStyle/>
          <a:p>
            <a:fld id="{6A3D1E81-B98C-4CD5-9C26-982AA14D93A3}" type="slidenum">
              <a:rPr lang="hu-HU" smtClean="0"/>
              <a:t>94</a:t>
            </a:fld>
            <a:endParaRPr lang="hu-HU"/>
          </a:p>
        </p:txBody>
      </p:sp>
    </p:spTree>
    <p:extLst>
      <p:ext uri="{BB962C8B-B14F-4D97-AF65-F5344CB8AC3E}">
        <p14:creationId xmlns:p14="http://schemas.microsoft.com/office/powerpoint/2010/main" val="634601819"/>
      </p:ext>
    </p:extLst>
  </p:cSld>
  <p:clrMapOvr>
    <a:masterClrMapping/>
  </p:clrMapOvr>
  <p:timing>
    <p:tnLst>
      <p:par>
        <p:cTn id="1" dur="indefinite" restart="never" nodeType="tmRoot"/>
      </p:par>
    </p:tnLst>
  </p:timing>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dirty="0" smtClean="0"/>
              <a:t>A 10 </a:t>
            </a:r>
            <a:r>
              <a:rPr lang="hu-HU" dirty="0"/>
              <a:t>legdrágább</a:t>
            </a:r>
          </a:p>
        </p:txBody>
      </p:sp>
      <p:sp>
        <p:nvSpPr>
          <p:cNvPr id="3" name="Tartalom helye 2"/>
          <p:cNvSpPr>
            <a:spLocks noGrp="1"/>
          </p:cNvSpPr>
          <p:nvPr>
            <p:ph idx="1"/>
          </p:nvPr>
        </p:nvSpPr>
        <p:spPr/>
        <p:txBody>
          <a:bodyPr/>
          <a:lstStyle/>
          <a:p>
            <a:pPr marL="0" indent="0">
              <a:buNone/>
            </a:pPr>
            <a:r>
              <a:rPr lang="en-US" dirty="0"/>
              <a:t>SELECT TOP 10</a:t>
            </a:r>
          </a:p>
          <a:p>
            <a:pPr marL="0" indent="0">
              <a:buNone/>
            </a:pPr>
            <a:r>
              <a:rPr lang="en-US" dirty="0"/>
              <a:t>    </a:t>
            </a:r>
            <a:r>
              <a:rPr lang="en-US" dirty="0" err="1" smtClean="0"/>
              <a:t>ProductName</a:t>
            </a:r>
            <a:r>
              <a:rPr lang="en-US" dirty="0" smtClean="0"/>
              <a:t>, </a:t>
            </a:r>
            <a:endParaRPr lang="en-US" dirty="0"/>
          </a:p>
          <a:p>
            <a:pPr marL="0" indent="0">
              <a:buNone/>
            </a:pPr>
            <a:r>
              <a:rPr lang="en-US" dirty="0"/>
              <a:t>    </a:t>
            </a:r>
            <a:r>
              <a:rPr lang="en-US" dirty="0" err="1" smtClean="0"/>
              <a:t>UnitPrice</a:t>
            </a:r>
            <a:endParaRPr lang="en-US" dirty="0"/>
          </a:p>
          <a:p>
            <a:pPr marL="0" indent="0">
              <a:buNone/>
            </a:pPr>
            <a:r>
              <a:rPr lang="en-US" dirty="0"/>
              <a:t>FROM</a:t>
            </a:r>
          </a:p>
          <a:p>
            <a:pPr marL="0" indent="0">
              <a:buNone/>
            </a:pPr>
            <a:r>
              <a:rPr lang="en-US" dirty="0"/>
              <a:t>    </a:t>
            </a:r>
            <a:r>
              <a:rPr lang="en-US" dirty="0" smtClean="0"/>
              <a:t>Product</a:t>
            </a:r>
            <a:endParaRPr lang="en-US" dirty="0"/>
          </a:p>
          <a:p>
            <a:pPr marL="0" indent="0">
              <a:buNone/>
            </a:pPr>
            <a:r>
              <a:rPr lang="en-US" dirty="0"/>
              <a:t>ORDER BY </a:t>
            </a:r>
          </a:p>
          <a:p>
            <a:pPr marL="0" indent="0">
              <a:buNone/>
            </a:pPr>
            <a:r>
              <a:rPr lang="en-US" dirty="0"/>
              <a:t>    </a:t>
            </a:r>
            <a:r>
              <a:rPr lang="en-US" dirty="0" err="1" smtClean="0"/>
              <a:t>UnitPrice</a:t>
            </a:r>
            <a:r>
              <a:rPr lang="en-US" dirty="0" smtClean="0"/>
              <a:t> </a:t>
            </a:r>
            <a:r>
              <a:rPr lang="en-US" dirty="0"/>
              <a:t>DESC;</a:t>
            </a:r>
          </a:p>
          <a:p>
            <a:pPr marL="0" indent="0">
              <a:buNone/>
            </a:pPr>
            <a:endParaRPr lang="hu-HU" dirty="0"/>
          </a:p>
        </p:txBody>
      </p:sp>
      <p:sp>
        <p:nvSpPr>
          <p:cNvPr id="4" name="Dátum helye 3"/>
          <p:cNvSpPr>
            <a:spLocks noGrp="1"/>
          </p:cNvSpPr>
          <p:nvPr>
            <p:ph type="dt" sz="half" idx="10"/>
          </p:nvPr>
        </p:nvSpPr>
        <p:spPr/>
        <p:txBody>
          <a:bodyPr/>
          <a:lstStyle/>
          <a:p>
            <a:fld id="{8038B707-463A-4694-A111-045EE4889DE1}" type="datetime1">
              <a:rPr lang="hu-HU" smtClean="0"/>
              <a:t>2023. 01. 18.</a:t>
            </a:fld>
            <a:endParaRPr lang="hu-HU"/>
          </a:p>
        </p:txBody>
      </p:sp>
      <p:sp>
        <p:nvSpPr>
          <p:cNvPr id="5" name="Dia számának helye 4"/>
          <p:cNvSpPr>
            <a:spLocks noGrp="1"/>
          </p:cNvSpPr>
          <p:nvPr>
            <p:ph type="sldNum" sz="quarter" idx="12"/>
          </p:nvPr>
        </p:nvSpPr>
        <p:spPr/>
        <p:txBody>
          <a:bodyPr/>
          <a:lstStyle/>
          <a:p>
            <a:fld id="{6A3D1E81-B98C-4CD5-9C26-982AA14D93A3}" type="slidenum">
              <a:rPr lang="hu-HU" smtClean="0"/>
              <a:t>95</a:t>
            </a:fld>
            <a:endParaRPr lang="hu-HU"/>
          </a:p>
        </p:txBody>
      </p:sp>
    </p:spTree>
    <p:extLst>
      <p:ext uri="{BB962C8B-B14F-4D97-AF65-F5344CB8AC3E}">
        <p14:creationId xmlns:p14="http://schemas.microsoft.com/office/powerpoint/2010/main" val="4034394785"/>
      </p:ext>
    </p:extLst>
  </p:cSld>
  <p:clrMapOvr>
    <a:masterClrMapping/>
  </p:clrMapOvr>
  <p:timing>
    <p:tnLst>
      <p:par>
        <p:cTn id="1" dur="indefinite" restart="never" nodeType="tmRoot"/>
      </p:par>
    </p:tnLst>
  </p:timing>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dirty="0"/>
              <a:t>A </a:t>
            </a:r>
            <a:r>
              <a:rPr lang="hu-HU" dirty="0" smtClean="0"/>
              <a:t>TOP (sorok 10 százaléka  !8 sor lesz)</a:t>
            </a:r>
            <a:endParaRPr lang="hu-HU" dirty="0"/>
          </a:p>
        </p:txBody>
      </p:sp>
      <p:sp>
        <p:nvSpPr>
          <p:cNvPr id="3" name="Tartalom helye 2"/>
          <p:cNvSpPr>
            <a:spLocks noGrp="1"/>
          </p:cNvSpPr>
          <p:nvPr>
            <p:ph idx="1"/>
          </p:nvPr>
        </p:nvSpPr>
        <p:spPr/>
        <p:txBody>
          <a:bodyPr/>
          <a:lstStyle/>
          <a:p>
            <a:pPr marL="0" indent="0">
              <a:buNone/>
            </a:pPr>
            <a:r>
              <a:rPr lang="en-US" dirty="0"/>
              <a:t>SELECT TOP </a:t>
            </a:r>
            <a:r>
              <a:rPr lang="en-US" dirty="0" smtClean="0"/>
              <a:t>1</a:t>
            </a:r>
            <a:r>
              <a:rPr lang="hu-HU" dirty="0" smtClean="0"/>
              <a:t>0</a:t>
            </a:r>
            <a:r>
              <a:rPr lang="en-US" dirty="0" smtClean="0"/>
              <a:t> </a:t>
            </a:r>
            <a:r>
              <a:rPr lang="en-US" dirty="0"/>
              <a:t>PERCENT</a:t>
            </a:r>
          </a:p>
          <a:p>
            <a:pPr marL="0" indent="0">
              <a:buNone/>
            </a:pPr>
            <a:r>
              <a:rPr lang="en-US" dirty="0"/>
              <a:t>    </a:t>
            </a:r>
            <a:r>
              <a:rPr lang="en-US" dirty="0" err="1" smtClean="0"/>
              <a:t>ProductName</a:t>
            </a:r>
            <a:r>
              <a:rPr lang="en-US" dirty="0" smtClean="0"/>
              <a:t>, </a:t>
            </a:r>
            <a:endParaRPr lang="en-US" dirty="0"/>
          </a:p>
          <a:p>
            <a:pPr marL="0" indent="0">
              <a:buNone/>
            </a:pPr>
            <a:r>
              <a:rPr lang="en-US" dirty="0"/>
              <a:t>    </a:t>
            </a:r>
            <a:r>
              <a:rPr lang="en-US" dirty="0" err="1" smtClean="0"/>
              <a:t>UnitPrice</a:t>
            </a:r>
            <a:endParaRPr lang="en-US" dirty="0"/>
          </a:p>
          <a:p>
            <a:pPr marL="0" indent="0">
              <a:buNone/>
            </a:pPr>
            <a:r>
              <a:rPr lang="en-US" dirty="0"/>
              <a:t>FROM</a:t>
            </a:r>
          </a:p>
          <a:p>
            <a:pPr marL="0" indent="0">
              <a:buNone/>
            </a:pPr>
            <a:r>
              <a:rPr lang="en-US" dirty="0"/>
              <a:t>    </a:t>
            </a:r>
            <a:r>
              <a:rPr lang="en-US" dirty="0" smtClean="0"/>
              <a:t>Product</a:t>
            </a:r>
            <a:endParaRPr lang="en-US" dirty="0"/>
          </a:p>
          <a:p>
            <a:pPr marL="0" indent="0">
              <a:buNone/>
            </a:pPr>
            <a:r>
              <a:rPr lang="en-US" dirty="0"/>
              <a:t>ORDER BY </a:t>
            </a:r>
          </a:p>
          <a:p>
            <a:pPr marL="0" indent="0">
              <a:buNone/>
            </a:pPr>
            <a:r>
              <a:rPr lang="en-US" dirty="0"/>
              <a:t>    </a:t>
            </a:r>
            <a:r>
              <a:rPr lang="en-US" dirty="0" err="1" smtClean="0"/>
              <a:t>UnitPrice</a:t>
            </a:r>
            <a:r>
              <a:rPr lang="en-US" dirty="0" smtClean="0"/>
              <a:t> </a:t>
            </a:r>
            <a:r>
              <a:rPr lang="en-US" dirty="0"/>
              <a:t>DESC;</a:t>
            </a:r>
          </a:p>
          <a:p>
            <a:pPr marL="0" indent="0">
              <a:buNone/>
            </a:pPr>
            <a:endParaRPr lang="hu-HU" dirty="0"/>
          </a:p>
        </p:txBody>
      </p:sp>
      <p:sp>
        <p:nvSpPr>
          <p:cNvPr id="4" name="Dátum helye 3"/>
          <p:cNvSpPr>
            <a:spLocks noGrp="1"/>
          </p:cNvSpPr>
          <p:nvPr>
            <p:ph type="dt" sz="half" idx="10"/>
          </p:nvPr>
        </p:nvSpPr>
        <p:spPr/>
        <p:txBody>
          <a:bodyPr/>
          <a:lstStyle/>
          <a:p>
            <a:fld id="{8038B707-463A-4694-A111-045EE4889DE1}" type="datetime1">
              <a:rPr lang="hu-HU" smtClean="0"/>
              <a:t>2023. 01. 18.</a:t>
            </a:fld>
            <a:endParaRPr lang="hu-HU"/>
          </a:p>
        </p:txBody>
      </p:sp>
      <p:sp>
        <p:nvSpPr>
          <p:cNvPr id="5" name="Dia számának helye 4"/>
          <p:cNvSpPr>
            <a:spLocks noGrp="1"/>
          </p:cNvSpPr>
          <p:nvPr>
            <p:ph type="sldNum" sz="quarter" idx="12"/>
          </p:nvPr>
        </p:nvSpPr>
        <p:spPr/>
        <p:txBody>
          <a:bodyPr/>
          <a:lstStyle/>
          <a:p>
            <a:fld id="{6A3D1E81-B98C-4CD5-9C26-982AA14D93A3}" type="slidenum">
              <a:rPr lang="hu-HU" smtClean="0"/>
              <a:t>96</a:t>
            </a:fld>
            <a:endParaRPr lang="hu-HU"/>
          </a:p>
        </p:txBody>
      </p:sp>
    </p:spTree>
    <p:extLst>
      <p:ext uri="{BB962C8B-B14F-4D97-AF65-F5344CB8AC3E}">
        <p14:creationId xmlns:p14="http://schemas.microsoft.com/office/powerpoint/2010/main" val="2053087147"/>
      </p:ext>
    </p:extLst>
  </p:cSld>
  <p:clrMapOvr>
    <a:masterClrMapping/>
  </p:clrMapOvr>
  <p:timing>
    <p:tnLst>
      <p:par>
        <p:cTn id="1" dur="indefinite" restart="never" nodeType="tmRoot"/>
      </p:par>
    </p:tnLst>
  </p:timing>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dirty="0" smtClean="0"/>
              <a:t>A 3 </a:t>
            </a:r>
            <a:r>
              <a:rPr lang="hu-HU" dirty="0"/>
              <a:t>legdrágább </a:t>
            </a:r>
            <a:r>
              <a:rPr lang="hu-HU" dirty="0" smtClean="0"/>
              <a:t>termék</a:t>
            </a:r>
            <a:endParaRPr lang="hu-HU" dirty="0"/>
          </a:p>
        </p:txBody>
      </p:sp>
      <p:sp>
        <p:nvSpPr>
          <p:cNvPr id="3" name="Tartalom helye 2"/>
          <p:cNvSpPr>
            <a:spLocks noGrp="1"/>
          </p:cNvSpPr>
          <p:nvPr>
            <p:ph idx="1"/>
          </p:nvPr>
        </p:nvSpPr>
        <p:spPr/>
        <p:txBody>
          <a:bodyPr/>
          <a:lstStyle/>
          <a:p>
            <a:pPr marL="0" indent="0">
              <a:buNone/>
            </a:pPr>
            <a:r>
              <a:rPr lang="en-US" dirty="0"/>
              <a:t>SELECT TOP </a:t>
            </a:r>
            <a:r>
              <a:rPr lang="hu-HU" dirty="0" smtClean="0"/>
              <a:t>3</a:t>
            </a:r>
            <a:r>
              <a:rPr lang="en-US" dirty="0" smtClean="0"/>
              <a:t> </a:t>
            </a:r>
            <a:r>
              <a:rPr lang="en-US" dirty="0"/>
              <a:t>WITH TIES</a:t>
            </a:r>
          </a:p>
          <a:p>
            <a:pPr marL="0" indent="0">
              <a:buNone/>
            </a:pPr>
            <a:r>
              <a:rPr lang="en-US" dirty="0"/>
              <a:t>    </a:t>
            </a:r>
            <a:r>
              <a:rPr lang="en-US" dirty="0" err="1" smtClean="0"/>
              <a:t>ProductName</a:t>
            </a:r>
            <a:r>
              <a:rPr lang="en-US" dirty="0" smtClean="0"/>
              <a:t>, </a:t>
            </a:r>
            <a:endParaRPr lang="en-US" dirty="0"/>
          </a:p>
          <a:p>
            <a:pPr marL="0" indent="0">
              <a:buNone/>
            </a:pPr>
            <a:r>
              <a:rPr lang="en-US" dirty="0"/>
              <a:t>    </a:t>
            </a:r>
            <a:r>
              <a:rPr lang="en-US" dirty="0" err="1" smtClean="0"/>
              <a:t>UnitPrice</a:t>
            </a:r>
            <a:endParaRPr lang="en-US" dirty="0"/>
          </a:p>
          <a:p>
            <a:pPr marL="0" indent="0">
              <a:buNone/>
            </a:pPr>
            <a:r>
              <a:rPr lang="en-US" dirty="0"/>
              <a:t>FROM</a:t>
            </a:r>
          </a:p>
          <a:p>
            <a:pPr marL="0" indent="0">
              <a:buNone/>
            </a:pPr>
            <a:r>
              <a:rPr lang="en-US" dirty="0"/>
              <a:t>    </a:t>
            </a:r>
            <a:r>
              <a:rPr lang="en-US" dirty="0" smtClean="0"/>
              <a:t>Product</a:t>
            </a:r>
            <a:endParaRPr lang="en-US" dirty="0"/>
          </a:p>
          <a:p>
            <a:pPr marL="0" indent="0">
              <a:buNone/>
            </a:pPr>
            <a:r>
              <a:rPr lang="en-US" dirty="0"/>
              <a:t>ORDER BY </a:t>
            </a:r>
          </a:p>
          <a:p>
            <a:pPr marL="0" indent="0">
              <a:buNone/>
            </a:pPr>
            <a:r>
              <a:rPr lang="en-US" dirty="0"/>
              <a:t>    </a:t>
            </a:r>
            <a:r>
              <a:rPr lang="en-US" dirty="0" err="1" smtClean="0"/>
              <a:t>UnitPrice</a:t>
            </a:r>
            <a:r>
              <a:rPr lang="en-US" dirty="0" smtClean="0"/>
              <a:t> </a:t>
            </a:r>
            <a:r>
              <a:rPr lang="en-US" dirty="0"/>
              <a:t>DESC;</a:t>
            </a:r>
          </a:p>
          <a:p>
            <a:pPr marL="0" indent="0">
              <a:buNone/>
            </a:pPr>
            <a:endParaRPr lang="hu-HU" dirty="0"/>
          </a:p>
        </p:txBody>
      </p:sp>
      <p:sp>
        <p:nvSpPr>
          <p:cNvPr id="4" name="Dátum helye 3"/>
          <p:cNvSpPr>
            <a:spLocks noGrp="1"/>
          </p:cNvSpPr>
          <p:nvPr>
            <p:ph type="dt" sz="half" idx="10"/>
          </p:nvPr>
        </p:nvSpPr>
        <p:spPr/>
        <p:txBody>
          <a:bodyPr/>
          <a:lstStyle/>
          <a:p>
            <a:fld id="{8038B707-463A-4694-A111-045EE4889DE1}" type="datetime1">
              <a:rPr lang="hu-HU" smtClean="0"/>
              <a:t>2023. 01. 18.</a:t>
            </a:fld>
            <a:endParaRPr lang="hu-HU"/>
          </a:p>
        </p:txBody>
      </p:sp>
      <p:sp>
        <p:nvSpPr>
          <p:cNvPr id="5" name="Dia számának helye 4"/>
          <p:cNvSpPr>
            <a:spLocks noGrp="1"/>
          </p:cNvSpPr>
          <p:nvPr>
            <p:ph type="sldNum" sz="quarter" idx="12"/>
          </p:nvPr>
        </p:nvSpPr>
        <p:spPr/>
        <p:txBody>
          <a:bodyPr/>
          <a:lstStyle/>
          <a:p>
            <a:fld id="{6A3D1E81-B98C-4CD5-9C26-982AA14D93A3}" type="slidenum">
              <a:rPr lang="hu-HU" smtClean="0"/>
              <a:t>97</a:t>
            </a:fld>
            <a:endParaRPr lang="hu-HU"/>
          </a:p>
        </p:txBody>
      </p:sp>
      <p:pic>
        <p:nvPicPr>
          <p:cNvPr id="5122" name="Picture 2" descr="SQL Server SELECT TOP - TOP WITH TIES példa"/>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106008" y="4272255"/>
            <a:ext cx="7918217" cy="24492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40719827"/>
      </p:ext>
    </p:extLst>
  </p:cSld>
  <p:clrMapOvr>
    <a:masterClrMapping/>
  </p:clrMapOvr>
  <p:timing>
    <p:tnLst>
      <p:par>
        <p:cTn id="1" dur="indefinite" restart="never" nodeType="tmRoot"/>
      </p:par>
    </p:tnLst>
  </p:timing>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dirty="0"/>
              <a:t>DISTINCT II.</a:t>
            </a:r>
          </a:p>
        </p:txBody>
      </p:sp>
      <p:sp>
        <p:nvSpPr>
          <p:cNvPr id="3" name="Tartalom helye 2"/>
          <p:cNvSpPr>
            <a:spLocks noGrp="1"/>
          </p:cNvSpPr>
          <p:nvPr>
            <p:ph idx="1"/>
          </p:nvPr>
        </p:nvSpPr>
        <p:spPr/>
        <p:txBody>
          <a:bodyPr>
            <a:normAutofit/>
          </a:bodyPr>
          <a:lstStyle/>
          <a:p>
            <a:r>
              <a:rPr lang="hu-HU" dirty="0"/>
              <a:t>Szabványosan:</a:t>
            </a:r>
          </a:p>
          <a:p>
            <a:pPr lvl="1"/>
            <a:r>
              <a:rPr lang="hu-HU" dirty="0"/>
              <a:t> </a:t>
            </a:r>
            <a:r>
              <a:rPr lang="hu-HU" dirty="0">
                <a:solidFill>
                  <a:srgbClr val="0000FF"/>
                </a:solidFill>
              </a:rPr>
              <a:t>SELECT DISTINCT</a:t>
            </a:r>
            <a:r>
              <a:rPr lang="hu-HU" dirty="0"/>
              <a:t> &lt;oszlopok_vesszővel&gt; </a:t>
            </a:r>
            <a:r>
              <a:rPr lang="hu-HU" dirty="0">
                <a:solidFill>
                  <a:srgbClr val="0000FF"/>
                </a:solidFill>
              </a:rPr>
              <a:t>FROM</a:t>
            </a:r>
            <a:r>
              <a:rPr lang="hu-HU" dirty="0"/>
              <a:t> &lt;tábla_neve&gt;;</a:t>
            </a:r>
          </a:p>
          <a:p>
            <a:pPr lvl="2"/>
            <a:r>
              <a:rPr lang="hu-HU" dirty="0"/>
              <a:t>Így a felsorolt oszlopok a kimeneten csak egyszer jelennek meg bizonyos adatokkal.</a:t>
            </a:r>
          </a:p>
          <a:p>
            <a:r>
              <a:rPr lang="hu-HU" dirty="0"/>
              <a:t>Példa:</a:t>
            </a:r>
          </a:p>
          <a:p>
            <a:pPr lvl="1"/>
            <a:r>
              <a:rPr lang="hu-HU" dirty="0"/>
              <a:t>Szeretnénk lekérdezni az EMP táblából, hogy milyen munkakörökben dolgoznak a cégnél:</a:t>
            </a:r>
          </a:p>
          <a:p>
            <a:pPr lvl="2"/>
            <a:r>
              <a:rPr lang="hu-HU" dirty="0"/>
              <a:t> </a:t>
            </a:r>
            <a:r>
              <a:rPr lang="hu-HU" dirty="0">
                <a:solidFill>
                  <a:srgbClr val="0000FF"/>
                </a:solidFill>
              </a:rPr>
              <a:t>SELECT DISTINCT</a:t>
            </a:r>
            <a:r>
              <a:rPr lang="hu-HU" dirty="0"/>
              <a:t> </a:t>
            </a:r>
            <a:r>
              <a:rPr lang="hu-HU" dirty="0" err="1"/>
              <a:t>job</a:t>
            </a:r>
            <a:r>
              <a:rPr lang="hu-HU" dirty="0"/>
              <a:t> </a:t>
            </a:r>
            <a:r>
              <a:rPr lang="hu-HU" dirty="0">
                <a:solidFill>
                  <a:srgbClr val="0000FF"/>
                </a:solidFill>
              </a:rPr>
              <a:t>FROM</a:t>
            </a:r>
            <a:r>
              <a:rPr lang="hu-HU" dirty="0"/>
              <a:t> </a:t>
            </a:r>
            <a:r>
              <a:rPr lang="hu-HU" dirty="0" err="1"/>
              <a:t>emp</a:t>
            </a:r>
            <a:r>
              <a:rPr lang="hu-HU" dirty="0"/>
              <a:t>;</a:t>
            </a:r>
          </a:p>
        </p:txBody>
      </p:sp>
      <p:sp>
        <p:nvSpPr>
          <p:cNvPr id="5" name="Dátum helye 4"/>
          <p:cNvSpPr>
            <a:spLocks noGrp="1"/>
          </p:cNvSpPr>
          <p:nvPr>
            <p:ph type="dt" sz="half" idx="10"/>
          </p:nvPr>
        </p:nvSpPr>
        <p:spPr/>
        <p:txBody>
          <a:bodyPr/>
          <a:lstStyle/>
          <a:p>
            <a:fld id="{09FA5BA1-4972-4BA7-89D4-DAB681D2BE75}" type="datetime1">
              <a:rPr lang="hu-HU" smtClean="0"/>
              <a:t>2023. 01. 18.</a:t>
            </a:fld>
            <a:endParaRPr lang="hu-HU"/>
          </a:p>
        </p:txBody>
      </p:sp>
      <p:sp>
        <p:nvSpPr>
          <p:cNvPr id="4" name="Dia számának helye 3">
            <a:extLst>
              <a:ext uri="{FF2B5EF4-FFF2-40B4-BE49-F238E27FC236}">
                <a16:creationId xmlns:a16="http://schemas.microsoft.com/office/drawing/2014/main" id="{7FDEA890-57B7-446F-9036-E7E83443C0ED}"/>
              </a:ext>
            </a:extLst>
          </p:cNvPr>
          <p:cNvSpPr>
            <a:spLocks noGrp="1"/>
          </p:cNvSpPr>
          <p:nvPr>
            <p:ph type="sldNum" sz="quarter" idx="12"/>
          </p:nvPr>
        </p:nvSpPr>
        <p:spPr/>
        <p:txBody>
          <a:bodyPr/>
          <a:lstStyle/>
          <a:p>
            <a:fld id="{023A0BD0-2DEC-4D15-9D20-DE27D113719B}" type="slidenum">
              <a:rPr lang="hu-HU" smtClean="0"/>
              <a:t>98</a:t>
            </a:fld>
            <a:endParaRPr lang="hu-HU"/>
          </a:p>
        </p:txBody>
      </p:sp>
    </p:spTree>
    <p:extLst>
      <p:ext uri="{BB962C8B-B14F-4D97-AF65-F5344CB8AC3E}">
        <p14:creationId xmlns:p14="http://schemas.microsoft.com/office/powerpoint/2010/main" val="4054404673"/>
      </p:ext>
    </p:extLst>
  </p:cSld>
  <p:clrMapOvr>
    <a:masterClrMapping/>
  </p:clrMapOvr>
  <mc:AlternateContent xmlns:mc="http://schemas.openxmlformats.org/markup-compatibility/2006" xmlns:p14="http://schemas.microsoft.com/office/powerpoint/2010/main">
    <mc:Choice Requires="p14">
      <p:transition spd="slow" p14:dur="1250">
        <p14:switch dir="r"/>
      </p:transition>
    </mc:Choice>
    <mc:Fallback xmlns="">
      <p:transition spd="slow">
        <p:fade/>
      </p:transition>
    </mc:Fallback>
  </mc:AlternateContent>
  <p:timing>
    <p:tnLst>
      <p:par>
        <p:cTn id="1" dur="indefinite" restart="never" nodeType="tmRoot"/>
      </p:par>
    </p:tnLst>
  </p:timing>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dirty="0"/>
              <a:t>DISTINCT I.</a:t>
            </a:r>
          </a:p>
        </p:txBody>
      </p:sp>
      <p:sp>
        <p:nvSpPr>
          <p:cNvPr id="3" name="Tartalom helye 2"/>
          <p:cNvSpPr>
            <a:spLocks noGrp="1"/>
          </p:cNvSpPr>
          <p:nvPr>
            <p:ph idx="1"/>
          </p:nvPr>
        </p:nvSpPr>
        <p:spPr/>
        <p:txBody>
          <a:bodyPr>
            <a:normAutofit/>
          </a:bodyPr>
          <a:lstStyle/>
          <a:p>
            <a:r>
              <a:rPr lang="hu-HU" dirty="0"/>
              <a:t>Előfordul, hogy egy lekérdezés során, az egyes kiválasztott rekordok bizonyos oszlopai többszörösen jelennek meg az eredményben.</a:t>
            </a:r>
          </a:p>
          <a:p>
            <a:r>
              <a:rPr lang="hu-HU" dirty="0"/>
              <a:t>Amennyiben azt szeretnénk, hogy egy bizonyos adat, csak egyszer jelenjen meg a végeredményben, a </a:t>
            </a:r>
            <a:r>
              <a:rPr lang="hu-HU" dirty="0">
                <a:solidFill>
                  <a:srgbClr val="0000FF"/>
                </a:solidFill>
              </a:rPr>
              <a:t>DISTINCT</a:t>
            </a:r>
            <a:r>
              <a:rPr lang="hu-HU" dirty="0"/>
              <a:t> kulcsszó segítségével meg tudjuk adni, hogy a lekérdezett attribútumok azonos értékek esetén, csak egyszer jelenjenek meg.</a:t>
            </a:r>
          </a:p>
        </p:txBody>
      </p:sp>
      <p:sp>
        <p:nvSpPr>
          <p:cNvPr id="5" name="Dátum helye 4"/>
          <p:cNvSpPr>
            <a:spLocks noGrp="1"/>
          </p:cNvSpPr>
          <p:nvPr>
            <p:ph type="dt" sz="half" idx="10"/>
          </p:nvPr>
        </p:nvSpPr>
        <p:spPr/>
        <p:txBody>
          <a:bodyPr/>
          <a:lstStyle/>
          <a:p>
            <a:fld id="{1B1035FC-B3F2-455E-AC32-4EBDE4E46AF9}" type="datetime1">
              <a:rPr lang="hu-HU" smtClean="0"/>
              <a:t>2023. 01. 18.</a:t>
            </a:fld>
            <a:endParaRPr lang="hu-HU"/>
          </a:p>
        </p:txBody>
      </p:sp>
      <p:sp>
        <p:nvSpPr>
          <p:cNvPr id="4" name="Dia számának helye 3">
            <a:extLst>
              <a:ext uri="{FF2B5EF4-FFF2-40B4-BE49-F238E27FC236}">
                <a16:creationId xmlns:a16="http://schemas.microsoft.com/office/drawing/2014/main" id="{2C41AECC-0356-4C38-9B63-7088B07AAB2E}"/>
              </a:ext>
            </a:extLst>
          </p:cNvPr>
          <p:cNvSpPr>
            <a:spLocks noGrp="1"/>
          </p:cNvSpPr>
          <p:nvPr>
            <p:ph type="sldNum" sz="quarter" idx="12"/>
          </p:nvPr>
        </p:nvSpPr>
        <p:spPr/>
        <p:txBody>
          <a:bodyPr/>
          <a:lstStyle/>
          <a:p>
            <a:fld id="{023A0BD0-2DEC-4D15-9D20-DE27D113719B}" type="slidenum">
              <a:rPr lang="hu-HU" smtClean="0"/>
              <a:t>99</a:t>
            </a:fld>
            <a:endParaRPr lang="hu-HU"/>
          </a:p>
        </p:txBody>
      </p:sp>
    </p:spTree>
    <p:extLst>
      <p:ext uri="{BB962C8B-B14F-4D97-AF65-F5344CB8AC3E}">
        <p14:creationId xmlns:p14="http://schemas.microsoft.com/office/powerpoint/2010/main" val="2604538720"/>
      </p:ext>
    </p:extLst>
  </p:cSld>
  <p:clrMapOvr>
    <a:masterClrMapping/>
  </p:clrMapOvr>
  <mc:AlternateContent xmlns:mc="http://schemas.openxmlformats.org/markup-compatibility/2006" xmlns:p14="http://schemas.microsoft.com/office/powerpoint/2010/main">
    <mc:Choice Requires="p14">
      <p:transition spd="slow" p14:dur="1250">
        <p14:switch dir="r"/>
      </p:transition>
    </mc:Choice>
    <mc:Fallback xmlns="">
      <p:transition spd="slow">
        <p:fade/>
      </p:transition>
    </mc:Fallback>
  </mc:AlternateContent>
  <p:timing>
    <p:tnLst>
      <p:par>
        <p:cTn id="1" dur="indefinite" restart="never" nodeType="tmRoot"/>
      </p:par>
    </p:tnLst>
  </p:timing>
</p:sld>
</file>

<file path=ppt/theme/theme1.xml><?xml version="1.0" encoding="utf-8"?>
<a:theme xmlns:a="http://schemas.openxmlformats.org/drawingml/2006/main" name="Office-téma">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téma">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themeOverride>
</file>

<file path=docProps/app.xml><?xml version="1.0" encoding="utf-8"?>
<Properties xmlns="http://schemas.openxmlformats.org/officeDocument/2006/extended-properties" xmlns:vt="http://schemas.openxmlformats.org/officeDocument/2006/docPropsVTypes">
  <Template>TM10001105[[fn=Körülvágás]]</Template>
  <TotalTime>2729</TotalTime>
  <Words>14042</Words>
  <Application>Microsoft Office PowerPoint</Application>
  <PresentationFormat>Szélesvásznú</PresentationFormat>
  <Paragraphs>2461</Paragraphs>
  <Slides>242</Slides>
  <Notes>5</Notes>
  <HiddenSlides>0</HiddenSlides>
  <MMClips>0</MMClips>
  <ScaleCrop>false</ScaleCrop>
  <HeadingPairs>
    <vt:vector size="6" baseType="variant">
      <vt:variant>
        <vt:lpstr>Használt betűtípusok</vt:lpstr>
      </vt:variant>
      <vt:variant>
        <vt:i4>6</vt:i4>
      </vt:variant>
      <vt:variant>
        <vt:lpstr>Téma</vt:lpstr>
      </vt:variant>
      <vt:variant>
        <vt:i4>1</vt:i4>
      </vt:variant>
      <vt:variant>
        <vt:lpstr>Diacímek</vt:lpstr>
      </vt:variant>
      <vt:variant>
        <vt:i4>242</vt:i4>
      </vt:variant>
    </vt:vector>
  </HeadingPairs>
  <TitlesOfParts>
    <vt:vector size="249" baseType="lpstr">
      <vt:lpstr>-apple-system</vt:lpstr>
      <vt:lpstr>Arial</vt:lpstr>
      <vt:lpstr>Calibri</vt:lpstr>
      <vt:lpstr>Calibri Light</vt:lpstr>
      <vt:lpstr>var(--font-family-code)</vt:lpstr>
      <vt:lpstr>Wingdings</vt:lpstr>
      <vt:lpstr>Office-téma</vt:lpstr>
      <vt:lpstr>SQL lekérdezések</vt:lpstr>
      <vt:lpstr>Tartalom</vt:lpstr>
      <vt:lpstr>Tanuláshoz</vt:lpstr>
      <vt:lpstr>PowerPoint-bemutató</vt:lpstr>
      <vt:lpstr>Tanuláshoz</vt:lpstr>
      <vt:lpstr>Alapfogalmak</vt:lpstr>
      <vt:lpstr>Adatbázis (Database, DB) </vt:lpstr>
      <vt:lpstr>Adatbázisok történelme</vt:lpstr>
      <vt:lpstr>Célorientált szemlélet I.</vt:lpstr>
      <vt:lpstr>Célorientált szemlélet I.</vt:lpstr>
      <vt:lpstr>Adatbázis szemlélet I.</vt:lpstr>
      <vt:lpstr>Adatbázis szemlélet II.</vt:lpstr>
      <vt:lpstr>Adatbázis szemlélet III.</vt:lpstr>
      <vt:lpstr>Adatbázis szemlélet IV.</vt:lpstr>
      <vt:lpstr>Adatbázis szemlélet V.</vt:lpstr>
      <vt:lpstr>Adatbázis szemlélet VI.</vt:lpstr>
      <vt:lpstr>Relációs adatmodell</vt:lpstr>
      <vt:lpstr>Relációs adatbázisok I.</vt:lpstr>
      <vt:lpstr>Relációs adatbázisok II.</vt:lpstr>
      <vt:lpstr>Relációs adatbázisok III.</vt:lpstr>
      <vt:lpstr>PowerPoint-bemutató</vt:lpstr>
      <vt:lpstr>Relációs adatbázisok IV.</vt:lpstr>
      <vt:lpstr>Relációs adatbázisok V.</vt:lpstr>
      <vt:lpstr>Relációs adatbázisok VI.</vt:lpstr>
      <vt:lpstr>PowerPoint-bemutató</vt:lpstr>
      <vt:lpstr>Relációs adatbázisok VII.</vt:lpstr>
      <vt:lpstr>Relációs adatbázisok VIII.</vt:lpstr>
      <vt:lpstr>Relációs adatbázisok IX.</vt:lpstr>
      <vt:lpstr>Relációs adatbázisok X.</vt:lpstr>
      <vt:lpstr>Normalizálás</vt:lpstr>
      <vt:lpstr>Normalizálás I.</vt:lpstr>
      <vt:lpstr>Normalizálás II.</vt:lpstr>
      <vt:lpstr>Normalizálás III.</vt:lpstr>
      <vt:lpstr>Feladat I.</vt:lpstr>
      <vt:lpstr>Normalizálás IV.</vt:lpstr>
      <vt:lpstr>Normalizálás V.</vt:lpstr>
      <vt:lpstr>Normalizálás VI.</vt:lpstr>
      <vt:lpstr>Normalizálás összefoglalása</vt:lpstr>
      <vt:lpstr>Egyed-Kapcsolat modell</vt:lpstr>
      <vt:lpstr>Egyed-Kapcsolat modell I.</vt:lpstr>
      <vt:lpstr>Egyed-Kapcsolat modell II.</vt:lpstr>
      <vt:lpstr>Egyed-Kapcsolat modell III.</vt:lpstr>
      <vt:lpstr>Egyed-Kapcsolat modell III.</vt:lpstr>
      <vt:lpstr>SQL</vt:lpstr>
      <vt:lpstr>SQL I.</vt:lpstr>
      <vt:lpstr>SQL II.</vt:lpstr>
      <vt:lpstr>Általános típusok</vt:lpstr>
      <vt:lpstr>Általános típusok I.</vt:lpstr>
      <vt:lpstr>Általános típusok II.</vt:lpstr>
      <vt:lpstr>Általános típusok III.</vt:lpstr>
      <vt:lpstr>Általános típusok IV.</vt:lpstr>
      <vt:lpstr>Általános típusok V.</vt:lpstr>
      <vt:lpstr>DDL</vt:lpstr>
      <vt:lpstr>DDL I.</vt:lpstr>
      <vt:lpstr>DDL II.</vt:lpstr>
      <vt:lpstr>DDL III.</vt:lpstr>
      <vt:lpstr>DDL IV.</vt:lpstr>
      <vt:lpstr>DDL V.</vt:lpstr>
      <vt:lpstr>DDL VI.</vt:lpstr>
      <vt:lpstr>DDL VII.</vt:lpstr>
      <vt:lpstr>DDL VIII.</vt:lpstr>
      <vt:lpstr>DDL IX.</vt:lpstr>
      <vt:lpstr>DDL X.</vt:lpstr>
      <vt:lpstr>DDL XI.</vt:lpstr>
      <vt:lpstr>DDL XII.</vt:lpstr>
      <vt:lpstr>DDL XIII.</vt:lpstr>
      <vt:lpstr>DDL XIV.</vt:lpstr>
      <vt:lpstr>DDL XV.</vt:lpstr>
      <vt:lpstr>DDL XVI.</vt:lpstr>
      <vt:lpstr>DML</vt:lpstr>
      <vt:lpstr>DML I.</vt:lpstr>
      <vt:lpstr>CRUD I.</vt:lpstr>
      <vt:lpstr>CRUD II.</vt:lpstr>
      <vt:lpstr>SQL alapok</vt:lpstr>
      <vt:lpstr>DML II.</vt:lpstr>
      <vt:lpstr>DML III.</vt:lpstr>
      <vt:lpstr>1. Vevők neve a Customer táblánkból</vt:lpstr>
      <vt:lpstr>PowerPoint-bemutató</vt:lpstr>
      <vt:lpstr>PowerPoint-bemutató</vt:lpstr>
      <vt:lpstr>DML IV.</vt:lpstr>
      <vt:lpstr>Rendezés</vt:lpstr>
      <vt:lpstr> Rendezés egy oszlop szerint csökkenő sorrendbe</vt:lpstr>
      <vt:lpstr>Rendezzük az eredményt több oszlop szerint</vt:lpstr>
      <vt:lpstr>Rendezzük az eredményt több oszlop és különböző sorrend szerint</vt:lpstr>
      <vt:lpstr>Rendezzük az eredményt olyan oszlop szerint, amely nem szerepel a kiválasztási listában</vt:lpstr>
      <vt:lpstr>Rendezzük az eredményt kifejezéssel</vt:lpstr>
      <vt:lpstr>Rendezés az oszlopok sorrendje szerint</vt:lpstr>
      <vt:lpstr>DML V.</vt:lpstr>
      <vt:lpstr>Eredmény sorok számának korlátozása</vt:lpstr>
      <vt:lpstr>PowerPoint-bemutató</vt:lpstr>
      <vt:lpstr>Az első 10 sor kimarad</vt:lpstr>
      <vt:lpstr>Második 10 listázása</vt:lpstr>
      <vt:lpstr>A 10 legdrágább termék beszerzése</vt:lpstr>
      <vt:lpstr>SELECT TOP</vt:lpstr>
      <vt:lpstr>A 10 legdrágább</vt:lpstr>
      <vt:lpstr>A TOP (sorok 10 százaléka  !8 sor lesz)</vt:lpstr>
      <vt:lpstr>A 3 legdrágább termék</vt:lpstr>
      <vt:lpstr>DISTINCT II.</vt:lpstr>
      <vt:lpstr>DISTINCT I.</vt:lpstr>
      <vt:lpstr>SELECT DISTINCT</vt:lpstr>
      <vt:lpstr>Az összes ügyfél összes városa</vt:lpstr>
      <vt:lpstr>DISTINCT több oszlopos példa</vt:lpstr>
      <vt:lpstr>DISTINCT null értékekkel</vt:lpstr>
      <vt:lpstr>DISTINCT vs. GROUP BY</vt:lpstr>
      <vt:lpstr>DML III.</vt:lpstr>
      <vt:lpstr>Az SQL Server WHERE záradék </vt:lpstr>
      <vt:lpstr>Sorok keresése egyszerű egyenlőséggel</vt:lpstr>
      <vt:lpstr>Két feltételnek megfelelő sorok keresése</vt:lpstr>
      <vt:lpstr>Sorok keresése összehasonlító operátor segítségével</vt:lpstr>
      <vt:lpstr>Olyan sorok keresése, amelyek megfelelnek a két feltétel bármelyikének</vt:lpstr>
      <vt:lpstr>BETWEEN</vt:lpstr>
      <vt:lpstr>Olyan sorok, amelyekben két érték közötti érték található</vt:lpstr>
      <vt:lpstr>IN</vt:lpstr>
      <vt:lpstr>Értékkel rendelkező sorok keresése egy értéklistában</vt:lpstr>
      <vt:lpstr>LIKE I.</vt:lpstr>
      <vt:lpstr>LIKE II.</vt:lpstr>
      <vt:lpstr>Olyan sorok keresése, amelyek értékei tartalmaznak egy karakterláncot</vt:lpstr>
      <vt:lpstr>PowerPoint-bemutató</vt:lpstr>
      <vt:lpstr>IS NULL</vt:lpstr>
      <vt:lpstr>SQL Server NULL</vt:lpstr>
      <vt:lpstr>Nincs telefonszámuk</vt:lpstr>
      <vt:lpstr>Van telefonszámuk</vt:lpstr>
      <vt:lpstr>ALIAS</vt:lpstr>
      <vt:lpstr>Nincs oszlopnév</vt:lpstr>
      <vt:lpstr>Van oszlopnév</vt:lpstr>
      <vt:lpstr>Az ALIAS is használható</vt:lpstr>
      <vt:lpstr>Rendezéshez is használható az alias név</vt:lpstr>
      <vt:lpstr>Többtáblás lekérdezések</vt:lpstr>
      <vt:lpstr>Többtáblás lekérdezések I.</vt:lpstr>
      <vt:lpstr>Többtáblás lekérdezések II.</vt:lpstr>
      <vt:lpstr>Két tábla a JOIN-hoz</vt:lpstr>
      <vt:lpstr>PowerPoint-bemutató</vt:lpstr>
      <vt:lpstr>PowerPoint-bemutató</vt:lpstr>
      <vt:lpstr>Többtáblás lekérdezések III.</vt:lpstr>
      <vt:lpstr>CROSS JOIN</vt:lpstr>
      <vt:lpstr>Cross Join</vt:lpstr>
      <vt:lpstr>SQL Server CROSS JOIN</vt:lpstr>
      <vt:lpstr>INNER JOIN</vt:lpstr>
      <vt:lpstr>INNER JOIN példa</vt:lpstr>
      <vt:lpstr>PowerPoint-bemutató</vt:lpstr>
      <vt:lpstr>LEFT JOIN</vt:lpstr>
      <vt:lpstr>LEFT JOIN</vt:lpstr>
      <vt:lpstr>PowerPoint-bemutató</vt:lpstr>
      <vt:lpstr>LEFT JOIN</vt:lpstr>
      <vt:lpstr>RIGHT JOIN</vt:lpstr>
      <vt:lpstr>RIGHT JOIN</vt:lpstr>
      <vt:lpstr>PowerPoint-bemutató</vt:lpstr>
      <vt:lpstr>FULL JOIN</vt:lpstr>
      <vt:lpstr>FULL JOIN</vt:lpstr>
      <vt:lpstr>FULL OUTER JOIN</vt:lpstr>
      <vt:lpstr>SQL Server Self Join</vt:lpstr>
      <vt:lpstr>Egy városban laknak</vt:lpstr>
      <vt:lpstr>PowerPoint-bemutató</vt:lpstr>
      <vt:lpstr>Kis Éva közvetlen beosztottjai</vt:lpstr>
      <vt:lpstr>Kovács Ferenc közvetlen főnöke kicsoda?</vt:lpstr>
      <vt:lpstr>Soroljuk fel az összes rendelést rendelési szám szerint rendezve, terméknevekkel, mennyiségekkel és egységárakkal (3 tábla)</vt:lpstr>
      <vt:lpstr>Többtáblás lekérdezések IV.</vt:lpstr>
      <vt:lpstr>DML IV.</vt:lpstr>
      <vt:lpstr>SQL Server GROUP BY</vt:lpstr>
      <vt:lpstr>GROUP BY záradék  használata a COUNT()függvénypéldával</vt:lpstr>
      <vt:lpstr>GROUP BY vevők száma szerint csökkenő sorrendben</vt:lpstr>
      <vt:lpstr>SQL Server HAVING</vt:lpstr>
      <vt:lpstr>akik évente legalább két rendelést adtak le</vt:lpstr>
      <vt:lpstr>SQL függvények</vt:lpstr>
      <vt:lpstr>SQL függvények I.</vt:lpstr>
      <vt:lpstr>SQL függvények II.</vt:lpstr>
      <vt:lpstr>Aggregáló függvények</vt:lpstr>
      <vt:lpstr>Aggregáló függvények</vt:lpstr>
      <vt:lpstr>AVG</vt:lpstr>
      <vt:lpstr>PowerPoint-bemutató</vt:lpstr>
      <vt:lpstr>COUNT</vt:lpstr>
      <vt:lpstr>PowerPoint-bemutató</vt:lpstr>
      <vt:lpstr>MIN / MAX</vt:lpstr>
      <vt:lpstr>PowerPoint-bemutató</vt:lpstr>
      <vt:lpstr>SUM</vt:lpstr>
      <vt:lpstr>A 2013-as rendelések összege</vt:lpstr>
      <vt:lpstr>Allekérdezések</vt:lpstr>
      <vt:lpstr>Allekérdezések I.</vt:lpstr>
      <vt:lpstr>Allekérdezések II.</vt:lpstr>
      <vt:lpstr>Where - In</vt:lpstr>
      <vt:lpstr>IN példa</vt:lpstr>
      <vt:lpstr>PowerPoint-bemutató</vt:lpstr>
      <vt:lpstr>Soroljuk fel az összes olyan ügyfelet, akik ugyanabból az országból származnak, mint  a szállítók.</vt:lpstr>
      <vt:lpstr>ANY és az ALL</vt:lpstr>
      <vt:lpstr>PowerPoint-bemutató</vt:lpstr>
      <vt:lpstr>All</vt:lpstr>
      <vt:lpstr>PowerPoint-bemutató</vt:lpstr>
      <vt:lpstr>Exists</vt:lpstr>
      <vt:lpstr>SQL subquery a FROM részen</vt:lpstr>
      <vt:lpstr>SQL korreláló lekérdezés</vt:lpstr>
      <vt:lpstr>Korreláló SELECT felépítése</vt:lpstr>
      <vt:lpstr>Melyik termék ára magasabb az átlagnál?</vt:lpstr>
      <vt:lpstr>Azok a termékeket, amelyek listaára megegyezik az azonos kategóriába tartozó termékek legmagasabb listaárával: </vt:lpstr>
      <vt:lpstr>Allekérdezések III.</vt:lpstr>
      <vt:lpstr>Allekérdezések IV.</vt:lpstr>
      <vt:lpstr>IN</vt:lpstr>
      <vt:lpstr>ALL</vt:lpstr>
      <vt:lpstr>ANY / SOME</vt:lpstr>
      <vt:lpstr>Halmazok</vt:lpstr>
      <vt:lpstr>Két táblában lévő adatokkal akarunk valamit csinálni (látni)</vt:lpstr>
      <vt:lpstr>PowerPoint-bemutató</vt:lpstr>
      <vt:lpstr>PowerPoint-bemutató</vt:lpstr>
      <vt:lpstr>PowerPoint-bemutató</vt:lpstr>
      <vt:lpstr>PowerPoint-bemutató</vt:lpstr>
      <vt:lpstr>PowerPoint-bemutató</vt:lpstr>
      <vt:lpstr>PowerPoint-bemutató</vt:lpstr>
      <vt:lpstr>VIEW (Nézet)</vt:lpstr>
      <vt:lpstr>PowerPoint-bemutató</vt:lpstr>
      <vt:lpstr>PowerPoint-bemutató</vt:lpstr>
      <vt:lpstr>Nézetek használata</vt:lpstr>
      <vt:lpstr>CTE  (közös táblakifejezés)</vt:lpstr>
      <vt:lpstr>A WITH CTE függvény szintaxisa</vt:lpstr>
      <vt:lpstr>1. példa adatok egy táblában</vt:lpstr>
      <vt:lpstr>Soroljuk fel az éves eladásokat a legjobb évekkel kezdve</vt:lpstr>
      <vt:lpstr>Skalárfüggvények</vt:lpstr>
      <vt:lpstr>Skalárfüggvények I.</vt:lpstr>
      <vt:lpstr>Matematikai függvények I.</vt:lpstr>
      <vt:lpstr>Matematikai függvények II.</vt:lpstr>
      <vt:lpstr>Szöveg függvények I.</vt:lpstr>
      <vt:lpstr>Szöveg függvények II.</vt:lpstr>
      <vt:lpstr>Szöveg függvények III.</vt:lpstr>
      <vt:lpstr>Szöveg függvények IV.</vt:lpstr>
      <vt:lpstr>Szöveg függvények V.</vt:lpstr>
      <vt:lpstr>Dátum függvények I.</vt:lpstr>
      <vt:lpstr>Dátum függvények II.</vt:lpstr>
      <vt:lpstr>Dátum függvények III.</vt:lpstr>
      <vt:lpstr>Logikai függvények</vt:lpstr>
      <vt:lpstr>Skalárfüggvények II.</vt:lpstr>
      <vt:lpstr>DML VI.</vt:lpstr>
      <vt:lpstr>DML VII.</vt:lpstr>
      <vt:lpstr>DML VIII.</vt:lpstr>
      <vt:lpstr>DML IX.</vt:lpstr>
      <vt:lpstr>DCL</vt:lpstr>
      <vt:lpstr>DCL I.</vt:lpstr>
      <vt:lpstr>TCL</vt:lpstr>
      <vt:lpstr>TCL I.</vt:lpstr>
      <vt:lpstr>ACID I.</vt:lpstr>
      <vt:lpstr>ACID II.</vt:lpstr>
      <vt:lpstr>TCL II.</vt:lpstr>
      <vt:lpstr>TCL III.</vt:lpstr>
      <vt:lpstr>TCL IV.</vt:lpstr>
      <vt:lpstr>TCL V.</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SQL lekérdezések</dc:title>
  <dc:creator>gabor113@sulid.hu</dc:creator>
  <cp:lastModifiedBy>gabor113@sulid.hu</cp:lastModifiedBy>
  <cp:revision>113</cp:revision>
  <dcterms:created xsi:type="dcterms:W3CDTF">2022-11-10T13:01:28Z</dcterms:created>
  <dcterms:modified xsi:type="dcterms:W3CDTF">2023-01-18T15:39:47Z</dcterms:modified>
</cp:coreProperties>
</file>